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61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246722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63"/>
        <p:cNvGrpSpPr/>
        <p:nvPr/>
      </p:nvGrpSpPr>
      <p:grpSpPr>
        <a:xfrm>
          <a:off x="0" y="0"/>
          <a:ext cx="0" cy="0"/>
          <a:chOff x="0" y="0"/>
          <a:chExt cx="0" cy="0"/>
        </a:xfrm>
      </p:grpSpPr>
      <p:sp>
        <p:nvSpPr>
          <p:cNvPr id="64" name="Shape 64"/>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29" y="0"/>
            <a:ext cx="9144000" cy="1741500"/>
          </a:xfrm>
          <a:prstGeom prst="rect">
            <a:avLst/>
          </a:prstGeom>
          <a:solidFill>
            <a:srgbClr val="3367D6"/>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rot="-5400000">
            <a:off x="7406225" y="300"/>
            <a:ext cx="1738200" cy="1737300"/>
          </a:xfrm>
          <a:prstGeom prst="rtTriangle">
            <a:avLst/>
          </a:prstGeom>
          <a:solidFill>
            <a:srgbClr val="5E97F6"/>
          </a:solidFill>
          <a:ln>
            <a:noFill/>
          </a:ln>
        </p:spPr>
        <p:txBody>
          <a:bodyPr lIns="91425" tIns="91425" rIns="91425" bIns="91425" anchor="ctr" anchorCtr="0">
            <a:noAutofit/>
          </a:bodyPr>
          <a:lstStyle/>
          <a:p>
            <a:pPr lvl="0">
              <a:spcBef>
                <a:spcPts val="0"/>
              </a:spcBef>
              <a:buNone/>
            </a:pPr>
            <a:endParaRPr/>
          </a:p>
        </p:txBody>
      </p:sp>
      <p:sp>
        <p:nvSpPr>
          <p:cNvPr id="67" name="Shape 67"/>
          <p:cNvSpPr txBox="1">
            <a:spLocks noGrp="1"/>
          </p:cNvSpPr>
          <p:nvPr>
            <p:ph type="title"/>
          </p:nvPr>
        </p:nvSpPr>
        <p:spPr>
          <a:xfrm>
            <a:off x="324475" y="148225"/>
            <a:ext cx="5244900" cy="1373700"/>
          </a:xfrm>
          <a:prstGeom prst="rect">
            <a:avLst/>
          </a:prstGeom>
          <a:noFill/>
        </p:spPr>
        <p:txBody>
          <a:bodyPr lIns="91425" tIns="91425" rIns="91425" bIns="91425" anchor="b" anchorCtr="0"/>
          <a:lstStyle>
            <a:lvl1pPr lvl="0" algn="l" rtl="0">
              <a:lnSpc>
                <a:spcPct val="100000"/>
              </a:lnSpc>
              <a:spcBef>
                <a:spcPts val="0"/>
              </a:spcBef>
              <a:spcAft>
                <a:spcPts val="0"/>
              </a:spcAft>
              <a:buNone/>
              <a:defRPr sz="2800" b="1">
                <a:solidFill>
                  <a:srgbClr val="FFFFFF"/>
                </a:solidFill>
              </a:defRPr>
            </a:lvl1pPr>
            <a:lvl2pPr lvl="1" algn="l" rtl="0">
              <a:lnSpc>
                <a:spcPct val="100000"/>
              </a:lnSpc>
              <a:spcBef>
                <a:spcPts val="0"/>
              </a:spcBef>
              <a:spcAft>
                <a:spcPts val="0"/>
              </a:spcAft>
              <a:buNone/>
              <a:defRPr sz="2800" b="1">
                <a:solidFill>
                  <a:srgbClr val="FFFFFF"/>
                </a:solidFill>
              </a:defRPr>
            </a:lvl2pPr>
            <a:lvl3pPr lvl="2" algn="l" rtl="0">
              <a:lnSpc>
                <a:spcPct val="100000"/>
              </a:lnSpc>
              <a:spcBef>
                <a:spcPts val="0"/>
              </a:spcBef>
              <a:spcAft>
                <a:spcPts val="0"/>
              </a:spcAft>
              <a:buNone/>
              <a:defRPr sz="2800" b="1">
                <a:solidFill>
                  <a:srgbClr val="FFFFFF"/>
                </a:solidFill>
              </a:defRPr>
            </a:lvl3pPr>
            <a:lvl4pPr lvl="3" algn="l" rtl="0">
              <a:lnSpc>
                <a:spcPct val="100000"/>
              </a:lnSpc>
              <a:spcBef>
                <a:spcPts val="0"/>
              </a:spcBef>
              <a:spcAft>
                <a:spcPts val="0"/>
              </a:spcAft>
              <a:buNone/>
              <a:defRPr sz="2800" b="1">
                <a:solidFill>
                  <a:srgbClr val="FFFFFF"/>
                </a:solidFill>
              </a:defRPr>
            </a:lvl4pPr>
            <a:lvl5pPr lvl="4" algn="l" rtl="0">
              <a:lnSpc>
                <a:spcPct val="100000"/>
              </a:lnSpc>
              <a:spcBef>
                <a:spcPts val="0"/>
              </a:spcBef>
              <a:spcAft>
                <a:spcPts val="0"/>
              </a:spcAft>
              <a:buNone/>
              <a:defRPr sz="2800" b="1">
                <a:solidFill>
                  <a:srgbClr val="FFFFFF"/>
                </a:solidFill>
              </a:defRPr>
            </a:lvl5pPr>
            <a:lvl6pPr lvl="5" algn="l" rtl="0">
              <a:lnSpc>
                <a:spcPct val="100000"/>
              </a:lnSpc>
              <a:spcBef>
                <a:spcPts val="0"/>
              </a:spcBef>
              <a:spcAft>
                <a:spcPts val="0"/>
              </a:spcAft>
              <a:buNone/>
              <a:defRPr sz="2800" b="1">
                <a:solidFill>
                  <a:srgbClr val="FFFFFF"/>
                </a:solidFill>
              </a:defRPr>
            </a:lvl6pPr>
            <a:lvl7pPr lvl="6" algn="l" rtl="0">
              <a:lnSpc>
                <a:spcPct val="100000"/>
              </a:lnSpc>
              <a:spcBef>
                <a:spcPts val="0"/>
              </a:spcBef>
              <a:spcAft>
                <a:spcPts val="0"/>
              </a:spcAft>
              <a:buNone/>
              <a:defRPr sz="2800" b="1">
                <a:solidFill>
                  <a:srgbClr val="FFFFFF"/>
                </a:solidFill>
              </a:defRPr>
            </a:lvl7pPr>
            <a:lvl8pPr lvl="7" algn="l" rtl="0">
              <a:lnSpc>
                <a:spcPct val="100000"/>
              </a:lnSpc>
              <a:spcBef>
                <a:spcPts val="0"/>
              </a:spcBef>
              <a:spcAft>
                <a:spcPts val="0"/>
              </a:spcAft>
              <a:buNone/>
              <a:defRPr sz="2800" b="1">
                <a:solidFill>
                  <a:srgbClr val="FFFFFF"/>
                </a:solidFill>
              </a:defRPr>
            </a:lvl8pPr>
            <a:lvl9pPr lvl="8" algn="l" rtl="0">
              <a:lnSpc>
                <a:spcPct val="100000"/>
              </a:lnSpc>
              <a:spcBef>
                <a:spcPts val="0"/>
              </a:spcBef>
              <a:spcAft>
                <a:spcPts val="0"/>
              </a:spcAft>
              <a:buNone/>
              <a:defRPr sz="2800" b="1">
                <a:solidFill>
                  <a:srgbClr val="FFFFFF"/>
                </a:solidFill>
              </a:defRPr>
            </a:lvl9pPr>
          </a:lstStyle>
          <a:p>
            <a:endParaRPr/>
          </a:p>
        </p:txBody>
      </p:sp>
      <p:sp>
        <p:nvSpPr>
          <p:cNvPr id="68" name="Shape 68"/>
          <p:cNvSpPr txBox="1">
            <a:spLocks noGrp="1"/>
          </p:cNvSpPr>
          <p:nvPr>
            <p:ph type="body" idx="1"/>
          </p:nvPr>
        </p:nvSpPr>
        <p:spPr>
          <a:xfrm>
            <a:off x="324475" y="1920450"/>
            <a:ext cx="8494800" cy="2704200"/>
          </a:xfrm>
          <a:prstGeom prst="rect">
            <a:avLst/>
          </a:prstGeom>
          <a:noFill/>
        </p:spPr>
        <p:txBody>
          <a:bodyPr lIns="91425" tIns="91425" rIns="91425" bIns="91425" anchor="t" anchorCtr="0"/>
          <a:lstStyle>
            <a:lvl1pPr lvl="0" algn="l" rtl="0">
              <a:lnSpc>
                <a:spcPct val="115000"/>
              </a:lnSpc>
              <a:spcBef>
                <a:spcPts val="0"/>
              </a:spcBef>
              <a:spcAft>
                <a:spcPts val="1600"/>
              </a:spcAft>
              <a:buClr>
                <a:srgbClr val="616161"/>
              </a:buClr>
              <a:buSzPct val="100000"/>
              <a:defRPr sz="1800">
                <a:solidFill>
                  <a:srgbClr val="616161"/>
                </a:solidFill>
              </a:defRPr>
            </a:lvl1pPr>
            <a:lvl2pPr lvl="1" algn="l" rtl="0">
              <a:lnSpc>
                <a:spcPct val="115000"/>
              </a:lnSpc>
              <a:spcBef>
                <a:spcPts val="0"/>
              </a:spcBef>
              <a:spcAft>
                <a:spcPts val="1600"/>
              </a:spcAft>
              <a:buClr>
                <a:srgbClr val="616161"/>
              </a:buClr>
              <a:defRPr sz="1400">
                <a:solidFill>
                  <a:srgbClr val="616161"/>
                </a:solidFill>
              </a:defRPr>
            </a:lvl2pPr>
            <a:lvl3pPr lvl="2" algn="l" rtl="0">
              <a:lnSpc>
                <a:spcPct val="115000"/>
              </a:lnSpc>
              <a:spcBef>
                <a:spcPts val="0"/>
              </a:spcBef>
              <a:spcAft>
                <a:spcPts val="1600"/>
              </a:spcAft>
              <a:buClr>
                <a:srgbClr val="616161"/>
              </a:buClr>
              <a:defRPr sz="1400">
                <a:solidFill>
                  <a:srgbClr val="616161"/>
                </a:solidFill>
              </a:defRPr>
            </a:lvl3pPr>
            <a:lvl4pPr lvl="3" algn="l" rtl="0">
              <a:lnSpc>
                <a:spcPct val="115000"/>
              </a:lnSpc>
              <a:spcBef>
                <a:spcPts val="0"/>
              </a:spcBef>
              <a:spcAft>
                <a:spcPts val="1600"/>
              </a:spcAft>
              <a:buClr>
                <a:srgbClr val="616161"/>
              </a:buClr>
              <a:defRPr sz="1400">
                <a:solidFill>
                  <a:srgbClr val="616161"/>
                </a:solidFill>
              </a:defRPr>
            </a:lvl4pPr>
            <a:lvl5pPr lvl="4" algn="l" rtl="0">
              <a:lnSpc>
                <a:spcPct val="115000"/>
              </a:lnSpc>
              <a:spcBef>
                <a:spcPts val="0"/>
              </a:spcBef>
              <a:spcAft>
                <a:spcPts val="1600"/>
              </a:spcAft>
              <a:buClr>
                <a:srgbClr val="616161"/>
              </a:buClr>
              <a:defRPr sz="1400">
                <a:solidFill>
                  <a:srgbClr val="616161"/>
                </a:solidFill>
              </a:defRPr>
            </a:lvl5pPr>
            <a:lvl6pPr lvl="5" algn="l" rtl="0">
              <a:lnSpc>
                <a:spcPct val="115000"/>
              </a:lnSpc>
              <a:spcBef>
                <a:spcPts val="0"/>
              </a:spcBef>
              <a:spcAft>
                <a:spcPts val="1600"/>
              </a:spcAft>
              <a:buClr>
                <a:srgbClr val="616161"/>
              </a:buClr>
              <a:defRPr sz="1400">
                <a:solidFill>
                  <a:srgbClr val="616161"/>
                </a:solidFill>
              </a:defRPr>
            </a:lvl6pPr>
            <a:lvl7pPr lvl="6" algn="l" rtl="0">
              <a:lnSpc>
                <a:spcPct val="115000"/>
              </a:lnSpc>
              <a:spcBef>
                <a:spcPts val="0"/>
              </a:spcBef>
              <a:spcAft>
                <a:spcPts val="1600"/>
              </a:spcAft>
              <a:buClr>
                <a:srgbClr val="616161"/>
              </a:buClr>
              <a:defRPr sz="1400">
                <a:solidFill>
                  <a:srgbClr val="616161"/>
                </a:solidFill>
              </a:defRPr>
            </a:lvl7pPr>
            <a:lvl8pPr lvl="7" algn="l" rtl="0">
              <a:lnSpc>
                <a:spcPct val="115000"/>
              </a:lnSpc>
              <a:spcBef>
                <a:spcPts val="0"/>
              </a:spcBef>
              <a:spcAft>
                <a:spcPts val="1600"/>
              </a:spcAft>
              <a:buClr>
                <a:srgbClr val="616161"/>
              </a:buClr>
              <a:defRPr sz="1400">
                <a:solidFill>
                  <a:srgbClr val="616161"/>
                </a:solidFill>
              </a:defRPr>
            </a:lvl8pPr>
            <a:lvl9pPr lvl="8" algn="l" rtl="0">
              <a:lnSpc>
                <a:spcPct val="115000"/>
              </a:lnSpc>
              <a:spcBef>
                <a:spcPts val="0"/>
              </a:spcBef>
              <a:spcAft>
                <a:spcPts val="1600"/>
              </a:spcAft>
              <a:buClr>
                <a:srgbClr val="616161"/>
              </a:buClr>
              <a:defRPr sz="1400">
                <a:solidFill>
                  <a:srgbClr val="616161"/>
                </a:solidFill>
              </a:defRPr>
            </a:lvl9pPr>
          </a:lstStyle>
          <a:p>
            <a:endParaRPr/>
          </a:p>
        </p:txBody>
      </p:sp>
      <p:sp>
        <p:nvSpPr>
          <p:cNvPr id="69" name="Shape 69"/>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460937" y="1394075"/>
            <a:ext cx="8222100" cy="933600"/>
          </a:xfrm>
          <a:prstGeom prst="rect">
            <a:avLst/>
          </a:prstGeom>
        </p:spPr>
        <p:txBody>
          <a:bodyPr lIns="91425" tIns="91425" rIns="91425" bIns="91425" anchor="b" anchorCtr="0">
            <a:noAutofit/>
          </a:bodyPr>
          <a:lstStyle/>
          <a:p>
            <a:pPr lvl="0" algn="ctr" rtl="0">
              <a:spcBef>
                <a:spcPts val="0"/>
              </a:spcBef>
              <a:buNone/>
            </a:pPr>
            <a:r>
              <a:rPr lang="en" sz="4800">
                <a:solidFill>
                  <a:srgbClr val="FFFF00"/>
                </a:solidFill>
              </a:rPr>
              <a:t>New Media Matters: Tutoring in the Late Age of Print</a:t>
            </a:r>
          </a:p>
          <a:p>
            <a:pPr lvl="0" algn="ctr" rtl="0">
              <a:spcBef>
                <a:spcPts val="0"/>
              </a:spcBef>
              <a:buNone/>
            </a:pPr>
            <a:r>
              <a:rPr lang="en" sz="3600" b="0" i="1">
                <a:solidFill>
                  <a:srgbClr val="FFFF00"/>
                </a:solidFill>
              </a:rPr>
              <a:t>Jackie Grutsch McKinney</a:t>
            </a:r>
          </a:p>
        </p:txBody>
      </p:sp>
      <p:sp>
        <p:nvSpPr>
          <p:cNvPr id="75" name="Shape 75"/>
          <p:cNvSpPr txBox="1">
            <a:spLocks noGrp="1"/>
          </p:cNvSpPr>
          <p:nvPr>
            <p:ph type="subTitle" idx="1"/>
          </p:nvPr>
        </p:nvSpPr>
        <p:spPr>
          <a:xfrm>
            <a:off x="2770200" y="2282850"/>
            <a:ext cx="4910100" cy="577800"/>
          </a:xfrm>
          <a:prstGeom prst="rect">
            <a:avLst/>
          </a:prstGeom>
        </p:spPr>
        <p:txBody>
          <a:bodyPr lIns="91425" tIns="91425" rIns="91425" bIns="91425" anchor="t" anchorCtr="0">
            <a:noAutofit/>
          </a:bodyPr>
          <a:lstStyle/>
          <a:p>
            <a:pPr lvl="0">
              <a:spcBef>
                <a:spcPts val="0"/>
              </a:spcBef>
              <a:buNone/>
            </a:pPr>
            <a:r>
              <a:rPr lang="en"/>
              <a:t>A Presentation by Manny Asencio</a:t>
            </a:r>
          </a:p>
        </p:txBody>
      </p:sp>
      <p:pic>
        <p:nvPicPr>
          <p:cNvPr id="76" name="Shape 76"/>
          <p:cNvPicPr preferRelativeResize="0"/>
          <p:nvPr/>
        </p:nvPicPr>
        <p:blipFill>
          <a:blip r:embed="rId3">
            <a:alphaModFix/>
          </a:blip>
          <a:stretch>
            <a:fillRect/>
          </a:stretch>
        </p:blipFill>
        <p:spPr>
          <a:xfrm>
            <a:off x="3127650" y="2860649"/>
            <a:ext cx="2935250" cy="21277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487000" y="533250"/>
            <a:ext cx="5244900" cy="662400"/>
          </a:xfrm>
          <a:prstGeom prst="rect">
            <a:avLst/>
          </a:prstGeom>
        </p:spPr>
        <p:txBody>
          <a:bodyPr lIns="91425" tIns="91425" rIns="91425" bIns="91425" anchor="b" anchorCtr="0">
            <a:noAutofit/>
          </a:bodyPr>
          <a:lstStyle/>
          <a:p>
            <a:pPr lvl="0" algn="ctr">
              <a:spcBef>
                <a:spcPts val="0"/>
              </a:spcBef>
              <a:buNone/>
            </a:pPr>
            <a:r>
              <a:rPr lang="en" sz="3600" b="0">
                <a:solidFill>
                  <a:srgbClr val="FFFF00"/>
                </a:solidFill>
              </a:rPr>
              <a:t>The Bottom Line</a:t>
            </a:r>
          </a:p>
        </p:txBody>
      </p:sp>
      <p:sp>
        <p:nvSpPr>
          <p:cNvPr id="139" name="Shape 139"/>
          <p:cNvSpPr txBox="1">
            <a:spLocks noGrp="1"/>
          </p:cNvSpPr>
          <p:nvPr>
            <p:ph type="body" idx="1"/>
          </p:nvPr>
        </p:nvSpPr>
        <p:spPr>
          <a:xfrm>
            <a:off x="324475" y="1920450"/>
            <a:ext cx="8494800" cy="2704200"/>
          </a:xfrm>
          <a:prstGeom prst="rect">
            <a:avLst/>
          </a:prstGeom>
        </p:spPr>
        <p:txBody>
          <a:bodyPr lIns="91425" tIns="91425" rIns="91425" bIns="91425" anchor="t" anchorCtr="0">
            <a:noAutofit/>
          </a:bodyPr>
          <a:lstStyle/>
          <a:p>
            <a:pPr marL="457200" lvl="0" indent="-228600" rtl="0">
              <a:lnSpc>
                <a:spcPct val="200000"/>
              </a:lnSpc>
              <a:spcBef>
                <a:spcPts val="0"/>
              </a:spcBef>
            </a:pPr>
            <a:r>
              <a:rPr lang="en"/>
              <a:t>New Media isn’t going anywhere</a:t>
            </a:r>
          </a:p>
          <a:p>
            <a:pPr marL="457200" lvl="0" indent="-228600" rtl="0">
              <a:lnSpc>
                <a:spcPct val="200000"/>
              </a:lnSpc>
              <a:spcBef>
                <a:spcPts val="0"/>
              </a:spcBef>
            </a:pPr>
            <a:r>
              <a:rPr lang="en"/>
              <a:t>Writing centers must adapt and become used to seeing these kinds of texts more often because it is our job to work with </a:t>
            </a:r>
            <a:r>
              <a:rPr lang="en" i="1"/>
              <a:t>all</a:t>
            </a:r>
            <a:r>
              <a:rPr lang="en"/>
              <a:t> types of writing</a:t>
            </a:r>
          </a:p>
          <a:p>
            <a:pPr marL="457200" lvl="0" indent="-228600" rtl="0">
              <a:lnSpc>
                <a:spcPct val="200000"/>
              </a:lnSpc>
              <a:spcBef>
                <a:spcPts val="0"/>
              </a:spcBef>
            </a:pPr>
            <a:r>
              <a:rPr lang="en"/>
              <a:t>Many writing centers, whether they know it or not, have already began to take steps in this direction and may even already work regularly with new media (such as our own writing center)</a:t>
            </a: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598275" y="792500"/>
            <a:ext cx="5244900" cy="528600"/>
          </a:xfrm>
          <a:prstGeom prst="rect">
            <a:avLst/>
          </a:prstGeom>
        </p:spPr>
        <p:txBody>
          <a:bodyPr lIns="91425" tIns="91425" rIns="91425" bIns="91425" anchor="b" anchorCtr="0">
            <a:noAutofit/>
          </a:bodyPr>
          <a:lstStyle/>
          <a:p>
            <a:pPr lvl="0" algn="ctr">
              <a:spcBef>
                <a:spcPts val="0"/>
              </a:spcBef>
              <a:buNone/>
            </a:pPr>
            <a:r>
              <a:rPr lang="en" sz="3600" b="0">
                <a:solidFill>
                  <a:srgbClr val="FFFF00"/>
                </a:solidFill>
              </a:rPr>
              <a:t>Fin</a:t>
            </a:r>
          </a:p>
        </p:txBody>
      </p:sp>
      <p:sp>
        <p:nvSpPr>
          <p:cNvPr id="145" name="Shape 145"/>
          <p:cNvSpPr txBox="1">
            <a:spLocks noGrp="1"/>
          </p:cNvSpPr>
          <p:nvPr>
            <p:ph type="body" idx="1"/>
          </p:nvPr>
        </p:nvSpPr>
        <p:spPr>
          <a:xfrm>
            <a:off x="324475" y="1920450"/>
            <a:ext cx="8494800" cy="2704200"/>
          </a:xfrm>
          <a:prstGeom prst="rect">
            <a:avLst/>
          </a:prstGeom>
        </p:spPr>
        <p:txBody>
          <a:bodyPr lIns="91425" tIns="91425" rIns="91425" bIns="91425" anchor="t" anchorCtr="0">
            <a:noAutofit/>
          </a:bodyPr>
          <a:lstStyle/>
          <a:p>
            <a:pPr lvl="0">
              <a:spcBef>
                <a:spcPts val="0"/>
              </a:spcBef>
              <a:buNone/>
            </a:pPr>
            <a:endParaRPr/>
          </a:p>
        </p:txBody>
      </p:sp>
      <p:pic>
        <p:nvPicPr>
          <p:cNvPr id="146" name="Shape 146"/>
          <p:cNvPicPr preferRelativeResize="0"/>
          <p:nvPr/>
        </p:nvPicPr>
        <p:blipFill>
          <a:blip r:embed="rId3">
            <a:alphaModFix/>
          </a:blip>
          <a:stretch>
            <a:fillRect/>
          </a:stretch>
        </p:blipFill>
        <p:spPr>
          <a:xfrm>
            <a:off x="1514650" y="1701275"/>
            <a:ext cx="5562600" cy="3714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671000" y="198425"/>
            <a:ext cx="5244900" cy="1373700"/>
          </a:xfrm>
          <a:prstGeom prst="rect">
            <a:avLst/>
          </a:prstGeom>
        </p:spPr>
        <p:txBody>
          <a:bodyPr lIns="91425" tIns="91425" rIns="91425" bIns="91425" anchor="b" anchorCtr="0">
            <a:noAutofit/>
          </a:bodyPr>
          <a:lstStyle/>
          <a:p>
            <a:pPr lvl="0" algn="ctr">
              <a:spcBef>
                <a:spcPts val="0"/>
              </a:spcBef>
              <a:buNone/>
            </a:pPr>
            <a:r>
              <a:rPr lang="en" sz="3600" b="0">
                <a:solidFill>
                  <a:srgbClr val="FFFF00"/>
                </a:solidFill>
              </a:rPr>
              <a:t>Out With The Old, In With The New (Media)</a:t>
            </a:r>
          </a:p>
        </p:txBody>
      </p:sp>
      <p:sp>
        <p:nvSpPr>
          <p:cNvPr id="82" name="Shape 82"/>
          <p:cNvSpPr txBox="1">
            <a:spLocks noGrp="1"/>
          </p:cNvSpPr>
          <p:nvPr>
            <p:ph type="body" idx="1"/>
          </p:nvPr>
        </p:nvSpPr>
        <p:spPr>
          <a:xfrm>
            <a:off x="751000" y="1937175"/>
            <a:ext cx="3855300" cy="2704200"/>
          </a:xfrm>
          <a:prstGeom prst="rect">
            <a:avLst/>
          </a:prstGeom>
        </p:spPr>
        <p:txBody>
          <a:bodyPr lIns="91425" tIns="91425" rIns="91425" bIns="91425" anchor="t" anchorCtr="0">
            <a:noAutofit/>
          </a:bodyPr>
          <a:lstStyle/>
          <a:p>
            <a:pPr lvl="0" algn="ctr">
              <a:spcBef>
                <a:spcPts val="0"/>
              </a:spcBef>
              <a:buNone/>
            </a:pPr>
            <a:r>
              <a:rPr lang="en" sz="2400">
                <a:solidFill>
                  <a:srgbClr val="000000"/>
                </a:solidFill>
              </a:rPr>
              <a:t>For a long time, the norm for academic writing has been the typical 8.5-by-11-inch, double spaced, thesis-driven texts written on plain white paper </a:t>
            </a:r>
          </a:p>
          <a:p>
            <a:pPr lvl="0" algn="ctr">
              <a:spcBef>
                <a:spcPts val="0"/>
              </a:spcBef>
              <a:buNone/>
            </a:pPr>
            <a:endParaRPr sz="1400">
              <a:solidFill>
                <a:srgbClr val="000000"/>
              </a:solidFill>
            </a:endParaRPr>
          </a:p>
        </p:txBody>
      </p:sp>
      <p:pic>
        <p:nvPicPr>
          <p:cNvPr id="83" name="Shape 83"/>
          <p:cNvPicPr preferRelativeResize="0"/>
          <p:nvPr/>
        </p:nvPicPr>
        <p:blipFill>
          <a:blip r:embed="rId3">
            <a:alphaModFix/>
          </a:blip>
          <a:stretch>
            <a:fillRect/>
          </a:stretch>
        </p:blipFill>
        <p:spPr>
          <a:xfrm>
            <a:off x="4757875" y="1894600"/>
            <a:ext cx="4331876" cy="3248899"/>
          </a:xfrm>
          <a:prstGeom prst="rect">
            <a:avLst/>
          </a:prstGeom>
          <a:noFill/>
          <a:ln>
            <a:noFill/>
          </a:ln>
        </p:spPr>
      </p:pic>
      <p:sp>
        <p:nvSpPr>
          <p:cNvPr id="84" name="Shape 84"/>
          <p:cNvSpPr/>
          <p:nvPr/>
        </p:nvSpPr>
        <p:spPr>
          <a:xfrm>
            <a:off x="4462900" y="3252200"/>
            <a:ext cx="1227900" cy="342900"/>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911075" y="411950"/>
            <a:ext cx="5244900" cy="865500"/>
          </a:xfrm>
          <a:prstGeom prst="rect">
            <a:avLst/>
          </a:prstGeom>
        </p:spPr>
        <p:txBody>
          <a:bodyPr lIns="91425" tIns="91425" rIns="91425" bIns="91425" anchor="b" anchorCtr="0">
            <a:noAutofit/>
          </a:bodyPr>
          <a:lstStyle/>
          <a:p>
            <a:pPr lvl="0" algn="ctr" rtl="0">
              <a:spcBef>
                <a:spcPts val="0"/>
              </a:spcBef>
              <a:buNone/>
            </a:pPr>
            <a:r>
              <a:rPr lang="en" sz="3600" b="0">
                <a:solidFill>
                  <a:srgbClr val="FFFF00"/>
                </a:solidFill>
              </a:rPr>
              <a:t>What is New Media?</a:t>
            </a:r>
          </a:p>
        </p:txBody>
      </p:sp>
      <p:sp>
        <p:nvSpPr>
          <p:cNvPr id="90" name="Shape 90"/>
          <p:cNvSpPr txBox="1">
            <a:spLocks noGrp="1"/>
          </p:cNvSpPr>
          <p:nvPr>
            <p:ph type="body" idx="1"/>
          </p:nvPr>
        </p:nvSpPr>
        <p:spPr>
          <a:xfrm>
            <a:off x="65925" y="1735575"/>
            <a:ext cx="4172400" cy="3054600"/>
          </a:xfrm>
          <a:prstGeom prst="rect">
            <a:avLst/>
          </a:prstGeom>
        </p:spPr>
        <p:txBody>
          <a:bodyPr lIns="91425" tIns="91425" rIns="91425" bIns="91425" anchor="t" anchorCtr="0">
            <a:noAutofit/>
          </a:bodyPr>
          <a:lstStyle/>
          <a:p>
            <a:pPr marL="457200" lvl="0" indent="-317500" rtl="0">
              <a:lnSpc>
                <a:spcPct val="150000"/>
              </a:lnSpc>
              <a:spcBef>
                <a:spcPts val="0"/>
              </a:spcBef>
              <a:buSzPct val="100000"/>
            </a:pPr>
            <a:r>
              <a:rPr lang="en" sz="1400"/>
              <a:t>Cynthia Selfe describes new media texts as “texts created primarily in digital environments, composed in multiple media, and designed for presentation and exchange in digital venues”</a:t>
            </a:r>
          </a:p>
          <a:p>
            <a:pPr marL="457200" lvl="0" indent="-317500" rtl="0">
              <a:lnSpc>
                <a:spcPct val="150000"/>
              </a:lnSpc>
              <a:spcBef>
                <a:spcPts val="0"/>
              </a:spcBef>
              <a:buSzPct val="100000"/>
            </a:pPr>
            <a:r>
              <a:rPr lang="en" sz="1400"/>
              <a:t>Anne Wysocki defines new media as any text that “calls attention to its own materiality” </a:t>
            </a:r>
          </a:p>
          <a:p>
            <a:pPr marL="457200" lvl="0" indent="-317500" rtl="0">
              <a:spcBef>
                <a:spcPts val="0"/>
              </a:spcBef>
              <a:buSzPct val="100000"/>
            </a:pPr>
            <a:r>
              <a:rPr lang="en" sz="1400"/>
              <a:t>Cheryl Ball holds that what makes new media “new” is the way in which it deviates from traditional ways of argument</a:t>
            </a:r>
          </a:p>
          <a:p>
            <a:pPr lvl="0" rtl="0">
              <a:lnSpc>
                <a:spcPct val="150000"/>
              </a:lnSpc>
              <a:spcBef>
                <a:spcPts val="0"/>
              </a:spcBef>
              <a:buNone/>
            </a:pPr>
            <a:endParaRPr sz="1400"/>
          </a:p>
          <a:p>
            <a:pPr lvl="0">
              <a:spcBef>
                <a:spcPts val="0"/>
              </a:spcBef>
              <a:buNone/>
            </a:pPr>
            <a:endParaRPr/>
          </a:p>
        </p:txBody>
      </p:sp>
      <p:pic>
        <p:nvPicPr>
          <p:cNvPr id="91" name="Shape 91"/>
          <p:cNvPicPr preferRelativeResize="0"/>
          <p:nvPr/>
        </p:nvPicPr>
        <p:blipFill>
          <a:blip r:embed="rId3">
            <a:alphaModFix/>
          </a:blip>
          <a:stretch>
            <a:fillRect/>
          </a:stretch>
        </p:blipFill>
        <p:spPr>
          <a:xfrm>
            <a:off x="4313425" y="1819125"/>
            <a:ext cx="2467500" cy="1984200"/>
          </a:xfrm>
          <a:prstGeom prst="rect">
            <a:avLst/>
          </a:prstGeom>
          <a:noFill/>
          <a:ln>
            <a:noFill/>
          </a:ln>
        </p:spPr>
      </p:pic>
      <p:pic>
        <p:nvPicPr>
          <p:cNvPr id="92" name="Shape 92"/>
          <p:cNvPicPr preferRelativeResize="0"/>
          <p:nvPr/>
        </p:nvPicPr>
        <p:blipFill>
          <a:blip r:embed="rId4">
            <a:alphaModFix amt="93000"/>
          </a:blip>
          <a:stretch>
            <a:fillRect/>
          </a:stretch>
        </p:blipFill>
        <p:spPr>
          <a:xfrm>
            <a:off x="6738826" y="2008337"/>
            <a:ext cx="2364675" cy="1605774"/>
          </a:xfrm>
          <a:prstGeom prst="rect">
            <a:avLst/>
          </a:prstGeom>
          <a:noFill/>
          <a:ln>
            <a:noFill/>
          </a:ln>
        </p:spPr>
      </p:pic>
      <p:pic>
        <p:nvPicPr>
          <p:cNvPr id="93" name="Shape 93"/>
          <p:cNvPicPr preferRelativeResize="0"/>
          <p:nvPr/>
        </p:nvPicPr>
        <p:blipFill>
          <a:blip r:embed="rId5">
            <a:alphaModFix amt="62000"/>
          </a:blip>
          <a:stretch>
            <a:fillRect/>
          </a:stretch>
        </p:blipFill>
        <p:spPr>
          <a:xfrm>
            <a:off x="5609745" y="3401945"/>
            <a:ext cx="3027925" cy="1819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637525" y="198275"/>
            <a:ext cx="5244900" cy="1373700"/>
          </a:xfrm>
          <a:prstGeom prst="rect">
            <a:avLst/>
          </a:prstGeom>
        </p:spPr>
        <p:txBody>
          <a:bodyPr lIns="91425" tIns="91425" rIns="91425" bIns="91425" anchor="b" anchorCtr="0">
            <a:noAutofit/>
          </a:bodyPr>
          <a:lstStyle/>
          <a:p>
            <a:pPr lvl="0" algn="ctr">
              <a:spcBef>
                <a:spcPts val="0"/>
              </a:spcBef>
              <a:buNone/>
            </a:pPr>
            <a:r>
              <a:rPr lang="en" sz="3600" b="0">
                <a:solidFill>
                  <a:srgbClr val="FFFF00"/>
                </a:solidFill>
              </a:rPr>
              <a:t>So What </a:t>
            </a:r>
            <a:r>
              <a:rPr lang="en" sz="3600" b="0" i="1">
                <a:solidFill>
                  <a:srgbClr val="FFFF00"/>
                </a:solidFill>
              </a:rPr>
              <a:t>Exactly</a:t>
            </a:r>
            <a:r>
              <a:rPr lang="en" sz="3600" b="0">
                <a:solidFill>
                  <a:srgbClr val="FFFF00"/>
                </a:solidFill>
              </a:rPr>
              <a:t> is “New Media”? </a:t>
            </a:r>
          </a:p>
        </p:txBody>
      </p:sp>
      <p:sp>
        <p:nvSpPr>
          <p:cNvPr id="99" name="Shape 99"/>
          <p:cNvSpPr txBox="1">
            <a:spLocks noGrp="1"/>
          </p:cNvSpPr>
          <p:nvPr>
            <p:ph type="body" idx="1"/>
          </p:nvPr>
        </p:nvSpPr>
        <p:spPr>
          <a:xfrm>
            <a:off x="5116300" y="2183975"/>
            <a:ext cx="3560700" cy="2704200"/>
          </a:xfrm>
          <a:prstGeom prst="rect">
            <a:avLst/>
          </a:prstGeom>
        </p:spPr>
        <p:txBody>
          <a:bodyPr lIns="91425" tIns="91425" rIns="91425" bIns="91425" anchor="t" anchorCtr="0">
            <a:noAutofit/>
          </a:bodyPr>
          <a:lstStyle/>
          <a:p>
            <a:pPr lvl="0" algn="ctr">
              <a:spcBef>
                <a:spcPts val="0"/>
              </a:spcBef>
              <a:buNone/>
            </a:pPr>
            <a:r>
              <a:rPr lang="en" sz="2000"/>
              <a:t>A combination of all three!</a:t>
            </a:r>
          </a:p>
          <a:p>
            <a:pPr lvl="0" algn="ctr" rtl="0">
              <a:spcBef>
                <a:spcPts val="0"/>
              </a:spcBef>
              <a:buNone/>
            </a:pPr>
            <a:r>
              <a:rPr lang="en" sz="2000"/>
              <a:t>New Media is distinguishable by its </a:t>
            </a:r>
            <a:r>
              <a:rPr lang="en" sz="2000">
                <a:solidFill>
                  <a:srgbClr val="FF0000"/>
                </a:solidFill>
              </a:rPr>
              <a:t>digital-ness</a:t>
            </a:r>
            <a:r>
              <a:rPr lang="en" sz="2000"/>
              <a:t>, its </a:t>
            </a:r>
            <a:r>
              <a:rPr lang="en" sz="2000">
                <a:solidFill>
                  <a:srgbClr val="FF0000"/>
                </a:solidFill>
              </a:rPr>
              <a:t>conscious materiality</a:t>
            </a:r>
            <a:r>
              <a:rPr lang="en" sz="2000"/>
              <a:t>, and its</a:t>
            </a:r>
            <a:r>
              <a:rPr lang="en" sz="2000">
                <a:solidFill>
                  <a:srgbClr val="FF0000"/>
                </a:solidFill>
              </a:rPr>
              <a:t> rhetorical means </a:t>
            </a:r>
          </a:p>
          <a:p>
            <a:pPr lvl="0" algn="ctr">
              <a:spcBef>
                <a:spcPts val="0"/>
              </a:spcBef>
              <a:buNone/>
            </a:pPr>
            <a:endParaRPr sz="2000">
              <a:solidFill>
                <a:srgbClr val="666666"/>
              </a:solidFill>
            </a:endParaRPr>
          </a:p>
        </p:txBody>
      </p:sp>
      <p:pic>
        <p:nvPicPr>
          <p:cNvPr id="100" name="Shape 100"/>
          <p:cNvPicPr preferRelativeResize="0"/>
          <p:nvPr/>
        </p:nvPicPr>
        <p:blipFill>
          <a:blip r:embed="rId3">
            <a:alphaModFix/>
          </a:blip>
          <a:stretch>
            <a:fillRect/>
          </a:stretch>
        </p:blipFill>
        <p:spPr>
          <a:xfrm>
            <a:off x="282299" y="2049050"/>
            <a:ext cx="4340599" cy="2888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949425" y="156600"/>
            <a:ext cx="5244900" cy="1373700"/>
          </a:xfrm>
          <a:prstGeom prst="rect">
            <a:avLst/>
          </a:prstGeom>
        </p:spPr>
        <p:txBody>
          <a:bodyPr lIns="91425" tIns="91425" rIns="91425" bIns="91425" anchor="b" anchorCtr="0">
            <a:noAutofit/>
          </a:bodyPr>
          <a:lstStyle/>
          <a:p>
            <a:pPr lvl="0" algn="ctr">
              <a:spcBef>
                <a:spcPts val="0"/>
              </a:spcBef>
              <a:buNone/>
            </a:pPr>
            <a:r>
              <a:rPr lang="en" sz="3600" b="0">
                <a:solidFill>
                  <a:srgbClr val="FFFF00"/>
                </a:solidFill>
              </a:rPr>
              <a:t>Three Reasons Why New Media Matters</a:t>
            </a:r>
          </a:p>
        </p:txBody>
      </p:sp>
      <p:sp>
        <p:nvSpPr>
          <p:cNvPr id="106" name="Shape 106"/>
          <p:cNvSpPr txBox="1">
            <a:spLocks noGrp="1"/>
          </p:cNvSpPr>
          <p:nvPr>
            <p:ph type="body" idx="1"/>
          </p:nvPr>
        </p:nvSpPr>
        <p:spPr>
          <a:xfrm>
            <a:off x="324475" y="1920450"/>
            <a:ext cx="8494800" cy="2704200"/>
          </a:xfrm>
          <a:prstGeom prst="rect">
            <a:avLst/>
          </a:prstGeom>
        </p:spPr>
        <p:txBody>
          <a:bodyPr lIns="91425" tIns="91425" rIns="91425" bIns="91425" anchor="t" anchorCtr="0">
            <a:noAutofit/>
          </a:bodyPr>
          <a:lstStyle/>
          <a:p>
            <a:pPr marL="457200" lvl="0" indent="-381000" rtl="0">
              <a:lnSpc>
                <a:spcPct val="200000"/>
              </a:lnSpc>
              <a:spcBef>
                <a:spcPts val="0"/>
              </a:spcBef>
              <a:buSzPct val="100000"/>
              <a:buAutoNum type="arabicPeriod"/>
            </a:pPr>
            <a:r>
              <a:rPr lang="en" sz="2400"/>
              <a:t>New media </a:t>
            </a:r>
            <a:r>
              <a:rPr lang="en" sz="2400" i="1"/>
              <a:t>is</a:t>
            </a:r>
            <a:r>
              <a:rPr lang="en" sz="2400"/>
              <a:t> writing!</a:t>
            </a:r>
          </a:p>
          <a:p>
            <a:pPr marL="457200" lvl="0" indent="-381000" rtl="0">
              <a:lnSpc>
                <a:spcPct val="200000"/>
              </a:lnSpc>
              <a:spcBef>
                <a:spcPts val="0"/>
              </a:spcBef>
              <a:buSzPct val="100000"/>
              <a:buAutoNum type="arabicPeriod"/>
            </a:pPr>
            <a:r>
              <a:rPr lang="en" sz="2400"/>
              <a:t>“New” media is not too different from “old” media</a:t>
            </a:r>
          </a:p>
          <a:p>
            <a:pPr marL="457200" lvl="0" indent="-381000">
              <a:lnSpc>
                <a:spcPct val="200000"/>
              </a:lnSpc>
              <a:spcBef>
                <a:spcPts val="0"/>
              </a:spcBef>
              <a:buSzPct val="100000"/>
              <a:buAutoNum type="arabicPeriod"/>
            </a:pPr>
            <a:r>
              <a:rPr lang="en" sz="2400"/>
              <a:t>If new media is not claimed for writing, it will be assumed to be nothing more than technology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746250" y="181675"/>
            <a:ext cx="5244900" cy="1373700"/>
          </a:xfrm>
          <a:prstGeom prst="rect">
            <a:avLst/>
          </a:prstGeom>
        </p:spPr>
        <p:txBody>
          <a:bodyPr lIns="91425" tIns="91425" rIns="91425" bIns="91425" anchor="b" anchorCtr="0">
            <a:noAutofit/>
          </a:bodyPr>
          <a:lstStyle/>
          <a:p>
            <a:pPr lvl="0" algn="ctr">
              <a:spcBef>
                <a:spcPts val="0"/>
              </a:spcBef>
              <a:buNone/>
            </a:pPr>
            <a:r>
              <a:rPr lang="en" sz="3600" b="0">
                <a:solidFill>
                  <a:srgbClr val="FFFF00"/>
                </a:solidFill>
              </a:rPr>
              <a:t>How Do We Tutor New Media?</a:t>
            </a:r>
          </a:p>
        </p:txBody>
      </p:sp>
      <p:sp>
        <p:nvSpPr>
          <p:cNvPr id="112" name="Shape 112"/>
          <p:cNvSpPr txBox="1">
            <a:spLocks noGrp="1"/>
          </p:cNvSpPr>
          <p:nvPr>
            <p:ph type="body" idx="1"/>
          </p:nvPr>
        </p:nvSpPr>
        <p:spPr>
          <a:xfrm>
            <a:off x="324475" y="1920450"/>
            <a:ext cx="4239900" cy="2704200"/>
          </a:xfrm>
          <a:prstGeom prst="rect">
            <a:avLst/>
          </a:prstGeom>
        </p:spPr>
        <p:txBody>
          <a:bodyPr lIns="91425" tIns="91425" rIns="91425" bIns="91425" anchor="t" anchorCtr="0">
            <a:noAutofit/>
          </a:bodyPr>
          <a:lstStyle/>
          <a:p>
            <a:pPr lvl="0">
              <a:spcBef>
                <a:spcPts val="0"/>
              </a:spcBef>
              <a:buNone/>
            </a:pPr>
            <a:r>
              <a:rPr lang="en" sz="1400"/>
              <a:t>New media, isn’t really new. It is simply a new way of doing something that we have been doing for a long time</a:t>
            </a:r>
          </a:p>
          <a:p>
            <a:pPr lvl="0">
              <a:spcBef>
                <a:spcPts val="0"/>
              </a:spcBef>
              <a:buNone/>
            </a:pPr>
            <a:r>
              <a:rPr lang="en" sz="1400"/>
              <a:t>If we can’t get past the novelty of new media, then we can try and look at it from a different perspective</a:t>
            </a:r>
          </a:p>
          <a:p>
            <a:pPr lvl="0">
              <a:spcBef>
                <a:spcPts val="0"/>
              </a:spcBef>
              <a:buNone/>
            </a:pPr>
            <a:r>
              <a:rPr lang="en" sz="1400"/>
              <a:t>While text isn’t necessarily a requirement for new media, it is usually present, even if just briefly</a:t>
            </a:r>
          </a:p>
          <a:p>
            <a:pPr lvl="0">
              <a:spcBef>
                <a:spcPts val="0"/>
              </a:spcBef>
              <a:buNone/>
            </a:pPr>
            <a:r>
              <a:rPr lang="en" sz="1400"/>
              <a:t>We should tutor the </a:t>
            </a:r>
            <a:r>
              <a:rPr lang="en" sz="1400" b="1"/>
              <a:t>writer</a:t>
            </a:r>
            <a:r>
              <a:rPr lang="en" sz="1400"/>
              <a:t> who’s </a:t>
            </a:r>
            <a:r>
              <a:rPr lang="en" sz="1400" b="1"/>
              <a:t>writing</a:t>
            </a:r>
            <a:r>
              <a:rPr lang="en" sz="1400"/>
              <a:t> it!</a:t>
            </a:r>
          </a:p>
        </p:txBody>
      </p:sp>
      <p:pic>
        <p:nvPicPr>
          <p:cNvPr id="113" name="Shape 113"/>
          <p:cNvPicPr preferRelativeResize="0"/>
          <p:nvPr/>
        </p:nvPicPr>
        <p:blipFill>
          <a:blip r:embed="rId3">
            <a:alphaModFix/>
          </a:blip>
          <a:stretch>
            <a:fillRect/>
          </a:stretch>
        </p:blipFill>
        <p:spPr>
          <a:xfrm>
            <a:off x="4564375" y="2043362"/>
            <a:ext cx="4419600" cy="2581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704450" y="181675"/>
            <a:ext cx="5244900" cy="1373700"/>
          </a:xfrm>
          <a:prstGeom prst="rect">
            <a:avLst/>
          </a:prstGeom>
        </p:spPr>
        <p:txBody>
          <a:bodyPr lIns="91425" tIns="91425" rIns="91425" bIns="91425" anchor="b" anchorCtr="0">
            <a:noAutofit/>
          </a:bodyPr>
          <a:lstStyle/>
          <a:p>
            <a:pPr lvl="0" algn="ctr">
              <a:spcBef>
                <a:spcPts val="0"/>
              </a:spcBef>
              <a:buNone/>
            </a:pPr>
            <a:r>
              <a:rPr lang="en" sz="3600" b="0">
                <a:solidFill>
                  <a:srgbClr val="FFFF00"/>
                </a:solidFill>
              </a:rPr>
              <a:t>How Do We Tutor New Media? (Cont’d)</a:t>
            </a:r>
          </a:p>
        </p:txBody>
      </p:sp>
      <p:sp>
        <p:nvSpPr>
          <p:cNvPr id="119" name="Shape 119"/>
          <p:cNvSpPr txBox="1">
            <a:spLocks noGrp="1"/>
          </p:cNvSpPr>
          <p:nvPr>
            <p:ph type="body" idx="1"/>
          </p:nvPr>
        </p:nvSpPr>
        <p:spPr>
          <a:xfrm>
            <a:off x="319350" y="2045900"/>
            <a:ext cx="8505300" cy="2704200"/>
          </a:xfrm>
          <a:prstGeom prst="rect">
            <a:avLst/>
          </a:prstGeom>
        </p:spPr>
        <p:txBody>
          <a:bodyPr lIns="91425" tIns="91425" rIns="91425" bIns="91425" anchor="t" anchorCtr="0">
            <a:noAutofit/>
          </a:bodyPr>
          <a:lstStyle/>
          <a:p>
            <a:pPr lvl="0">
              <a:spcBef>
                <a:spcPts val="0"/>
              </a:spcBef>
              <a:buNone/>
            </a:pPr>
            <a:r>
              <a:rPr lang="en"/>
              <a:t>One of the major differences between new media and traditional means of writing is that whereas traditional writing focuses on the actual text, new media uses other elements to assist the text in getting a point across</a:t>
            </a:r>
          </a:p>
          <a:p>
            <a:pPr lvl="0">
              <a:spcBef>
                <a:spcPts val="0"/>
              </a:spcBef>
              <a:buNone/>
            </a:pPr>
            <a:r>
              <a:rPr lang="en"/>
              <a:t>As Tutors, one of our jobs when looking at new media texts is to note how well the added elements complement the text</a:t>
            </a:r>
          </a:p>
          <a:p>
            <a:pPr lvl="0">
              <a:spcBef>
                <a:spcPts val="0"/>
              </a:spcBef>
              <a:buNone/>
            </a:pPr>
            <a:r>
              <a:rPr lang="en"/>
              <a:t>Due to the presence of other elements, the traditional read-aloud method might not always be the most effective way to tutor new media texts. You can’t read aloud images or audio, for example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949550" y="390750"/>
            <a:ext cx="5244900" cy="1373700"/>
          </a:xfrm>
          <a:prstGeom prst="rect">
            <a:avLst/>
          </a:prstGeom>
        </p:spPr>
        <p:txBody>
          <a:bodyPr lIns="91425" tIns="91425" rIns="91425" bIns="91425" anchor="b" anchorCtr="0">
            <a:noAutofit/>
          </a:bodyPr>
          <a:lstStyle/>
          <a:p>
            <a:pPr lvl="0" algn="ctr">
              <a:spcBef>
                <a:spcPts val="0"/>
              </a:spcBef>
              <a:buNone/>
            </a:pPr>
            <a:r>
              <a:rPr lang="en" sz="3600" b="0">
                <a:solidFill>
                  <a:srgbClr val="FFFF00"/>
                </a:solidFill>
              </a:rPr>
              <a:t>The Dangers of New Media: Information Overload </a:t>
            </a:r>
          </a:p>
        </p:txBody>
      </p:sp>
      <p:sp>
        <p:nvSpPr>
          <p:cNvPr id="125" name="Shape 125"/>
          <p:cNvSpPr txBox="1">
            <a:spLocks noGrp="1"/>
          </p:cNvSpPr>
          <p:nvPr>
            <p:ph type="body" idx="1"/>
          </p:nvPr>
        </p:nvSpPr>
        <p:spPr>
          <a:xfrm>
            <a:off x="5526525" y="1903725"/>
            <a:ext cx="3428700" cy="2704200"/>
          </a:xfrm>
          <a:prstGeom prst="rect">
            <a:avLst/>
          </a:prstGeom>
        </p:spPr>
        <p:txBody>
          <a:bodyPr lIns="91425" tIns="91425" rIns="91425" bIns="91425" anchor="t" anchorCtr="0">
            <a:noAutofit/>
          </a:bodyPr>
          <a:lstStyle/>
          <a:p>
            <a:pPr lvl="0">
              <a:spcBef>
                <a:spcPts val="0"/>
              </a:spcBef>
              <a:buNone/>
            </a:pPr>
            <a:r>
              <a:rPr lang="en"/>
              <a:t>There are those who believe that new media is not the writing center’s problem. </a:t>
            </a:r>
          </a:p>
          <a:p>
            <a:pPr lvl="0">
              <a:spcBef>
                <a:spcPts val="0"/>
              </a:spcBef>
              <a:buNone/>
            </a:pPr>
            <a:r>
              <a:rPr lang="en"/>
              <a:t>Many believe that requiring tutors to learn additional skills and focus on additional types of text will have a negative effect on their tutor efficiency.</a:t>
            </a:r>
          </a:p>
          <a:p>
            <a:pPr lvl="0">
              <a:spcBef>
                <a:spcPts val="0"/>
              </a:spcBef>
              <a:buNone/>
            </a:pPr>
            <a:endParaRPr sz="1200" b="1"/>
          </a:p>
        </p:txBody>
      </p:sp>
      <p:pic>
        <p:nvPicPr>
          <p:cNvPr id="126" name="Shape 126"/>
          <p:cNvPicPr preferRelativeResize="0"/>
          <p:nvPr/>
        </p:nvPicPr>
        <p:blipFill>
          <a:blip r:embed="rId3">
            <a:alphaModFix/>
          </a:blip>
          <a:stretch>
            <a:fillRect/>
          </a:stretch>
        </p:blipFill>
        <p:spPr>
          <a:xfrm>
            <a:off x="156175" y="1903725"/>
            <a:ext cx="5079775" cy="2911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788075" y="508150"/>
            <a:ext cx="5244900" cy="687600"/>
          </a:xfrm>
          <a:prstGeom prst="rect">
            <a:avLst/>
          </a:prstGeom>
        </p:spPr>
        <p:txBody>
          <a:bodyPr lIns="91425" tIns="91425" rIns="91425" bIns="91425" anchor="b" anchorCtr="0">
            <a:noAutofit/>
          </a:bodyPr>
          <a:lstStyle/>
          <a:p>
            <a:pPr lvl="0">
              <a:spcBef>
                <a:spcPts val="0"/>
              </a:spcBef>
              <a:buNone/>
            </a:pPr>
            <a:r>
              <a:rPr lang="en" sz="3600" b="0">
                <a:solidFill>
                  <a:srgbClr val="FFFF00"/>
                </a:solidFill>
              </a:rPr>
              <a:t>Discussion Questions</a:t>
            </a:r>
          </a:p>
        </p:txBody>
      </p:sp>
      <p:sp>
        <p:nvSpPr>
          <p:cNvPr id="132" name="Shape 132"/>
          <p:cNvSpPr txBox="1">
            <a:spLocks noGrp="1"/>
          </p:cNvSpPr>
          <p:nvPr>
            <p:ph type="body" idx="1"/>
          </p:nvPr>
        </p:nvSpPr>
        <p:spPr>
          <a:xfrm>
            <a:off x="324475" y="1920450"/>
            <a:ext cx="8494800" cy="2704200"/>
          </a:xfrm>
          <a:prstGeom prst="rect">
            <a:avLst/>
          </a:prstGeom>
        </p:spPr>
        <p:txBody>
          <a:bodyPr lIns="91425" tIns="91425" rIns="91425" bIns="91425" anchor="t" anchorCtr="0">
            <a:noAutofit/>
          </a:bodyPr>
          <a:lstStyle/>
          <a:p>
            <a:pPr marL="457200" lvl="0" indent="-355600" rtl="0">
              <a:lnSpc>
                <a:spcPct val="200000"/>
              </a:lnSpc>
              <a:spcBef>
                <a:spcPts val="0"/>
              </a:spcBef>
              <a:buSzPct val="100000"/>
              <a:buAutoNum type="arabicPeriod"/>
            </a:pPr>
            <a:r>
              <a:rPr lang="en" sz="2000" b="1"/>
              <a:t>Is it the writing center’s job to work with new media? </a:t>
            </a:r>
          </a:p>
          <a:p>
            <a:pPr marL="457200" lvl="0" indent="-355600" rtl="0">
              <a:lnSpc>
                <a:spcPct val="200000"/>
              </a:lnSpc>
              <a:spcBef>
                <a:spcPts val="0"/>
              </a:spcBef>
              <a:buSzPct val="100000"/>
              <a:buAutoNum type="arabicPeriod"/>
            </a:pPr>
            <a:r>
              <a:rPr lang="en" sz="2000" b="1"/>
              <a:t>Should writing centers offer special training to familiarize their tutors with non-traditional texts? Is it necessary?</a:t>
            </a:r>
          </a:p>
          <a:p>
            <a:pPr lvl="0" rtl="0">
              <a:spcBef>
                <a:spcPts val="0"/>
              </a:spcBef>
              <a:buNone/>
            </a:pPr>
            <a:endParaRPr b="1"/>
          </a:p>
        </p:txBody>
      </p:sp>
      <p:pic>
        <p:nvPicPr>
          <p:cNvPr id="133" name="Shape 133"/>
          <p:cNvPicPr preferRelativeResize="0"/>
          <p:nvPr/>
        </p:nvPicPr>
        <p:blipFill>
          <a:blip r:embed="rId3">
            <a:alphaModFix/>
          </a:blip>
          <a:stretch>
            <a:fillRect/>
          </a:stretch>
        </p:blipFill>
        <p:spPr>
          <a:xfrm>
            <a:off x="6680324" y="3059000"/>
            <a:ext cx="1856675" cy="199252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On-screen Show (16:9)</PresentationFormat>
  <Paragraphs>36</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Roboto</vt:lpstr>
      <vt:lpstr>material</vt:lpstr>
      <vt:lpstr>New Media Matters: Tutoring in the Late Age of Print Jackie Grutsch McKinney</vt:lpstr>
      <vt:lpstr>Out With The Old, In With The New (Media)</vt:lpstr>
      <vt:lpstr>What is New Media?</vt:lpstr>
      <vt:lpstr>So What Exactly is “New Media”? </vt:lpstr>
      <vt:lpstr>Three Reasons Why New Media Matters</vt:lpstr>
      <vt:lpstr>How Do We Tutor New Media?</vt:lpstr>
      <vt:lpstr>How Do We Tutor New Media? (Cont’d)</vt:lpstr>
      <vt:lpstr>The Dangers of New Media: Information Overload </vt:lpstr>
      <vt:lpstr>Discussion Questions</vt:lpstr>
      <vt:lpstr>The Bottom Line</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Media Matters: Tutoring in the Late Age of Print Jackie Grutsch McKinney</dc:title>
  <dc:creator>O'Donnell, Tennyson L.</dc:creator>
  <cp:lastModifiedBy>Distributed Computing</cp:lastModifiedBy>
  <cp:revision>1</cp:revision>
  <dcterms:modified xsi:type="dcterms:W3CDTF">2016-11-28T21:54:15Z</dcterms:modified>
</cp:coreProperties>
</file>