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1854"/>
    <p:restoredTop sz="94719"/>
  </p:normalViewPr>
  <p:slideViewPr>
    <p:cSldViewPr snapToGrid="0" snapToObjects="1">
      <p:cViewPr varScale="1">
        <p:scale>
          <a:sx n="109" d="100"/>
          <a:sy n="109" d="100"/>
        </p:scale>
        <p:origin x="276"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8/31/2018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8/31/2018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8/31/2018</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8/31/2018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smtClean="0"/>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dirty="0"/>
              <a:t>8/31/2018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8/31/2018</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dirty="0"/>
              <a:t>8/31/2018</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a:t>
            </a:fld>
            <a:endParaRPr lang="en-US" dirty="0"/>
          </a:p>
        </p:txBody>
      </p:sp>
      <p:sp>
        <p:nvSpPr>
          <p:cNvPr id="10" name="Title 9"/>
          <p:cNvSpPr>
            <a:spLocks noGrp="1"/>
          </p:cNvSpPr>
          <p:nvPr>
            <p:ph type="title"/>
          </p:nvPr>
        </p:nvSpPr>
        <p:spPr/>
        <p:txBody>
          <a:bodyPr/>
          <a:lstStyle/>
          <a:p>
            <a:r>
              <a:rPr lang="en-US" smtClean="0"/>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8/31/2018</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8/31/2018</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smtClean="0"/>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dirty="0"/>
              <a:t>8/31/2018</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8/31/2018</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8/31/2018</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PERSONAL NARRATIVES IN THE WRITING CENTER</a:t>
            </a:r>
            <a:endParaRPr lang="en-US" dirty="0"/>
          </a:p>
        </p:txBody>
      </p:sp>
      <p:sp>
        <p:nvSpPr>
          <p:cNvPr id="3" name="Subtitle 2"/>
          <p:cNvSpPr>
            <a:spLocks noGrp="1"/>
          </p:cNvSpPr>
          <p:nvPr>
            <p:ph type="subTitle" idx="1"/>
          </p:nvPr>
        </p:nvSpPr>
        <p:spPr/>
        <p:txBody>
          <a:bodyPr/>
          <a:lstStyle/>
          <a:p>
            <a:r>
              <a:rPr lang="en-US" dirty="0" smtClean="0"/>
              <a:t>Presentation by: Noelle Lucien</a:t>
            </a:r>
            <a:endParaRPr lang="en-US" dirty="0"/>
          </a:p>
        </p:txBody>
      </p:sp>
    </p:spTree>
    <p:extLst>
      <p:ext uri="{BB962C8B-B14F-4D97-AF65-F5344CB8AC3E}">
        <p14:creationId xmlns:p14="http://schemas.microsoft.com/office/powerpoint/2010/main" val="125290076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View student writing as sacred texts</a:t>
            </a:r>
            <a:endParaRPr lang="en-US" dirty="0"/>
          </a:p>
        </p:txBody>
      </p:sp>
      <p:sp>
        <p:nvSpPr>
          <p:cNvPr id="3" name="Content Placeholder 2"/>
          <p:cNvSpPr>
            <a:spLocks noGrp="1"/>
          </p:cNvSpPr>
          <p:nvPr>
            <p:ph idx="1"/>
          </p:nvPr>
        </p:nvSpPr>
        <p:spPr/>
        <p:txBody>
          <a:bodyPr/>
          <a:lstStyle/>
          <a:p>
            <a:r>
              <a:rPr lang="en-US" dirty="0" smtClean="0"/>
              <a:t>“</a:t>
            </a:r>
            <a:r>
              <a:rPr lang="en-US" dirty="0"/>
              <a:t>It is a privilege to be admitted into student’s lives. By keeping that in mind, we can help them gain valuable insights into their pasts and develop skills of analysis and self-expression that will serve them well into their futures” (Quinn 29). </a:t>
            </a:r>
          </a:p>
          <a:p>
            <a:endParaRPr lang="en-US" dirty="0"/>
          </a:p>
        </p:txBody>
      </p:sp>
    </p:spTree>
    <p:extLst>
      <p:ext uri="{BB962C8B-B14F-4D97-AF65-F5344CB8AC3E}">
        <p14:creationId xmlns:p14="http://schemas.microsoft.com/office/powerpoint/2010/main" val="127091242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Quinn’s anecdote</a:t>
            </a:r>
            <a:endParaRPr lang="en-US" dirty="0"/>
          </a:p>
        </p:txBody>
      </p:sp>
      <p:sp>
        <p:nvSpPr>
          <p:cNvPr id="3" name="Content Placeholder 2"/>
          <p:cNvSpPr>
            <a:spLocks noGrp="1"/>
          </p:cNvSpPr>
          <p:nvPr>
            <p:ph idx="1"/>
          </p:nvPr>
        </p:nvSpPr>
        <p:spPr/>
        <p:txBody>
          <a:bodyPr/>
          <a:lstStyle/>
          <a:p>
            <a:r>
              <a:rPr lang="en-US" dirty="0" smtClean="0"/>
              <a:t>Details how the incorrect interpretation of a client’s personal narrative lead to an extreme response which left a lasting impression</a:t>
            </a:r>
            <a:r>
              <a:rPr lang="is-IS" dirty="0" smtClean="0"/>
              <a:t>…</a:t>
            </a:r>
          </a:p>
          <a:p>
            <a:r>
              <a:rPr lang="is-IS" dirty="0" smtClean="0"/>
              <a:t>Have you ever had a moment in the Writing Center where you felt as if you incorrectly interpreted a client’s idea? Have you felt as if you’ve filled in personal blanks rather than allowing them to do it themselves and attempted to incorporate those projections into your session?  How did you handle this? </a:t>
            </a:r>
            <a:endParaRPr lang="en-US" dirty="0"/>
          </a:p>
        </p:txBody>
      </p:sp>
    </p:spTree>
    <p:extLst>
      <p:ext uri="{BB962C8B-B14F-4D97-AF65-F5344CB8AC3E}">
        <p14:creationId xmlns:p14="http://schemas.microsoft.com/office/powerpoint/2010/main" val="11321454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Relations of power in the </a:t>
            </a:r>
            <a:r>
              <a:rPr lang="en-US" dirty="0" err="1" smtClean="0"/>
              <a:t>wc</a:t>
            </a:r>
            <a:endParaRPr lang="en-US" dirty="0"/>
          </a:p>
        </p:txBody>
      </p:sp>
      <p:sp>
        <p:nvSpPr>
          <p:cNvPr id="3" name="Content Placeholder 2"/>
          <p:cNvSpPr>
            <a:spLocks noGrp="1"/>
          </p:cNvSpPr>
          <p:nvPr>
            <p:ph idx="1"/>
          </p:nvPr>
        </p:nvSpPr>
        <p:spPr/>
        <p:txBody>
          <a:bodyPr/>
          <a:lstStyle/>
          <a:p>
            <a:r>
              <a:rPr lang="en-US" dirty="0"/>
              <a:t>“I tried to push a specific interpretation on this student’s experience, although it was clearly not the interpretation that rang true to her” (Quinn </a:t>
            </a:r>
            <a:r>
              <a:rPr lang="en-US" dirty="0" smtClean="0"/>
              <a:t>26) </a:t>
            </a:r>
            <a:endParaRPr lang="en-US" dirty="0"/>
          </a:p>
          <a:p>
            <a:r>
              <a:rPr lang="en-US" dirty="0" smtClean="0"/>
              <a:t>Position of Power </a:t>
            </a:r>
            <a:r>
              <a:rPr lang="en-US" dirty="0" smtClean="0">
                <a:sym typeface="Wingdings"/>
              </a:rPr>
              <a:t> greatly affects the work of others</a:t>
            </a:r>
          </a:p>
          <a:p>
            <a:r>
              <a:rPr lang="en-US" dirty="0" smtClean="0">
                <a:sym typeface="Wingdings"/>
              </a:rPr>
              <a:t>Risky when dealing with personal narratives</a:t>
            </a:r>
          </a:p>
          <a:p>
            <a:pPr lvl="1"/>
            <a:r>
              <a:rPr lang="en-US" dirty="0" smtClean="0">
                <a:sym typeface="Wingdings"/>
              </a:rPr>
              <a:t>Be mindful of not assigning our own meaning to stories</a:t>
            </a:r>
            <a:endParaRPr lang="en-US" dirty="0">
              <a:sym typeface="Wingdings"/>
            </a:endParaRPr>
          </a:p>
        </p:txBody>
      </p:sp>
    </p:spTree>
    <p:extLst>
      <p:ext uri="{BB962C8B-B14F-4D97-AF65-F5344CB8AC3E}">
        <p14:creationId xmlns:p14="http://schemas.microsoft.com/office/powerpoint/2010/main" val="18184602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IS A GOOD PERSONAL NARRATIVE?</a:t>
            </a:r>
            <a:endParaRPr lang="en-US" dirty="0"/>
          </a:p>
        </p:txBody>
      </p:sp>
      <p:sp>
        <p:nvSpPr>
          <p:cNvPr id="3" name="Content Placeholder 2"/>
          <p:cNvSpPr>
            <a:spLocks noGrp="1"/>
          </p:cNvSpPr>
          <p:nvPr>
            <p:ph idx="1"/>
          </p:nvPr>
        </p:nvSpPr>
        <p:spPr/>
        <p:txBody>
          <a:bodyPr/>
          <a:lstStyle/>
          <a:p>
            <a:r>
              <a:rPr lang="en-US" dirty="0" smtClean="0"/>
              <a:t>A good personal narrative is “an individual’s thoughtful, unhurried reflection on certain experiences that seem to have an interesting significance,” not just a </a:t>
            </a:r>
            <a:r>
              <a:rPr lang="en-US" i="1" dirty="0" smtClean="0"/>
              <a:t>description of events </a:t>
            </a:r>
            <a:r>
              <a:rPr lang="en-US" dirty="0" smtClean="0"/>
              <a:t>(Quinn 27). </a:t>
            </a:r>
          </a:p>
          <a:p>
            <a:r>
              <a:rPr lang="en-US" dirty="0" smtClean="0"/>
              <a:t>What do we think of this description? Is there anything you would add to it or take out? </a:t>
            </a:r>
          </a:p>
          <a:p>
            <a:endParaRPr lang="en-US" dirty="0"/>
          </a:p>
        </p:txBody>
      </p:sp>
    </p:spTree>
    <p:extLst>
      <p:ext uri="{BB962C8B-B14F-4D97-AF65-F5344CB8AC3E}">
        <p14:creationId xmlns:p14="http://schemas.microsoft.com/office/powerpoint/2010/main" val="16959658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Uncovering the interesting significance</a:t>
            </a:r>
            <a:endParaRPr lang="en-US" dirty="0"/>
          </a:p>
        </p:txBody>
      </p:sp>
      <p:sp>
        <p:nvSpPr>
          <p:cNvPr id="3" name="Content Placeholder 2"/>
          <p:cNvSpPr>
            <a:spLocks noGrp="1"/>
          </p:cNvSpPr>
          <p:nvPr>
            <p:ph idx="1"/>
          </p:nvPr>
        </p:nvSpPr>
        <p:spPr/>
        <p:txBody>
          <a:bodyPr/>
          <a:lstStyle/>
          <a:p>
            <a:r>
              <a:rPr lang="en-US" dirty="0" smtClean="0"/>
              <a:t>”It is important for us as tutors to help students uncover what the ‘interesting significance’ of their experience is” (Quinn 27)</a:t>
            </a:r>
          </a:p>
          <a:p>
            <a:pPr lvl="1"/>
            <a:r>
              <a:rPr lang="en-US" dirty="0" smtClean="0"/>
              <a:t>Only then will they truly benefit from the assignment and gain new self-understanding</a:t>
            </a:r>
          </a:p>
          <a:p>
            <a:r>
              <a:rPr lang="en-US" dirty="0" smtClean="0"/>
              <a:t>Pushing own interpretations become problematic</a:t>
            </a:r>
          </a:p>
          <a:p>
            <a:r>
              <a:rPr lang="en-US" dirty="0" smtClean="0"/>
              <a:t>Do we agree with this interpretation?</a:t>
            </a:r>
          </a:p>
          <a:p>
            <a:r>
              <a:rPr lang="en-US" dirty="0" smtClean="0"/>
              <a:t>How do we handle and dismantle this power structure? </a:t>
            </a:r>
            <a:endParaRPr lang="en-US" dirty="0"/>
          </a:p>
        </p:txBody>
      </p:sp>
    </p:spTree>
    <p:extLst>
      <p:ext uri="{BB962C8B-B14F-4D97-AF65-F5344CB8AC3E}">
        <p14:creationId xmlns:p14="http://schemas.microsoft.com/office/powerpoint/2010/main" val="120372147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do we approach personal narratives</a:t>
            </a:r>
            <a:endParaRPr lang="en-US" dirty="0"/>
          </a:p>
        </p:txBody>
      </p:sp>
      <p:sp>
        <p:nvSpPr>
          <p:cNvPr id="3" name="Content Placeholder 2"/>
          <p:cNvSpPr>
            <a:spLocks noGrp="1"/>
          </p:cNvSpPr>
          <p:nvPr>
            <p:ph idx="1"/>
          </p:nvPr>
        </p:nvSpPr>
        <p:spPr/>
        <p:txBody>
          <a:bodyPr/>
          <a:lstStyle/>
          <a:p>
            <a:r>
              <a:rPr lang="en-US" dirty="0" smtClean="0"/>
              <a:t>”Equality based discussion” = the Collaborative approach</a:t>
            </a:r>
          </a:p>
          <a:p>
            <a:r>
              <a:rPr lang="en-US" dirty="0" smtClean="0"/>
              <a:t>Highlight a moment where you were able to use the collaborative approach to help a student find/assign meanings to their personal narratives</a:t>
            </a:r>
          </a:p>
          <a:p>
            <a:r>
              <a:rPr lang="en-US" dirty="0" smtClean="0"/>
              <a:t>Ex. Jennifer </a:t>
            </a:r>
            <a:r>
              <a:rPr lang="en-US" dirty="0" err="1" smtClean="0"/>
              <a:t>Sinor</a:t>
            </a:r>
            <a:r>
              <a:rPr lang="en-US" dirty="0" smtClean="0"/>
              <a:t> on personal narratives</a:t>
            </a:r>
          </a:p>
          <a:p>
            <a:pPr lvl="1"/>
            <a:r>
              <a:rPr lang="en-US" dirty="0" smtClean="0"/>
              <a:t>Spends 90% of the time exploring the topic verbally with her client and then 10% of the time actually outlining a structure</a:t>
            </a:r>
          </a:p>
          <a:p>
            <a:r>
              <a:rPr lang="en-US" dirty="0" smtClean="0"/>
              <a:t>Why do you think this method is more helpful than a more directive approach? </a:t>
            </a:r>
            <a:endParaRPr lang="en-US" dirty="0"/>
          </a:p>
        </p:txBody>
      </p:sp>
    </p:spTree>
    <p:extLst>
      <p:ext uri="{BB962C8B-B14F-4D97-AF65-F5344CB8AC3E}">
        <p14:creationId xmlns:p14="http://schemas.microsoft.com/office/powerpoint/2010/main" val="12812175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 what are they trying to say?</a:t>
            </a:r>
            <a:endParaRPr lang="en-US" dirty="0"/>
          </a:p>
        </p:txBody>
      </p:sp>
      <p:sp>
        <p:nvSpPr>
          <p:cNvPr id="3" name="Content Placeholder 2"/>
          <p:cNvSpPr>
            <a:spLocks noGrp="1"/>
          </p:cNvSpPr>
          <p:nvPr>
            <p:ph idx="1"/>
          </p:nvPr>
        </p:nvSpPr>
        <p:spPr/>
        <p:txBody>
          <a:bodyPr/>
          <a:lstStyle/>
          <a:p>
            <a:r>
              <a:rPr lang="en-US" dirty="0" smtClean="0"/>
              <a:t>Our role as tutors is to figure out what they are trying to say rather than tell them what we </a:t>
            </a:r>
            <a:r>
              <a:rPr lang="en-US" i="1" dirty="0" smtClean="0"/>
              <a:t>think</a:t>
            </a:r>
            <a:r>
              <a:rPr lang="en-US" dirty="0" smtClean="0"/>
              <a:t> they should say.</a:t>
            </a:r>
            <a:endParaRPr lang="en-US" dirty="0"/>
          </a:p>
          <a:p>
            <a:r>
              <a:rPr lang="en-US" dirty="0" smtClean="0"/>
              <a:t>How do we balance this natural urge to tell client’s what we think they should say over letting them say what they want to say? </a:t>
            </a:r>
          </a:p>
          <a:p>
            <a:r>
              <a:rPr lang="en-US" dirty="0" smtClean="0"/>
              <a:t>What is one way you ensure to leave personal biases out of the way?</a:t>
            </a:r>
            <a:endParaRPr lang="en-US" dirty="0"/>
          </a:p>
        </p:txBody>
      </p:sp>
    </p:spTree>
    <p:extLst>
      <p:ext uri="{BB962C8B-B14F-4D97-AF65-F5344CB8AC3E}">
        <p14:creationId xmlns:p14="http://schemas.microsoft.com/office/powerpoint/2010/main" val="152057191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Time limitations</a:t>
            </a:r>
            <a:endParaRPr lang="en-US" dirty="0"/>
          </a:p>
        </p:txBody>
      </p:sp>
      <p:sp>
        <p:nvSpPr>
          <p:cNvPr id="3" name="Content Placeholder 2"/>
          <p:cNvSpPr>
            <a:spLocks noGrp="1"/>
          </p:cNvSpPr>
          <p:nvPr>
            <p:ph idx="1"/>
          </p:nvPr>
        </p:nvSpPr>
        <p:spPr/>
        <p:txBody>
          <a:bodyPr/>
          <a:lstStyle/>
          <a:p>
            <a:r>
              <a:rPr lang="en-US" dirty="0" smtClean="0"/>
              <a:t>Time is a limitation in sessions</a:t>
            </a:r>
          </a:p>
          <a:p>
            <a:pPr lvl="1"/>
            <a:r>
              <a:rPr lang="en-US" dirty="0" smtClean="0"/>
              <a:t>Can sometimes pressure tutors to quickly achieve results </a:t>
            </a:r>
          </a:p>
          <a:p>
            <a:r>
              <a:rPr lang="en-US" dirty="0" smtClean="0"/>
              <a:t>Detrimental to a process which requires long thinking</a:t>
            </a:r>
            <a:endParaRPr lang="en-US" dirty="0"/>
          </a:p>
          <a:p>
            <a:r>
              <a:rPr lang="en-US" dirty="0"/>
              <a:t>What limitations/problems does the time limit present for you? Or, do you not feel this pressure at all?</a:t>
            </a:r>
          </a:p>
          <a:p>
            <a:endParaRPr lang="en-US" dirty="0"/>
          </a:p>
        </p:txBody>
      </p:sp>
    </p:spTree>
    <p:extLst>
      <p:ext uri="{BB962C8B-B14F-4D97-AF65-F5344CB8AC3E}">
        <p14:creationId xmlns:p14="http://schemas.microsoft.com/office/powerpoint/2010/main" val="14930485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How to avoid surface-level interpretations</a:t>
            </a:r>
            <a:endParaRPr lang="en-US" dirty="0"/>
          </a:p>
        </p:txBody>
      </p:sp>
      <p:sp>
        <p:nvSpPr>
          <p:cNvPr id="3" name="Content Placeholder 2"/>
          <p:cNvSpPr>
            <a:spLocks noGrp="1"/>
          </p:cNvSpPr>
          <p:nvPr>
            <p:ph idx="1"/>
          </p:nvPr>
        </p:nvSpPr>
        <p:spPr/>
        <p:txBody>
          <a:bodyPr/>
          <a:lstStyle/>
          <a:p>
            <a:r>
              <a:rPr lang="en-US" dirty="0" smtClean="0"/>
              <a:t>It can be tempting to allow students to fall back on surface level interpretations, but, it</a:t>
            </a:r>
            <a:r>
              <a:rPr lang="uk-UA" dirty="0" smtClean="0"/>
              <a:t>’</a:t>
            </a:r>
            <a:r>
              <a:rPr lang="en-US" dirty="0" smtClean="0"/>
              <a:t>s our job to push them away from the easier answer</a:t>
            </a:r>
          </a:p>
          <a:p>
            <a:r>
              <a:rPr lang="en-US" dirty="0" smtClean="0"/>
              <a:t>We can do this by asking questions and not giving answers</a:t>
            </a:r>
          </a:p>
          <a:p>
            <a:endParaRPr lang="en-US" dirty="0"/>
          </a:p>
        </p:txBody>
      </p:sp>
    </p:spTree>
    <p:extLst>
      <p:ext uri="{BB962C8B-B14F-4D97-AF65-F5344CB8AC3E}">
        <p14:creationId xmlns:p14="http://schemas.microsoft.com/office/powerpoint/2010/main" val="321136093"/>
      </p:ext>
    </p:extLst>
  </p:cSld>
  <p:clrMapOvr>
    <a:masterClrMapping/>
  </p:clrMapOvr>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602</TotalTime>
  <Words>581</Words>
  <Application>Microsoft Office PowerPoint</Application>
  <PresentationFormat>Widescreen</PresentationFormat>
  <Paragraphs>39</Paragraphs>
  <Slides>10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Corbel</vt:lpstr>
      <vt:lpstr>Gill Sans MT</vt:lpstr>
      <vt:lpstr>Wingdings</vt:lpstr>
      <vt:lpstr>Parcel</vt:lpstr>
      <vt:lpstr>PERSONAL NARRATIVES IN THE WRITING CENTER</vt:lpstr>
      <vt:lpstr>Quinn’s anecdote</vt:lpstr>
      <vt:lpstr>Relations of power in the wc</vt:lpstr>
      <vt:lpstr>What IS A GOOD PERSONAL NARRATIVE?</vt:lpstr>
      <vt:lpstr>Uncovering the interesting significance</vt:lpstr>
      <vt:lpstr>How do we approach personal narratives</vt:lpstr>
      <vt:lpstr>So, what are they trying to say?</vt:lpstr>
      <vt:lpstr>Time limitations</vt:lpstr>
      <vt:lpstr>How to avoid surface-level interpretations</vt:lpstr>
      <vt:lpstr>View student writing as sacred texts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PERSONAL NARRATIVES IN THE WRITING CENTER</dc:title>
  <dc:creator>Lucien, Noelle C. (2020)</dc:creator>
  <cp:lastModifiedBy>O'Donnell, Tennyson L.</cp:lastModifiedBy>
  <cp:revision>12</cp:revision>
  <dcterms:created xsi:type="dcterms:W3CDTF">2017-11-09T04:28:55Z</dcterms:created>
  <dcterms:modified xsi:type="dcterms:W3CDTF">2018-08-31T19:53:15Z</dcterms:modified>
</cp:coreProperties>
</file>