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9" r:id="rId1"/>
  </p:sldMasterIdLst>
  <p:sldIdLst>
    <p:sldId id="256" r:id="rId2"/>
    <p:sldId id="257" r:id="rId3"/>
    <p:sldId id="258" r:id="rId4"/>
    <p:sldId id="260" r:id="rId5"/>
    <p:sldId id="261" r:id="rId6"/>
    <p:sldId id="267" r:id="rId7"/>
    <p:sldId id="262" r:id="rId8"/>
    <p:sldId id="263" r:id="rId9"/>
    <p:sldId id="264" r:id="rId10"/>
    <p:sldId id="265" r:id="rId11"/>
    <p:sldId id="266" r:id="rId12"/>
    <p:sldId id="268"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0"/>
  </p:normalViewPr>
  <p:slideViewPr>
    <p:cSldViewPr snapToGrid="0" snapToObjects="1">
      <p:cViewPr varScale="1">
        <p:scale>
          <a:sx n="84" d="100"/>
          <a:sy n="84" d="100"/>
        </p:scale>
        <p:origin x="-59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B02557A-7053-4340-A874-8AB926A8EDA1}" type="datetimeFigureOut">
              <a:rPr lang="en-US" smtClean="0"/>
              <a:t>11/28/2016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725496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489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9928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AEF9944-A4F6-4C59-AEBD-678D6480B8EA}"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949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52988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B02557A-7053-4340-A874-8AB926A8EDA1}" type="datetimeFigureOut">
              <a:rPr lang="en-US" smtClean="0"/>
              <a:pPr/>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053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B02557A-7053-4340-A874-8AB926A8EDA1}" type="datetimeFigureOut">
              <a:rPr lang="en-US" smtClean="0"/>
              <a:pPr/>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4022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28066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B02557A-7053-4340-A874-8AB926A8EDA1}" type="datetimeFigureOut">
              <a:rPr lang="en-US" smtClean="0"/>
              <a:t>11/28/2016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1847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60111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B02557A-7053-4340-A874-8AB926A8EDA1}" type="datetimeFigureOut">
              <a:rPr lang="en-US" smtClean="0"/>
              <a:pPr/>
              <a:t>11/28/2016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0330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205523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0667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82094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11/28/2016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785614600"/>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9512044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2557A-7053-4340-A874-8AB926A8EDA1}" type="datetimeFigureOut">
              <a:rPr lang="en-US" smtClean="0"/>
              <a:pPr/>
              <a:t>11/28/2016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75444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02557A-7053-4340-A874-8AB926A8EDA1}" type="datetimeFigureOut">
              <a:rPr lang="en-US" smtClean="0"/>
              <a:pPr/>
              <a:t>11/28/2016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8941469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528" y="1591904"/>
            <a:ext cx="8492835" cy="2536751"/>
          </a:xfrm>
        </p:spPr>
        <p:txBody>
          <a:bodyPr>
            <a:normAutofit fontScale="90000"/>
          </a:bodyPr>
          <a:lstStyle/>
          <a:p>
            <a:pPr algn="ctr"/>
            <a:r>
              <a:rPr lang="en-US" dirty="0" smtClean="0"/>
              <a:t/>
            </a:r>
            <a:br>
              <a:rPr lang="en-US" dirty="0" smtClean="0"/>
            </a:br>
            <a:r>
              <a:rPr lang="en-US" dirty="0" smtClean="0"/>
              <a:t>Postcolonialism, Acculturation, and the Writing Center</a:t>
            </a:r>
            <a:br>
              <a:rPr lang="en-US" dirty="0" smtClean="0"/>
            </a:br>
            <a:r>
              <a:rPr lang="en-US" sz="2000" dirty="0" smtClean="0"/>
              <a:t>by Jeff Reger</a:t>
            </a:r>
            <a:endParaRPr lang="en-US" sz="2000" dirty="0"/>
          </a:p>
        </p:txBody>
      </p:sp>
      <p:sp>
        <p:nvSpPr>
          <p:cNvPr id="3" name="Subtitle 2"/>
          <p:cNvSpPr>
            <a:spLocks noGrp="1"/>
          </p:cNvSpPr>
          <p:nvPr>
            <p:ph type="subTitle" idx="1"/>
          </p:nvPr>
        </p:nvSpPr>
        <p:spPr>
          <a:xfrm>
            <a:off x="4221589" y="4128655"/>
            <a:ext cx="3793678" cy="1037760"/>
          </a:xfrm>
        </p:spPr>
        <p:txBody>
          <a:bodyPr>
            <a:normAutofit/>
          </a:bodyPr>
          <a:lstStyle/>
          <a:p>
            <a:pPr algn="ctr"/>
            <a:r>
              <a:rPr lang="en-US" sz="1800" dirty="0" smtClean="0">
                <a:latin typeface="Century Schoolbook" charset="0"/>
                <a:ea typeface="Century Schoolbook" charset="0"/>
                <a:cs typeface="Century Schoolbook" charset="0"/>
              </a:rPr>
              <a:t>A Presentation by Maddy Kirton</a:t>
            </a:r>
            <a:endParaRPr lang="en-US" sz="1800" dirty="0">
              <a:latin typeface="Century Schoolbook" charset="0"/>
              <a:ea typeface="Century Schoolbook" charset="0"/>
              <a:cs typeface="Century Schoolbook" charset="0"/>
            </a:endParaRPr>
          </a:p>
        </p:txBody>
      </p:sp>
    </p:spTree>
    <p:extLst>
      <p:ext uri="{BB962C8B-B14F-4D97-AF65-F5344CB8AC3E}">
        <p14:creationId xmlns:p14="http://schemas.microsoft.com/office/powerpoint/2010/main" val="165718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190" y="1404394"/>
            <a:ext cx="8770571" cy="1560716"/>
          </a:xfrm>
        </p:spPr>
        <p:txBody>
          <a:bodyPr>
            <a:normAutofit fontScale="90000"/>
          </a:bodyPr>
          <a:lstStyle/>
          <a:p>
            <a:pPr algn="ctr"/>
            <a:r>
              <a:rPr lang="en-US" dirty="0" smtClean="0"/>
              <a:t>Example 2: Emma </a:t>
            </a:r>
            <a:br>
              <a:rPr lang="en-US" dirty="0" smtClean="0"/>
            </a:br>
            <a:r>
              <a:rPr lang="en-US" dirty="0"/>
              <a:t> “critical consciousness” - failure</a:t>
            </a:r>
          </a:p>
        </p:txBody>
      </p:sp>
      <p:sp>
        <p:nvSpPr>
          <p:cNvPr id="3" name="Content Placeholder 2"/>
          <p:cNvSpPr>
            <a:spLocks noGrp="1"/>
          </p:cNvSpPr>
          <p:nvPr>
            <p:ph idx="1"/>
          </p:nvPr>
        </p:nvSpPr>
        <p:spPr>
          <a:xfrm>
            <a:off x="699975" y="3505437"/>
            <a:ext cx="11049000" cy="4140265"/>
          </a:xfrm>
        </p:spPr>
        <p:txBody>
          <a:bodyPr>
            <a:noAutofit/>
          </a:bodyPr>
          <a:lstStyle/>
          <a:p>
            <a:r>
              <a:rPr lang="en-US" dirty="0" smtClean="0"/>
              <a:t>Student brings in paper that has already been corrected by professor</a:t>
            </a:r>
          </a:p>
          <a:p>
            <a:r>
              <a:rPr lang="en-US" dirty="0"/>
              <a:t>I</a:t>
            </a:r>
            <a:r>
              <a:rPr lang="en-US" dirty="0" smtClean="0"/>
              <a:t>s unable to understand or explain why her professor has marked sentences incorrect (e.g. “Although in a time where one’s true self is fogged by society, it is however possible to overcome.” (504) </a:t>
            </a:r>
          </a:p>
          <a:p>
            <a:r>
              <a:rPr lang="en-US" dirty="0"/>
              <a:t>R</a:t>
            </a:r>
            <a:r>
              <a:rPr lang="en-US" dirty="0" smtClean="0"/>
              <a:t>esults in tutor suggesting ways to fix it to move session along</a:t>
            </a:r>
          </a:p>
        </p:txBody>
      </p:sp>
    </p:spTree>
    <p:extLst>
      <p:ext uri="{BB962C8B-B14F-4D97-AF65-F5344CB8AC3E}">
        <p14:creationId xmlns:p14="http://schemas.microsoft.com/office/powerpoint/2010/main" val="184168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63" y="1386441"/>
            <a:ext cx="8610600" cy="1293028"/>
          </a:xfrm>
        </p:spPr>
        <p:txBody>
          <a:bodyPr/>
          <a:lstStyle/>
          <a:p>
            <a:pPr algn="ctr"/>
            <a:r>
              <a:rPr lang="en-US" dirty="0"/>
              <a:t>Example 2: </a:t>
            </a:r>
            <a:r>
              <a:rPr lang="en-US" dirty="0" smtClean="0"/>
              <a:t>Emma (cont’d)</a:t>
            </a:r>
            <a:endParaRPr lang="en-US" dirty="0"/>
          </a:p>
        </p:txBody>
      </p:sp>
      <p:sp>
        <p:nvSpPr>
          <p:cNvPr id="3" name="Content Placeholder 2"/>
          <p:cNvSpPr>
            <a:spLocks noGrp="1"/>
          </p:cNvSpPr>
          <p:nvPr>
            <p:ph idx="1"/>
          </p:nvPr>
        </p:nvSpPr>
        <p:spPr>
          <a:xfrm>
            <a:off x="685800" y="3122814"/>
            <a:ext cx="10674927" cy="2599113"/>
          </a:xfrm>
        </p:spPr>
        <p:txBody>
          <a:bodyPr/>
          <a:lstStyle/>
          <a:p>
            <a:r>
              <a:rPr lang="en-US" dirty="0"/>
              <a:t>Later learn student knows English as a second language, and so the academic discourse she’s used to emphasizes literary language and conventions like imagery and metaphors as opposed to her new discourse at Georgetown</a:t>
            </a:r>
          </a:p>
          <a:p>
            <a:r>
              <a:rPr lang="en-US" dirty="0"/>
              <a:t>Prime example of students being able to do what professors ask but still possess these underdeveloped skills</a:t>
            </a:r>
          </a:p>
          <a:p>
            <a:r>
              <a:rPr lang="en-US" dirty="0"/>
              <a:t>Professor </a:t>
            </a:r>
            <a:r>
              <a:rPr lang="en-US" dirty="0" err="1"/>
              <a:t>Cocco</a:t>
            </a:r>
            <a:r>
              <a:rPr lang="en-US" dirty="0"/>
              <a:t> – RHET 302 Project </a:t>
            </a:r>
          </a:p>
          <a:p>
            <a:endParaRPr lang="en-US" dirty="0"/>
          </a:p>
        </p:txBody>
      </p:sp>
    </p:spTree>
    <p:extLst>
      <p:ext uri="{BB962C8B-B14F-4D97-AF65-F5344CB8AC3E}">
        <p14:creationId xmlns:p14="http://schemas.microsoft.com/office/powerpoint/2010/main" val="1829306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2" y="1304701"/>
            <a:ext cx="9725890" cy="1293028"/>
          </a:xfrm>
        </p:spPr>
        <p:txBody>
          <a:bodyPr/>
          <a:lstStyle/>
          <a:p>
            <a:r>
              <a:rPr lang="en-US" dirty="0" smtClean="0"/>
              <a:t>Trinity example: professor </a:t>
            </a:r>
            <a:r>
              <a:rPr lang="en-US" dirty="0" err="1" smtClean="0"/>
              <a:t>cocco</a:t>
            </a:r>
            <a:endParaRPr lang="en-US" dirty="0"/>
          </a:p>
        </p:txBody>
      </p:sp>
      <p:sp>
        <p:nvSpPr>
          <p:cNvPr id="3" name="Content Placeholder 2"/>
          <p:cNvSpPr>
            <a:spLocks noGrp="1"/>
          </p:cNvSpPr>
          <p:nvPr>
            <p:ph idx="1"/>
          </p:nvPr>
        </p:nvSpPr>
        <p:spPr>
          <a:xfrm>
            <a:off x="671947" y="2486892"/>
            <a:ext cx="10820400" cy="4024125"/>
          </a:xfrm>
        </p:spPr>
        <p:txBody>
          <a:bodyPr/>
          <a:lstStyle/>
          <a:p>
            <a:pPr marL="0" lvl="0" indent="0">
              <a:buNone/>
            </a:pPr>
            <a:endParaRPr lang="en-US" b="1" dirty="0" smtClean="0"/>
          </a:p>
          <a:p>
            <a:pPr marL="0" lvl="0" indent="0">
              <a:buNone/>
            </a:pPr>
            <a:r>
              <a:rPr lang="en-US" b="1" dirty="0" smtClean="0"/>
              <a:t>8) What </a:t>
            </a:r>
            <a:r>
              <a:rPr lang="en-US" b="1" dirty="0"/>
              <a:t>is there, if anything, that writing centers can do to encourage better student writers within the history department</a:t>
            </a:r>
            <a:r>
              <a:rPr lang="en-US" b="1" dirty="0" smtClean="0"/>
              <a:t>?</a:t>
            </a:r>
            <a:endParaRPr lang="en-US" dirty="0"/>
          </a:p>
          <a:p>
            <a:pPr lvl="0"/>
            <a:endParaRPr lang="en-US" dirty="0"/>
          </a:p>
          <a:p>
            <a:pPr marL="0" lvl="0" indent="0">
              <a:buNone/>
            </a:pPr>
            <a:r>
              <a:rPr lang="en-US" dirty="0" smtClean="0"/>
              <a:t>“Cataloging </a:t>
            </a:r>
            <a:r>
              <a:rPr lang="en-US" dirty="0"/>
              <a:t>the kinds of modality in historical writing so tutors can better serve student writers. Make student’s feel confident that while there are mechanics to the English language, not everything needs to be said the same way. Still promote other syntaxes (their native languages) and voices</a:t>
            </a:r>
            <a:r>
              <a:rPr lang="en-US" dirty="0" smtClean="0"/>
              <a:t>.” </a:t>
            </a:r>
            <a:endParaRPr lang="en-US" dirty="0"/>
          </a:p>
          <a:p>
            <a:endParaRPr lang="en-US" dirty="0"/>
          </a:p>
        </p:txBody>
      </p:sp>
    </p:spTree>
    <p:extLst>
      <p:ext uri="{BB962C8B-B14F-4D97-AF65-F5344CB8AC3E}">
        <p14:creationId xmlns:p14="http://schemas.microsoft.com/office/powerpoint/2010/main" val="58003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73" y="833646"/>
            <a:ext cx="8610600" cy="1293028"/>
          </a:xfrm>
        </p:spPr>
        <p:txBody>
          <a:bodyPr/>
          <a:lstStyle/>
          <a:p>
            <a:pPr algn="ctr"/>
            <a:r>
              <a:rPr lang="en-US" dirty="0" smtClean="0"/>
              <a:t>Discussion</a:t>
            </a:r>
            <a:endParaRPr lang="en-US" dirty="0"/>
          </a:p>
        </p:txBody>
      </p:sp>
      <p:sp>
        <p:nvSpPr>
          <p:cNvPr id="5" name="Content Placeholder 4"/>
          <p:cNvSpPr>
            <a:spLocks noGrp="1"/>
          </p:cNvSpPr>
          <p:nvPr>
            <p:ph idx="1"/>
          </p:nvPr>
        </p:nvSpPr>
        <p:spPr>
          <a:xfrm>
            <a:off x="5430981" y="2493818"/>
            <a:ext cx="6428509" cy="3651504"/>
          </a:xfrm>
        </p:spPr>
        <p:txBody>
          <a:bodyPr>
            <a:normAutofit/>
          </a:bodyPr>
          <a:lstStyle/>
          <a:p>
            <a:pPr marL="0" indent="0">
              <a:buNone/>
            </a:pPr>
            <a:r>
              <a:rPr lang="en-US" dirty="0"/>
              <a:t>1) How can we as tutors rationalize not helping students become better writers out of fear of silencing their identity or culture? </a:t>
            </a:r>
          </a:p>
          <a:p>
            <a:pPr marL="0" indent="0">
              <a:buNone/>
            </a:pPr>
            <a:r>
              <a:rPr lang="en-US" dirty="0"/>
              <a:t>2) At the same time, how can we help students adapt to academic discourse without sacrificing their identity? </a:t>
            </a:r>
          </a:p>
          <a:p>
            <a:pPr marL="0" indent="0">
              <a:buNone/>
            </a:pPr>
            <a:r>
              <a:rPr lang="en-US" dirty="0" smtClean="0"/>
              <a:t>3</a:t>
            </a:r>
            <a:r>
              <a:rPr lang="en-US" dirty="0"/>
              <a:t>) Should tutors be taught strategies and ways to explain to students the expectations and exceptions in regards to academic discourse (esp. for American Universities)?</a:t>
            </a:r>
          </a:p>
          <a:p>
            <a:pPr marL="0" indent="0">
              <a:buNone/>
            </a:pPr>
            <a:endParaRPr lang="en-US" dirty="0"/>
          </a:p>
        </p:txBody>
      </p:sp>
      <p:pic>
        <p:nvPicPr>
          <p:cNvPr id="3" name="Picture 2"/>
          <p:cNvPicPr>
            <a:picLocks noChangeAspect="1"/>
          </p:cNvPicPr>
          <p:nvPr/>
        </p:nvPicPr>
        <p:blipFill>
          <a:blip r:embed="rId2"/>
          <a:stretch>
            <a:fillRect/>
          </a:stretch>
        </p:blipFill>
        <p:spPr>
          <a:xfrm>
            <a:off x="429490" y="2493818"/>
            <a:ext cx="4558145" cy="3432879"/>
          </a:xfrm>
          <a:prstGeom prst="rect">
            <a:avLst/>
          </a:prstGeom>
        </p:spPr>
      </p:pic>
    </p:spTree>
    <p:extLst>
      <p:ext uri="{BB962C8B-B14F-4D97-AF65-F5344CB8AC3E}">
        <p14:creationId xmlns:p14="http://schemas.microsoft.com/office/powerpoint/2010/main" val="203400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782" y="1942009"/>
            <a:ext cx="8610600" cy="1293028"/>
          </a:xfrm>
        </p:spPr>
        <p:txBody>
          <a:bodyPr>
            <a:normAutofit/>
          </a:bodyPr>
          <a:lstStyle/>
          <a:p>
            <a:pPr algn="ctr"/>
            <a:r>
              <a:rPr lang="en-US" dirty="0" smtClean="0"/>
              <a:t>Why does peer tutoring exist?</a:t>
            </a:r>
            <a:br>
              <a:rPr lang="en-US" dirty="0" smtClean="0"/>
            </a:br>
            <a:r>
              <a:rPr lang="en-US" dirty="0" smtClean="0"/>
              <a:t>Why do we do what we do?</a:t>
            </a:r>
            <a:endParaRPr lang="en-US" dirty="0"/>
          </a:p>
        </p:txBody>
      </p:sp>
      <p:sp>
        <p:nvSpPr>
          <p:cNvPr id="3" name="Content Placeholder 2"/>
          <p:cNvSpPr>
            <a:spLocks noGrp="1"/>
          </p:cNvSpPr>
          <p:nvPr>
            <p:ph idx="1"/>
          </p:nvPr>
        </p:nvSpPr>
        <p:spPr>
          <a:xfrm>
            <a:off x="2150440" y="3754581"/>
            <a:ext cx="8161284" cy="1330037"/>
          </a:xfrm>
        </p:spPr>
        <p:txBody>
          <a:bodyPr>
            <a:normAutofit/>
          </a:bodyPr>
          <a:lstStyle/>
          <a:p>
            <a:pPr marL="0" indent="0" algn="ctr">
              <a:buNone/>
            </a:pPr>
            <a:r>
              <a:rPr lang="en-US" dirty="0" smtClean="0"/>
              <a:t>“Peer tutoring in the university writing center exists to help students become better writers, especially students without a strong background in academic writing.” (498)</a:t>
            </a:r>
          </a:p>
        </p:txBody>
      </p:sp>
    </p:spTree>
    <p:extLst>
      <p:ext uri="{BB962C8B-B14F-4D97-AF65-F5344CB8AC3E}">
        <p14:creationId xmlns:p14="http://schemas.microsoft.com/office/powerpoint/2010/main" val="1862219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085" y="1538164"/>
            <a:ext cx="8770571" cy="1560716"/>
          </a:xfrm>
        </p:spPr>
        <p:txBody>
          <a:bodyPr>
            <a:normAutofit fontScale="90000"/>
          </a:bodyPr>
          <a:lstStyle/>
          <a:p>
            <a:pPr algn="ctr"/>
            <a:r>
              <a:rPr lang="en-US" dirty="0" smtClean="0"/>
              <a:t>Postcolonialism: What does it mean? How does it affect student writers?</a:t>
            </a:r>
            <a:endParaRPr lang="en-US" dirty="0"/>
          </a:p>
        </p:txBody>
      </p:sp>
      <p:sp>
        <p:nvSpPr>
          <p:cNvPr id="3" name="Content Placeholder 2"/>
          <p:cNvSpPr>
            <a:spLocks noGrp="1"/>
          </p:cNvSpPr>
          <p:nvPr>
            <p:ph idx="1"/>
          </p:nvPr>
        </p:nvSpPr>
        <p:spPr>
          <a:xfrm>
            <a:off x="955963" y="3477491"/>
            <a:ext cx="10318816" cy="3651504"/>
          </a:xfrm>
        </p:spPr>
        <p:txBody>
          <a:bodyPr>
            <a:normAutofit/>
          </a:bodyPr>
          <a:lstStyle/>
          <a:p>
            <a:r>
              <a:rPr lang="en-US" sz="2200" dirty="0" smtClean="0"/>
              <a:t>Postcolonial Theory is about highlighting and preserving a student’s identity.</a:t>
            </a:r>
          </a:p>
          <a:p>
            <a:r>
              <a:rPr lang="en-US" sz="2200" dirty="0" smtClean="0"/>
              <a:t>We should be cautious of (and attempt to limit) a writing center’s ability (or pedagogical imperative) to change the writer </a:t>
            </a:r>
          </a:p>
          <a:p>
            <a:r>
              <a:rPr lang="en-US" sz="2200" dirty="0" smtClean="0"/>
              <a:t>If we don’t, we as tutors, run the risk of permanently altering the way students think and write by urging them to acculturate themselves into this academic discourse </a:t>
            </a:r>
          </a:p>
          <a:p>
            <a:pPr>
              <a:buFontTx/>
              <a:buChar char="-"/>
            </a:pPr>
            <a:endParaRPr lang="en-US" sz="2800" dirty="0" smtClean="0"/>
          </a:p>
        </p:txBody>
      </p:sp>
    </p:spTree>
    <p:extLst>
      <p:ext uri="{BB962C8B-B14F-4D97-AF65-F5344CB8AC3E}">
        <p14:creationId xmlns:p14="http://schemas.microsoft.com/office/powerpoint/2010/main" val="1690892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1415537"/>
            <a:ext cx="8610600" cy="1293028"/>
          </a:xfrm>
        </p:spPr>
        <p:txBody>
          <a:bodyPr>
            <a:normAutofit/>
          </a:bodyPr>
          <a:lstStyle/>
          <a:p>
            <a:pPr algn="ctr"/>
            <a:r>
              <a:rPr lang="en-US" dirty="0" smtClean="0"/>
              <a:t>Center for Writers or Acculturation?</a:t>
            </a:r>
            <a:endParaRPr lang="en-US" dirty="0"/>
          </a:p>
        </p:txBody>
      </p:sp>
      <p:sp>
        <p:nvSpPr>
          <p:cNvPr id="3" name="Content Placeholder 2"/>
          <p:cNvSpPr>
            <a:spLocks noGrp="1"/>
          </p:cNvSpPr>
          <p:nvPr>
            <p:ph idx="1"/>
          </p:nvPr>
        </p:nvSpPr>
        <p:spPr>
          <a:xfrm>
            <a:off x="1145821" y="3206496"/>
            <a:ext cx="10360379" cy="3651504"/>
          </a:xfrm>
        </p:spPr>
        <p:txBody>
          <a:bodyPr>
            <a:normAutofit/>
          </a:bodyPr>
          <a:lstStyle/>
          <a:p>
            <a:r>
              <a:rPr lang="en-US" dirty="0" smtClean="0"/>
              <a:t>Kenneth Bruffee believes the purpose of education is to “reacculturate and help student writers gain membership into another community” (498) </a:t>
            </a:r>
          </a:p>
          <a:p>
            <a:r>
              <a:rPr lang="en-US" dirty="0" smtClean="0"/>
              <a:t>Acculturation requires students to learn a new discourse (in turn effecting individual consciousness) </a:t>
            </a:r>
          </a:p>
          <a:p>
            <a:r>
              <a:rPr lang="en-US" dirty="0" smtClean="0"/>
              <a:t>This acculturation towards American thought is not only forced (as students have little to no choice) but also essential to succeeding in Western fields </a:t>
            </a:r>
          </a:p>
          <a:p>
            <a:endParaRPr lang="en-US" sz="2800" dirty="0" smtClean="0"/>
          </a:p>
        </p:txBody>
      </p:sp>
    </p:spTree>
    <p:extLst>
      <p:ext uri="{BB962C8B-B14F-4D97-AF65-F5344CB8AC3E}">
        <p14:creationId xmlns:p14="http://schemas.microsoft.com/office/powerpoint/2010/main" val="196192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373" y="1524000"/>
            <a:ext cx="8610600" cy="1293028"/>
          </a:xfrm>
        </p:spPr>
        <p:txBody>
          <a:bodyPr/>
          <a:lstStyle/>
          <a:p>
            <a:pPr algn="ctr"/>
            <a:r>
              <a:rPr lang="en-US" dirty="0" smtClean="0"/>
              <a:t>Secret code</a:t>
            </a:r>
            <a:endParaRPr lang="en-US" dirty="0"/>
          </a:p>
        </p:txBody>
      </p:sp>
      <p:sp>
        <p:nvSpPr>
          <p:cNvPr id="3" name="Content Placeholder 2"/>
          <p:cNvSpPr>
            <a:spLocks noGrp="1"/>
          </p:cNvSpPr>
          <p:nvPr>
            <p:ph idx="1"/>
          </p:nvPr>
        </p:nvSpPr>
        <p:spPr>
          <a:xfrm>
            <a:off x="3713019" y="3096906"/>
            <a:ext cx="8257309" cy="3906982"/>
          </a:xfrm>
        </p:spPr>
        <p:txBody>
          <a:bodyPr>
            <a:noAutofit/>
          </a:bodyPr>
          <a:lstStyle/>
          <a:p>
            <a:r>
              <a:rPr lang="en-US" dirty="0" smtClean="0"/>
              <a:t>Because these ideals are introduced without any explanation as to why we do things a certain way or have these “set” standards</a:t>
            </a:r>
          </a:p>
          <a:p>
            <a:r>
              <a:rPr lang="en-US" dirty="0" smtClean="0"/>
              <a:t>We encourage students to view writing as “…a code they must somehow crack – a guessing game – instead of something that they must participate in creating.” (499)</a:t>
            </a:r>
          </a:p>
        </p:txBody>
      </p:sp>
      <p:pic>
        <p:nvPicPr>
          <p:cNvPr id="5" name="Picture 4"/>
          <p:cNvPicPr>
            <a:picLocks noChangeAspect="1"/>
          </p:cNvPicPr>
          <p:nvPr/>
        </p:nvPicPr>
        <p:blipFill>
          <a:blip r:embed="rId2"/>
          <a:stretch>
            <a:fillRect/>
          </a:stretch>
        </p:blipFill>
        <p:spPr>
          <a:xfrm>
            <a:off x="550719" y="1524000"/>
            <a:ext cx="2798696" cy="4967686"/>
          </a:xfrm>
          <a:prstGeom prst="rect">
            <a:avLst/>
          </a:prstGeom>
        </p:spPr>
      </p:pic>
    </p:spTree>
    <p:extLst>
      <p:ext uri="{BB962C8B-B14F-4D97-AF65-F5344CB8AC3E}">
        <p14:creationId xmlns:p14="http://schemas.microsoft.com/office/powerpoint/2010/main" val="348423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39687"/>
            <a:ext cx="10820400" cy="4024125"/>
          </a:xfrm>
        </p:spPr>
        <p:txBody>
          <a:bodyPr/>
          <a:lstStyle/>
          <a:p>
            <a:r>
              <a:rPr lang="en-US" dirty="0"/>
              <a:t>Q: How do you think this sentiment applies to Trinity and your tutoring sessions with native speakers, international students, or students with English as a second language? </a:t>
            </a:r>
          </a:p>
          <a:p>
            <a:pPr marL="0" indent="0">
              <a:buNone/>
            </a:pPr>
            <a:endParaRPr lang="en-US" dirty="0"/>
          </a:p>
        </p:txBody>
      </p:sp>
    </p:spTree>
    <p:extLst>
      <p:ext uri="{BB962C8B-B14F-4D97-AF65-F5344CB8AC3E}">
        <p14:creationId xmlns:p14="http://schemas.microsoft.com/office/powerpoint/2010/main" val="1147954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262" y="1526373"/>
            <a:ext cx="7564582" cy="1293028"/>
          </a:xfrm>
        </p:spPr>
        <p:txBody>
          <a:bodyPr/>
          <a:lstStyle/>
          <a:p>
            <a:pPr algn="ctr"/>
            <a:r>
              <a:rPr lang="en-US" dirty="0" smtClean="0"/>
              <a:t>Consequences of the secret code</a:t>
            </a:r>
            <a:endParaRPr lang="en-US" dirty="0"/>
          </a:p>
        </p:txBody>
      </p:sp>
      <p:sp>
        <p:nvSpPr>
          <p:cNvPr id="3" name="Content Placeholder 2"/>
          <p:cNvSpPr>
            <a:spLocks noGrp="1"/>
          </p:cNvSpPr>
          <p:nvPr>
            <p:ph idx="1"/>
          </p:nvPr>
        </p:nvSpPr>
        <p:spPr>
          <a:xfrm>
            <a:off x="1177636" y="3206496"/>
            <a:ext cx="10221835" cy="3651504"/>
          </a:xfrm>
        </p:spPr>
        <p:txBody>
          <a:bodyPr>
            <a:normAutofit/>
          </a:bodyPr>
          <a:lstStyle/>
          <a:p>
            <a:r>
              <a:rPr lang="en-US" sz="2200" dirty="0" smtClean="0"/>
              <a:t>While we suggest changes that are intended to make the writer’s work more acceptable at the college level, we unconsciously perpetuate a monolithic discourse (and leave little room for ambiguity or contradictions) </a:t>
            </a:r>
          </a:p>
          <a:p>
            <a:r>
              <a:rPr lang="en-US" sz="2200" dirty="0" smtClean="0"/>
              <a:t>In doing so we exclude a group of student writers: the underprepared student </a:t>
            </a:r>
          </a:p>
          <a:p>
            <a:endParaRPr lang="en-US" dirty="0" smtClean="0"/>
          </a:p>
          <a:p>
            <a:endParaRPr lang="en-US" dirty="0"/>
          </a:p>
        </p:txBody>
      </p:sp>
    </p:spTree>
    <p:extLst>
      <p:ext uri="{BB962C8B-B14F-4D97-AF65-F5344CB8AC3E}">
        <p14:creationId xmlns:p14="http://schemas.microsoft.com/office/powerpoint/2010/main" val="1140669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000" y="1457101"/>
            <a:ext cx="8610600" cy="1293028"/>
          </a:xfrm>
        </p:spPr>
        <p:txBody>
          <a:bodyPr/>
          <a:lstStyle/>
          <a:p>
            <a:pPr algn="ctr"/>
            <a:r>
              <a:rPr lang="en-US" dirty="0" smtClean="0"/>
              <a:t>“Critical Consciousness”</a:t>
            </a:r>
            <a:endParaRPr lang="en-US" dirty="0"/>
          </a:p>
        </p:txBody>
      </p:sp>
      <p:sp>
        <p:nvSpPr>
          <p:cNvPr id="3" name="Content Placeholder 2"/>
          <p:cNvSpPr>
            <a:spLocks noGrp="1"/>
          </p:cNvSpPr>
          <p:nvPr>
            <p:ph idx="1"/>
          </p:nvPr>
        </p:nvSpPr>
        <p:spPr>
          <a:xfrm>
            <a:off x="928255" y="3061854"/>
            <a:ext cx="10388090" cy="2784764"/>
          </a:xfrm>
        </p:spPr>
        <p:txBody>
          <a:bodyPr>
            <a:normAutofit/>
          </a:bodyPr>
          <a:lstStyle/>
          <a:p>
            <a:r>
              <a:rPr lang="en-US" dirty="0" err="1" smtClean="0"/>
              <a:t>Reger</a:t>
            </a:r>
            <a:r>
              <a:rPr lang="en-US" dirty="0" smtClean="0"/>
              <a:t> introduces this idea which claims a need for a more “critical and self-reflective form of acculturation” (500) </a:t>
            </a:r>
          </a:p>
          <a:p>
            <a:r>
              <a:rPr lang="en-US" dirty="0" smtClean="0"/>
              <a:t>Allow students to understand on their own terms “why and how certain features of academic discourse come to be features in the first place.”  (500) </a:t>
            </a:r>
          </a:p>
          <a:p>
            <a:r>
              <a:rPr lang="en-US" dirty="0" smtClean="0"/>
              <a:t>By incorporating this idea we remove an element of personal failure on part of the student writers when they cannot understand, gain entry, or struggle with academic discourse </a:t>
            </a:r>
          </a:p>
          <a:p>
            <a:endParaRPr lang="en-US" dirty="0" smtClean="0"/>
          </a:p>
          <a:p>
            <a:endParaRPr lang="en-US" dirty="0"/>
          </a:p>
        </p:txBody>
      </p:sp>
    </p:spTree>
    <p:extLst>
      <p:ext uri="{BB962C8B-B14F-4D97-AF65-F5344CB8AC3E}">
        <p14:creationId xmlns:p14="http://schemas.microsoft.com/office/powerpoint/2010/main" val="349837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159" y="1148802"/>
            <a:ext cx="8770571" cy="1560716"/>
          </a:xfrm>
        </p:spPr>
        <p:txBody>
          <a:bodyPr>
            <a:normAutofit fontScale="90000"/>
          </a:bodyPr>
          <a:lstStyle/>
          <a:p>
            <a:pPr algn="ctr"/>
            <a:r>
              <a:rPr lang="en-US" dirty="0" smtClean="0"/>
              <a:t>Example 1: Alison</a:t>
            </a:r>
            <a:br>
              <a:rPr lang="en-US" dirty="0" smtClean="0"/>
            </a:br>
            <a:r>
              <a:rPr lang="en-US" dirty="0" smtClean="0"/>
              <a:t> “critical consciousness” - failure</a:t>
            </a:r>
            <a:endParaRPr lang="en-US" dirty="0"/>
          </a:p>
        </p:txBody>
      </p:sp>
      <p:sp>
        <p:nvSpPr>
          <p:cNvPr id="3" name="Content Placeholder 2"/>
          <p:cNvSpPr>
            <a:spLocks noGrp="1"/>
          </p:cNvSpPr>
          <p:nvPr>
            <p:ph idx="1"/>
          </p:nvPr>
        </p:nvSpPr>
        <p:spPr>
          <a:xfrm>
            <a:off x="665019" y="2978727"/>
            <a:ext cx="10886852" cy="3491346"/>
          </a:xfrm>
        </p:spPr>
        <p:txBody>
          <a:bodyPr>
            <a:noAutofit/>
          </a:bodyPr>
          <a:lstStyle/>
          <a:p>
            <a:r>
              <a:rPr lang="en-US" dirty="0" smtClean="0"/>
              <a:t>Student comes with a paper that has numerous faults (e.g.  nonstandard sentence structure, misuse of verbs and nouns, etc.) </a:t>
            </a:r>
          </a:p>
          <a:p>
            <a:r>
              <a:rPr lang="en-US" dirty="0" smtClean="0"/>
              <a:t>Tutor found that the most critically flawed sentence was Alison’s thesis (it was extremely opaque, hard for reader to understand) </a:t>
            </a:r>
          </a:p>
          <a:p>
            <a:r>
              <a:rPr lang="en-US" dirty="0" smtClean="0"/>
              <a:t>Tutor discusses paper asking Alison what she wanted to express</a:t>
            </a:r>
          </a:p>
          <a:p>
            <a:r>
              <a:rPr lang="en-US" dirty="0" smtClean="0"/>
              <a:t>Allison is unable to write down thoughts to paper (struggles with translating into the style of academic discourse)</a:t>
            </a:r>
          </a:p>
          <a:p>
            <a:r>
              <a:rPr lang="en-US" dirty="0"/>
              <a:t>T</a:t>
            </a:r>
            <a:r>
              <a:rPr lang="en-US" dirty="0" smtClean="0"/>
              <a:t>utor resorts in giving her ideas rather than having her work for them</a:t>
            </a:r>
          </a:p>
        </p:txBody>
      </p:sp>
    </p:spTree>
    <p:extLst>
      <p:ext uri="{BB962C8B-B14F-4D97-AF65-F5344CB8AC3E}">
        <p14:creationId xmlns:p14="http://schemas.microsoft.com/office/powerpoint/2010/main" val="1120829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151</TotalTime>
  <Words>801</Words>
  <Application>Microsoft Office PowerPoint</Application>
  <PresentationFormat>Custom</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Vapor Trail</vt:lpstr>
      <vt:lpstr> Postcolonialism, Acculturation, and the Writing Center by Jeff Reger</vt:lpstr>
      <vt:lpstr>Why does peer tutoring exist? Why do we do what we do?</vt:lpstr>
      <vt:lpstr>Postcolonialism: What does it mean? How does it affect student writers?</vt:lpstr>
      <vt:lpstr>Center for Writers or Acculturation?</vt:lpstr>
      <vt:lpstr>Secret code</vt:lpstr>
      <vt:lpstr>PowerPoint Presentation</vt:lpstr>
      <vt:lpstr>Consequences of the secret code</vt:lpstr>
      <vt:lpstr>“Critical Consciousness”</vt:lpstr>
      <vt:lpstr>Example 1: Alison  “critical consciousness” - failure</vt:lpstr>
      <vt:lpstr>Example 2: Emma   “critical consciousness” - failure</vt:lpstr>
      <vt:lpstr>Example 2: Emma (cont’d)</vt:lpstr>
      <vt:lpstr>Trinity example: professor cocco</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Postcolonialism, Acculturation, and the Writing Center  by Jeff Reger</dc:title>
  <dc:creator>Microsoft Office User</dc:creator>
  <cp:lastModifiedBy>Distributed Computing</cp:lastModifiedBy>
  <cp:revision>26</cp:revision>
  <dcterms:created xsi:type="dcterms:W3CDTF">2016-11-16T22:12:38Z</dcterms:created>
  <dcterms:modified xsi:type="dcterms:W3CDTF">2016-11-28T22:04:10Z</dcterms:modified>
</cp:coreProperties>
</file>