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3" r:id="rId1"/>
  </p:sldMasterIdLst>
  <p:notesMasterIdLst>
    <p:notesMasterId r:id="rId13"/>
  </p:notesMasterIdLst>
  <p:handoutMasterIdLst>
    <p:handoutMasterId r:id="rId14"/>
  </p:handoutMasterIdLst>
  <p:sldIdLst>
    <p:sldId id="256" r:id="rId2"/>
    <p:sldId id="259" r:id="rId3"/>
    <p:sldId id="257" r:id="rId4"/>
    <p:sldId id="260" r:id="rId5"/>
    <p:sldId id="262" r:id="rId6"/>
    <p:sldId id="263" r:id="rId7"/>
    <p:sldId id="264" r:id="rId8"/>
    <p:sldId id="266" r:id="rId9"/>
    <p:sldId id="265" r:id="rId10"/>
    <p:sldId id="267" r:id="rId11"/>
    <p:sldId id="258" r:id="rId12"/>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17"/>
    <p:restoredTop sz="94606"/>
  </p:normalViewPr>
  <p:slideViewPr>
    <p:cSldViewPr snapToGrid="0" snapToObjects="1">
      <p:cViewPr varScale="1">
        <p:scale>
          <a:sx n="109" d="100"/>
          <a:sy n="109" d="100"/>
        </p:scale>
        <p:origin x="80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5" d="100"/>
          <a:sy n="95" d="100"/>
        </p:scale>
        <p:origin x="304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834889D3-1855-9444-A00E-8E542AD5A292}" type="datetimeFigureOut">
              <a:rPr lang="en-US" smtClean="0"/>
              <a:t>8/31/2018</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D41A2EC7-7433-2D40-95AA-2BE254BB3EA2}" type="slidenum">
              <a:rPr lang="en-US" smtClean="0"/>
              <a:t>‹#›</a:t>
            </a:fld>
            <a:endParaRPr lang="en-US"/>
          </a:p>
        </p:txBody>
      </p:sp>
    </p:spTree>
    <p:extLst>
      <p:ext uri="{BB962C8B-B14F-4D97-AF65-F5344CB8AC3E}">
        <p14:creationId xmlns:p14="http://schemas.microsoft.com/office/powerpoint/2010/main" val="2142032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916D749-4F35-D947-9135-B7CF27336441}" type="slidenum">
              <a:rPr lang="en-US" smtClean="0"/>
              <a:t>‹#›</a:t>
            </a:fld>
            <a:endParaRPr lang="en-US"/>
          </a:p>
        </p:txBody>
      </p:sp>
      <p:sp>
        <p:nvSpPr>
          <p:cNvPr id="9" name="Slide Image Placeholder 8"/>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10" name="Notes Placeholder 9"/>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4822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p:spPr>
      </p:sp>
      <p:sp>
        <p:nvSpPr>
          <p:cNvPr id="3" name="Notes Placeholder 2"/>
          <p:cNvSpPr>
            <a:spLocks noGrp="1"/>
          </p:cNvSpPr>
          <p:nvPr>
            <p:ph type="body" idx="1"/>
          </p:nvPr>
        </p:nvSpPr>
        <p:spPr>
          <a:xfrm>
            <a:off x="914400" y="3300412"/>
            <a:ext cx="7315200" cy="2700338"/>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916D749-4F35-D947-9135-B7CF27336441}" type="slidenum">
              <a:rPr lang="en-US" smtClean="0"/>
              <a:t>1</a:t>
            </a:fld>
            <a:endParaRPr lang="en-US"/>
          </a:p>
        </p:txBody>
      </p:sp>
    </p:spTree>
    <p:extLst>
      <p:ext uri="{BB962C8B-B14F-4D97-AF65-F5344CB8AC3E}">
        <p14:creationId xmlns:p14="http://schemas.microsoft.com/office/powerpoint/2010/main" val="1024876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9334D819-9F07-4261-B09B-9E467E5D9002}" type="datetimeFigureOut">
              <a:rPr lang="en-US" smtClean="0"/>
              <a:pPr/>
              <a:t>8/31/2018</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71766878-3199-4EAB-94E7-2D6D11070E1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9334D819-9F07-4261-B09B-9E467E5D9002}" type="datetimeFigureOut">
              <a:rPr lang="en-US" smtClean="0"/>
              <a:t>8/31/2018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1766878-3199-4EAB-94E7-2D6D11070E1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9334D819-9F07-4261-B09B-9E467E5D9002}" type="datetimeFigureOut">
              <a:rPr lang="en-US" smtClean="0"/>
              <a:t>8/31/2018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1766878-3199-4EAB-94E7-2D6D11070E1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9334D819-9F07-4261-B09B-9E467E5D9002}" type="datetimeFigureOut">
              <a:rPr lang="en-US" smtClean="0"/>
              <a:t>8/31/2018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1766878-3199-4EAB-94E7-2D6D11070E1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9334D819-9F07-4261-B09B-9E467E5D9002}" type="datetimeFigureOut">
              <a:rPr lang="en-US" smtClean="0"/>
              <a:pPr/>
              <a:t>8/31/2018</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71766878-3199-4EAB-94E7-2D6D11070E1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9334D819-9F07-4261-B09B-9E467E5D9002}" type="datetimeFigureOut">
              <a:rPr lang="en-US" smtClean="0"/>
              <a:t>8/31/2018</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766878-3199-4EAB-94E7-2D6D11070E14}"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9334D819-9F07-4261-B09B-9E467E5D9002}" type="datetimeFigureOut">
              <a:rPr lang="en-US" smtClean="0"/>
              <a:t>8/31/2018</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71766878-3199-4EAB-94E7-2D6D11070E14}"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9334D819-9F07-4261-B09B-9E467E5D9002}" type="datetimeFigureOut">
              <a:rPr lang="en-US" smtClean="0"/>
              <a:t>8/31/2018</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71766878-3199-4EAB-94E7-2D6D11070E1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334D819-9F07-4261-B09B-9E467E5D9002}" type="datetimeFigureOut">
              <a:rPr lang="en-US" smtClean="0"/>
              <a:t>8/31/2018</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71766878-3199-4EAB-94E7-2D6D11070E1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334D819-9F07-4261-B09B-9E467E5D9002}" type="datetimeFigureOut">
              <a:rPr lang="en-US" smtClean="0"/>
              <a:t>8/31/2018</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71766878-3199-4EAB-94E7-2D6D11070E14}" type="slidenum">
              <a:rPr lang="en-US" smtClean="0"/>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9334D819-9F07-4261-B09B-9E467E5D9002}" type="datetimeFigureOut">
              <a:rPr lang="en-US" smtClean="0"/>
              <a:t>8/31/2018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r>
              <a:rPr lang="en-US" smtClean="0"/>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766878-3199-4EAB-94E7-2D6D11070E1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9334D819-9F07-4261-B09B-9E467E5D9002}" type="datetimeFigureOut">
              <a:rPr lang="en-US" smtClean="0"/>
              <a:pPr/>
              <a:t>8/31/2018</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6244758"/>
      </p:ext>
    </p:extLst>
  </p:cSld>
  <p:clrMap bg1="dk1" tx1="lt1" bg2="dk2"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unpromising present of writing center studies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Louisa Mahoney</a:t>
            </a:r>
          </a:p>
          <a:p>
            <a:r>
              <a:rPr lang="en-US" dirty="0" smtClean="0"/>
              <a:t>November 17</a:t>
            </a:r>
            <a:r>
              <a:rPr lang="en-US" baseline="30000" dirty="0" smtClean="0"/>
              <a:t>th</a:t>
            </a:r>
            <a:r>
              <a:rPr lang="en-US" dirty="0" smtClean="0"/>
              <a:t>, 2017</a:t>
            </a:r>
            <a:endParaRPr lang="en-US" dirty="0"/>
          </a:p>
        </p:txBody>
      </p:sp>
    </p:spTree>
    <p:extLst>
      <p:ext uri="{BB962C8B-B14F-4D97-AF65-F5344CB8AC3E}">
        <p14:creationId xmlns:p14="http://schemas.microsoft.com/office/powerpoint/2010/main" val="165247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38" y="1859505"/>
            <a:ext cx="6281356" cy="2755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294" y="352465"/>
            <a:ext cx="5190527" cy="6140932"/>
          </a:xfrm>
          <a:prstGeom prst="rect">
            <a:avLst/>
          </a:prstGeom>
        </p:spPr>
      </p:pic>
    </p:spTree>
    <p:extLst>
      <p:ext uri="{BB962C8B-B14F-4D97-AF65-F5344CB8AC3E}">
        <p14:creationId xmlns:p14="http://schemas.microsoft.com/office/powerpoint/2010/main" val="553410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Lerner’s Conclusion</a:t>
            </a:r>
            <a:endParaRPr lang="en-US" dirty="0"/>
          </a:p>
        </p:txBody>
      </p:sp>
      <p:sp>
        <p:nvSpPr>
          <p:cNvPr id="3" name="Content Placeholder 2"/>
          <p:cNvSpPr>
            <a:spLocks noGrp="1"/>
          </p:cNvSpPr>
          <p:nvPr>
            <p:ph idx="1"/>
          </p:nvPr>
        </p:nvSpPr>
        <p:spPr/>
        <p:txBody>
          <a:bodyPr/>
          <a:lstStyle/>
          <a:p>
            <a:r>
              <a:rPr lang="en-US" dirty="0" smtClean="0"/>
              <a:t>If scholarship continues to be single-authored and orphan articles, the field will remain narrow </a:t>
            </a:r>
          </a:p>
          <a:p>
            <a:pPr lvl="1"/>
            <a:r>
              <a:rPr lang="en-US" dirty="0"/>
              <a:t>Limit potential impact </a:t>
            </a:r>
          </a:p>
          <a:p>
            <a:pPr lvl="1"/>
            <a:r>
              <a:rPr lang="en-US" dirty="0"/>
              <a:t>Leads to </a:t>
            </a:r>
            <a:r>
              <a:rPr lang="en-US" dirty="0" err="1"/>
              <a:t>ostracization</a:t>
            </a:r>
            <a:r>
              <a:rPr lang="en-US" dirty="0"/>
              <a:t> of writing centers </a:t>
            </a:r>
          </a:p>
          <a:p>
            <a:pPr lvl="2"/>
            <a:r>
              <a:rPr lang="en-US" dirty="0"/>
              <a:t>Seen in the decrease of articles about writing centers on </a:t>
            </a:r>
            <a:r>
              <a:rPr lang="en-US" dirty="0" err="1" smtClean="0"/>
              <a:t>Comppile.com</a:t>
            </a:r>
            <a:endParaRPr lang="en-US" dirty="0" smtClean="0"/>
          </a:p>
          <a:p>
            <a:pPr lvl="1"/>
            <a:endParaRPr lang="en-US" dirty="0" smtClean="0"/>
          </a:p>
        </p:txBody>
      </p:sp>
    </p:spTree>
    <p:extLst>
      <p:ext uri="{BB962C8B-B14F-4D97-AF65-F5344CB8AC3E}">
        <p14:creationId xmlns:p14="http://schemas.microsoft.com/office/powerpoint/2010/main" val="679822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with Writing Center Scholarship</a:t>
            </a:r>
            <a:endParaRPr lang="en-US" dirty="0"/>
          </a:p>
        </p:txBody>
      </p:sp>
      <p:sp>
        <p:nvSpPr>
          <p:cNvPr id="3" name="Content Placeholder 2"/>
          <p:cNvSpPr>
            <a:spLocks noGrp="1"/>
          </p:cNvSpPr>
          <p:nvPr>
            <p:ph idx="1"/>
          </p:nvPr>
        </p:nvSpPr>
        <p:spPr/>
        <p:txBody>
          <a:bodyPr/>
          <a:lstStyle/>
          <a:p>
            <a:endParaRPr lang="en-US" dirty="0" smtClean="0"/>
          </a:p>
          <a:p>
            <a:r>
              <a:rPr lang="en-US" dirty="0" smtClean="0"/>
              <a:t>Prevalence of single-authored articles, “orphan citations”, and self-citations</a:t>
            </a:r>
          </a:p>
          <a:p>
            <a:pPr lvl="1"/>
            <a:r>
              <a:rPr lang="en-US" dirty="0" smtClean="0"/>
              <a:t>Threatens ideals of collaboration and collective knowledge building in the writing center</a:t>
            </a:r>
          </a:p>
          <a:p>
            <a:pPr lvl="1"/>
            <a:r>
              <a:rPr lang="en-US" dirty="0" smtClean="0"/>
              <a:t>Overly inward focus</a:t>
            </a:r>
          </a:p>
          <a:p>
            <a:r>
              <a:rPr lang="en-US" dirty="0" smtClean="0"/>
              <a:t>Relevance of problem</a:t>
            </a:r>
          </a:p>
          <a:p>
            <a:pPr marL="457200" lvl="3">
              <a:spcBef>
                <a:spcPts val="900"/>
              </a:spcBef>
            </a:pPr>
            <a:r>
              <a:rPr lang="en-US" sz="1800" dirty="0"/>
              <a:t>“In other words, at this moment in time, writing center scholarship can no longer afford primarily to be read by writing center scholars; we can no longer afford to embrace marginality” </a:t>
            </a:r>
          </a:p>
          <a:p>
            <a:endParaRPr lang="en-US" dirty="0"/>
          </a:p>
        </p:txBody>
      </p:sp>
    </p:spTree>
    <p:extLst>
      <p:ext uri="{BB962C8B-B14F-4D97-AF65-F5344CB8AC3E}">
        <p14:creationId xmlns:p14="http://schemas.microsoft.com/office/powerpoint/2010/main" val="1715015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85813"/>
            <a:ext cx="10058400" cy="5249227"/>
          </a:xfrm>
        </p:spPr>
        <p:txBody>
          <a:bodyPr>
            <a:normAutofit fontScale="92500"/>
          </a:bodyPr>
          <a:lstStyle/>
          <a:p>
            <a:pPr>
              <a:lnSpc>
                <a:spcPct val="150000"/>
              </a:lnSpc>
            </a:pPr>
            <a:r>
              <a:rPr lang="en-US" sz="2800" dirty="0" smtClean="0"/>
              <a:t>“The flagship journal</a:t>
            </a:r>
            <a:r>
              <a:rPr lang="mr-IN" sz="2800" dirty="0" smtClean="0"/>
              <a:t>–</a:t>
            </a:r>
            <a:r>
              <a:rPr lang="en-US" sz="2800" dirty="0" smtClean="0"/>
              <a:t> over the course of its 30 year history</a:t>
            </a:r>
            <a:r>
              <a:rPr lang="mr-IN" sz="2800" dirty="0" smtClean="0"/>
              <a:t>–</a:t>
            </a:r>
            <a:r>
              <a:rPr lang="en-US" sz="2800" dirty="0" smtClean="0"/>
              <a:t> had by and large featured single-authored articles despite an ethos of collaborative work. Also consider that these articles either rely on citations that are not taken up by subsequent authors or refer to a set of “insider” readings that function largely to affirm established beliefs and run the risk of casting the field as largely talking to itself, not to be taken seriously by related and affiliated fields” (68).</a:t>
            </a:r>
            <a:endParaRPr lang="en-US" sz="2800" dirty="0"/>
          </a:p>
        </p:txBody>
      </p:sp>
    </p:spTree>
    <p:extLst>
      <p:ext uri="{BB962C8B-B14F-4D97-AF65-F5344CB8AC3E}">
        <p14:creationId xmlns:p14="http://schemas.microsoft.com/office/powerpoint/2010/main" val="617116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 Practices Research</a:t>
            </a:r>
            <a:endParaRPr lang="en-US" dirty="0"/>
          </a:p>
        </p:txBody>
      </p:sp>
      <p:sp>
        <p:nvSpPr>
          <p:cNvPr id="3" name="Content Placeholder 2"/>
          <p:cNvSpPr>
            <a:spLocks noGrp="1"/>
          </p:cNvSpPr>
          <p:nvPr>
            <p:ph idx="1"/>
          </p:nvPr>
        </p:nvSpPr>
        <p:spPr/>
        <p:txBody>
          <a:bodyPr/>
          <a:lstStyle/>
          <a:p>
            <a:r>
              <a:rPr lang="en-US" dirty="0" smtClean="0"/>
              <a:t>Examines the citations of articles from the </a:t>
            </a:r>
            <a:r>
              <a:rPr lang="en-US" i="1" dirty="0" smtClean="0"/>
              <a:t>Writing Center Journal</a:t>
            </a:r>
          </a:p>
          <a:p>
            <a:pPr lvl="1"/>
            <a:r>
              <a:rPr lang="en-US" dirty="0" smtClean="0"/>
              <a:t>From a data set of 241 articles</a:t>
            </a:r>
          </a:p>
          <a:p>
            <a:pPr lvl="2"/>
            <a:r>
              <a:rPr lang="en-US" dirty="0" smtClean="0"/>
              <a:t>4,095 citations </a:t>
            </a:r>
          </a:p>
          <a:p>
            <a:pPr lvl="2"/>
            <a:r>
              <a:rPr lang="en-US" dirty="0" smtClean="0"/>
              <a:t>Span of 30 years, 1980-2009</a:t>
            </a:r>
          </a:p>
          <a:p>
            <a:r>
              <a:rPr lang="en-US" dirty="0" smtClean="0"/>
              <a:t>Analyzed articles looking at several different factors:</a:t>
            </a:r>
          </a:p>
          <a:p>
            <a:pPr lvl="1"/>
            <a:r>
              <a:rPr lang="en-US" dirty="0"/>
              <a:t>Number of authors</a:t>
            </a:r>
          </a:p>
          <a:p>
            <a:pPr lvl="1"/>
            <a:r>
              <a:rPr lang="en-US" dirty="0"/>
              <a:t>Frequency at which authors are published in </a:t>
            </a:r>
            <a:r>
              <a:rPr lang="en-US" i="1" dirty="0"/>
              <a:t>WCJ</a:t>
            </a:r>
          </a:p>
          <a:p>
            <a:pPr lvl="1"/>
            <a:r>
              <a:rPr lang="en-US" dirty="0"/>
              <a:t>Gender of authors</a:t>
            </a:r>
          </a:p>
          <a:p>
            <a:pPr lvl="1"/>
            <a:r>
              <a:rPr lang="en-US" dirty="0"/>
              <a:t>Citations</a:t>
            </a:r>
          </a:p>
          <a:p>
            <a:pPr lvl="2"/>
            <a:r>
              <a:rPr lang="en-US" dirty="0"/>
              <a:t>Number, </a:t>
            </a:r>
            <a:r>
              <a:rPr lang="en-US" dirty="0" smtClean="0"/>
              <a:t>frequency</a:t>
            </a:r>
          </a:p>
          <a:p>
            <a:r>
              <a:rPr lang="en-US" dirty="0" smtClean="0"/>
              <a:t>Importance of citations</a:t>
            </a:r>
          </a:p>
          <a:p>
            <a:r>
              <a:rPr lang="en-US" dirty="0" smtClean="0"/>
              <a:t>“Citation patterns represent a particular view of knowledge making” (93). </a:t>
            </a:r>
          </a:p>
        </p:txBody>
      </p:sp>
    </p:spTree>
    <p:extLst>
      <p:ext uri="{BB962C8B-B14F-4D97-AF65-F5344CB8AC3E}">
        <p14:creationId xmlns:p14="http://schemas.microsoft.com/office/powerpoint/2010/main" val="399567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358" y="836498"/>
            <a:ext cx="5042924" cy="39322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282" y="857135"/>
            <a:ext cx="6406767" cy="3911600"/>
          </a:xfrm>
          <a:prstGeom prst="rect">
            <a:avLst/>
          </a:prstGeom>
        </p:spPr>
      </p:pic>
    </p:spTree>
    <p:extLst>
      <p:ext uri="{BB962C8B-B14F-4D97-AF65-F5344CB8AC3E}">
        <p14:creationId xmlns:p14="http://schemas.microsoft.com/office/powerpoint/2010/main" val="1926910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0744" y="1957710"/>
            <a:ext cx="9615746" cy="2544842"/>
          </a:xfrm>
        </p:spPr>
      </p:pic>
    </p:spTree>
    <p:extLst>
      <p:ext uri="{BB962C8B-B14F-4D97-AF65-F5344CB8AC3E}">
        <p14:creationId xmlns:p14="http://schemas.microsoft.com/office/powerpoint/2010/main" val="400533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145" y="458021"/>
            <a:ext cx="5605392" cy="478531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7" y="458021"/>
            <a:ext cx="5868364" cy="4785312"/>
          </a:xfrm>
          <a:prstGeom prst="rect">
            <a:avLst/>
          </a:prstGeom>
        </p:spPr>
      </p:pic>
    </p:spTree>
    <p:extLst>
      <p:ext uri="{BB962C8B-B14F-4D97-AF65-F5344CB8AC3E}">
        <p14:creationId xmlns:p14="http://schemas.microsoft.com/office/powerpoint/2010/main" val="1789653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743" y="1003300"/>
            <a:ext cx="6021178" cy="4445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921" y="1409700"/>
            <a:ext cx="5397195" cy="4038600"/>
          </a:xfrm>
          <a:prstGeom prst="rect">
            <a:avLst/>
          </a:prstGeom>
        </p:spPr>
      </p:pic>
    </p:spTree>
    <p:extLst>
      <p:ext uri="{BB962C8B-B14F-4D97-AF65-F5344CB8AC3E}">
        <p14:creationId xmlns:p14="http://schemas.microsoft.com/office/powerpoint/2010/main" val="1785395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65" y="921582"/>
            <a:ext cx="6048390" cy="49339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755" y="921582"/>
            <a:ext cx="5801891" cy="4933921"/>
          </a:xfrm>
          <a:prstGeom prst="rect">
            <a:avLst/>
          </a:prstGeom>
        </p:spPr>
      </p:pic>
    </p:spTree>
    <p:extLst>
      <p:ext uri="{BB962C8B-B14F-4D97-AF65-F5344CB8AC3E}">
        <p14:creationId xmlns:p14="http://schemas.microsoft.com/office/powerpoint/2010/main" val="343688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129</TotalTime>
  <Words>282</Words>
  <Application>Microsoft Office PowerPoint</Application>
  <PresentationFormat>Widescreen</PresentationFormat>
  <Paragraphs>30</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Mangal</vt:lpstr>
      <vt:lpstr>Savon</vt:lpstr>
      <vt:lpstr>The unpromising present of writing center studies</vt:lpstr>
      <vt:lpstr>Problems with Writing Center Scholarship</vt:lpstr>
      <vt:lpstr>PowerPoint Presentation</vt:lpstr>
      <vt:lpstr>Citation Practices Research</vt:lpstr>
      <vt:lpstr>PowerPoint Presentation</vt:lpstr>
      <vt:lpstr>PowerPoint Presentation</vt:lpstr>
      <vt:lpstr>PowerPoint Presentation</vt:lpstr>
      <vt:lpstr>PowerPoint Presentation</vt:lpstr>
      <vt:lpstr>PowerPoint Presentation</vt:lpstr>
      <vt:lpstr>PowerPoint Presentation</vt:lpstr>
      <vt:lpstr>Lerner’s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unpromising present of writing center studies</dc:title>
  <dc:creator>Microsoft Office User</dc:creator>
  <cp:lastModifiedBy>O'Donnell, Tennyson L.</cp:lastModifiedBy>
  <cp:revision>53</cp:revision>
  <cp:lastPrinted>2017-11-16T13:41:19Z</cp:lastPrinted>
  <dcterms:created xsi:type="dcterms:W3CDTF">2017-11-16T05:25:33Z</dcterms:created>
  <dcterms:modified xsi:type="dcterms:W3CDTF">2018-08-31T19:53:47Z</dcterms:modified>
</cp:coreProperties>
</file>