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8673106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1997075" y="1095856"/>
            <a:ext cx="6400799" cy="1102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buSzPct val="100000"/>
              <a:defRPr sz="4800" b="1"/>
            </a:lvl1pPr>
            <a:lvl2pPr rtl="0">
              <a:spcBef>
                <a:spcPts val="0"/>
              </a:spcBef>
              <a:buSzPct val="100000"/>
              <a:defRPr sz="4800" b="1"/>
            </a:lvl2pPr>
            <a:lvl3pPr rtl="0">
              <a:spcBef>
                <a:spcPts val="0"/>
              </a:spcBef>
              <a:buSzPct val="100000"/>
              <a:defRPr sz="4800" b="1"/>
            </a:lvl3pPr>
            <a:lvl4pPr rtl="0">
              <a:spcBef>
                <a:spcPts val="0"/>
              </a:spcBef>
              <a:buSzPct val="100000"/>
              <a:defRPr sz="4800" b="1"/>
            </a:lvl4pPr>
            <a:lvl5pPr rtl="0">
              <a:spcBef>
                <a:spcPts val="0"/>
              </a:spcBef>
              <a:buSzPct val="100000"/>
              <a:defRPr sz="4800" b="1"/>
            </a:lvl5pPr>
            <a:lvl6pPr rtl="0">
              <a:spcBef>
                <a:spcPts val="0"/>
              </a:spcBef>
              <a:buSzPct val="100000"/>
              <a:defRPr sz="4800" b="1"/>
            </a:lvl6pPr>
            <a:lvl7pPr rtl="0">
              <a:spcBef>
                <a:spcPts val="0"/>
              </a:spcBef>
              <a:buSzPct val="100000"/>
              <a:defRPr sz="4800" b="1"/>
            </a:lvl7pPr>
            <a:lvl8pPr rtl="0">
              <a:spcBef>
                <a:spcPts val="0"/>
              </a:spcBef>
              <a:buSzPct val="100000"/>
              <a:defRPr sz="4800" b="1"/>
            </a:lvl8pPr>
            <a:lvl9pPr rtl="0">
              <a:spcBef>
                <a:spcPts val="0"/>
              </a:spcBef>
              <a:buSzPct val="100000"/>
              <a:defRPr sz="4800" b="1"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1997075" y="2251802"/>
            <a:ext cx="6400799" cy="871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buClr>
                <a:srgbClr val="FFFFFF"/>
              </a:buClr>
              <a:buNone/>
              <a:defRPr>
                <a:solidFill>
                  <a:srgbClr val="FFFFFF"/>
                </a:solidFill>
              </a:defRPr>
            </a:lvl1pPr>
            <a:lvl2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2pPr>
            <a:lvl3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3pPr>
            <a:lvl4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4pPr>
            <a:lvl5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5pPr>
            <a:lvl6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6pPr>
            <a:lvl7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7pPr>
            <a:lvl8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8pPr>
            <a:lvl9pPr rtl="0">
              <a:spcBef>
                <a:spcPts val="0"/>
              </a:spcBef>
              <a:buClr>
                <a:srgbClr val="FFFFFF"/>
              </a:buClr>
              <a:buSzPct val="100000"/>
              <a:buNone/>
              <a:defRPr sz="32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/>
          <p:nvPr/>
        </p:nvSpPr>
        <p:spPr>
          <a:xfrm>
            <a:off x="0" y="0"/>
            <a:ext cx="3135299" cy="5143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/>
          <p:nvPr/>
        </p:nvSpPr>
        <p:spPr>
          <a:xfrm>
            <a:off x="3175" y="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/>
          <p:nvPr/>
        </p:nvSpPr>
        <p:spPr>
          <a:xfrm>
            <a:off x="3175" y="1916906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400" y="0"/>
                </a:moveTo>
                <a:lnTo>
                  <a:pt x="0" y="0"/>
                </a:lnTo>
                <a:lnTo>
                  <a:pt x="0" y="514"/>
                </a:lnTo>
                <a:lnTo>
                  <a:pt x="2" y="514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" name="Shape 18"/>
          <p:cNvSpPr/>
          <p:nvPr/>
        </p:nvSpPr>
        <p:spPr>
          <a:xfrm>
            <a:off x="3175" y="1307306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152400" y="1307306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52400" y="3226593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830" y="0"/>
                </a:moveTo>
                <a:lnTo>
                  <a:pt x="398" y="0"/>
                </a:ln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152400" y="2614612"/>
            <a:ext cx="1317625" cy="611981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432" y="0"/>
                </a:moveTo>
                <a:lnTo>
                  <a:pt x="0" y="0"/>
                </a:lnTo>
                <a:lnTo>
                  <a:pt x="398" y="514"/>
                </a:lnTo>
                <a:lnTo>
                  <a:pt x="830" y="514"/>
                </a:lnTo>
                <a:lnTo>
                  <a:pt x="432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/>
          <p:nvPr/>
        </p:nvSpPr>
        <p:spPr>
          <a:xfrm>
            <a:off x="984250" y="2614612"/>
            <a:ext cx="1322387" cy="611981"/>
          </a:xfrm>
          <a:custGeom>
            <a:avLst/>
            <a:gdLst/>
            <a:ahLst/>
            <a:cxnLst/>
            <a:rect l="0" t="0" r="0" b="0"/>
            <a:pathLst>
              <a:path w="833" h="514" extrusionOk="0">
                <a:moveTo>
                  <a:pt x="399" y="514"/>
                </a:moveTo>
                <a:lnTo>
                  <a:pt x="833" y="514"/>
                </a:lnTo>
                <a:lnTo>
                  <a:pt x="435" y="0"/>
                </a:lnTo>
                <a:lnTo>
                  <a:pt x="0" y="0"/>
                </a:lnTo>
                <a:lnTo>
                  <a:pt x="399" y="514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" name="Shape 23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" name="Shape 24"/>
          <p:cNvSpPr/>
          <p:nvPr/>
        </p:nvSpPr>
        <p:spPr>
          <a:xfrm>
            <a:off x="984250" y="4533900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399" y="0"/>
                </a:moveTo>
                <a:lnTo>
                  <a:pt x="0" y="512"/>
                </a:ln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/>
          <p:nvPr/>
        </p:nvSpPr>
        <p:spPr>
          <a:xfrm>
            <a:off x="984250" y="3924300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435" y="0"/>
                </a:moveTo>
                <a:lnTo>
                  <a:pt x="0" y="0"/>
                </a:lnTo>
                <a:lnTo>
                  <a:pt x="399" y="512"/>
                </a:lnTo>
                <a:lnTo>
                  <a:pt x="833" y="512"/>
                </a:lnTo>
                <a:lnTo>
                  <a:pt x="435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1820863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434" y="0"/>
                </a:moveTo>
                <a:lnTo>
                  <a:pt x="0" y="0"/>
                </a:lnTo>
                <a:lnTo>
                  <a:pt x="398" y="512"/>
                </a:lnTo>
                <a:lnTo>
                  <a:pt x="830" y="512"/>
                </a:lnTo>
                <a:lnTo>
                  <a:pt x="434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/>
          <p:nvPr/>
        </p:nvSpPr>
        <p:spPr>
          <a:xfrm>
            <a:off x="3175" y="6096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8" name="Shape 28"/>
          <p:cNvSpPr/>
          <p:nvPr/>
        </p:nvSpPr>
        <p:spPr>
          <a:xfrm>
            <a:off x="152400" y="1916906"/>
            <a:ext cx="1317625" cy="611981"/>
          </a:xfrm>
          <a:custGeom>
            <a:avLst/>
            <a:gdLst/>
            <a:ahLst/>
            <a:cxnLst/>
            <a:rect l="0" t="0" r="0" b="0"/>
            <a:pathLst>
              <a:path w="830" h="514" extrusionOk="0">
                <a:moveTo>
                  <a:pt x="0" y="514"/>
                </a:moveTo>
                <a:lnTo>
                  <a:pt x="432" y="514"/>
                </a:lnTo>
                <a:lnTo>
                  <a:pt x="830" y="0"/>
                </a:lnTo>
                <a:lnTo>
                  <a:pt x="398" y="0"/>
                </a:lnTo>
                <a:lnTo>
                  <a:pt x="0" y="514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/>
          <p:nvPr/>
        </p:nvSpPr>
        <p:spPr>
          <a:xfrm>
            <a:off x="984250" y="3226593"/>
            <a:ext cx="1322387" cy="609600"/>
          </a:xfrm>
          <a:custGeom>
            <a:avLst/>
            <a:gdLst/>
            <a:ahLst/>
            <a:cxnLst/>
            <a:rect l="0" t="0" r="0" b="0"/>
            <a:pathLst>
              <a:path w="833" h="512" extrusionOk="0">
                <a:moveTo>
                  <a:pt x="0" y="512"/>
                </a:moveTo>
                <a:lnTo>
                  <a:pt x="435" y="512"/>
                </a:lnTo>
                <a:lnTo>
                  <a:pt x="833" y="0"/>
                </a:lnTo>
                <a:lnTo>
                  <a:pt x="399" y="0"/>
                </a:lnTo>
                <a:lnTo>
                  <a:pt x="0" y="512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0" name="Shape 30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1" name="Shape 31"/>
          <p:cNvSpPr/>
          <p:nvPr/>
        </p:nvSpPr>
        <p:spPr>
          <a:xfrm>
            <a:off x="1820863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4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2" name="Shape 32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3175" y="45339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4" name="Shape 34"/>
          <p:cNvSpPr/>
          <p:nvPr/>
        </p:nvSpPr>
        <p:spPr>
          <a:xfrm>
            <a:off x="3175" y="39243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5" name="Shape 35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6" name="Shape 36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39" name="Shape 39"/>
          <p:cNvSpPr/>
          <p:nvPr/>
        </p:nvSpPr>
        <p:spPr>
          <a:xfrm>
            <a:off x="8397875" y="2017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0" name="Shape 40"/>
          <p:cNvSpPr/>
          <p:nvPr/>
        </p:nvSpPr>
        <p:spPr>
          <a:xfrm>
            <a:off x="8397875" y="612225"/>
            <a:ext cx="746125" cy="607183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1" name="Shape 41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6" name="Shape 46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7" name="Shape 47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48" name="Shape 48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2"/>
          </p:nvPr>
        </p:nvSpPr>
        <p:spPr>
          <a:xfrm>
            <a:off x="4648200" y="1200150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 sz="2800"/>
            </a:lvl1pPr>
            <a:lvl2pPr rtl="0">
              <a:spcBef>
                <a:spcPts val="0"/>
              </a:spcBef>
              <a:defRPr sz="2400"/>
            </a:lvl2pPr>
            <a:lvl3pPr rtl="0">
              <a:spcBef>
                <a:spcPts val="0"/>
              </a:spcBef>
              <a:defRPr sz="2000"/>
            </a:lvl3pPr>
            <a:lvl4pPr rtl="0">
              <a:spcBef>
                <a:spcPts val="0"/>
              </a:spcBef>
              <a:defRPr sz="1800"/>
            </a:lvl4pPr>
            <a:lvl5pPr rtl="0">
              <a:spcBef>
                <a:spcPts val="0"/>
              </a:spcBef>
              <a:defRPr sz="1800"/>
            </a:lvl5pPr>
            <a:lvl6pPr rtl="0">
              <a:spcBef>
                <a:spcPts val="0"/>
              </a:spcBef>
              <a:defRPr sz="1800"/>
            </a:lvl6pPr>
            <a:lvl7pPr rtl="0">
              <a:spcBef>
                <a:spcPts val="0"/>
              </a:spcBef>
              <a:defRPr sz="1800"/>
            </a:lvl7pPr>
            <a:lvl8pPr rtl="0">
              <a:spcBef>
                <a:spcPts val="0"/>
              </a:spcBef>
              <a:defRPr sz="1800"/>
            </a:lvl8pPr>
            <a:lvl9pPr rtl="0">
              <a:spcBef>
                <a:spcPts val="0"/>
              </a:spcBef>
              <a:defRPr sz="1800"/>
            </a:lvl9pPr>
          </a:lstStyle>
          <a:p>
            <a:endParaRPr/>
          </a:p>
        </p:txBody>
      </p:sp>
      <p:sp>
        <p:nvSpPr>
          <p:cNvPr id="53" name="Shape 53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4" name="Shape 54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56" name="Shape 56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0" name="Shape 60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574800" y="3320653"/>
            <a:ext cx="5486399" cy="513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sp>
        <p:nvSpPr>
          <p:cNvPr id="69" name="Shape 69"/>
          <p:cNvSpPr/>
          <p:nvPr/>
        </p:nvSpPr>
        <p:spPr>
          <a:xfrm>
            <a:off x="3175" y="2614612"/>
            <a:ext cx="635000" cy="611981"/>
          </a:xfrm>
          <a:custGeom>
            <a:avLst/>
            <a:gdLst/>
            <a:ahLst/>
            <a:cxnLst/>
            <a:rect l="0" t="0" r="0" b="0"/>
            <a:pathLst>
              <a:path w="400" h="514" extrusionOk="0">
                <a:moveTo>
                  <a:pt x="2" y="0"/>
                </a:moveTo>
                <a:lnTo>
                  <a:pt x="0" y="0"/>
                </a:lnTo>
                <a:lnTo>
                  <a:pt x="0" y="514"/>
                </a:lnTo>
                <a:lnTo>
                  <a:pt x="400" y="514"/>
                </a:lnTo>
                <a:lnTo>
                  <a:pt x="2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3175" y="3226593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1" name="Shape 71"/>
          <p:cNvSpPr/>
          <p:nvPr/>
        </p:nvSpPr>
        <p:spPr>
          <a:xfrm>
            <a:off x="152400" y="45339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0"/>
                </a:moveTo>
                <a:lnTo>
                  <a:pt x="0" y="512"/>
                </a:lnTo>
                <a:lnTo>
                  <a:pt x="432" y="512"/>
                </a:lnTo>
                <a:lnTo>
                  <a:pt x="830" y="0"/>
                </a:lnTo>
                <a:lnTo>
                  <a:pt x="398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152400" y="3924300"/>
            <a:ext cx="1317625" cy="609600"/>
          </a:xfrm>
          <a:custGeom>
            <a:avLst/>
            <a:gdLst/>
            <a:ahLst/>
            <a:cxnLst/>
            <a:rect l="0" t="0" r="0" b="0"/>
            <a:pathLst>
              <a:path w="830" h="512" extrusionOk="0">
                <a:moveTo>
                  <a:pt x="398" y="512"/>
                </a:moveTo>
                <a:lnTo>
                  <a:pt x="830" y="512"/>
                </a:lnTo>
                <a:lnTo>
                  <a:pt x="432" y="0"/>
                </a:lnTo>
                <a:lnTo>
                  <a:pt x="0" y="0"/>
                </a:lnTo>
                <a:lnTo>
                  <a:pt x="398" y="512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/>
          <p:nvPr/>
        </p:nvSpPr>
        <p:spPr>
          <a:xfrm>
            <a:off x="7415211" y="0"/>
            <a:ext cx="1555750" cy="612226"/>
          </a:xfrm>
          <a:custGeom>
            <a:avLst/>
            <a:gdLst/>
            <a:ahLst/>
            <a:cxnLst/>
            <a:rect l="0" t="0" r="0" b="0"/>
            <a:pathLst>
              <a:path w="980" h="607" extrusionOk="0">
                <a:moveTo>
                  <a:pt x="510" y="607"/>
                </a:moveTo>
                <a:lnTo>
                  <a:pt x="980" y="0"/>
                </a:lnTo>
                <a:lnTo>
                  <a:pt x="470" y="0"/>
                </a:lnTo>
                <a:lnTo>
                  <a:pt x="0" y="607"/>
                </a:lnTo>
                <a:lnTo>
                  <a:pt x="510" y="607"/>
                </a:lnTo>
                <a:lnTo>
                  <a:pt x="510" y="607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8397875" y="1310183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CD118C"/>
              </a:gs>
              <a:gs pos="54000">
                <a:srgbClr val="CD118C"/>
              </a:gs>
              <a:gs pos="98000">
                <a:srgbClr val="F074AC"/>
              </a:gs>
              <a:gs pos="100000">
                <a:srgbClr val="EB008B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8397875" y="1920392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0" y="0"/>
                </a:moveTo>
                <a:lnTo>
                  <a:pt x="470" y="605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7415211" y="612225"/>
            <a:ext cx="1555750" cy="610209"/>
          </a:xfrm>
          <a:custGeom>
            <a:avLst/>
            <a:gdLst/>
            <a:ahLst/>
            <a:cxnLst/>
            <a:rect l="0" t="0" r="0" b="0"/>
            <a:pathLst>
              <a:path w="980" h="605" extrusionOk="0">
                <a:moveTo>
                  <a:pt x="510" y="0"/>
                </a:moveTo>
                <a:lnTo>
                  <a:pt x="980" y="605"/>
                </a:lnTo>
                <a:lnTo>
                  <a:pt x="470" y="605"/>
                </a:lnTo>
                <a:lnTo>
                  <a:pt x="0" y="0"/>
                </a:lnTo>
                <a:lnTo>
                  <a:pt x="510" y="0"/>
                </a:lnTo>
                <a:lnTo>
                  <a:pt x="510" y="0"/>
                </a:lnTo>
                <a:close/>
              </a:path>
            </a:pathLst>
          </a:custGeom>
          <a:gradFill>
            <a:gsLst>
              <a:gs pos="0">
                <a:srgbClr val="FFD700"/>
              </a:gs>
              <a:gs pos="54000">
                <a:srgbClr val="FFD700"/>
              </a:gs>
              <a:gs pos="98000">
                <a:srgbClr val="FFF7A9"/>
              </a:gs>
              <a:gs pos="100000">
                <a:srgbClr val="FFF100"/>
              </a:gs>
            </a:gsLst>
            <a:lin ang="2700006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890DA"/>
            </a:gs>
            <a:gs pos="100000">
              <a:schemeClr val="dk2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1pPr>
            <a:lvl2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2pPr>
            <a:lvl3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3pPr>
            <a:lvl4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4pPr>
            <a:lvl5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5pPr>
            <a:lvl6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6pPr>
            <a:lvl7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7pPr>
            <a:lvl8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8pPr>
            <a:lvl9pPr rtl="0">
              <a:spcBef>
                <a:spcPts val="0"/>
              </a:spcBef>
              <a:buClr>
                <a:schemeClr val="lt1"/>
              </a:buClr>
              <a:buSzPct val="1000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buClr>
                <a:schemeClr val="lt1"/>
              </a:buClr>
              <a:buSzPct val="100000"/>
              <a:defRPr sz="3200">
                <a:solidFill>
                  <a:schemeClr val="lt1"/>
                </a:solidFill>
              </a:defRPr>
            </a:lvl1pPr>
            <a:lvl2pPr rtl="0">
              <a:spcBef>
                <a:spcPts val="560"/>
              </a:spcBef>
              <a:buClr>
                <a:schemeClr val="lt1"/>
              </a:buClr>
              <a:buSzPct val="100000"/>
              <a:defRPr sz="2800">
                <a:solidFill>
                  <a:schemeClr val="lt1"/>
                </a:solidFill>
              </a:defRPr>
            </a:lvl2pPr>
            <a:lvl3pPr rtl="0">
              <a:spcBef>
                <a:spcPts val="480"/>
              </a:spcBef>
              <a:buClr>
                <a:schemeClr val="lt1"/>
              </a:buClr>
              <a:buSzPct val="100000"/>
              <a:defRPr sz="2400">
                <a:solidFill>
                  <a:schemeClr val="lt1"/>
                </a:solidFill>
              </a:defRPr>
            </a:lvl3pPr>
            <a:lvl4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4pPr>
            <a:lvl5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5pPr>
            <a:lvl6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6pPr>
            <a:lvl7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7pPr>
            <a:lvl8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8pPr>
            <a:lvl9pPr rtl="0">
              <a:spcBef>
                <a:spcPts val="400"/>
              </a:spcBef>
              <a:buClr>
                <a:schemeClr val="lt1"/>
              </a:buClr>
              <a:buSzPct val="100000"/>
              <a:defRPr sz="2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/>
          <p:nvPr/>
        </p:nvSpPr>
        <p:spPr>
          <a:xfrm>
            <a:off x="0" y="0"/>
            <a:ext cx="3135299" cy="51434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" name="Shape 8"/>
          <p:cNvSpPr/>
          <p:nvPr/>
        </p:nvSpPr>
        <p:spPr>
          <a:xfrm>
            <a:off x="3175" y="45339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0"/>
                </a:moveTo>
                <a:lnTo>
                  <a:pt x="0" y="0"/>
                </a:lnTo>
                <a:lnTo>
                  <a:pt x="0" y="512"/>
                </a:lnTo>
                <a:lnTo>
                  <a:pt x="2" y="512"/>
                </a:lnTo>
                <a:lnTo>
                  <a:pt x="40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8100018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9"/>
          <p:cNvSpPr/>
          <p:nvPr/>
        </p:nvSpPr>
        <p:spPr>
          <a:xfrm>
            <a:off x="3175" y="3924300"/>
            <a:ext cx="635000" cy="609600"/>
          </a:xfrm>
          <a:custGeom>
            <a:avLst/>
            <a:gdLst/>
            <a:ahLst/>
            <a:cxnLst/>
            <a:rect l="0" t="0" r="0" b="0"/>
            <a:pathLst>
              <a:path w="400" h="512" extrusionOk="0">
                <a:moveTo>
                  <a:pt x="400" y="512"/>
                </a:moveTo>
                <a:lnTo>
                  <a:pt x="2" y="0"/>
                </a:lnTo>
                <a:lnTo>
                  <a:pt x="0" y="0"/>
                </a:lnTo>
                <a:lnTo>
                  <a:pt x="0" y="512"/>
                </a:lnTo>
                <a:lnTo>
                  <a:pt x="400" y="512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" name="Shape 10"/>
          <p:cNvSpPr/>
          <p:nvPr/>
        </p:nvSpPr>
        <p:spPr>
          <a:xfrm>
            <a:off x="8397875" y="2017"/>
            <a:ext cx="746125" cy="610209"/>
          </a:xfrm>
          <a:custGeom>
            <a:avLst/>
            <a:gdLst/>
            <a:ahLst/>
            <a:cxnLst/>
            <a:rect l="0" t="0" r="0" b="0"/>
            <a:pathLst>
              <a:path w="470" h="605" extrusionOk="0">
                <a:moveTo>
                  <a:pt x="470" y="0"/>
                </a:moveTo>
                <a:lnTo>
                  <a:pt x="0" y="605"/>
                </a:lnTo>
                <a:lnTo>
                  <a:pt x="470" y="605"/>
                </a:lnTo>
                <a:lnTo>
                  <a:pt x="470" y="0"/>
                </a:lnTo>
                <a:close/>
              </a:path>
            </a:pathLst>
          </a:custGeom>
          <a:gradFill>
            <a:gsLst>
              <a:gs pos="0">
                <a:srgbClr val="0090DA"/>
              </a:gs>
              <a:gs pos="54000">
                <a:srgbClr val="0090DA"/>
              </a:gs>
              <a:gs pos="98000">
                <a:srgbClr val="2BC4F3"/>
              </a:gs>
              <a:gs pos="100000">
                <a:srgbClr val="00AEEE"/>
              </a:gs>
            </a:gsLst>
            <a:lin ang="18900043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8397875" y="612225"/>
            <a:ext cx="746125" cy="607183"/>
          </a:xfrm>
          <a:custGeom>
            <a:avLst/>
            <a:gdLst/>
            <a:ahLst/>
            <a:cxnLst/>
            <a:rect l="0" t="0" r="0" b="0"/>
            <a:pathLst>
              <a:path w="470" h="602" extrusionOk="0">
                <a:moveTo>
                  <a:pt x="0" y="0"/>
                </a:moveTo>
                <a:lnTo>
                  <a:pt x="470" y="602"/>
                </a:lnTo>
                <a:lnTo>
                  <a:pt x="470" y="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AAAAAA"/>
              </a:gs>
              <a:gs pos="54000">
                <a:srgbClr val="AAAAAA"/>
              </a:gs>
              <a:gs pos="98000">
                <a:srgbClr val="D2D2D2"/>
              </a:gs>
              <a:gs pos="100000">
                <a:srgbClr val="B9B9B9"/>
              </a:gs>
            </a:gsLst>
            <a:lin ang="13500031" scaled="0"/>
          </a:gra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ctrTitle"/>
          </p:nvPr>
        </p:nvSpPr>
        <p:spPr>
          <a:xfrm>
            <a:off x="1997075" y="1095856"/>
            <a:ext cx="6400799" cy="11025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Thesis Statements</a:t>
            </a:r>
          </a:p>
        </p:txBody>
      </p:sp>
      <p:sp>
        <p:nvSpPr>
          <p:cNvPr id="80" name="Shape 80"/>
          <p:cNvSpPr txBox="1">
            <a:spLocks noGrp="1"/>
          </p:cNvSpPr>
          <p:nvPr>
            <p:ph type="subTitle" idx="1"/>
          </p:nvPr>
        </p:nvSpPr>
        <p:spPr>
          <a:xfrm>
            <a:off x="1997075" y="2251802"/>
            <a:ext cx="6400799" cy="871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Trinity College Writing Center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 thesis statement...</a:t>
            </a:r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000"/>
              <a:t>shows how you interpret the significance of your topic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000"/>
              <a:t>is a road map for the paper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000"/>
              <a:t>directly answers the question asked of you, or that you ask yourself</a:t>
            </a:r>
          </a:p>
          <a:p>
            <a:pPr marL="457200" lvl="0" indent="-41910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 sz="3000"/>
              <a:t>is arguable</a:t>
            </a:r>
          </a:p>
          <a:p>
            <a:pPr marL="457200" lvl="0" indent="-381000" rt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80000"/>
              <a:buFont typeface="Arial"/>
              <a:buChar char="●"/>
            </a:pPr>
            <a:r>
              <a:rPr lang="en" sz="3000"/>
              <a:t>usually appears at the end of your first paragraph</a:t>
            </a:r>
            <a:r>
              <a:rPr lang="en" sz="2400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Questions to ask yourself</a:t>
            </a:r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318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Do I answer the question?</a:t>
            </a:r>
          </a:p>
          <a:p>
            <a:pPr marL="457200" lvl="0" indent="-4318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Have I taken a position that others might challenge or oppose?</a:t>
            </a:r>
          </a:p>
          <a:p>
            <a:pPr marL="457200" lvl="0" indent="-4318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Is my thesis statement specific enough?</a:t>
            </a:r>
          </a:p>
          <a:p>
            <a:pPr marL="457200" lvl="0" indent="-431800" rt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Does my thesis pass the “So what?” test?</a:t>
            </a:r>
          </a:p>
          <a:p>
            <a:pPr marL="457200" lvl="0" indent="-43180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Char char="●"/>
            </a:pPr>
            <a:r>
              <a:rPr lang="en"/>
              <a:t>Does my essay support my thesis specifically and without wandering?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Example 1</a:t>
            </a:r>
          </a:p>
        </p:txBody>
      </p:sp>
      <p:sp>
        <p:nvSpPr>
          <p:cNvPr id="98" name="Shape 98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700" b="1">
                <a:solidFill>
                  <a:srgbClr val="FFFFFF"/>
                </a:solidFill>
              </a:rPr>
              <a:t>Suppose you are taking a course on 19th-century America, and the instructor hands out the following essay assignment: Compare and contrast the reasons why the North and South fought the Civil War.</a:t>
            </a:r>
          </a:p>
          <a:p>
            <a:pPr marL="457200" lvl="0" indent="-3365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700" b="1">
                <a:solidFill>
                  <a:srgbClr val="FFFFFF"/>
                </a:solidFill>
              </a:rPr>
              <a:t>Weak thesis</a:t>
            </a:r>
            <a:r>
              <a:rPr lang="en" sz="1700">
                <a:solidFill>
                  <a:srgbClr val="FFFFFF"/>
                </a:solidFill>
              </a:rPr>
              <a:t>: </a:t>
            </a:r>
            <a:r>
              <a:rPr lang="en" sz="1700" i="1">
                <a:solidFill>
                  <a:srgbClr val="FFFFFF"/>
                </a:solidFill>
              </a:rPr>
              <a:t>The North and South fought the Civil War for many reasons, some of which were the same and some different.</a:t>
            </a:r>
          </a:p>
          <a:p>
            <a:pPr marL="457200" lvl="0" indent="-3365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700" b="1">
                <a:solidFill>
                  <a:srgbClr val="FFFFFF"/>
                </a:solidFill>
              </a:rPr>
              <a:t>Working thesis:</a:t>
            </a:r>
            <a:r>
              <a:rPr lang="en" sz="1700">
                <a:solidFill>
                  <a:srgbClr val="FFFFFF"/>
                </a:solidFill>
              </a:rPr>
              <a:t> </a:t>
            </a:r>
            <a:r>
              <a:rPr lang="en" sz="1700" i="1">
                <a:solidFill>
                  <a:srgbClr val="FFFFFF"/>
                </a:solidFill>
              </a:rPr>
              <a:t>While both sides fought the Civil War over the issue of slavery, the North fought for moral reasons while the South fought to preserve its own institutions.</a:t>
            </a:r>
          </a:p>
          <a:p>
            <a:pPr marL="457200" lvl="0" indent="-3365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700" b="1">
                <a:solidFill>
                  <a:srgbClr val="FFFFFF"/>
                </a:solidFill>
              </a:rPr>
              <a:t>Final thesis:</a:t>
            </a:r>
            <a:r>
              <a:rPr lang="en" sz="1700">
                <a:solidFill>
                  <a:srgbClr val="FFFFFF"/>
                </a:solidFill>
              </a:rPr>
              <a:t> </a:t>
            </a:r>
            <a:r>
              <a:rPr lang="en" sz="1700" i="1">
                <a:solidFill>
                  <a:srgbClr val="FFFFFF"/>
                </a:solidFill>
              </a:rPr>
              <a:t>While both Northerners and Southerners believed they fought against tyranny and oppression, Northerners focused on the oppression of slaves while Southerners defended their own right to self-government.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1200" b="1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Example 2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900" b="1">
                <a:solidFill>
                  <a:srgbClr val="FFFFFF"/>
                </a:solidFill>
              </a:rPr>
              <a:t>Suppose your literature professor hands out the following assignment in a class on the American novel: Write an analysis of some aspect of Mark Twain’s novel </a:t>
            </a:r>
            <a:r>
              <a:rPr lang="en" sz="1900" b="1" i="1">
                <a:solidFill>
                  <a:srgbClr val="FFFFFF"/>
                </a:solidFill>
              </a:rPr>
              <a:t>Huckleberry Finn</a:t>
            </a:r>
            <a:r>
              <a:rPr lang="en" sz="1900" b="1">
                <a:solidFill>
                  <a:srgbClr val="FFFFFF"/>
                </a:solidFill>
              </a:rPr>
              <a:t>. </a:t>
            </a:r>
          </a:p>
          <a:p>
            <a:pPr marL="457200" lvl="0" indent="-3492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900" b="1">
                <a:solidFill>
                  <a:srgbClr val="FFFFFF"/>
                </a:solidFill>
              </a:rPr>
              <a:t>Weak thesis:</a:t>
            </a:r>
            <a:r>
              <a:rPr lang="en" sz="1900">
                <a:solidFill>
                  <a:srgbClr val="FFFFFF"/>
                </a:solidFill>
              </a:rPr>
              <a:t> </a:t>
            </a:r>
            <a:r>
              <a:rPr lang="en" sz="1900" i="1">
                <a:solidFill>
                  <a:srgbClr val="FFFFFF"/>
                </a:solidFill>
              </a:rPr>
              <a:t>Mark Twain’s </a:t>
            </a:r>
            <a:r>
              <a:rPr lang="en" sz="1900" i="1" u="sng">
                <a:solidFill>
                  <a:srgbClr val="FFFFFF"/>
                </a:solidFill>
              </a:rPr>
              <a:t>Huckleberry Finn</a:t>
            </a:r>
            <a:r>
              <a:rPr lang="en" sz="1900" i="1">
                <a:solidFill>
                  <a:srgbClr val="FFFFFF"/>
                </a:solidFill>
              </a:rPr>
              <a:t> is a great American novel.</a:t>
            </a:r>
          </a:p>
          <a:p>
            <a:pPr marL="457200" lvl="0" indent="-3492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900" b="1">
                <a:solidFill>
                  <a:srgbClr val="FFFFFF"/>
                </a:solidFill>
              </a:rPr>
              <a:t>Working thesis:</a:t>
            </a:r>
            <a:r>
              <a:rPr lang="en" sz="1900">
                <a:solidFill>
                  <a:srgbClr val="FFFFFF"/>
                </a:solidFill>
              </a:rPr>
              <a:t> </a:t>
            </a:r>
            <a:r>
              <a:rPr lang="en" sz="1900" i="1">
                <a:solidFill>
                  <a:srgbClr val="FFFFFF"/>
                </a:solidFill>
              </a:rPr>
              <a:t>In </a:t>
            </a:r>
            <a:r>
              <a:rPr lang="en" sz="1900" i="1" u="sng">
                <a:solidFill>
                  <a:srgbClr val="FFFFFF"/>
                </a:solidFill>
              </a:rPr>
              <a:t>Huckleberry Finn</a:t>
            </a:r>
            <a:r>
              <a:rPr lang="en" sz="1900" i="1">
                <a:solidFill>
                  <a:srgbClr val="FFFFFF"/>
                </a:solidFill>
              </a:rPr>
              <a:t>, Mark Twain develops a contrast between life on the river and life on the shore.</a:t>
            </a:r>
          </a:p>
          <a:p>
            <a:pPr marL="457200" lvl="0" indent="-34925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1900" b="1">
                <a:solidFill>
                  <a:srgbClr val="FFFFFF"/>
                </a:solidFill>
              </a:rPr>
              <a:t>Final thesis:</a:t>
            </a:r>
            <a:r>
              <a:rPr lang="en" sz="1900">
                <a:solidFill>
                  <a:srgbClr val="FFFFFF"/>
                </a:solidFill>
              </a:rPr>
              <a:t> </a:t>
            </a:r>
            <a:r>
              <a:rPr lang="en" sz="1900" i="1">
                <a:solidFill>
                  <a:srgbClr val="FFFFFF"/>
                </a:solidFill>
              </a:rPr>
              <a:t>Through its contrasting river and shore scenes, Twain’s </a:t>
            </a:r>
            <a:r>
              <a:rPr lang="en" sz="1900" i="1" u="sng">
                <a:solidFill>
                  <a:srgbClr val="FFFFFF"/>
                </a:solidFill>
              </a:rPr>
              <a:t>Huckleberry Finn</a:t>
            </a:r>
            <a:r>
              <a:rPr lang="en" sz="1900" i="1">
                <a:solidFill>
                  <a:srgbClr val="FFFFFF"/>
                </a:solidFill>
              </a:rPr>
              <a:t> suggests that to find the true expression of American democratic ideals, one must leave “civilized” society and go back to nature.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endParaRPr sz="1200" b="1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Discussion Questions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rgbClr val="FFFFFF"/>
                </a:solidFill>
              </a:rPr>
              <a:t>What processes/methods do you use when coming up with a thesis statement?</a:t>
            </a:r>
          </a:p>
          <a:p>
            <a:pPr marL="457200" lvl="0" indent="-41910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rgbClr val="FFFFFF"/>
                </a:solidFill>
              </a:rPr>
              <a:t>What’s the biggest problem you run into when formulating a thesis statement?</a:t>
            </a:r>
          </a:p>
          <a:p>
            <a:pPr marL="457200" lvl="0" indent="-41910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3000">
                <a:solidFill>
                  <a:srgbClr val="FFFFFF"/>
                </a:solidFill>
              </a:rPr>
              <a:t>Why are thesis statements so important?  How do they function in a paper?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Activity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Imagine you are given the following prompt: Is it worth waiting in line to get an omelette at Mather?  Why or why not?  </a:t>
            </a:r>
          </a:p>
          <a:p>
            <a:pPr marL="457200" lvl="0" indent="-381000" rtl="0">
              <a:lnSpc>
                <a:spcPct val="115000"/>
              </a:lnSpc>
              <a:spcBef>
                <a:spcPts val="0"/>
              </a:spcBef>
              <a:buClr>
                <a:srgbClr val="FFFFFF"/>
              </a:buClr>
              <a:buSzPct val="100000"/>
              <a:buFont typeface="Arial"/>
              <a:buChar char="●"/>
            </a:pPr>
            <a:r>
              <a:rPr lang="en" sz="2400">
                <a:solidFill>
                  <a:srgbClr val="FFFFFF"/>
                </a:solidFill>
              </a:rPr>
              <a:t>In pairs or small groups, come up with 2 different theses that answer the prompt, one “weak” and one “strong”</a:t>
            </a:r>
          </a:p>
          <a:p>
            <a:pPr>
              <a:spcBef>
                <a:spcPts val="0"/>
              </a:spcBef>
              <a:buNone/>
            </a:pPr>
            <a:endParaRPr sz="240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6879600" cy="8574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UNC Chapel Hill Writing Center: http://writingcenter.unc.edu/handouts/thesis-statements/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teps">
  <a:themeElements>
    <a:clrScheme name="Custom 462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FFD80C"/>
      </a:accent1>
      <a:accent2>
        <a:srgbClr val="CD108C"/>
      </a:accent2>
      <a:accent3>
        <a:srgbClr val="0990DB"/>
      </a:accent3>
      <a:accent4>
        <a:srgbClr val="AAAAAA"/>
      </a:accent4>
      <a:accent5>
        <a:srgbClr val="C3F180"/>
      </a:accent5>
      <a:accent6>
        <a:srgbClr val="FF986D"/>
      </a:accent6>
      <a:hlink>
        <a:srgbClr val="ABABAB"/>
      </a:hlink>
      <a:folHlink>
        <a:srgbClr val="6666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441</Words>
  <Application>Microsoft Office PowerPoint</Application>
  <PresentationFormat>On-screen Show (16:9)</PresentationFormat>
  <Paragraphs>33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steps</vt:lpstr>
      <vt:lpstr>Thesis Statements</vt:lpstr>
      <vt:lpstr>A thesis statement...</vt:lpstr>
      <vt:lpstr>Questions to ask yourself</vt:lpstr>
      <vt:lpstr>Example 1</vt:lpstr>
      <vt:lpstr>Example 2</vt:lpstr>
      <vt:lpstr>Discussion Questions</vt:lpstr>
      <vt:lpstr>Activity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Thesis Statements</dc:title>
  <dc:creator>O'Donnell, Tennyson L.</dc:creator>
  <cp:lastModifiedBy>Distributed Computing</cp:lastModifiedBy>
  <cp:revision>1</cp:revision>
  <dcterms:modified xsi:type="dcterms:W3CDTF">2014-12-05T18:56:18Z</dcterms:modified>
</cp:coreProperties>
</file>