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2871C-F72E-8246-8E7D-2F70C18604A6}" type="datetimeFigureOut">
              <a:rPr lang="en-US" smtClean="0"/>
              <a:t>5/1/16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2FB07-E432-1E44-8D05-282E230A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9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2FB07-E432-1E44-8D05-282E230AF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2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61" y="251792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#</a:t>
            </a:r>
            <a:r>
              <a:rPr lang="en-US" b="1" dirty="0" err="1" smtClean="0">
                <a:solidFill>
                  <a:srgbClr val="FFFFFF"/>
                </a:solidFill>
              </a:rPr>
              <a:t>LikeAGirl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7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0185" y="-7656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#</a:t>
            </a:r>
            <a:r>
              <a:rPr lang="en-US" dirty="0" err="1" smtClean="0">
                <a:solidFill>
                  <a:srgbClr val="FFFFFF"/>
                </a:solidFill>
              </a:rPr>
              <a:t>LikeAGirl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2" y="876504"/>
            <a:ext cx="6684576" cy="23186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Goal: To </a:t>
            </a:r>
            <a:r>
              <a:rPr lang="en-US" dirty="0">
                <a:solidFill>
                  <a:schemeClr val="bg1"/>
                </a:solidFill>
              </a:rPr>
              <a:t>help girls maintain confidence throughout puberty.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As </a:t>
            </a:r>
            <a:r>
              <a:rPr lang="en-US" dirty="0">
                <a:solidFill>
                  <a:srgbClr val="FFFFFF"/>
                </a:solidFill>
              </a:rPr>
              <a:t>the most awarded ad of 2015 it is becoming apparent that #</a:t>
            </a:r>
            <a:r>
              <a:rPr lang="en-US" dirty="0" err="1">
                <a:solidFill>
                  <a:srgbClr val="FFFFFF"/>
                </a:solidFill>
              </a:rPr>
              <a:t>LikeAGirl</a:t>
            </a:r>
            <a:r>
              <a:rPr lang="en-US" dirty="0">
                <a:solidFill>
                  <a:srgbClr val="FFFFFF"/>
                </a:solidFill>
              </a:rPr>
              <a:t> is voicing a change </a:t>
            </a:r>
            <a:r>
              <a:rPr lang="en-US" dirty="0" smtClean="0">
                <a:solidFill>
                  <a:srgbClr val="FFFFFF"/>
                </a:solidFill>
              </a:rPr>
              <a:t>worldwide for gender equality.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5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01 at 12.22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>
            <a:fillRect/>
          </a:stretch>
        </p:blipFill>
        <p:spPr>
          <a:xfrm>
            <a:off x="109242" y="1024091"/>
            <a:ext cx="8814013" cy="4847367"/>
          </a:xfrm>
        </p:spPr>
      </p:pic>
      <p:sp>
        <p:nvSpPr>
          <p:cNvPr id="6" name="TextBox 5"/>
          <p:cNvSpPr txBox="1"/>
          <p:nvPr/>
        </p:nvSpPr>
        <p:spPr>
          <a:xfrm>
            <a:off x="2075621" y="700925"/>
            <a:ext cx="4864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Word Cloud Key Findings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512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6-05-01 at 12.2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2" y="963001"/>
            <a:ext cx="3289300" cy="5219700"/>
          </a:xfrm>
          <a:prstGeom prst="rect">
            <a:avLst/>
          </a:prstGeom>
        </p:spPr>
      </p:pic>
      <p:pic>
        <p:nvPicPr>
          <p:cNvPr id="11" name="Picture 10" descr="Screen Shot 2016-05-01 at 12.23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10" y="912201"/>
            <a:ext cx="3454400" cy="5270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6374" y="464255"/>
            <a:ext cx="153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</a:t>
            </a:r>
            <a:r>
              <a:rPr lang="en-US" sz="2400" dirty="0" err="1" smtClean="0"/>
              <a:t>LikeAGirl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007566" y="411520"/>
            <a:ext cx="887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Emoji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37467" y="6220852"/>
            <a:ext cx="215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2-February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2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4-22 at 10.27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202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7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09204" cy="75728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#</a:t>
            </a:r>
            <a:r>
              <a:rPr lang="en-US" sz="3200" dirty="0" err="1" smtClean="0">
                <a:solidFill>
                  <a:srgbClr val="FFFFFF"/>
                </a:solidFill>
              </a:rPr>
              <a:t>LikeAGirl</a:t>
            </a:r>
            <a:r>
              <a:rPr lang="en-US" sz="3200" dirty="0" smtClean="0">
                <a:solidFill>
                  <a:srgbClr val="FFFFFF"/>
                </a:solidFill>
              </a:rPr>
              <a:t>: Software-sorted Geography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7453"/>
            <a:ext cx="5535179" cy="295024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-“</a:t>
            </a:r>
            <a:r>
              <a:rPr lang="is-IS" b="1" dirty="0" smtClean="0">
                <a:solidFill>
                  <a:srgbClr val="FFFFFF"/>
                </a:solidFill>
              </a:rPr>
              <a:t>…</a:t>
            </a:r>
            <a:r>
              <a:rPr lang="en-US" b="1" dirty="0" smtClean="0">
                <a:solidFill>
                  <a:srgbClr val="FFFFFF"/>
                </a:solidFill>
              </a:rPr>
              <a:t>while </a:t>
            </a:r>
            <a:r>
              <a:rPr lang="en-US" b="1" dirty="0">
                <a:solidFill>
                  <a:srgbClr val="FFFFFF"/>
                </a:solidFill>
              </a:rPr>
              <a:t>such processes are necessarily multifaceted, </a:t>
            </a:r>
            <a:r>
              <a:rPr lang="en-US" b="1" dirty="0" err="1">
                <a:solidFill>
                  <a:srgbClr val="FFFFFF"/>
                </a:solidFill>
              </a:rPr>
              <a:t>multiscaled</a:t>
            </a:r>
            <a:r>
              <a:rPr lang="en-US" b="1" dirty="0">
                <a:solidFill>
                  <a:srgbClr val="FFFFFF"/>
                </a:solidFill>
              </a:rPr>
              <a:t>, complex and ambivalent, a great variety of ‘software-sorting’ techniques is now being widely applied in efforts to try to separate privileged and marginalized groups and places across a wide range of sectors and domains</a:t>
            </a:r>
            <a:r>
              <a:rPr lang="en-US" b="1" dirty="0" smtClean="0">
                <a:solidFill>
                  <a:srgbClr val="FFFFFF"/>
                </a:solidFill>
              </a:rPr>
              <a:t>.” -Graham</a:t>
            </a:r>
            <a:endParaRPr lang="en-US" b="1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3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End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107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 summary, my data collection for #</a:t>
            </a:r>
            <a:r>
              <a:rPr lang="en-US" dirty="0" err="1">
                <a:solidFill>
                  <a:schemeClr val="bg1"/>
                </a:solidFill>
              </a:rPr>
              <a:t>LikeAGirl</a:t>
            </a:r>
            <a:r>
              <a:rPr lang="en-US" dirty="0">
                <a:solidFill>
                  <a:schemeClr val="bg1"/>
                </a:solidFill>
              </a:rPr>
              <a:t> was </a:t>
            </a:r>
            <a:r>
              <a:rPr lang="en-US" dirty="0" smtClean="0">
                <a:solidFill>
                  <a:schemeClr val="bg1"/>
                </a:solidFill>
              </a:rPr>
              <a:t>particularly significant </a:t>
            </a:r>
            <a:r>
              <a:rPr lang="en-US" dirty="0">
                <a:solidFill>
                  <a:schemeClr val="bg1"/>
                </a:solidFill>
              </a:rPr>
              <a:t>because of the time period that I collected it </a:t>
            </a:r>
            <a:r>
              <a:rPr lang="en-US" dirty="0" smtClean="0">
                <a:solidFill>
                  <a:schemeClr val="bg1"/>
                </a:solidFill>
              </a:rPr>
              <a:t>during.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6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Stephen D.N. Graham, Software-sorted Geographies (New York: </a:t>
            </a:r>
            <a:r>
              <a:rPr lang="en-US" sz="2400" dirty="0" err="1"/>
              <a:t>Routledge</a:t>
            </a:r>
            <a:r>
              <a:rPr lang="en-US" sz="2400" dirty="0"/>
              <a:t>, 2014) </a:t>
            </a:r>
            <a:r>
              <a:rPr lang="en-US" sz="2400" dirty="0" smtClean="0"/>
              <a:t>134</a:t>
            </a:r>
          </a:p>
          <a:p>
            <a:r>
              <a:rPr lang="en-US" sz="2400" dirty="0"/>
              <a:t>Always #</a:t>
            </a:r>
            <a:r>
              <a:rPr lang="en-US" sz="2400" dirty="0" err="1"/>
              <a:t>LikeAGirl</a:t>
            </a:r>
            <a:r>
              <a:rPr lang="en-US" sz="2400" dirty="0"/>
              <a:t>." Video file. </a:t>
            </a:r>
            <a:r>
              <a:rPr lang="en-US" sz="2400" i="1" dirty="0" err="1"/>
              <a:t>youtube.com</a:t>
            </a:r>
            <a:r>
              <a:rPr lang="en-US" sz="2400" dirty="0"/>
              <a:t>. Posted June 26, 2014. Accessed April 30, 2016. </a:t>
            </a:r>
            <a:r>
              <a:rPr lang="en-US" sz="2400" dirty="0" smtClean="0"/>
              <a:t>  </a:t>
            </a:r>
            <a:r>
              <a:rPr lang="en-US" sz="2400" dirty="0"/>
              <a:t>https://</a:t>
            </a:r>
            <a:r>
              <a:rPr lang="en-US" sz="2400" dirty="0" err="1"/>
              <a:t>www.youtube.com</a:t>
            </a:r>
            <a:r>
              <a:rPr lang="en-US" sz="2400" dirty="0"/>
              <a:t>/</a:t>
            </a:r>
            <a:r>
              <a:rPr lang="en-US" sz="2400" dirty="0" err="1"/>
              <a:t>watch?v</a:t>
            </a:r>
            <a:r>
              <a:rPr lang="en-US" sz="2400" dirty="0"/>
              <a:t>=</a:t>
            </a:r>
            <a:r>
              <a:rPr lang="en-US" sz="2400" dirty="0" err="1"/>
              <a:t>XjJQBjWYDTs</a:t>
            </a:r>
            <a:r>
              <a:rPr lang="en-U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498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9571</TotalTime>
  <Words>191</Words>
  <Application>Microsoft Macintosh PowerPoint</Application>
  <PresentationFormat>On-screen Show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#LikeAGirl</vt:lpstr>
      <vt:lpstr>#LikeAGirl</vt:lpstr>
      <vt:lpstr>PowerPoint Presentation</vt:lpstr>
      <vt:lpstr>PowerPoint Presentation</vt:lpstr>
      <vt:lpstr>PowerPoint Presentation</vt:lpstr>
      <vt:lpstr>#LikeAGirl: Software-sorted Geography</vt:lpstr>
      <vt:lpstr>The End</vt:lpstr>
      <vt:lpstr>Works Sited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Paris Hannon Bogosh</cp:lastModifiedBy>
  <cp:revision>47</cp:revision>
  <dcterms:created xsi:type="dcterms:W3CDTF">2010-04-12T23:12:02Z</dcterms:created>
  <dcterms:modified xsi:type="dcterms:W3CDTF">2016-05-02T11:34:15Z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