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12" y="-60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196174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8000"/>
            </a:lvl1pPr>
            <a:lvl2pPr lvl="1" algn="ctr">
              <a:spcBef>
                <a:spcPts val="0"/>
              </a:spcBef>
              <a:buSzPct val="100000"/>
              <a:defRPr sz="8000"/>
            </a:lvl2pPr>
            <a:lvl3pPr lvl="2" algn="ctr">
              <a:spcBef>
                <a:spcPts val="0"/>
              </a:spcBef>
              <a:buSzPct val="100000"/>
              <a:defRPr sz="8000"/>
            </a:lvl3pPr>
            <a:lvl4pPr lvl="3" algn="ctr">
              <a:spcBef>
                <a:spcPts val="0"/>
              </a:spcBef>
              <a:buSzPct val="100000"/>
              <a:defRPr sz="8000"/>
            </a:lvl4pPr>
            <a:lvl5pPr lvl="4" algn="ctr">
              <a:spcBef>
                <a:spcPts val="0"/>
              </a:spcBef>
              <a:buSzPct val="100000"/>
              <a:defRPr sz="8000"/>
            </a:lvl5pPr>
            <a:lvl6pPr lvl="5" algn="ctr">
              <a:spcBef>
                <a:spcPts val="0"/>
              </a:spcBef>
              <a:buSzPct val="100000"/>
              <a:defRPr sz="8000"/>
            </a:lvl6pPr>
            <a:lvl7pPr lvl="6" algn="ctr">
              <a:spcBef>
                <a:spcPts val="0"/>
              </a:spcBef>
              <a:buSzPct val="100000"/>
              <a:defRPr sz="8000"/>
            </a:lvl7pPr>
            <a:lvl8pPr lvl="7" algn="ctr">
              <a:spcBef>
                <a:spcPts val="0"/>
              </a:spcBef>
              <a:buSzPct val="100000"/>
              <a:defRPr sz="8000"/>
            </a:lvl8pPr>
            <a:lvl9pPr lvl="8" algn="ctr">
              <a:spcBef>
                <a:spcPts val="0"/>
              </a:spcBef>
              <a:buSzPct val="100000"/>
              <a:defRPr sz="80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265500" y="2845222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lang="en"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6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 b="0" dirty="0">
                <a:latin typeface="Avenir Roman"/>
                <a:ea typeface="Crete Round"/>
                <a:cs typeface="Avenir Roman"/>
                <a:sym typeface="Crete Round"/>
              </a:rPr>
              <a:t>#Transgender: Exploring Media Representations and Personal Experiences 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subTitle" idx="1"/>
          </p:nvPr>
        </p:nvSpPr>
        <p:spPr>
          <a:xfrm>
            <a:off x="311700" y="3313125"/>
            <a:ext cx="8520600" cy="1595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Sofia Safran 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Data Driven Cultures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Professor Gieseking 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Spring 2016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0" dirty="0">
                <a:latin typeface="Avenir Roman"/>
                <a:ea typeface="Crete Round"/>
                <a:cs typeface="Avenir Roman"/>
                <a:sym typeface="Crete Round"/>
              </a:rPr>
              <a:t>Why It’s Important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62013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68300" rtl="0">
              <a:spcBef>
                <a:spcPts val="0"/>
              </a:spcBef>
              <a:buSzPct val="100000"/>
              <a:buFont typeface="Open Sans"/>
              <a:buChar char="-"/>
            </a:pPr>
            <a:r>
              <a:rPr lang="en" sz="2200">
                <a:latin typeface="Open Sans"/>
                <a:ea typeface="Open Sans"/>
                <a:cs typeface="Open Sans"/>
                <a:sym typeface="Open Sans"/>
              </a:rPr>
              <a:t>Transgender people live across the world but often not in high concentrations</a:t>
            </a:r>
          </a:p>
          <a:p>
            <a:pPr marL="457200" lvl="0" indent="-368300" rtl="0">
              <a:spcBef>
                <a:spcPts val="0"/>
              </a:spcBef>
              <a:buSzPct val="100000"/>
              <a:buFont typeface="Open Sans"/>
              <a:buChar char="-"/>
            </a:pPr>
            <a:r>
              <a:rPr lang="en" sz="2200">
                <a:latin typeface="Open Sans"/>
                <a:ea typeface="Open Sans"/>
                <a:cs typeface="Open Sans"/>
                <a:sym typeface="Open Sans"/>
              </a:rPr>
              <a:t>Social media fosters many of the conversations about transgender issues</a:t>
            </a:r>
          </a:p>
          <a:p>
            <a:pPr marL="457200" lvl="0" indent="-368300">
              <a:spcBef>
                <a:spcPts val="0"/>
              </a:spcBef>
              <a:buSzPct val="100000"/>
              <a:buFont typeface="Open Sans"/>
              <a:buChar char="-"/>
            </a:pPr>
            <a:r>
              <a:rPr lang="en" sz="2200">
                <a:latin typeface="Open Sans"/>
                <a:ea typeface="Open Sans"/>
                <a:cs typeface="Open Sans"/>
                <a:sym typeface="Open Sans"/>
              </a:rPr>
              <a:t>These conversations have become increasingly prevalent</a:t>
            </a:r>
          </a:p>
        </p:txBody>
      </p:sp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31725" y="4135949"/>
            <a:ext cx="9407450" cy="108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16750" y="1596132"/>
            <a:ext cx="2415549" cy="1128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Shape 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16750" y="184949"/>
            <a:ext cx="2415564" cy="127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 rotWithShape="1">
          <a:blip r:embed="rId6">
            <a:alphaModFix/>
          </a:blip>
          <a:srcRect t="14788" b="9568"/>
          <a:stretch/>
        </p:blipFill>
        <p:spPr>
          <a:xfrm>
            <a:off x="6416750" y="2864600"/>
            <a:ext cx="2415549" cy="1128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0" dirty="0">
                <a:latin typeface="Avenir Roman"/>
                <a:ea typeface="Crete Round"/>
                <a:cs typeface="Avenir Roman"/>
                <a:sym typeface="Crete Round"/>
              </a:rPr>
              <a:t>Same Size Terms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311700" y="1100150"/>
            <a:ext cx="33459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68300" rtl="0">
              <a:spcBef>
                <a:spcPts val="0"/>
              </a:spcBef>
              <a:buSzPct val="100000"/>
              <a:buFont typeface="Open Sans"/>
              <a:buChar char="-"/>
            </a:pPr>
            <a:r>
              <a:rPr lang="en" sz="2200" dirty="0">
                <a:latin typeface="Open Sans"/>
                <a:ea typeface="Open Sans"/>
                <a:cs typeface="Open Sans"/>
                <a:sym typeface="Open Sans"/>
              </a:rPr>
              <a:t>“#Transgender” is a uniting term</a:t>
            </a:r>
          </a:p>
          <a:p>
            <a:pPr marL="457200" lvl="0" indent="-368300" rtl="0">
              <a:spcBef>
                <a:spcPts val="0"/>
              </a:spcBef>
              <a:buSzPct val="100000"/>
              <a:buFont typeface="Open Sans"/>
              <a:buChar char="-"/>
            </a:pPr>
            <a:r>
              <a:rPr lang="en" sz="2200" dirty="0">
                <a:latin typeface="Open Sans"/>
                <a:ea typeface="Open Sans"/>
                <a:cs typeface="Open Sans"/>
                <a:sym typeface="Open Sans"/>
              </a:rPr>
              <a:t>Representation of trans issues in the media </a:t>
            </a:r>
          </a:p>
          <a:p>
            <a:pPr marL="457200" lvl="0" indent="-368300" rtl="0">
              <a:spcBef>
                <a:spcPts val="0"/>
              </a:spcBef>
              <a:buSzPct val="100000"/>
              <a:buFont typeface="Open Sans"/>
              <a:buChar char="-"/>
            </a:pPr>
            <a:r>
              <a:rPr lang="en" sz="2200" dirty="0">
                <a:latin typeface="Open Sans"/>
                <a:ea typeface="Open Sans"/>
                <a:cs typeface="Open Sans"/>
                <a:sym typeface="Open Sans"/>
              </a:rPr>
              <a:t>Personal experiences </a:t>
            </a:r>
          </a:p>
        </p:txBody>
      </p:sp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31725" y="4135949"/>
            <a:ext cx="9407450" cy="108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4200" y="1093850"/>
            <a:ext cx="4799800" cy="3042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latin typeface="Crete Round"/>
              <a:ea typeface="Crete Round"/>
              <a:cs typeface="Crete Round"/>
              <a:sym typeface="Crete Round"/>
            </a:endParaRPr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3312412" y="3246500"/>
            <a:ext cx="8520600" cy="472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#transgender tweets from Twitter users</a:t>
            </a:r>
          </a:p>
        </p:txBody>
      </p:sp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31725" y="4135949"/>
            <a:ext cx="9407450" cy="108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04187" y="292847"/>
            <a:ext cx="3358451" cy="146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370" y="292850"/>
            <a:ext cx="2606829" cy="3340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06450" y="292852"/>
            <a:ext cx="2732525" cy="1887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04199" y="1724223"/>
            <a:ext cx="3502249" cy="1308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0" dirty="0">
                <a:latin typeface="Avenir Roman"/>
                <a:ea typeface="Crete Round"/>
                <a:cs typeface="Avenir Roman"/>
                <a:sym typeface="Crete Round"/>
              </a:rPr>
              <a:t>Tweets Per Day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311700" y="1004100"/>
            <a:ext cx="31695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68300" rtl="0">
              <a:spcBef>
                <a:spcPts val="0"/>
              </a:spcBef>
              <a:buSzPct val="100000"/>
              <a:buFont typeface="Open Sans"/>
              <a:buChar char="-"/>
            </a:pPr>
            <a:r>
              <a:rPr lang="en" sz="2200">
                <a:latin typeface="Open Sans"/>
                <a:ea typeface="Open Sans"/>
                <a:cs typeface="Open Sans"/>
                <a:sym typeface="Open Sans"/>
              </a:rPr>
              <a:t>Spikes on days with relevant events</a:t>
            </a:r>
          </a:p>
          <a:p>
            <a:pPr marL="457200" lvl="0" indent="-368300" rtl="0">
              <a:spcBef>
                <a:spcPts val="0"/>
              </a:spcBef>
              <a:buSzPct val="100000"/>
              <a:buFont typeface="Open Sans"/>
              <a:buChar char="-"/>
            </a:pPr>
            <a:r>
              <a:rPr lang="en" sz="2200">
                <a:latin typeface="Open Sans"/>
                <a:ea typeface="Open Sans"/>
                <a:cs typeface="Open Sans"/>
                <a:sym typeface="Open Sans"/>
              </a:rPr>
              <a:t>Personal tweets keep the number at at least 800 per day</a:t>
            </a:r>
          </a:p>
        </p:txBody>
      </p:sp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31725" y="4135949"/>
            <a:ext cx="9407450" cy="108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 rotWithShape="1">
          <a:blip r:embed="rId4">
            <a:alphaModFix/>
          </a:blip>
          <a:srcRect r="14857"/>
          <a:stretch/>
        </p:blipFill>
        <p:spPr>
          <a:xfrm>
            <a:off x="4364954" y="566933"/>
            <a:ext cx="4779046" cy="3569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000" b="0" dirty="0">
                <a:latin typeface="Avenir Roman"/>
                <a:ea typeface="Crete Round"/>
                <a:cs typeface="Avenir Roman"/>
                <a:sym typeface="Crete Round"/>
              </a:rPr>
              <a:t>Findings in Terms of “Size Matters”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311700" y="11203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68300" rtl="0">
              <a:spcBef>
                <a:spcPts val="0"/>
              </a:spcBef>
              <a:buSzPct val="100000"/>
              <a:buFont typeface="Open Sans"/>
              <a:buChar char="-"/>
            </a:pPr>
            <a:r>
              <a:rPr lang="en" sz="2200" dirty="0">
                <a:latin typeface="Open Sans"/>
                <a:ea typeface="Open Sans"/>
                <a:cs typeface="Open Sans"/>
                <a:sym typeface="Open Sans"/>
              </a:rPr>
              <a:t>“most data collected about lesbian, gay, bisexual, trans*, and queer (lgbtq) people throughout history has only been used to pathologize and stigmatize” (2)</a:t>
            </a:r>
          </a:p>
          <a:p>
            <a:pPr marL="457200" lvl="0" indent="-368300" rtl="0">
              <a:spcBef>
                <a:spcPts val="0"/>
              </a:spcBef>
              <a:buSzPct val="100000"/>
              <a:buFont typeface="Open Sans"/>
              <a:buChar char="-"/>
            </a:pPr>
            <a:r>
              <a:rPr lang="en" sz="2200" dirty="0">
                <a:latin typeface="Open Sans"/>
                <a:ea typeface="Open Sans"/>
                <a:cs typeface="Open Sans"/>
                <a:sym typeface="Open Sans"/>
              </a:rPr>
              <a:t>“Detailed notes on all 382 NYC-based [lgbtq] organizations… amount to, in the eyes of big data, a mere 789KB worth of data” (2)</a:t>
            </a:r>
          </a:p>
        </p:txBody>
      </p:sp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31725" y="4135949"/>
            <a:ext cx="9407450" cy="108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0" dirty="0">
                <a:latin typeface="Avenir Roman"/>
                <a:ea typeface="Crete Round"/>
                <a:cs typeface="Avenir Roman"/>
                <a:sym typeface="Crete Round"/>
              </a:rPr>
              <a:t>Conclusion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311700" y="1093850"/>
            <a:ext cx="58644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  <a:buFont typeface="Open Sans"/>
              <a:buChar char="-"/>
            </a:pPr>
            <a:r>
              <a:rPr lang="en" sz="2400">
                <a:latin typeface="Open Sans"/>
                <a:ea typeface="Open Sans"/>
                <a:cs typeface="Open Sans"/>
                <a:sym typeface="Open Sans"/>
              </a:rPr>
              <a:t>Twitter allows for the transgender community to make their voices heard</a:t>
            </a:r>
          </a:p>
          <a:p>
            <a:pPr marL="457200" lvl="0" indent="-381000" rtl="0">
              <a:spcBef>
                <a:spcPts val="0"/>
              </a:spcBef>
              <a:buSzPct val="100000"/>
              <a:buFont typeface="Open Sans"/>
              <a:buChar char="-"/>
            </a:pPr>
            <a:r>
              <a:rPr lang="en" sz="2400">
                <a:latin typeface="Open Sans"/>
                <a:ea typeface="Open Sans"/>
                <a:cs typeface="Open Sans"/>
                <a:sym typeface="Open Sans"/>
              </a:rPr>
              <a:t>Issues faced are united within “#transgender”</a:t>
            </a:r>
          </a:p>
          <a:p>
            <a:pPr marL="457200" lvl="0" indent="-381000" rtl="0">
              <a:spcBef>
                <a:spcPts val="0"/>
              </a:spcBef>
              <a:buSzPct val="100000"/>
              <a:buFont typeface="Open Sans"/>
              <a:buChar char="-"/>
            </a:pPr>
            <a:r>
              <a:rPr lang="en" sz="2400">
                <a:latin typeface="Open Sans"/>
                <a:ea typeface="Open Sans"/>
                <a:cs typeface="Open Sans"/>
                <a:sym typeface="Open Sans"/>
              </a:rPr>
              <a:t>Data produced from the hashtag combats stigmatization</a:t>
            </a:r>
          </a:p>
        </p:txBody>
      </p:sp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31725" y="4135949"/>
            <a:ext cx="9407450" cy="108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76100" y="1230712"/>
            <a:ext cx="2768375" cy="276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0" dirty="0">
                <a:latin typeface="Avenir Roman"/>
                <a:ea typeface="Crete Round"/>
                <a:cs typeface="Avenir Roman"/>
                <a:sym typeface="Crete Round"/>
              </a:rPr>
              <a:t>Works Cited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311700" y="1203150"/>
            <a:ext cx="8520600" cy="3542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1100" dirty="0" smtClean="0">
                <a:latin typeface="Open Sans"/>
                <a:ea typeface="Open Sans"/>
                <a:cs typeface="Open Sans"/>
                <a:sym typeface="Open Sans"/>
              </a:rPr>
              <a:t>Bever, Lindsay. 2016. “Transgender Girl Scout stands up to a bully who wouldn’t buy cookies from ‘a boy in a dress’.” </a:t>
            </a:r>
            <a:endParaRPr lang="en-US" sz="1100" dirty="0">
              <a:latin typeface="Open Sans"/>
              <a:ea typeface="Open Sans"/>
              <a:cs typeface="Open Sans"/>
              <a:sym typeface="Open Sans"/>
            </a:endParaRPr>
          </a:p>
          <a:p>
            <a:pPr lvl="0"/>
            <a:r>
              <a:rPr lang="en-US" sz="1100" dirty="0" smtClean="0"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lang="en" sz="1100" dirty="0" smtClean="0">
                <a:latin typeface="Open Sans"/>
                <a:ea typeface="Open Sans"/>
                <a:cs typeface="Open Sans"/>
                <a:sym typeface="Open Sans"/>
              </a:rPr>
              <a:t>The Washington Post, February 2, sec. Morning Mix.                                                                                                            </a:t>
            </a:r>
            <a:endParaRPr lang="en-US" sz="1100" dirty="0" smtClean="0">
              <a:latin typeface="Open Sans"/>
              <a:ea typeface="Open Sans"/>
              <a:cs typeface="Open Sans"/>
              <a:sym typeface="Open Sans"/>
            </a:endParaRPr>
          </a:p>
          <a:p>
            <a:pPr lvl="0"/>
            <a:r>
              <a:rPr lang="en" sz="1100" dirty="0" smtClean="0">
                <a:latin typeface="Open Sans"/>
                <a:ea typeface="Open Sans"/>
                <a:cs typeface="Open Sans"/>
                <a:sym typeface="Open Sans"/>
              </a:rPr>
              <a:t> Browning, Bill. “Trans Man with Asperger’s Shot and Killed by Police in Arizona.” LGBTQ Nation. February 8, 2016.              </a:t>
            </a:r>
            <a:endParaRPr lang="en-US" sz="1100" dirty="0" smtClean="0">
              <a:latin typeface="Open Sans"/>
              <a:ea typeface="Open Sans"/>
              <a:cs typeface="Open Sans"/>
              <a:sym typeface="Open Sans"/>
            </a:endParaRPr>
          </a:p>
          <a:p>
            <a:pPr lvl="0"/>
            <a:r>
              <a:rPr lang="en" sz="1100" dirty="0" smtClean="0">
                <a:latin typeface="Open Sans"/>
                <a:ea typeface="Open Sans"/>
                <a:cs typeface="Open Sans"/>
                <a:sym typeface="Open Sans"/>
              </a:rPr>
              <a:t> Gieseking, J. 2016. “Size Matters to Lesbians Too: Queer Feminist Interventions into the Scale of Big Data.”                       </a:t>
            </a:r>
            <a:r>
              <a:rPr lang="en" sz="1200" dirty="0" smtClea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```````</a:t>
            </a:r>
            <a:r>
              <a:rPr lang="en" sz="1100" dirty="0" smtClean="0">
                <a:latin typeface="Open Sans"/>
                <a:ea typeface="Open Sans"/>
                <a:cs typeface="Open Sans"/>
                <a:sym typeface="Open Sans"/>
              </a:rPr>
              <a:t>Professional Geographer.</a:t>
            </a:r>
            <a:br>
              <a:rPr lang="en" sz="1100" dirty="0" smtClean="0"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1100" dirty="0" smtClean="0">
                <a:latin typeface="Open Sans"/>
                <a:ea typeface="Open Sans"/>
                <a:cs typeface="Open Sans"/>
                <a:sym typeface="Open Sans"/>
              </a:rPr>
              <a:t>Kennedy, John. “Civil Rights Protections for Gay, Transgender Floridians Fail.” The Palm Beach Post. February 8, 2016.</a:t>
            </a:r>
            <a:endParaRPr lang="en-US" sz="1100" dirty="0">
              <a:latin typeface="Open Sans"/>
              <a:ea typeface="Open Sans"/>
              <a:cs typeface="Open Sans"/>
              <a:sym typeface="Open Sans"/>
            </a:endParaRPr>
          </a:p>
          <a:p>
            <a:pPr lvl="0"/>
            <a:r>
              <a:rPr lang="en" sz="1100" dirty="0" smtClean="0">
                <a:latin typeface="Open Sans"/>
                <a:ea typeface="Open Sans"/>
                <a:cs typeface="Open Sans"/>
                <a:sym typeface="Open Sans"/>
              </a:rPr>
              <a:t>“Kris Jenner: Target Practice.” Harper’s BAZAAR. February 08, 2016.                                                                                                   Steinmetz, Katy. “South Dakota May Pass ‘Bathroom Bill’ Affecting Students.” Time. February 16, 2016.</a:t>
            </a:r>
            <a:endParaRPr lang="en-US" sz="1100" dirty="0" smtClean="0">
              <a:latin typeface="Open Sans"/>
              <a:ea typeface="Open Sans"/>
              <a:cs typeface="Open Sans"/>
              <a:sym typeface="Open Sans"/>
            </a:endParaRPr>
          </a:p>
          <a:p>
            <a:pPr lvl="0"/>
            <a:r>
              <a:rPr lang="en" sz="1100" dirty="0" smtClean="0">
                <a:latin typeface="Open Sans"/>
                <a:ea typeface="Open Sans"/>
                <a:cs typeface="Open Sans"/>
                <a:sym typeface="Open Sans"/>
              </a:rPr>
              <a:t> Webb, Shelby. “Board Splits on Transgender Bathroom Policy.” HeraldTribune.com. February 16, 2016.</a:t>
            </a:r>
            <a:endParaRPr lang="en" sz="1100" dirty="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31725" y="4135949"/>
            <a:ext cx="9407450" cy="108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each-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223</Words>
  <Application>Microsoft Macintosh PowerPoint</Application>
  <PresentationFormat>On-screen Show (16:9)</PresentationFormat>
  <Paragraphs>31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Amatic SC</vt:lpstr>
      <vt:lpstr>Source Code Pro</vt:lpstr>
      <vt:lpstr>Crete Round</vt:lpstr>
      <vt:lpstr>Open Sans</vt:lpstr>
      <vt:lpstr>beach-day</vt:lpstr>
      <vt:lpstr>#Transgender: Exploring Media Representations and Personal Experiences </vt:lpstr>
      <vt:lpstr>Why It’s Important</vt:lpstr>
      <vt:lpstr>Same Size Terms</vt:lpstr>
      <vt:lpstr>PowerPoint Presentation</vt:lpstr>
      <vt:lpstr>Tweets Per Day</vt:lpstr>
      <vt:lpstr>Findings in Terms of “Size Matters”</vt:lpstr>
      <vt:lpstr>Conclusion</vt:lpstr>
      <vt:lpstr>Works Cited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#Transgender: Exploring Media Representations and Personal Experiences </dc:title>
  <cp:lastModifiedBy>Sofia Safran</cp:lastModifiedBy>
  <cp:revision>3</cp:revision>
  <dcterms:modified xsi:type="dcterms:W3CDTF">2016-05-04T00:20:18Z</dcterms:modified>
</cp:coreProperties>
</file>