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8" r:id="rId3"/>
    <p:sldId id="309" r:id="rId4"/>
    <p:sldId id="298" r:id="rId5"/>
    <p:sldId id="297" r:id="rId6"/>
    <p:sldId id="305" r:id="rId7"/>
    <p:sldId id="304" r:id="rId8"/>
    <p:sldId id="299" r:id="rId9"/>
    <p:sldId id="302" r:id="rId10"/>
    <p:sldId id="303" r:id="rId11"/>
    <p:sldId id="307" r:id="rId12"/>
    <p:sldId id="260" r:id="rId13"/>
    <p:sldId id="261" r:id="rId14"/>
    <p:sldId id="276" r:id="rId15"/>
    <p:sldId id="301" r:id="rId16"/>
    <p:sldId id="310" r:id="rId1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5B8FED-A3D7-4ABF-B74B-E5D9E037A5CC}">
          <p14:sldIdLst>
            <p14:sldId id="256"/>
            <p14:sldId id="308"/>
            <p14:sldId id="309"/>
            <p14:sldId id="298"/>
            <p14:sldId id="297"/>
            <p14:sldId id="305"/>
            <p14:sldId id="304"/>
            <p14:sldId id="299"/>
            <p14:sldId id="302"/>
            <p14:sldId id="303"/>
            <p14:sldId id="307"/>
            <p14:sldId id="260"/>
            <p14:sldId id="261"/>
            <p14:sldId id="276"/>
            <p14:sldId id="301"/>
            <p14:sldId id="3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0"/>
    <p:restoredTop sz="94690" autoAdjust="0"/>
  </p:normalViewPr>
  <p:slideViewPr>
    <p:cSldViewPr>
      <p:cViewPr varScale="1">
        <p:scale>
          <a:sx n="103" d="100"/>
          <a:sy n="103" d="100"/>
        </p:scale>
        <p:origin x="2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699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1"/>
            <a:ext cx="3011699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3B01D-C844-470C-A712-074DA372B95C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05C62-03F9-4B2B-AE29-F878D4814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65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71FB5-8070-4E68-BFEC-8AF0EC0D65FB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E852D-C949-49A5-A043-650045FB0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8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7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3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4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7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5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6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3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8A14B-2DEB-474F-8199-6E6F86095638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DC5E3-9BD4-4944-BC4F-46F6633B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2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ori.Clapis@trincoll.ed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Supporting Students with Accommodations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58896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Lori Clapis, Coordinator of Accommodation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4475"/>
            <a:ext cx="5105400" cy="2962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95400" y="3962400"/>
            <a:ext cx="60960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2" descr="image0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977" y="4114800"/>
            <a:ext cx="5822646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eft Arrow 8"/>
          <p:cNvSpPr/>
          <p:nvPr/>
        </p:nvSpPr>
        <p:spPr>
          <a:xfrm>
            <a:off x="3848100" y="1381078"/>
            <a:ext cx="26670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3581400" y="3211933"/>
            <a:ext cx="9525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Absences, Deadline Extensions and the ADA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Faculty should not lower course expectations or fundamentally alter the nature of the course at the request of a student with a disability </a:t>
            </a:r>
          </a:p>
          <a:p>
            <a:endParaRPr lang="en-US" dirty="0" smtClean="0"/>
          </a:p>
          <a:p>
            <a:r>
              <a:rPr lang="en-US" dirty="0" smtClean="0"/>
              <a:t>ADA course requirement language is vague because only the professor can determine the course requirements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	However, if a student presents a “consideration letter”, 			then faculty should take into </a:t>
            </a:r>
            <a:r>
              <a:rPr lang="en-US" i="1" dirty="0" smtClean="0"/>
              <a:t>consideration</a:t>
            </a:r>
            <a:r>
              <a:rPr lang="en-US" dirty="0" smtClean="0"/>
              <a:t> the student’s 	condition covered under the ADA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r>
              <a:rPr lang="en-US" dirty="0" smtClean="0"/>
              <a:t>Popular accommodation request that we hardly ever approve:  extensions on papers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r>
              <a:rPr lang="en-US" u="sng" dirty="0" smtClean="0"/>
              <a:t>Important Reminders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7997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Trinity receives federal funding - we are legally obligated to comply with ADA </a:t>
            </a:r>
          </a:p>
          <a:p>
            <a:r>
              <a:rPr lang="en-US" sz="2000" dirty="0"/>
              <a:t>Student conduct rules apply equally to students with disabilities</a:t>
            </a:r>
          </a:p>
          <a:p>
            <a:r>
              <a:rPr lang="en-US" sz="2000" dirty="0" smtClean="0"/>
              <a:t>Students with accommodations can be very successful in the workplace!</a:t>
            </a:r>
            <a:r>
              <a:rPr lang="en-US" sz="2000" dirty="0"/>
              <a:t> [National Center for Education Statistics. (1999). </a:t>
            </a:r>
            <a:r>
              <a:rPr lang="en-US" sz="2000" i="1" dirty="0"/>
              <a:t>Students with disabilities in postsecondary education: A profile of preparation, participation, and outcomes. </a:t>
            </a:r>
            <a:r>
              <a:rPr lang="en-US" sz="2000" dirty="0"/>
              <a:t>(NCES 1999-187)]</a:t>
            </a:r>
          </a:p>
          <a:p>
            <a:r>
              <a:rPr lang="en-US" sz="2000" dirty="0" smtClean="0"/>
              <a:t>You might not know a student’s specific diagnosis – that is OK--but the diagnosis matters far less than the student’s experience-- ask them about it</a:t>
            </a:r>
          </a:p>
          <a:p>
            <a:r>
              <a:rPr lang="en-US" sz="2000" dirty="0" smtClean="0"/>
              <a:t>Disability information must </a:t>
            </a:r>
            <a:r>
              <a:rPr lang="en-US" sz="2000" dirty="0"/>
              <a:t>be treated </a:t>
            </a:r>
            <a:r>
              <a:rPr lang="en-US" sz="2000" dirty="0" smtClean="0"/>
              <a:t>confidentially--identifying </a:t>
            </a:r>
            <a:r>
              <a:rPr lang="en-US" sz="2000" dirty="0"/>
              <a:t>a student to </a:t>
            </a:r>
            <a:r>
              <a:rPr lang="en-US" sz="2000" dirty="0" smtClean="0"/>
              <a:t>peers </a:t>
            </a:r>
            <a:r>
              <a:rPr lang="en-US" sz="2000" dirty="0"/>
              <a:t>or making comments about a student’s disability in class violates the student’s right to </a:t>
            </a:r>
            <a:r>
              <a:rPr lang="en-US" sz="2000" dirty="0" smtClean="0"/>
              <a:t>privacy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2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Language Use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Use “students with accommodations” not “special needs students</a:t>
            </a:r>
            <a:r>
              <a:rPr lang="en-US" sz="2400" dirty="0" smtClean="0"/>
              <a:t>”</a:t>
            </a:r>
          </a:p>
          <a:p>
            <a:r>
              <a:rPr lang="en-US" sz="2400" dirty="0"/>
              <a:t>Use “accessible” rather than “handicapped”</a:t>
            </a:r>
          </a:p>
          <a:p>
            <a:pPr lvl="1"/>
            <a:r>
              <a:rPr lang="en-US" sz="2400" dirty="0"/>
              <a:t>accessible parking,  accessible buildings, accessible entry,  accessible ramp</a:t>
            </a:r>
          </a:p>
          <a:p>
            <a:r>
              <a:rPr lang="en-US" sz="2400" dirty="0" smtClean="0"/>
              <a:t>Place their personhood first, and their challenge second </a:t>
            </a:r>
            <a:endParaRPr lang="en-US" sz="2400" dirty="0"/>
          </a:p>
          <a:p>
            <a:pPr lvl="1"/>
            <a:r>
              <a:rPr lang="en-US" sz="2400" dirty="0" smtClean="0"/>
              <a:t>“</a:t>
            </a:r>
            <a:r>
              <a:rPr lang="en-US" sz="2400" dirty="0"/>
              <a:t>An individual with a disability” </a:t>
            </a:r>
            <a:r>
              <a:rPr lang="en-US" sz="2400" dirty="0" smtClean="0"/>
              <a:t>NOT: </a:t>
            </a:r>
            <a:r>
              <a:rPr lang="en-US" sz="2400" dirty="0"/>
              <a:t>“a disabled individual”</a:t>
            </a:r>
          </a:p>
          <a:p>
            <a:pPr lvl="1"/>
            <a:r>
              <a:rPr lang="en-US" sz="2400" dirty="0" smtClean="0"/>
              <a:t>“A person with dyslexia” NOT a “dyslexic”</a:t>
            </a:r>
          </a:p>
          <a:p>
            <a:r>
              <a:rPr lang="en-US" sz="2400" dirty="0" smtClean="0"/>
              <a:t>If </a:t>
            </a:r>
            <a:r>
              <a:rPr lang="en-US" sz="2400" dirty="0"/>
              <a:t>you </a:t>
            </a:r>
            <a:r>
              <a:rPr lang="en-US" sz="2400" dirty="0" smtClean="0"/>
              <a:t>are unsure </a:t>
            </a:r>
            <a:r>
              <a:rPr lang="en-US" sz="2400" dirty="0"/>
              <a:t>how to refer to a person with </a:t>
            </a:r>
            <a:r>
              <a:rPr lang="en-US" sz="2400" dirty="0" smtClean="0"/>
              <a:t>a disability, ask their preference</a:t>
            </a:r>
          </a:p>
        </p:txBody>
      </p:sp>
    </p:spTree>
    <p:extLst>
      <p:ext uri="{BB962C8B-B14F-4D97-AF65-F5344CB8AC3E}">
        <p14:creationId xmlns:p14="http://schemas.microsoft.com/office/powerpoint/2010/main" val="390406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2674"/>
          </a:xfrm>
        </p:spPr>
        <p:txBody>
          <a:bodyPr/>
          <a:lstStyle/>
          <a:p>
            <a:r>
              <a:rPr lang="en-US" u="sng" dirty="0" smtClean="0"/>
              <a:t>When to refer students to the Counseling Center (or the Dean of Students Office)…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2376"/>
            <a:ext cx="8305800" cy="46482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Significant change in academic functioning</a:t>
            </a:r>
          </a:p>
          <a:p>
            <a:pPr lvl="1"/>
            <a:r>
              <a:rPr lang="en-US" sz="3200" dirty="0" smtClean="0"/>
              <a:t>Absences</a:t>
            </a:r>
          </a:p>
          <a:p>
            <a:pPr lvl="1"/>
            <a:r>
              <a:rPr lang="en-US" sz="3200" dirty="0" smtClean="0"/>
              <a:t>Change in mood</a:t>
            </a:r>
          </a:p>
          <a:p>
            <a:pPr lvl="1"/>
            <a:r>
              <a:rPr lang="en-US" sz="3200" dirty="0" smtClean="0"/>
              <a:t>Change in weight</a:t>
            </a:r>
          </a:p>
          <a:p>
            <a:pPr lvl="1"/>
            <a:r>
              <a:rPr lang="en-US" sz="3200" dirty="0" smtClean="0"/>
              <a:t>Change in hygiene</a:t>
            </a:r>
          </a:p>
          <a:p>
            <a:pPr lvl="1"/>
            <a:r>
              <a:rPr lang="en-US" sz="3200" dirty="0" smtClean="0"/>
              <a:t>If you suspect a learning disability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Other things?</a:t>
            </a:r>
          </a:p>
        </p:txBody>
      </p:sp>
    </p:spTree>
    <p:extLst>
      <p:ext uri="{BB962C8B-B14F-4D97-AF65-F5344CB8AC3E}">
        <p14:creationId xmlns:p14="http://schemas.microsoft.com/office/powerpoint/2010/main" val="376898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Resources for Faculty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Dean of Students Office- including Nest Deans and </a:t>
            </a:r>
            <a:r>
              <a:rPr lang="en-US" sz="3200" dirty="0" err="1" smtClean="0"/>
              <a:t>Trinsition</a:t>
            </a:r>
            <a:r>
              <a:rPr lang="en-US" sz="3200" dirty="0" smtClean="0"/>
              <a:t> Fellows</a:t>
            </a:r>
          </a:p>
          <a:p>
            <a:endParaRPr lang="en-US" sz="3200" dirty="0" smtClean="0"/>
          </a:p>
          <a:p>
            <a:r>
              <a:rPr lang="en-US" sz="3200" dirty="0" smtClean="0"/>
              <a:t>Counseling Center/Health Center</a:t>
            </a:r>
          </a:p>
          <a:p>
            <a:endParaRPr lang="en-US" sz="3200" dirty="0" smtClean="0"/>
          </a:p>
          <a:p>
            <a:r>
              <a:rPr lang="en-US" sz="3200" dirty="0" smtClean="0"/>
              <a:t>Accommodation Resources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04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50" y="0"/>
            <a:ext cx="83576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58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8210550" cy="1325563"/>
          </a:xfrm>
        </p:spPr>
        <p:txBody>
          <a:bodyPr/>
          <a:lstStyle/>
          <a:p>
            <a:r>
              <a:rPr lang="en-US" u="sng" dirty="0" smtClean="0"/>
              <a:t>Accommodations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7291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Address barriers </a:t>
            </a:r>
            <a:r>
              <a:rPr lang="en-US" sz="2400" dirty="0"/>
              <a:t>to full participation and learning – to provide all students the opportunity to thrive academically and personally at </a:t>
            </a:r>
            <a:r>
              <a:rPr lang="en-US" sz="2400" dirty="0" smtClean="0"/>
              <a:t>Trinity</a:t>
            </a:r>
          </a:p>
          <a:p>
            <a:pPr marL="0" indent="0">
              <a:buNone/>
            </a:pPr>
            <a:endParaRPr lang="en-US" sz="2400" dirty="0" smtClean="0"/>
          </a:p>
          <a:p>
            <a:pPr lvl="2"/>
            <a:r>
              <a:rPr lang="en-US" sz="2400" dirty="0" smtClean="0"/>
              <a:t>academics (extra time on exams, reduced distraction setting, extra set of notes, typing, large font, foreign language substitution, alternate text: audio books, etc.)</a:t>
            </a:r>
            <a:endParaRPr lang="en-US" sz="2400" dirty="0"/>
          </a:p>
          <a:p>
            <a:pPr lvl="2"/>
            <a:r>
              <a:rPr lang="en-US" sz="2400" dirty="0" smtClean="0"/>
              <a:t>housing- singles, air conditioning, emotional support animals </a:t>
            </a:r>
            <a:r>
              <a:rPr lang="en-US" sz="1100" dirty="0" smtClean="0"/>
              <a:t>(ugh!)</a:t>
            </a:r>
            <a:endParaRPr lang="en-US" sz="1100" dirty="0"/>
          </a:p>
          <a:p>
            <a:pPr lvl="2"/>
            <a:r>
              <a:rPr lang="en-US" sz="2400" dirty="0" smtClean="0"/>
              <a:t>parking </a:t>
            </a:r>
            <a:r>
              <a:rPr lang="en-US" sz="2400" dirty="0"/>
              <a:t>and building </a:t>
            </a:r>
            <a:r>
              <a:rPr lang="en-US" sz="2400" dirty="0" smtClean="0"/>
              <a:t>accessibility</a:t>
            </a:r>
          </a:p>
          <a:p>
            <a:pPr lvl="2"/>
            <a:r>
              <a:rPr lang="en-US" sz="2400" dirty="0" smtClean="0"/>
              <a:t>dining– food allergies</a:t>
            </a:r>
          </a:p>
          <a:p>
            <a:pPr lvl="2"/>
            <a:endParaRPr lang="en-US" sz="2400" dirty="0"/>
          </a:p>
          <a:p>
            <a:r>
              <a:rPr lang="en-US" sz="2400" dirty="0" smtClean="0"/>
              <a:t>My office also assists students with short term injuries—mobility impairments and with injuries affecting writing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776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How Students </a:t>
            </a:r>
            <a:r>
              <a:rPr lang="en-US" u="sng" dirty="0"/>
              <a:t>O</a:t>
            </a:r>
            <a:r>
              <a:rPr lang="en-US" u="sng" dirty="0" smtClean="0"/>
              <a:t>btain </a:t>
            </a:r>
            <a:r>
              <a:rPr lang="en-US" u="sng" dirty="0"/>
              <a:t>A</a:t>
            </a:r>
            <a:r>
              <a:rPr lang="en-US" u="sng" dirty="0" smtClean="0"/>
              <a:t>ccommodations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Students must submit an application and supporting medical and/or psychoeducational testing documentation to prove need</a:t>
            </a:r>
          </a:p>
          <a:p>
            <a:endParaRPr lang="en-US" sz="2800" dirty="0" smtClean="0"/>
          </a:p>
          <a:p>
            <a:r>
              <a:rPr lang="en-US" sz="2800" dirty="0" smtClean="0"/>
              <a:t>Accommodation Committee reviews application and documentation, and will give students a decision</a:t>
            </a:r>
          </a:p>
          <a:p>
            <a:endParaRPr lang="en-US" sz="2800" dirty="0" smtClean="0"/>
          </a:p>
          <a:p>
            <a:r>
              <a:rPr lang="en-US" sz="2800" dirty="0" smtClean="0"/>
              <a:t>It is an interactive process and there is an official appeal process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322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325563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+mn-lt"/>
              </a:rPr>
              <a:t>Student’s Responsibility:  Notify Faculty</a:t>
            </a:r>
            <a:endParaRPr lang="en-US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Within the first two weeks of the semester but must give a minimum notice of 10 days before an exam</a:t>
            </a:r>
          </a:p>
          <a:p>
            <a:endParaRPr lang="en-US" sz="2800" dirty="0"/>
          </a:p>
          <a:p>
            <a:r>
              <a:rPr lang="en-US" sz="3000" dirty="0" smtClean="0"/>
              <a:t>Provide a hard copy of their official accommodation letter or email a  PDF of their letter (cc to Lori Clapis)</a:t>
            </a:r>
          </a:p>
          <a:p>
            <a:endParaRPr lang="en-US" sz="2800" dirty="0"/>
          </a:p>
          <a:p>
            <a:r>
              <a:rPr lang="en-US" sz="3000" dirty="0" smtClean="0"/>
              <a:t>Encouraged to meet with faculty to make a plan</a:t>
            </a:r>
            <a:endParaRPr lang="en-US" dirty="0"/>
          </a:p>
          <a:p>
            <a:endParaRPr lang="en-US" dirty="0" smtClean="0"/>
          </a:p>
          <a:p>
            <a:r>
              <a:rPr lang="en-US" sz="3000" b="1" dirty="0" smtClean="0"/>
              <a:t>Why do students hesitate? (the eternal question)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38441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391" y="304799"/>
            <a:ext cx="7118809" cy="609359"/>
          </a:xfrm>
        </p:spPr>
        <p:txBody>
          <a:bodyPr>
            <a:normAutofit/>
          </a:bodyPr>
          <a:lstStyle/>
          <a:p>
            <a:r>
              <a:rPr lang="en-US" dirty="0" smtClean="0"/>
              <a:t>IDEA v. ADA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610549"/>
              </p:ext>
            </p:extLst>
          </p:nvPr>
        </p:nvGraphicFramePr>
        <p:xfrm>
          <a:off x="577391" y="1828800"/>
          <a:ext cx="7448553" cy="4072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28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28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28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IDEA (K-12)</a:t>
                      </a:r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ADA (College)</a:t>
                      </a:r>
                      <a:endParaRPr lang="en-US" dirty="0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533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law:</a:t>
                      </a:r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Education, entitlement</a:t>
                      </a:r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Civil Rights</a:t>
                      </a:r>
                      <a:r>
                        <a:rPr lang="en-US" baseline="0" dirty="0" smtClean="0"/>
                        <a:t> statute, eligibility</a:t>
                      </a:r>
                      <a:endParaRPr lang="en-US" dirty="0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653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Responsibility:</a:t>
                      </a:r>
                      <a:endParaRPr lang="en-US" b="1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Parent</a:t>
                      </a:r>
                      <a:r>
                        <a:rPr lang="en-US" b="1" baseline="0" dirty="0" smtClean="0"/>
                        <a:t> and school</a:t>
                      </a:r>
                      <a:endParaRPr lang="en-US" b="1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Student self identification</a:t>
                      </a:r>
                      <a:endParaRPr lang="en-US" b="1" dirty="0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9816">
                <a:tc>
                  <a:txBody>
                    <a:bodyPr/>
                    <a:lstStyle/>
                    <a:p>
                      <a:r>
                        <a:rPr lang="en-US" dirty="0" smtClean="0"/>
                        <a:t>Ensures:</a:t>
                      </a:r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Success</a:t>
                      </a:r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Equal access</a:t>
                      </a:r>
                      <a:endParaRPr lang="en-US" dirty="0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6533">
                <a:tc>
                  <a:txBody>
                    <a:bodyPr/>
                    <a:lstStyle/>
                    <a:p>
                      <a:r>
                        <a:rPr lang="en-US" dirty="0" smtClean="0"/>
                        <a:t>Services:</a:t>
                      </a:r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Evaluation, remediation,</a:t>
                      </a:r>
                      <a:r>
                        <a:rPr lang="en-US" baseline="0" dirty="0" smtClean="0"/>
                        <a:t> special accommodation</a:t>
                      </a:r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Reasonable accommodations</a:t>
                      </a:r>
                      <a:endParaRPr lang="en-US" dirty="0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6533">
                <a:tc>
                  <a:txBody>
                    <a:bodyPr/>
                    <a:lstStyle/>
                    <a:p>
                      <a:r>
                        <a:rPr lang="en-US" dirty="0" smtClean="0"/>
                        <a:t>Focus:</a:t>
                      </a:r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Diagnostic label</a:t>
                      </a:r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of functional impairment</a:t>
                      </a:r>
                      <a:endParaRPr lang="en-US" dirty="0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89275">
                <a:tc>
                  <a:txBody>
                    <a:bodyPr/>
                    <a:lstStyle/>
                    <a:p>
                      <a:r>
                        <a:rPr lang="en-US" dirty="0" smtClean="0"/>
                        <a:t>Disability:</a:t>
                      </a:r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of 13 categories</a:t>
                      </a:r>
                      <a:endParaRPr lang="en-US" dirty="0"/>
                    </a:p>
                  </a:txBody>
                  <a:tcPr marL="80998" marR="8099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Impairment in major life activity (including</a:t>
                      </a:r>
                      <a:r>
                        <a:rPr lang="en-US" baseline="0" dirty="0" smtClean="0"/>
                        <a:t> learning)</a:t>
                      </a:r>
                    </a:p>
                    <a:p>
                      <a:endParaRPr lang="en-US" dirty="0"/>
                    </a:p>
                  </a:txBody>
                  <a:tcPr marL="80998" marR="80998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0800000" flipV="1">
            <a:off x="5105400" y="6024835"/>
            <a:ext cx="3429000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This slide is credited to College Autism Spectrum</a:t>
            </a:r>
            <a:endParaRPr lang="en-US" sz="1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56181" y="762119"/>
            <a:ext cx="7118809" cy="6093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/>
              <a:t>(Individuals with Disabilities Education Act v. Americans with Disabilities Act)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943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-238073"/>
            <a:ext cx="6767695" cy="709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5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7862" y="152400"/>
            <a:ext cx="9084715" cy="8229600"/>
            <a:chOff x="-2340" y="-3840"/>
            <a:chExt cx="8812" cy="11017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-1632" y="-3264"/>
              <a:ext cx="8104" cy="10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340" y="-3840"/>
              <a:ext cx="8112" cy="10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7095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Responsibilities of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1"/>
            <a:ext cx="7886700" cy="5029200"/>
          </a:xfrm>
        </p:spPr>
        <p:txBody>
          <a:bodyPr>
            <a:normAutofit/>
          </a:bodyPr>
          <a:lstStyle/>
          <a:p>
            <a:r>
              <a:rPr lang="en-US" sz="1900" dirty="0" smtClean="0"/>
              <a:t>Provide </a:t>
            </a:r>
            <a:r>
              <a:rPr lang="en-US" sz="1900" dirty="0"/>
              <a:t>academic accommodations </a:t>
            </a:r>
            <a:r>
              <a:rPr lang="en-US" sz="1900" dirty="0" smtClean="0"/>
              <a:t>listed on </a:t>
            </a:r>
            <a:r>
              <a:rPr lang="en-US" sz="1900" dirty="0"/>
              <a:t>the </a:t>
            </a:r>
            <a:r>
              <a:rPr lang="en-US" sz="1900" dirty="0" smtClean="0"/>
              <a:t>Letter </a:t>
            </a:r>
            <a:r>
              <a:rPr lang="en-US" sz="1900" dirty="0"/>
              <a:t>of Accommodation </a:t>
            </a:r>
            <a:endParaRPr lang="en-US" sz="1900" dirty="0" smtClean="0"/>
          </a:p>
          <a:p>
            <a:endParaRPr lang="en-US" sz="1900" dirty="0"/>
          </a:p>
          <a:p>
            <a:r>
              <a:rPr lang="en-US" sz="1900" dirty="0" smtClean="0"/>
              <a:t>Provide only the accommodations on the letter </a:t>
            </a:r>
            <a:r>
              <a:rPr lang="en-US" sz="1900" u="sng" dirty="0" smtClean="0"/>
              <a:t>unless </a:t>
            </a:r>
            <a:r>
              <a:rPr lang="en-US" sz="1900" u="sng" dirty="0"/>
              <a:t>it is an accommodation that </a:t>
            </a:r>
            <a:r>
              <a:rPr lang="en-US" sz="1900" u="sng" dirty="0" smtClean="0"/>
              <a:t>is offered to </a:t>
            </a:r>
            <a:r>
              <a:rPr lang="en-US" sz="1900" u="sng" dirty="0"/>
              <a:t>all students in the </a:t>
            </a:r>
            <a:r>
              <a:rPr lang="en-US" sz="1900" u="sng" dirty="0" smtClean="0"/>
              <a:t>class</a:t>
            </a:r>
          </a:p>
          <a:p>
            <a:endParaRPr lang="en-US" sz="1900" dirty="0" smtClean="0"/>
          </a:p>
          <a:p>
            <a:r>
              <a:rPr lang="en-US" sz="1900" dirty="0" smtClean="0"/>
              <a:t>Work </a:t>
            </a:r>
            <a:r>
              <a:rPr lang="en-US" sz="1900" dirty="0"/>
              <a:t>with Accommodation Resources and students to make reasonable accommodations in a timely manner </a:t>
            </a:r>
            <a:r>
              <a:rPr lang="en-US" sz="1900" dirty="0" smtClean="0"/>
              <a:t>– (Let’s review your class rosters)</a:t>
            </a:r>
            <a:endParaRPr lang="en-US" sz="1900" dirty="0"/>
          </a:p>
          <a:p>
            <a:endParaRPr lang="en-US" sz="1900" u="sng" dirty="0" smtClean="0"/>
          </a:p>
          <a:p>
            <a:r>
              <a:rPr lang="en-US" sz="1900" dirty="0" smtClean="0"/>
              <a:t>Don’t </a:t>
            </a:r>
            <a:r>
              <a:rPr lang="en-US" sz="1900" dirty="0"/>
              <a:t>overburden the student to remind </a:t>
            </a:r>
            <a:r>
              <a:rPr lang="en-US" sz="1900" dirty="0" smtClean="0"/>
              <a:t>you several </a:t>
            </a:r>
            <a:r>
              <a:rPr lang="en-US" sz="1900" dirty="0"/>
              <a:t>times about their accommodations</a:t>
            </a:r>
          </a:p>
          <a:p>
            <a:endParaRPr lang="en-US" sz="1900" u="sng" dirty="0" smtClean="0"/>
          </a:p>
          <a:p>
            <a:r>
              <a:rPr lang="en-US" sz="1900" dirty="0" smtClean="0"/>
              <a:t>Maintain confidentiality</a:t>
            </a:r>
          </a:p>
          <a:p>
            <a:pPr lvl="1"/>
            <a:r>
              <a:rPr lang="en-US" sz="1900" dirty="0" smtClean="0"/>
              <a:t>don’t ask about diagnosis</a:t>
            </a:r>
          </a:p>
          <a:p>
            <a:pPr lvl="1"/>
            <a:r>
              <a:rPr lang="en-US" sz="1900" dirty="0" smtClean="0"/>
              <a:t>use blind cc on emails (even if the students know each other)</a:t>
            </a:r>
          </a:p>
          <a:p>
            <a:pPr lvl="1"/>
            <a:r>
              <a:rPr lang="en-US" sz="1900" dirty="0" smtClean="0"/>
              <a:t>don’t identify students with accommodations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Course Syllabus Checklist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905000"/>
            <a:ext cx="8540750" cy="41148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*******Does </a:t>
            </a:r>
            <a:r>
              <a:rPr lang="en-US" dirty="0"/>
              <a:t>the syllabus have a </a:t>
            </a:r>
            <a:r>
              <a:rPr lang="en-US" dirty="0" smtClean="0"/>
              <a:t>disability statement?*********</a:t>
            </a:r>
          </a:p>
          <a:p>
            <a:pPr marL="0" indent="0" algn="l">
              <a:buNone/>
            </a:pPr>
            <a:r>
              <a:rPr lang="en-US" sz="1400" i="1" dirty="0" smtClean="0"/>
              <a:t>	</a:t>
            </a:r>
            <a:r>
              <a:rPr lang="en-US" sz="1400" i="1" u="sng" dirty="0" smtClean="0"/>
              <a:t>Students </a:t>
            </a:r>
            <a:r>
              <a:rPr lang="en-US" sz="1400" i="1" u="sng" dirty="0"/>
              <a:t>with Academic Accommodations</a:t>
            </a:r>
          </a:p>
          <a:p>
            <a:pPr marL="0" indent="0">
              <a:buNone/>
            </a:pPr>
            <a:r>
              <a:rPr lang="en-US" sz="1400" i="1" dirty="0" smtClean="0"/>
              <a:t>	Trinity </a:t>
            </a:r>
            <a:r>
              <a:rPr lang="en-US" sz="1400" i="1" dirty="0"/>
              <a:t>College complies with the Americans with Disabilities Act.  If you have a documented disability and </a:t>
            </a:r>
            <a:r>
              <a:rPr lang="en-US" sz="1400" i="1" dirty="0" smtClean="0"/>
              <a:t>	are </a:t>
            </a:r>
            <a:r>
              <a:rPr lang="en-US" sz="1400" i="1" dirty="0"/>
              <a:t>approved for academic accommodations, please share your accommodations letter with me privately </a:t>
            </a:r>
            <a:r>
              <a:rPr lang="en-US" sz="1400" i="1" dirty="0" smtClean="0"/>
              <a:t>	during </a:t>
            </a:r>
            <a:r>
              <a:rPr lang="en-US" sz="1400" i="1" dirty="0"/>
              <a:t>the first two weeks of the semester. If you choose to email me a PDF copy of your letter, Lori Clapis </a:t>
            </a:r>
            <a:r>
              <a:rPr lang="en-US" sz="1400" i="1" dirty="0" smtClean="0"/>
              <a:t>	must </a:t>
            </a:r>
            <a:r>
              <a:rPr lang="en-US" sz="1400" i="1" dirty="0"/>
              <a:t>be copied on the email.  If you do not have approval, but have a disability requiring academic </a:t>
            </a:r>
            <a:r>
              <a:rPr lang="en-US" sz="1400" i="1" dirty="0" smtClean="0"/>
              <a:t>	accommodations</a:t>
            </a:r>
            <a:r>
              <a:rPr lang="en-US" sz="1400" i="1" dirty="0"/>
              <a:t>, or have questions about applying for accommodations, please contact Lori Clapis, </a:t>
            </a:r>
            <a:r>
              <a:rPr lang="en-US" sz="1400" i="1" dirty="0" smtClean="0"/>
              <a:t>	Coordinator </a:t>
            </a:r>
            <a:r>
              <a:rPr lang="en-US" sz="1400" i="1" dirty="0"/>
              <a:t>of Accommodation Resources at 860-297-4025 or at </a:t>
            </a:r>
            <a:r>
              <a:rPr lang="en-US" sz="1400" i="1" dirty="0">
                <a:hlinkClick r:id="rId2"/>
              </a:rPr>
              <a:t>Lori.Clapis@trincoll.edu</a:t>
            </a:r>
            <a:r>
              <a:rPr lang="en-US" sz="1400" i="1" dirty="0"/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600" i="1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Does </a:t>
            </a:r>
            <a:r>
              <a:rPr lang="en-US" dirty="0"/>
              <a:t>the syllabus have a clear outline for course content and </a:t>
            </a:r>
            <a:r>
              <a:rPr lang="en-US" dirty="0" smtClean="0"/>
              <a:t>expectations including absence policies, participation, presentations?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Is the syllabus posted online?  </a:t>
            </a:r>
          </a:p>
          <a:p>
            <a:pPr marL="800100" lvl="1" indent="-457200"/>
            <a:r>
              <a:rPr lang="en-US" dirty="0" smtClean="0"/>
              <a:t>Moodle and on the course description (for proactive course selection)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4365</TotalTime>
  <Words>709</Words>
  <Application>Microsoft Office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Supporting Students with Accommodations</vt:lpstr>
      <vt:lpstr>Accommodations</vt:lpstr>
      <vt:lpstr>How Students Obtain Accommodations </vt:lpstr>
      <vt:lpstr>Student’s Responsibility:  Notify Faculty</vt:lpstr>
      <vt:lpstr>IDEA v. ADA</vt:lpstr>
      <vt:lpstr>PowerPoint Presentation</vt:lpstr>
      <vt:lpstr>PowerPoint Presentation</vt:lpstr>
      <vt:lpstr>Responsibilities of Faculty</vt:lpstr>
      <vt:lpstr>Course Syllabus Checklist</vt:lpstr>
      <vt:lpstr>PowerPoint Presentation</vt:lpstr>
      <vt:lpstr>Absences, Deadline Extensions and the ADA</vt:lpstr>
      <vt:lpstr>Important Reminders</vt:lpstr>
      <vt:lpstr>Language Use </vt:lpstr>
      <vt:lpstr>When to refer students to the Counseling Center (or the Dean of Students Office)…</vt:lpstr>
      <vt:lpstr>Resources for Faculty</vt:lpstr>
      <vt:lpstr>PowerPoint Presentation</vt:lpstr>
    </vt:vector>
  </TitlesOfParts>
  <Company>Trinity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Students with Learning Needs</dc:title>
  <dc:creator>Distributed Computing</dc:creator>
  <cp:lastModifiedBy>McKeown, Melinda A.</cp:lastModifiedBy>
  <cp:revision>150</cp:revision>
  <cp:lastPrinted>2017-03-21T14:30:47Z</cp:lastPrinted>
  <dcterms:created xsi:type="dcterms:W3CDTF">2017-01-03T16:36:31Z</dcterms:created>
  <dcterms:modified xsi:type="dcterms:W3CDTF">2017-03-27T19:26:28Z</dcterms:modified>
</cp:coreProperties>
</file>