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2"/>
    <p:restoredTop sz="94640"/>
  </p:normalViewPr>
  <p:slideViewPr>
    <p:cSldViewPr snapToGrid="0">
      <p:cViewPr varScale="1">
        <p:scale>
          <a:sx n="122" d="100"/>
          <a:sy n="122" d="100"/>
        </p:scale>
        <p:origin x="752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hyperlink" Target="http://www.youtube.com/watch?v=OZG8M_ldA1M" TargetMode="Externa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Hx0K7MmYc1VAAmHKpycB8MtCVCFFP4FLhPEbJOBf3C-kHVg/viewform?usp=sf_lin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pearsoncmg.com/ab/ab_lefton_psychology_8/media/carlson/animations/ACT_02_2_ActionPotential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uikuH2rEbTY4KweAy12773-l-_AJcMas1yEm3KlpRmnitIw/viewform?usp=sf_lin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pearsoncmg.com/ab/ab_lefton_psychology_8/media/carlson/animations/ACT_02_1_Neuron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FTomY0XSkS7K4EcPmgZRcMjHz8dwZUWilf5FlcgUganf4rA/viewform?usp=sf_lin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Neurophysiology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Session 4 </a:t>
            </a:r>
            <a:endParaRPr sz="3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Video 2</a:t>
            </a:r>
            <a:endParaRPr dirty="0"/>
          </a:p>
        </p:txBody>
      </p:sp>
      <p:pic>
        <p:nvPicPr>
          <p:cNvPr id="151" name="Shape 151" descr="•••SUBBABLE MESSAGE•••&#10;&#10;TO: Carla&#10;FROM: Christopher&#10;&#10;Next stop is whenever. Just be like, &quot;stop.&quot;&#10;&#10;***&#10;&#10;You can directly support Crash Course at http://www.subbable.com/crashcourse Subscribe for as little as $0 to keep up with everything we're doing. Also, if you can afford to pay a little every month, it really helps us to continue producing great content.&#10;&#10;***&#10;&#10;What do you and a sack of batteries have in common? Today, Hank explains.&#10;&#10;--&#10;&#10;Table of Contents:&#10;&#10;Ion Channels Regulate Electrochemistry to Create Action Potential 4:51&#10;Resting State 3:22&#10;Depolarization 6:09&#10;Repolarization 7:35&#10;Hyperpolarization 8:00&#10;&#10;--&#10;&#10;CRASH COURSE KIDS!&#10;http://www.youtube.com/crashcoursekids&#10;&#10;Want to find Crash Course elsewhere on the internet?&#10;Facebook - http://www.facebook.com/YouTubeCrashCourse&#10;Twitter - http://www.twitter.com/TheCrashCourse&#10;Tumblr - http://thecrashcourse.tumblr.com &#10;Support CrashCourse on Subbable: http://subbable.com/crashcourse" title="The Nervous System, Part 2 - Action! Potential!: Crash Course A&amp;P #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4300" y="1853850"/>
            <a:ext cx="3669500" cy="27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518298" y="2137144"/>
            <a:ext cx="2701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/OZG8M_ldA1M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0" y="3525716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Watch this video. </a:t>
            </a:r>
          </a:p>
          <a:p>
            <a:r>
              <a:rPr lang="en-US" dirty="0"/>
              <a:t>Pay close attention, there will be a quiz after </a:t>
            </a:r>
            <a:r>
              <a:rPr lang="en-US"/>
              <a:t>this video.</a:t>
            </a:r>
            <a:endParaRPr lang="en-US" dirty="0"/>
          </a:p>
        </p:txBody>
      </p:sp>
      <p:pic>
        <p:nvPicPr>
          <p:cNvPr id="3" name="The Nervous System, Part 2 - Action! Potential!_ Crash Course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https://docs.google.com/forms/d/e/1FAIpQLSeHx0K7MmYc1VAAmHKpycB8MtCVCFFP4FLhPEbJOBf3C-kHVg/viewform?usp=sf_link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3</a:t>
            </a: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838198" y="3609964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http://media.pearsoncmg.com/ab/ab_lefton_psychology_8/media/carlson/animations/ACT_02_2_ActionPotential.html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152400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64" name="Shape 164"/>
          <p:cNvSpPr txBox="1"/>
          <p:nvPr/>
        </p:nvSpPr>
        <p:spPr>
          <a:xfrm>
            <a:off x="3264175" y="1264600"/>
            <a:ext cx="62256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410932" y="2345737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Watch this video. </a:t>
            </a:r>
          </a:p>
          <a:p>
            <a:r>
              <a:rPr lang="en-US" dirty="0"/>
              <a:t>Pay close attention, there will be a quiz after this video.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https://docs.google.com/forms/d/e/1FAIpQLScuikuH2rEbTY4KweAy12773-l-_AJcMas1yEm3KlpRmnitIw/viewform?usp=sf_link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1</a:t>
            </a: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29450" y="3317357"/>
            <a:ext cx="7688700" cy="10226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524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http://media.pearsoncmg.com/ab/ab_lefton_psychology_8/media/carlson//animations/ACT_02_1_Neurons.html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152400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2113221" y="2323993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Watch this video. </a:t>
            </a:r>
          </a:p>
          <a:p>
            <a:r>
              <a:rPr lang="en-US" dirty="0"/>
              <a:t>Pay close attention, there will be a quiz after this video.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1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https://docs.google.com/forms/d/e/1FAIpQLSeFTomY0XSkS7K4EcPmgZRcMjHz8dwZUWilf5FlcgUganf4rA/viewform?usp=sf_link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562100" y="12754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Neuron</a:t>
            </a:r>
            <a:r>
              <a:rPr lang="en" sz="3200" b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974" y="2078875"/>
            <a:ext cx="4178949" cy="25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729450" y="35149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Neuron Classification Scheme: 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Number of axon processes</a:t>
            </a:r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29450" y="1711260"/>
            <a:ext cx="5064000" cy="18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Bipolar: </a:t>
            </a: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axon &amp; 1 dendritic tree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Unipolar:</a:t>
            </a: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single stalk that is split into 2 branches 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Multipolar: </a:t>
            </a: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axon &amp; many dendritic trees </a:t>
            </a:r>
            <a:endParaRPr sz="2400" dirty="0"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7975" y="1148450"/>
            <a:ext cx="2852274" cy="38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29450" y="336808"/>
            <a:ext cx="76887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Neuron Classification Scheme: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endParaRPr sz="2400" dirty="0"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29450" y="1720077"/>
            <a:ext cx="76887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Sensory Neurons:  </a:t>
            </a: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responsible for carrying messages toward the brain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Motor Neurons:  </a:t>
            </a: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responsible for carrying messages from the brain to muscles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Interneurons:  </a:t>
            </a: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neurons that connect other nerve cells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79025" y="333675"/>
            <a:ext cx="76887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Neuron Classification Scheme: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Neurotransmitter (NT) used</a:t>
            </a:r>
            <a:endParaRPr sz="2400" dirty="0"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9025" y="1259146"/>
            <a:ext cx="45558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Neurotransmitters (NT) are chemical messengers in the nervous system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r>
              <a:rPr lang="en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glutamate, dopamine, serotonin, etc.</a:t>
            </a:r>
            <a:r>
              <a:rPr lang="en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125" name="Shape 125"/>
          <p:cNvCxnSpPr/>
          <p:nvPr/>
        </p:nvCxnSpPr>
        <p:spPr>
          <a:xfrm flipH="1">
            <a:off x="1415223" y="2906155"/>
            <a:ext cx="608812" cy="72543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6" name="Shape 126"/>
          <p:cNvCxnSpPr/>
          <p:nvPr/>
        </p:nvCxnSpPr>
        <p:spPr>
          <a:xfrm flipH="1">
            <a:off x="3102772" y="2968217"/>
            <a:ext cx="32396" cy="65311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" name="Shape 127"/>
          <p:cNvCxnSpPr/>
          <p:nvPr/>
        </p:nvCxnSpPr>
        <p:spPr>
          <a:xfrm>
            <a:off x="4371457" y="2906155"/>
            <a:ext cx="651243" cy="63151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8" name="Shape 128"/>
          <p:cNvSpPr txBox="1"/>
          <p:nvPr/>
        </p:nvSpPr>
        <p:spPr>
          <a:xfrm>
            <a:off x="364400" y="3705386"/>
            <a:ext cx="3000000" cy="436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Glutamatergic neurons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2234825" y="3794922"/>
            <a:ext cx="3000000" cy="22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88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Dopaminergic neurons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4371457" y="3794922"/>
            <a:ext cx="3000000" cy="17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88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Serotonergic neuron</a:t>
            </a:r>
            <a:r>
              <a:rPr lang="en" b="1">
                <a:latin typeface="Calibri"/>
                <a:ea typeface="Calibri"/>
                <a:cs typeface="Calibri"/>
                <a:sym typeface="Calibri"/>
              </a:rPr>
              <a:t>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5846585" y="1259146"/>
            <a:ext cx="3000000" cy="21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NTs released from neuron can cause an excitatory or inhibitory effect on other neurons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27650" y="49498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Nervous System Support Cells</a:t>
            </a: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dirty="0"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727650" y="1606842"/>
            <a:ext cx="3529200" cy="24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88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Central Nervous System</a:t>
            </a:r>
            <a:endParaRPr sz="1400" b="1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Neuroglia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support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Mediating nutrient flow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Phagocytosis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Astrocytes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Microglia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Brain immune function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Phagocytosis</a:t>
            </a:r>
            <a:endParaRPr sz="1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Oligodendroglia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1400" dirty="0"/>
          </a:p>
        </p:txBody>
      </p:sp>
      <p:sp>
        <p:nvSpPr>
          <p:cNvPr id="139" name="Shape 139"/>
          <p:cNvSpPr txBox="1"/>
          <p:nvPr/>
        </p:nvSpPr>
        <p:spPr>
          <a:xfrm>
            <a:off x="4744925" y="1606842"/>
            <a:ext cx="6225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889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u="sng">
                <a:latin typeface="Calibri"/>
                <a:ea typeface="Calibri"/>
                <a:cs typeface="Calibri"/>
                <a:sym typeface="Calibri"/>
              </a:rPr>
              <a:t>Peripheral Nervous System</a:t>
            </a:r>
            <a:endParaRPr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•</a:t>
            </a:r>
            <a:r>
              <a:rPr lang="en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Schwann Cells</a:t>
            </a:r>
            <a:endParaRPr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29450" y="49217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do neurons communicate?  </a:t>
            </a: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29450" y="1607665"/>
            <a:ext cx="7688700" cy="24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88900" algn="ctr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Electrochemical</a:t>
            </a:r>
            <a:r>
              <a:rPr lang="e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signals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Receptors on dendrites receive chemical message from surrounding cells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Activated receptors open ion channels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n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Movement of ions in and out of cell through these channels alters membrane potential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en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 potential (AP) may result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 is transmitted down the axon membrane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8890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 causes release of transmitter (chemical message) from axon terminals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15975</TotalTime>
  <Words>443</Words>
  <Application>Microsoft Macintosh PowerPoint</Application>
  <PresentationFormat>On-screen Show (16:9)</PresentationFormat>
  <Paragraphs>65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Lato</vt:lpstr>
      <vt:lpstr>Raleway</vt:lpstr>
      <vt:lpstr>Streamline</vt:lpstr>
      <vt:lpstr>Neurophysiology</vt:lpstr>
      <vt:lpstr>Video 1</vt:lpstr>
      <vt:lpstr>Questions 1</vt:lpstr>
      <vt:lpstr>Neuron    </vt:lpstr>
      <vt:lpstr>Neuron Classification Scheme:  Number of axon processes</vt:lpstr>
      <vt:lpstr>Neuron Classification Scheme: Function</vt:lpstr>
      <vt:lpstr>Neuron Classification Scheme: Neurotransmitter (NT) used</vt:lpstr>
      <vt:lpstr>Nervous System Support Cells    </vt:lpstr>
      <vt:lpstr>How do neurons communicate?    </vt:lpstr>
      <vt:lpstr>Video 2</vt:lpstr>
      <vt:lpstr>Questions</vt:lpstr>
      <vt:lpstr>Video 3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Neurophysiology</dc:title>
  <cp:lastModifiedBy>Mordasiewicz, Michelle H. (2022)</cp:lastModifiedBy>
  <cp:revision>5</cp:revision>
  <dcterms:modified xsi:type="dcterms:W3CDTF">2019-08-07T20:28:52Z</dcterms:modified>
</cp:coreProperties>
</file>