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75" r:id="rId4"/>
    <p:sldId id="258" r:id="rId5"/>
    <p:sldId id="259" r:id="rId6"/>
    <p:sldId id="260" r:id="rId7"/>
    <p:sldId id="276" r:id="rId8"/>
    <p:sldId id="261" r:id="rId9"/>
    <p:sldId id="262" r:id="rId10"/>
    <p:sldId id="263" r:id="rId11"/>
    <p:sldId id="264" r:id="rId12"/>
    <p:sldId id="277" r:id="rId13"/>
    <p:sldId id="278" r:id="rId14"/>
    <p:sldId id="279" r:id="rId15"/>
    <p:sldId id="266" r:id="rId16"/>
    <p:sldId id="267" r:id="rId17"/>
    <p:sldId id="270" r:id="rId18"/>
    <p:sldId id="271" r:id="rId19"/>
    <p:sldId id="272" r:id="rId20"/>
    <p:sldId id="273" r:id="rId21"/>
    <p:sldId id="274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90"/>
    <p:restoredTop sz="74517"/>
  </p:normalViewPr>
  <p:slideViewPr>
    <p:cSldViewPr snapToGrid="0">
      <p:cViewPr varScale="1">
        <p:scale>
          <a:sx n="94" d="100"/>
          <a:sy n="94" d="100"/>
        </p:scale>
        <p:origin x="193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2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Shape 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7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Shape 7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Shape 77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Shape 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Shape 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Shape 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Shape 3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Shape 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Shape 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Shape 4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Shape 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hape 5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Shape 5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Shape 6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Shape 6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Azv8QES0dM71R4PQ3WJ8DtsIF08lC-Wxn2x0Wo-rw1rCrmg/viewform?usp=sf_lin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mFUzmxZfLbCUGLblGo7U3BWjJm8cdkVHwUfq2nHdws7gQCw/viewform?usp=sf_lin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2GTiSRuAl--P0Z3G_VzU09XHckJblGhajGeb-KLP3eXL_Wg/viewform?usp=sf_lin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Neurochemistry</a:t>
            </a:r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729450" y="661828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Glutamate</a:t>
            </a: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729450" y="1875675"/>
            <a:ext cx="3756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The most important excitatory neurotransmitter in the brain </a:t>
            </a:r>
            <a:endParaRPr sz="1800" dirty="0"/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9750" y="1557725"/>
            <a:ext cx="3949925" cy="333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729450" y="700464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Gama-</a:t>
            </a:r>
            <a:r>
              <a:rPr lang="en" dirty="0" err="1"/>
              <a:t>aminobutyic</a:t>
            </a:r>
            <a:r>
              <a:rPr lang="en" dirty="0"/>
              <a:t> Acid (GABA)</a:t>
            </a:r>
            <a:endParaRPr dirty="0"/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69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600"/>
              </a:spcAft>
            </a:pPr>
            <a:r>
              <a:rPr lang="en" sz="1800" dirty="0"/>
              <a:t>GABA is the major inhibitory neurotransmitter in the central nervous system </a:t>
            </a:r>
            <a:endParaRPr sz="1800" dirty="0"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200" y="1800550"/>
            <a:ext cx="3541350" cy="3273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50" y="582050"/>
            <a:ext cx="7688700" cy="535200"/>
          </a:xfrm>
        </p:spPr>
        <p:txBody>
          <a:bodyPr/>
          <a:lstStyle/>
          <a:p>
            <a:r>
              <a:rPr lang="en-US"/>
              <a:t>Depressants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50" y="1473200"/>
            <a:ext cx="7688700" cy="2866775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ClrTx/>
              <a:buSzTx/>
            </a:pPr>
            <a:r>
              <a:rPr lang="en-US" sz="1800" dirty="0"/>
              <a:t>Alcohol</a:t>
            </a:r>
          </a:p>
          <a:p>
            <a:pPr marL="285750" indent="-285750">
              <a:lnSpc>
                <a:spcPct val="100000"/>
              </a:lnSpc>
              <a:buClrTx/>
              <a:buSzTx/>
            </a:pPr>
            <a:r>
              <a:rPr lang="en-US" sz="1800" dirty="0"/>
              <a:t>Tranquilizers</a:t>
            </a:r>
          </a:p>
          <a:p>
            <a:pPr marL="285750" indent="-285750">
              <a:lnSpc>
                <a:spcPct val="100000"/>
              </a:lnSpc>
              <a:buClrTx/>
              <a:buSzTx/>
            </a:pPr>
            <a:r>
              <a:rPr lang="en-US" sz="1800" dirty="0"/>
              <a:t>Opioids</a:t>
            </a:r>
          </a:p>
          <a:p>
            <a:pPr marL="285750" indent="-285750">
              <a:lnSpc>
                <a:spcPct val="100000"/>
              </a:lnSpc>
              <a:buClrTx/>
              <a:buSzTx/>
            </a:pPr>
            <a:endParaRPr lang="en-US" sz="1800" dirty="0"/>
          </a:p>
          <a:p>
            <a:pPr marL="285750" indent="-285750">
              <a:lnSpc>
                <a:spcPct val="100000"/>
              </a:lnSpc>
              <a:buClrTx/>
              <a:buSzTx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800" y="111725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95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50" y="569350"/>
            <a:ext cx="7688700" cy="535200"/>
          </a:xfrm>
        </p:spPr>
        <p:txBody>
          <a:bodyPr/>
          <a:lstStyle/>
          <a:p>
            <a:r>
              <a:rPr lang="en-US"/>
              <a:t>Stimulants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50" y="1549400"/>
            <a:ext cx="7688700" cy="2790575"/>
          </a:xfrm>
        </p:spPr>
        <p:txBody>
          <a:bodyPr/>
          <a:lstStyle/>
          <a:p>
            <a:r>
              <a:rPr lang="en-US" sz="1800" dirty="0"/>
              <a:t>Cocaine</a:t>
            </a:r>
          </a:p>
          <a:p>
            <a:r>
              <a:rPr lang="en-US" sz="1800" dirty="0"/>
              <a:t>Nicotine</a:t>
            </a:r>
          </a:p>
          <a:p>
            <a:r>
              <a:rPr lang="en-US" sz="1800" dirty="0" err="1"/>
              <a:t>Caffiene</a:t>
            </a:r>
            <a:r>
              <a:rPr lang="en-US" sz="18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99" y="1879600"/>
            <a:ext cx="4658987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19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50" y="594750"/>
            <a:ext cx="7688700" cy="535200"/>
          </a:xfrm>
        </p:spPr>
        <p:txBody>
          <a:bodyPr/>
          <a:lstStyle/>
          <a:p>
            <a:r>
              <a:rPr lang="en-US"/>
              <a:t>Hallucinogens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50" y="1536700"/>
            <a:ext cx="7688700" cy="2803275"/>
          </a:xfrm>
        </p:spPr>
        <p:txBody>
          <a:bodyPr/>
          <a:lstStyle/>
          <a:p>
            <a:r>
              <a:rPr lang="en-US" sz="1800" dirty="0"/>
              <a:t>Marijuana</a:t>
            </a:r>
          </a:p>
          <a:p>
            <a:r>
              <a:rPr lang="en-US" sz="1800" dirty="0"/>
              <a:t>LSD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663700"/>
            <a:ext cx="5712178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61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729450" y="636071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 Set 2</a:t>
            </a:r>
            <a:endParaRPr dirty="0"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hlink"/>
                </a:solidFill>
                <a:hlinkClick r:id="rId3"/>
              </a:rPr>
              <a:t>https://docs.google.com/forms/d/e/1FAIpQLScAzv8QES0dM71R4PQ3WJ8DtsIF08lC-Wxn2x0Wo-rw1rCrmg/viewform?usp=sf_link</a:t>
            </a:r>
            <a:endParaRPr lang="en-US" sz="2000" u="sng" dirty="0">
              <a:solidFill>
                <a:schemeClr val="hlink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u="sng" dirty="0">
              <a:solidFill>
                <a:schemeClr val="hlink"/>
              </a:solidFill>
            </a:endParaRPr>
          </a:p>
          <a:p>
            <a:pPr marL="0" indent="0">
              <a:buNone/>
            </a:pPr>
            <a:r>
              <a:rPr lang="en-US" sz="1800" dirty="0"/>
              <a:t>Follow the above link to take a short quiz on the material you just learned.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Principles of Psychopharmacology </a:t>
            </a:r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40550" y="1248025"/>
            <a:ext cx="7688700" cy="2752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There are many various ways to inject substances into the body like into a muscle (intramuscular injection) or through a vein (intravenous injection).</a:t>
            </a: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There are also different methods for drug administration via mouth, under tongue, or rectum.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179" y="2509844"/>
            <a:ext cx="3824022" cy="26971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729450" y="71334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Principles of Psychopharmacology</a:t>
            </a:r>
            <a:endParaRPr dirty="0"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729450" y="1676400"/>
            <a:ext cx="7688700" cy="2663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b="1" u="sng" dirty="0"/>
              <a:t>Lipid solubility is very important!</a:t>
            </a:r>
          </a:p>
          <a:p>
            <a:pPr marL="285750" indent="-285750">
              <a:spcAft>
                <a:spcPts val="1600"/>
              </a:spcAft>
            </a:pPr>
            <a:r>
              <a:rPr lang="en-US" sz="1800" dirty="0"/>
              <a:t>Blood-brain barrier keeps out only water-soluble molecules</a:t>
            </a:r>
          </a:p>
          <a:p>
            <a:pPr marL="285750" indent="-285750">
              <a:spcAft>
                <a:spcPts val="1600"/>
              </a:spcAft>
            </a:pPr>
            <a:r>
              <a:rPr lang="en-US" sz="1800" dirty="0"/>
              <a:t>Lipids are fatty acids and are insoluble in water (oils, waxes, steroids).</a:t>
            </a:r>
          </a:p>
          <a:p>
            <a:pPr marL="285750" indent="-285750">
              <a:spcAft>
                <a:spcPts val="1600"/>
              </a:spcAft>
            </a:pPr>
            <a:r>
              <a:rPr lang="en-US" sz="1800" dirty="0"/>
              <a:t>Molecules that are soluble in lipids pass through the cells that line the blood vessels in the central nervous system, and they rapidly distribute themselves throughout the brain</a:t>
            </a:r>
            <a:endParaRPr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729450" y="67470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Principles of Psychopharmacology</a:t>
            </a:r>
            <a:endParaRPr dirty="0"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750" y="1774063"/>
            <a:ext cx="6696075" cy="32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729450" y="674707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Principles of Psychopharmacology</a:t>
            </a:r>
            <a:endParaRPr dirty="0"/>
          </a:p>
        </p:txBody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250" y="1790700"/>
            <a:ext cx="6057900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729450" y="67470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a N</a:t>
            </a:r>
            <a:r>
              <a:rPr lang="en" dirty="0" err="1"/>
              <a:t>eurotransmitter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29450" y="1209903"/>
            <a:ext cx="7688700" cy="31300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A chemical substance that marks the transfer of one nerve impulse to another nerve fiber or 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200" y="1805839"/>
            <a:ext cx="2895600" cy="30693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729450" y="70046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Principles of Psychopharmacology</a:t>
            </a:r>
            <a:endParaRPr dirty="0"/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866900"/>
            <a:ext cx="6076950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729450" y="63606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 Set 3</a:t>
            </a:r>
            <a:endParaRPr dirty="0"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hlink"/>
                </a:solidFill>
                <a:hlinkClick r:id="rId3"/>
              </a:rPr>
              <a:t>https://docs.google.com/forms/d/e/1FAIpQLSfmFUzmxZfLbCUGLblGo7U3BWjJm8cdkVHwUfq2nHdws7gQCw/viewform?usp=sf_link</a:t>
            </a:r>
            <a:endParaRPr lang="en-US" sz="2000" u="sng" dirty="0">
              <a:solidFill>
                <a:schemeClr val="hlink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u="sng" dirty="0">
              <a:solidFill>
                <a:schemeClr val="hlink"/>
              </a:solidFill>
            </a:endParaRPr>
          </a:p>
          <a:p>
            <a:pPr marL="0" indent="0">
              <a:buNone/>
            </a:pPr>
            <a:r>
              <a:rPr lang="en-US" sz="1800" dirty="0"/>
              <a:t>Follow the above link to take a short quiz on the material you just learned.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50" y="594750"/>
            <a:ext cx="7688700" cy="535200"/>
          </a:xfrm>
        </p:spPr>
        <p:txBody>
          <a:bodyPr/>
          <a:lstStyle/>
          <a:p>
            <a:r>
              <a:rPr lang="en-US" dirty="0"/>
              <a:t>Neurotransmitters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50" y="1379718"/>
            <a:ext cx="4058450" cy="2976382"/>
          </a:xfrm>
        </p:spPr>
        <p:txBody>
          <a:bodyPr/>
          <a:lstStyle/>
          <a:p>
            <a:pPr lvl="0" indent="-342900">
              <a:buSzPts val="1800"/>
            </a:pPr>
            <a:r>
              <a:rPr lang="en" sz="1800" dirty="0"/>
              <a:t>Neurotransmitters travel from one neuron to another causing changes to occur in the receiving neuron’s membrane.</a:t>
            </a:r>
          </a:p>
          <a:p>
            <a:pPr lvl="0" indent="-342900">
              <a:buSzPts val="1800"/>
            </a:pPr>
            <a:r>
              <a:rPr lang="en" sz="1800" dirty="0"/>
              <a:t>The ultimate effect is either:</a:t>
            </a:r>
          </a:p>
          <a:p>
            <a:pPr lvl="1" indent="-317500">
              <a:spcBef>
                <a:spcPts val="0"/>
              </a:spcBef>
              <a:buSzPts val="1400"/>
            </a:pPr>
            <a:r>
              <a:rPr lang="en" sz="1400" b="1" dirty="0"/>
              <a:t>Excitatory: </a:t>
            </a:r>
            <a:r>
              <a:rPr lang="en" sz="1400" dirty="0"/>
              <a:t>the probability that the receiving neuron will fire increases</a:t>
            </a:r>
          </a:p>
          <a:p>
            <a:pPr lvl="1" indent="-317500">
              <a:spcBef>
                <a:spcPts val="0"/>
              </a:spcBef>
              <a:buSzPts val="1400"/>
            </a:pPr>
            <a:r>
              <a:rPr lang="en" sz="1400" b="1" dirty="0"/>
              <a:t>Inhibitory: </a:t>
            </a:r>
            <a:r>
              <a:rPr lang="en" sz="1400" dirty="0"/>
              <a:t>the probability that the receiving neuron will fire decreases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0" y="1379718"/>
            <a:ext cx="4235944" cy="35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20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614425" y="3222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Drugs and Other Chemicals Alter Neurotransmitters</a:t>
            </a: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29450" y="1784100"/>
            <a:ext cx="357585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Agonists: molecules that mimic the actions of neurotransmitters by stimulating receptors </a:t>
            </a:r>
            <a:r>
              <a:rPr lang="en-US" sz="1800"/>
              <a:t>in the brain</a:t>
            </a:r>
            <a:endParaRPr lang="en-US" sz="1800" dirty="0"/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5725" y="2914650"/>
            <a:ext cx="65151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99"/>
          <p:cNvSpPr txBox="1">
            <a:spLocks/>
          </p:cNvSpPr>
          <p:nvPr/>
        </p:nvSpPr>
        <p:spPr>
          <a:xfrm>
            <a:off x="4305300" y="1784100"/>
            <a:ext cx="357585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1600"/>
              </a:spcAft>
              <a:buFont typeface="Lato"/>
              <a:buNone/>
            </a:pPr>
            <a:r>
              <a:rPr lang="en-US" sz="1800" dirty="0"/>
              <a:t>Antagonists: molecules that block receptors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729450" y="687587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Neurotransmitters </a:t>
            </a:r>
            <a:endParaRPr dirty="0"/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126" y="1637800"/>
            <a:ext cx="6682076" cy="350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727650" y="5902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Hormones as Neurotransmitters </a:t>
            </a:r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727650" y="1297254"/>
            <a:ext cx="7415813" cy="36002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Norepinephrine</a:t>
            </a:r>
            <a:endParaRPr lang="en-US" sz="2000" dirty="0"/>
          </a:p>
          <a:p>
            <a:pPr marL="285750" indent="-285750">
              <a:lnSpc>
                <a:spcPct val="100000"/>
              </a:lnSpc>
            </a:pPr>
            <a:r>
              <a:rPr lang="en-US" sz="1800" dirty="0"/>
              <a:t>Increased heart rate and slowing of intestinal activity during stress</a:t>
            </a:r>
          </a:p>
          <a:p>
            <a:pPr marL="285750" indent="-285750">
              <a:lnSpc>
                <a:spcPct val="100000"/>
              </a:lnSpc>
            </a:pPr>
            <a:r>
              <a:rPr lang="en-US" sz="1800" dirty="0"/>
              <a:t>Learning and memory</a:t>
            </a:r>
          </a:p>
          <a:p>
            <a:pPr marL="285750" indent="-285750">
              <a:lnSpc>
                <a:spcPct val="100000"/>
              </a:lnSpc>
            </a:pPr>
            <a:r>
              <a:rPr lang="en-US" sz="1800" dirty="0"/>
              <a:t>Dreaming and waking from sleep</a:t>
            </a:r>
          </a:p>
          <a:p>
            <a:pPr marL="285750" indent="-285750">
              <a:lnSpc>
                <a:spcPct val="100000"/>
              </a:lnSpc>
            </a:pPr>
            <a:r>
              <a:rPr lang="en-US" sz="1800" dirty="0"/>
              <a:t>Emotion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Insulin</a:t>
            </a:r>
          </a:p>
          <a:p>
            <a:pPr marL="285750" indent="-285750">
              <a:lnSpc>
                <a:spcPct val="100000"/>
              </a:lnSpc>
            </a:pPr>
            <a:r>
              <a:rPr lang="en-US" sz="1800" dirty="0"/>
              <a:t>Regulates the body’s use of glucose and affects appetite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50" y="582050"/>
            <a:ext cx="7688700" cy="535200"/>
          </a:xfrm>
        </p:spPr>
        <p:txBody>
          <a:bodyPr/>
          <a:lstStyle/>
          <a:p>
            <a:r>
              <a:rPr lang="en-US" dirty="0"/>
              <a:t>Hormones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50" y="1600200"/>
            <a:ext cx="7688700" cy="273977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Melatonin</a:t>
            </a:r>
          </a:p>
          <a:p>
            <a:pPr marL="285750" indent="-285750">
              <a:lnSpc>
                <a:spcPct val="100000"/>
              </a:lnSpc>
            </a:pPr>
            <a:r>
              <a:rPr lang="en-US" sz="1800" dirty="0"/>
              <a:t>Helps to regulate daily biological rhythms and promotes sleep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Sex Hormones</a:t>
            </a:r>
          </a:p>
          <a:p>
            <a:pPr marL="285750" indent="-285750">
              <a:lnSpc>
                <a:spcPct val="100000"/>
              </a:lnSpc>
            </a:pPr>
            <a:r>
              <a:rPr lang="en-US" sz="1800" dirty="0"/>
              <a:t>Androgens: Masculinizing hormones</a:t>
            </a:r>
          </a:p>
          <a:p>
            <a:pPr marL="285750" indent="-285750">
              <a:lnSpc>
                <a:spcPct val="100000"/>
              </a:lnSpc>
            </a:pPr>
            <a:r>
              <a:rPr lang="en-US" sz="1800" dirty="0"/>
              <a:t>Estrogens: Feminizing hormones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9252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116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The Chemical Mind - Crash Course Psychology #3 (youtubemp4.t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729450" y="648947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 Set 1</a:t>
            </a:r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hlink"/>
                </a:solidFill>
                <a:hlinkClick r:id="rId3"/>
              </a:rPr>
              <a:t>https://docs.google.com/forms/d/e/1FAIpQLSe2GTiSRuAl--P0Z3G_VzU09XHckJblGhajGeb-KLP3eXL_Wg/viewform?usp=sf_link</a:t>
            </a:r>
            <a:endParaRPr lang="en-US" sz="2000" u="sng" dirty="0">
              <a:solidFill>
                <a:schemeClr val="hlink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u="sng" dirty="0">
              <a:solidFill>
                <a:schemeClr val="hlink"/>
              </a:solidFill>
            </a:endParaRPr>
          </a:p>
          <a:p>
            <a:pPr marL="0" indent="0">
              <a:buNone/>
            </a:pPr>
            <a:r>
              <a:rPr lang="en-US" sz="1800" dirty="0"/>
              <a:t>Follow the above link to take a short quiz on the material you just learned.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</TotalTime>
  <Words>440</Words>
  <Application>Microsoft Macintosh PowerPoint</Application>
  <PresentationFormat>On-screen Show (16:9)</PresentationFormat>
  <Paragraphs>65</Paragraphs>
  <Slides>21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Lato</vt:lpstr>
      <vt:lpstr>Raleway</vt:lpstr>
      <vt:lpstr>Streamline</vt:lpstr>
      <vt:lpstr>Neurochemistry</vt:lpstr>
      <vt:lpstr>What is a Neurotransmitter?</vt:lpstr>
      <vt:lpstr>Neurotransmitters</vt:lpstr>
      <vt:lpstr>How Drugs and Other Chemicals Alter Neurotransmitters</vt:lpstr>
      <vt:lpstr>Neurotransmitters </vt:lpstr>
      <vt:lpstr>Hormones as Neurotransmitters </vt:lpstr>
      <vt:lpstr>Hormones</vt:lpstr>
      <vt:lpstr>PowerPoint Presentation</vt:lpstr>
      <vt:lpstr>Question Set 1</vt:lpstr>
      <vt:lpstr>Glutamate</vt:lpstr>
      <vt:lpstr>Gama-aminobutyic Acid (GABA)</vt:lpstr>
      <vt:lpstr>Depressants</vt:lpstr>
      <vt:lpstr>Stimulants</vt:lpstr>
      <vt:lpstr>Hallucinogens</vt:lpstr>
      <vt:lpstr>Question Set 2</vt:lpstr>
      <vt:lpstr>Principles of Psychopharmacology </vt:lpstr>
      <vt:lpstr>Principles of Psychopharmacology</vt:lpstr>
      <vt:lpstr>Principles of Psychopharmacology</vt:lpstr>
      <vt:lpstr>Principles of Psychopharmacology</vt:lpstr>
      <vt:lpstr>Principles of Psychopharmacology</vt:lpstr>
      <vt:lpstr>Question Set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Neurochemistry</dc:title>
  <cp:lastModifiedBy>Mordasiewicz, Michelle H. (2022)</cp:lastModifiedBy>
  <cp:revision>66</cp:revision>
  <dcterms:modified xsi:type="dcterms:W3CDTF">2019-08-07T20:29:26Z</dcterms:modified>
</cp:coreProperties>
</file>