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7"/>
  </p:notesMasterIdLst>
  <p:sldIdLst>
    <p:sldId id="256" r:id="rId2"/>
    <p:sldId id="268" r:id="rId3"/>
    <p:sldId id="257" r:id="rId4"/>
    <p:sldId id="258" r:id="rId5"/>
    <p:sldId id="259" r:id="rId6"/>
    <p:sldId id="271" r:id="rId7"/>
    <p:sldId id="267" r:id="rId8"/>
    <p:sldId id="269" r:id="rId9"/>
    <p:sldId id="270" r:id="rId10"/>
    <p:sldId id="272" r:id="rId11"/>
    <p:sldId id="273" r:id="rId12"/>
    <p:sldId id="274" r:id="rId13"/>
    <p:sldId id="275" r:id="rId14"/>
    <p:sldId id="276"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18"/>
    <p:restoredTop sz="94640"/>
  </p:normalViewPr>
  <p:slideViewPr>
    <p:cSldViewPr snapToGrid="0" snapToObjects="1">
      <p:cViewPr varScale="1">
        <p:scale>
          <a:sx n="92" d="100"/>
          <a:sy n="92" d="100"/>
        </p:scale>
        <p:origin x="4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B34FF-571F-CA40-ADF9-465EA8139829}" type="datetimeFigureOut">
              <a:rPr lang="en-US" smtClean="0"/>
              <a:t>8/7/19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36023-049B-7E4C-BCA8-0D188550F0BB}" type="slidenum">
              <a:rPr lang="en-US" smtClean="0"/>
              <a:t>‹#›</a:t>
            </a:fld>
            <a:endParaRPr lang="en-US"/>
          </a:p>
        </p:txBody>
      </p:sp>
    </p:spTree>
    <p:extLst>
      <p:ext uri="{BB962C8B-B14F-4D97-AF65-F5344CB8AC3E}">
        <p14:creationId xmlns:p14="http://schemas.microsoft.com/office/powerpoint/2010/main" val="150087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36023-049B-7E4C-BCA8-0D188550F0BB}" type="slidenum">
              <a:rPr lang="en-US" smtClean="0"/>
              <a:t>15</a:t>
            </a:fld>
            <a:endParaRPr lang="en-US"/>
          </a:p>
        </p:txBody>
      </p:sp>
    </p:spTree>
    <p:extLst>
      <p:ext uri="{BB962C8B-B14F-4D97-AF65-F5344CB8AC3E}">
        <p14:creationId xmlns:p14="http://schemas.microsoft.com/office/powerpoint/2010/main" val="43914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8/7/19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8/7/19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8/7/19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8/7/19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forms/d/e/1FAIpQLSdOJiuS5FTe31opkZjDt0qm6VBOV32dAVH828eKutr1nv5XBw/viewform?usp=sf_li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Brain injuries and Their effects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253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Abi’s in the Occipital Lobe</a:t>
            </a:r>
          </a:p>
        </p:txBody>
      </p:sp>
      <p:sp>
        <p:nvSpPr>
          <p:cNvPr id="4" name="Content Placeholder 3"/>
          <p:cNvSpPr>
            <a:spLocks noGrp="1"/>
          </p:cNvSpPr>
          <p:nvPr>
            <p:ph idx="1"/>
          </p:nvPr>
        </p:nvSpPr>
        <p:spPr>
          <a:xfrm>
            <a:off x="1596654" y="2638044"/>
            <a:ext cx="7729728" cy="3101983"/>
          </a:xfrm>
        </p:spPr>
        <p:txBody>
          <a:bodyPr>
            <a:normAutofit/>
          </a:bodyPr>
          <a:lstStyle/>
          <a:p>
            <a:r>
              <a:rPr lang="en-US" sz="2000" dirty="0"/>
              <a:t>Damage to the occipital lobe can result in:</a:t>
            </a:r>
          </a:p>
          <a:p>
            <a:pPr lvl="1"/>
            <a:r>
              <a:rPr lang="en-US" sz="2000" dirty="0"/>
              <a:t>Difficulty identifying colors (Color Agnosia)</a:t>
            </a:r>
          </a:p>
          <a:p>
            <a:pPr lvl="1"/>
            <a:r>
              <a:rPr lang="en-US" sz="2000" dirty="0"/>
              <a:t>Production of hallucinations</a:t>
            </a:r>
          </a:p>
          <a:p>
            <a:pPr lvl="1"/>
            <a:r>
              <a:rPr lang="en-US" sz="2000" dirty="0"/>
              <a:t>Difficulty with reading and writing</a:t>
            </a:r>
          </a:p>
          <a:p>
            <a:pPr lvl="1"/>
            <a:r>
              <a:rPr lang="en-US" sz="2000" dirty="0"/>
              <a:t>Difficulty in recognizing drawn objects</a:t>
            </a:r>
          </a:p>
        </p:txBody>
      </p:sp>
      <p:pic>
        <p:nvPicPr>
          <p:cNvPr id="5" name="Picture 4"/>
          <p:cNvPicPr>
            <a:picLocks noChangeAspect="1"/>
          </p:cNvPicPr>
          <p:nvPr/>
        </p:nvPicPr>
        <p:blipFill>
          <a:blip r:embed="rId2"/>
          <a:stretch>
            <a:fillRect/>
          </a:stretch>
        </p:blipFill>
        <p:spPr>
          <a:xfrm>
            <a:off x="7437233" y="2533548"/>
            <a:ext cx="2994391" cy="3206479"/>
          </a:xfrm>
          <a:prstGeom prst="rect">
            <a:avLst/>
          </a:prstGeom>
        </p:spPr>
      </p:pic>
    </p:spTree>
    <p:extLst>
      <p:ext uri="{BB962C8B-B14F-4D97-AF65-F5344CB8AC3E}">
        <p14:creationId xmlns:p14="http://schemas.microsoft.com/office/powerpoint/2010/main" val="375969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ABI’s in the temporal lobe</a:t>
            </a:r>
          </a:p>
        </p:txBody>
      </p:sp>
      <p:sp>
        <p:nvSpPr>
          <p:cNvPr id="5" name="Content Placeholder 4"/>
          <p:cNvSpPr>
            <a:spLocks noGrp="1"/>
          </p:cNvSpPr>
          <p:nvPr>
            <p:ph idx="1"/>
          </p:nvPr>
        </p:nvSpPr>
        <p:spPr>
          <a:xfrm>
            <a:off x="1242091" y="2638042"/>
            <a:ext cx="7729728" cy="3101983"/>
          </a:xfrm>
        </p:spPr>
        <p:txBody>
          <a:bodyPr>
            <a:normAutofit/>
          </a:bodyPr>
          <a:lstStyle/>
          <a:p>
            <a:r>
              <a:rPr lang="en-US" sz="2000" dirty="0"/>
              <a:t>Damage to the temporal lobe can result in:</a:t>
            </a:r>
          </a:p>
          <a:p>
            <a:pPr lvl="1"/>
            <a:r>
              <a:rPr lang="en-US" sz="2000" dirty="0"/>
              <a:t>Difficulty in understanding spoken words</a:t>
            </a:r>
          </a:p>
          <a:p>
            <a:pPr lvl="1"/>
            <a:r>
              <a:rPr lang="en-US" sz="2000" dirty="0"/>
              <a:t>Difficulty in recognizing faces</a:t>
            </a:r>
          </a:p>
          <a:p>
            <a:pPr lvl="1"/>
            <a:r>
              <a:rPr lang="en-US" sz="2000" dirty="0"/>
              <a:t>Persistent talking</a:t>
            </a:r>
          </a:p>
          <a:p>
            <a:pPr lvl="1"/>
            <a:r>
              <a:rPr lang="en-US" sz="2000" dirty="0"/>
              <a:t>Difficulty with identification and categorization of objects</a:t>
            </a:r>
          </a:p>
          <a:p>
            <a:pPr lvl="1"/>
            <a:r>
              <a:rPr lang="en-US" sz="2000" dirty="0"/>
              <a:t>Impaired factual and long-term memory</a:t>
            </a:r>
          </a:p>
        </p:txBody>
      </p:sp>
      <p:pic>
        <p:nvPicPr>
          <p:cNvPr id="4" name="Picture 3"/>
          <p:cNvPicPr>
            <a:picLocks noChangeAspect="1"/>
          </p:cNvPicPr>
          <p:nvPr/>
        </p:nvPicPr>
        <p:blipFill>
          <a:blip r:embed="rId2"/>
          <a:stretch>
            <a:fillRect/>
          </a:stretch>
        </p:blipFill>
        <p:spPr>
          <a:xfrm>
            <a:off x="8450754" y="2488335"/>
            <a:ext cx="2708658" cy="3251690"/>
          </a:xfrm>
          <a:prstGeom prst="rect">
            <a:avLst/>
          </a:prstGeom>
        </p:spPr>
      </p:pic>
    </p:spTree>
    <p:extLst>
      <p:ext uri="{BB962C8B-B14F-4D97-AF65-F5344CB8AC3E}">
        <p14:creationId xmlns:p14="http://schemas.microsoft.com/office/powerpoint/2010/main" val="7695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Abi’s in the parietal lobe</a:t>
            </a:r>
          </a:p>
        </p:txBody>
      </p:sp>
      <p:sp>
        <p:nvSpPr>
          <p:cNvPr id="3" name="Content Placeholder 2"/>
          <p:cNvSpPr>
            <a:spLocks noGrp="1"/>
          </p:cNvSpPr>
          <p:nvPr>
            <p:ph idx="1"/>
          </p:nvPr>
        </p:nvSpPr>
        <p:spPr>
          <a:xfrm>
            <a:off x="1036818" y="2638042"/>
            <a:ext cx="7729728" cy="3101983"/>
          </a:xfrm>
        </p:spPr>
        <p:txBody>
          <a:bodyPr>
            <a:normAutofit/>
          </a:bodyPr>
          <a:lstStyle/>
          <a:p>
            <a:r>
              <a:rPr lang="en-US" sz="2000" dirty="0"/>
              <a:t>Damage to the parietal lobe can result in:</a:t>
            </a:r>
          </a:p>
          <a:p>
            <a:pPr lvl="1"/>
            <a:r>
              <a:rPr lang="en-US" sz="2000" dirty="0"/>
              <a:t>Difficulty with drawing object</a:t>
            </a:r>
          </a:p>
          <a:p>
            <a:pPr lvl="1"/>
            <a:r>
              <a:rPr lang="en-US" sz="2000" dirty="0"/>
              <a:t>Lack of awareness of certain body parts and/or surrounding space</a:t>
            </a:r>
          </a:p>
          <a:p>
            <a:pPr lvl="1"/>
            <a:r>
              <a:rPr lang="en-US" sz="2000" dirty="0"/>
              <a:t>Problems with reading (Alexia)</a:t>
            </a:r>
          </a:p>
          <a:p>
            <a:pPr lvl="1"/>
            <a:r>
              <a:rPr lang="en-US" sz="2000" dirty="0"/>
              <a:t>Inability to communicate through writing (Agraphia)</a:t>
            </a:r>
          </a:p>
        </p:txBody>
      </p:sp>
      <p:pic>
        <p:nvPicPr>
          <p:cNvPr id="4" name="Picture 3"/>
          <p:cNvPicPr>
            <a:picLocks noChangeAspect="1"/>
          </p:cNvPicPr>
          <p:nvPr/>
        </p:nvPicPr>
        <p:blipFill>
          <a:blip r:embed="rId2"/>
          <a:stretch>
            <a:fillRect/>
          </a:stretch>
        </p:blipFill>
        <p:spPr>
          <a:xfrm>
            <a:off x="8531038" y="2482370"/>
            <a:ext cx="3257655" cy="3257655"/>
          </a:xfrm>
          <a:prstGeom prst="rect">
            <a:avLst/>
          </a:prstGeom>
        </p:spPr>
      </p:pic>
    </p:spTree>
    <p:extLst>
      <p:ext uri="{BB962C8B-B14F-4D97-AF65-F5344CB8AC3E}">
        <p14:creationId xmlns:p14="http://schemas.microsoft.com/office/powerpoint/2010/main" val="17962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Abi’s in the cerebellum</a:t>
            </a:r>
          </a:p>
        </p:txBody>
      </p:sp>
      <p:sp>
        <p:nvSpPr>
          <p:cNvPr id="3" name="Content Placeholder 2"/>
          <p:cNvSpPr>
            <a:spLocks noGrp="1"/>
          </p:cNvSpPr>
          <p:nvPr>
            <p:ph idx="1"/>
          </p:nvPr>
        </p:nvSpPr>
        <p:spPr>
          <a:xfrm>
            <a:off x="1466026" y="2638044"/>
            <a:ext cx="7729728" cy="3101983"/>
          </a:xfrm>
        </p:spPr>
        <p:txBody>
          <a:bodyPr>
            <a:normAutofit/>
          </a:bodyPr>
          <a:lstStyle/>
          <a:p>
            <a:r>
              <a:rPr lang="en-US" sz="2000" dirty="0"/>
              <a:t>Damage to the cerebellum can result in:</a:t>
            </a:r>
          </a:p>
          <a:p>
            <a:pPr lvl="1"/>
            <a:r>
              <a:rPr lang="en-US" sz="2000" dirty="0"/>
              <a:t>Tremors</a:t>
            </a:r>
          </a:p>
          <a:p>
            <a:pPr lvl="1"/>
            <a:r>
              <a:rPr lang="en-US" sz="2000" dirty="0"/>
              <a:t>Extreme dizziness (Vertigo)</a:t>
            </a:r>
          </a:p>
          <a:p>
            <a:pPr lvl="1"/>
            <a:r>
              <a:rPr lang="en-US" sz="2000" dirty="0"/>
              <a:t>Slurred speech</a:t>
            </a:r>
          </a:p>
          <a:p>
            <a:pPr lvl="1"/>
            <a:r>
              <a:rPr lang="en-US" sz="2000" dirty="0"/>
              <a:t>Loss of ability to co-ordinate fine movements</a:t>
            </a:r>
          </a:p>
        </p:txBody>
      </p:sp>
      <p:pic>
        <p:nvPicPr>
          <p:cNvPr id="4" name="Content Placeholder 8"/>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429888" y="2465848"/>
            <a:ext cx="3068906" cy="3068906"/>
          </a:xfrm>
          <a:prstGeom prst="rect">
            <a:avLst/>
          </a:prstGeom>
        </p:spPr>
      </p:pic>
    </p:spTree>
    <p:extLst>
      <p:ext uri="{BB962C8B-B14F-4D97-AF65-F5344CB8AC3E}">
        <p14:creationId xmlns:p14="http://schemas.microsoft.com/office/powerpoint/2010/main" val="677843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Abi’s in the brain stem</a:t>
            </a:r>
          </a:p>
        </p:txBody>
      </p:sp>
      <p:sp>
        <p:nvSpPr>
          <p:cNvPr id="3" name="Content Placeholder 2"/>
          <p:cNvSpPr>
            <a:spLocks noGrp="1"/>
          </p:cNvSpPr>
          <p:nvPr>
            <p:ph sz="half" idx="1"/>
          </p:nvPr>
        </p:nvSpPr>
        <p:spPr>
          <a:xfrm>
            <a:off x="1581912" y="2638044"/>
            <a:ext cx="4593337" cy="3101982"/>
          </a:xfrm>
        </p:spPr>
        <p:txBody>
          <a:bodyPr>
            <a:normAutofit/>
          </a:bodyPr>
          <a:lstStyle/>
          <a:p>
            <a:r>
              <a:rPr lang="en-US" dirty="0"/>
              <a:t>Damage to the brain stem can result in:</a:t>
            </a:r>
          </a:p>
          <a:p>
            <a:pPr lvl="1"/>
            <a:r>
              <a:rPr lang="en-US" sz="1800" dirty="0"/>
              <a:t>Decreased vital capacity in breathing</a:t>
            </a:r>
          </a:p>
          <a:p>
            <a:pPr lvl="1"/>
            <a:r>
              <a:rPr lang="en-US" sz="1800" dirty="0"/>
              <a:t>Locked-in syndrome (loss of movement in entire body except for eyes)</a:t>
            </a:r>
          </a:p>
          <a:p>
            <a:pPr lvl="1"/>
            <a:r>
              <a:rPr lang="en-US" sz="1800" dirty="0"/>
              <a:t>Sleeping difficulties (insomnia, sleep apnea)</a:t>
            </a:r>
          </a:p>
          <a:p>
            <a:pPr lvl="1"/>
            <a:r>
              <a:rPr lang="en-US" sz="1800" dirty="0"/>
              <a:t>Death</a:t>
            </a:r>
          </a:p>
        </p:txBody>
      </p:sp>
      <p:sp>
        <p:nvSpPr>
          <p:cNvPr id="4" name="Content Placeholder 3"/>
          <p:cNvSpPr>
            <a:spLocks noGrp="1"/>
          </p:cNvSpPr>
          <p:nvPr>
            <p:ph sz="half" idx="2"/>
          </p:nvPr>
        </p:nvSpPr>
        <p:spPr/>
        <p:txBody>
          <a:bodyPr/>
          <a:lstStyle/>
          <a:p>
            <a:endParaRPr lang="en-US"/>
          </a:p>
        </p:txBody>
      </p:sp>
      <p:pic>
        <p:nvPicPr>
          <p:cNvPr id="8" name="Picture 7"/>
          <p:cNvPicPr>
            <a:picLocks noChangeAspect="1"/>
          </p:cNvPicPr>
          <p:nvPr/>
        </p:nvPicPr>
        <p:blipFill>
          <a:blip r:embed="rId2"/>
          <a:stretch>
            <a:fillRect/>
          </a:stretch>
        </p:blipFill>
        <p:spPr>
          <a:xfrm>
            <a:off x="7022649" y="2879898"/>
            <a:ext cx="3199472" cy="2618273"/>
          </a:xfrm>
          <a:prstGeom prst="rect">
            <a:avLst/>
          </a:prstGeom>
        </p:spPr>
      </p:pic>
    </p:spTree>
    <p:extLst>
      <p:ext uri="{BB962C8B-B14F-4D97-AF65-F5344CB8AC3E}">
        <p14:creationId xmlns:p14="http://schemas.microsoft.com/office/powerpoint/2010/main" val="55889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Test your knowledge</a:t>
            </a:r>
          </a:p>
        </p:txBody>
      </p:sp>
      <p:sp>
        <p:nvSpPr>
          <p:cNvPr id="6" name="Text Placeholder 5"/>
          <p:cNvSpPr>
            <a:spLocks noGrp="1"/>
          </p:cNvSpPr>
          <p:nvPr>
            <p:ph type="subTitle" idx="1"/>
          </p:nvPr>
        </p:nvSpPr>
        <p:spPr>
          <a:xfrm>
            <a:off x="2695194" y="4333883"/>
            <a:ext cx="6801612" cy="1239894"/>
          </a:xfrm>
        </p:spPr>
        <p:txBody>
          <a:bodyPr/>
          <a:lstStyle/>
          <a:p>
            <a:r>
              <a:rPr lang="en-US" dirty="0">
                <a:solidFill>
                  <a:schemeClr val="tx2">
                    <a:lumMod val="10000"/>
                  </a:schemeClr>
                </a:solidFill>
                <a:hlinkClick r:id="rId3"/>
              </a:rPr>
              <a:t>Quiz</a:t>
            </a:r>
            <a:r>
              <a:rPr lang="en-US" dirty="0">
                <a:solidFill>
                  <a:schemeClr val="tx2">
                    <a:lumMod val="10000"/>
                  </a:schemeClr>
                </a:solidFill>
              </a:rPr>
              <a:t> </a:t>
            </a:r>
          </a:p>
        </p:txBody>
      </p:sp>
    </p:spTree>
    <p:extLst>
      <p:ext uri="{BB962C8B-B14F-4D97-AF65-F5344CB8AC3E}">
        <p14:creationId xmlns:p14="http://schemas.microsoft.com/office/powerpoint/2010/main" val="96114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ABI’s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77060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ABI?</a:t>
            </a:r>
          </a:p>
        </p:txBody>
      </p:sp>
      <p:sp>
        <p:nvSpPr>
          <p:cNvPr id="3" name="Content Placeholder 2"/>
          <p:cNvSpPr>
            <a:spLocks noGrp="1"/>
          </p:cNvSpPr>
          <p:nvPr>
            <p:ph idx="1"/>
          </p:nvPr>
        </p:nvSpPr>
        <p:spPr/>
        <p:txBody>
          <a:bodyPr>
            <a:normAutofit/>
          </a:bodyPr>
          <a:lstStyle/>
          <a:p>
            <a:r>
              <a:rPr lang="en-US" sz="2000" dirty="0"/>
              <a:t>An </a:t>
            </a:r>
            <a:r>
              <a:rPr lang="en-US" sz="2000" b="1" dirty="0">
                <a:solidFill>
                  <a:srgbClr val="C00000"/>
                </a:solidFill>
              </a:rPr>
              <a:t>ABI</a:t>
            </a:r>
            <a:r>
              <a:rPr lang="en-US" sz="2000" dirty="0"/>
              <a:t>,  acquired brain injury, is an injury to the brain that occurs </a:t>
            </a:r>
            <a:r>
              <a:rPr lang="en-US" sz="2000" b="1" dirty="0"/>
              <a:t>after</a:t>
            </a:r>
            <a:r>
              <a:rPr lang="en-US" sz="2000" dirty="0"/>
              <a:t> birth</a:t>
            </a:r>
          </a:p>
          <a:p>
            <a:r>
              <a:rPr lang="en-US" sz="2000" dirty="0"/>
              <a:t>By this, an </a:t>
            </a:r>
            <a:r>
              <a:rPr lang="en-US" sz="2000" b="1" dirty="0">
                <a:solidFill>
                  <a:srgbClr val="C00000"/>
                </a:solidFill>
              </a:rPr>
              <a:t>ABI </a:t>
            </a:r>
            <a:r>
              <a:rPr lang="en-US" sz="2000" dirty="0"/>
              <a:t>is </a:t>
            </a:r>
            <a:r>
              <a:rPr lang="en-US" sz="2000" b="1" dirty="0"/>
              <a:t>not</a:t>
            </a:r>
            <a:r>
              <a:rPr lang="en-US" sz="2000" dirty="0"/>
              <a:t> caused by genetics being passed down, a disease diagnosed at or trauma during birth, or other degenerative diseases</a:t>
            </a:r>
          </a:p>
          <a:p>
            <a:endParaRPr lang="en-US" sz="2000" dirty="0"/>
          </a:p>
        </p:txBody>
      </p:sp>
    </p:spTree>
    <p:extLst>
      <p:ext uri="{BB962C8B-B14F-4D97-AF65-F5344CB8AC3E}">
        <p14:creationId xmlns:p14="http://schemas.microsoft.com/office/powerpoint/2010/main" val="95980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types of ABI’s?</a:t>
            </a:r>
          </a:p>
        </p:txBody>
      </p:sp>
      <p:sp>
        <p:nvSpPr>
          <p:cNvPr id="3" name="Content Placeholder 2"/>
          <p:cNvSpPr>
            <a:spLocks noGrp="1"/>
          </p:cNvSpPr>
          <p:nvPr>
            <p:ph idx="1"/>
          </p:nvPr>
        </p:nvSpPr>
        <p:spPr/>
        <p:txBody>
          <a:bodyPr/>
          <a:lstStyle/>
          <a:p>
            <a:r>
              <a:rPr lang="en-US" dirty="0"/>
              <a:t>There are two types of ABI’s; a traumatic brain injury, </a:t>
            </a:r>
            <a:r>
              <a:rPr lang="en-US" b="1" dirty="0">
                <a:solidFill>
                  <a:srgbClr val="0070C0"/>
                </a:solidFill>
              </a:rPr>
              <a:t>TBI</a:t>
            </a:r>
            <a:r>
              <a:rPr lang="en-US" dirty="0"/>
              <a:t>, and a </a:t>
            </a:r>
            <a:r>
              <a:rPr lang="en-US" b="1" dirty="0">
                <a:solidFill>
                  <a:srgbClr val="7030A0"/>
                </a:solidFill>
              </a:rPr>
              <a:t>non traumatic brain injury </a:t>
            </a:r>
          </a:p>
          <a:p>
            <a:r>
              <a:rPr lang="en-US" dirty="0"/>
              <a:t>An easy way to tell the difference between the two is that a </a:t>
            </a:r>
            <a:r>
              <a:rPr lang="en-US" b="1" dirty="0">
                <a:solidFill>
                  <a:srgbClr val="0070C0"/>
                </a:solidFill>
              </a:rPr>
              <a:t>TBI </a:t>
            </a:r>
            <a:r>
              <a:rPr lang="en-US" dirty="0"/>
              <a:t>is caused by </a:t>
            </a:r>
            <a:r>
              <a:rPr lang="en-US" b="1" dirty="0"/>
              <a:t>external</a:t>
            </a:r>
            <a:r>
              <a:rPr lang="en-US" dirty="0"/>
              <a:t> forces (such as a hit to the head) while a </a:t>
            </a:r>
            <a:r>
              <a:rPr lang="en-US" b="1" dirty="0">
                <a:solidFill>
                  <a:srgbClr val="7030A0"/>
                </a:solidFill>
              </a:rPr>
              <a:t>non traumatic brain injury </a:t>
            </a:r>
            <a:r>
              <a:rPr lang="en-US" dirty="0"/>
              <a:t>is due to </a:t>
            </a:r>
            <a:r>
              <a:rPr lang="en-US" b="1" dirty="0"/>
              <a:t>internal</a:t>
            </a:r>
            <a:r>
              <a:rPr lang="en-US" dirty="0"/>
              <a:t> forces (such as a tumor).</a:t>
            </a:r>
          </a:p>
          <a:p>
            <a:r>
              <a:rPr lang="en-US" dirty="0"/>
              <a:t>There is also such a thing as an </a:t>
            </a:r>
            <a:r>
              <a:rPr lang="en-US" b="1" dirty="0" err="1">
                <a:solidFill>
                  <a:srgbClr val="00B050"/>
                </a:solidFill>
              </a:rPr>
              <a:t>mTBI</a:t>
            </a:r>
            <a:r>
              <a:rPr lang="en-US" dirty="0">
                <a:solidFill>
                  <a:srgbClr val="00B050"/>
                </a:solidFill>
              </a:rPr>
              <a:t> </a:t>
            </a:r>
            <a:r>
              <a:rPr lang="en-US" dirty="0"/>
              <a:t>or a mild TBI, which is what a concussion is considered as, and is the most common type of </a:t>
            </a:r>
            <a:r>
              <a:rPr lang="en-US" b="1" dirty="0">
                <a:solidFill>
                  <a:srgbClr val="0070C0"/>
                </a:solidFill>
              </a:rPr>
              <a:t>TBI</a:t>
            </a:r>
            <a:endParaRPr lang="en-US" dirty="0"/>
          </a:p>
        </p:txBody>
      </p:sp>
    </p:spTree>
    <p:extLst>
      <p:ext uri="{BB962C8B-B14F-4D97-AF65-F5344CB8AC3E}">
        <p14:creationId xmlns:p14="http://schemas.microsoft.com/office/powerpoint/2010/main" val="122683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TBI’s and non-traumatic brain injuries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2426844"/>
              </p:ext>
            </p:extLst>
          </p:nvPr>
        </p:nvGraphicFramePr>
        <p:xfrm>
          <a:off x="2229738" y="2432879"/>
          <a:ext cx="7731126" cy="3454400"/>
        </p:xfrm>
        <a:graphic>
          <a:graphicData uri="http://schemas.openxmlformats.org/drawingml/2006/table">
            <a:tbl>
              <a:tblPr firstRow="1" bandRow="1">
                <a:tableStyleId>{5C22544A-7EE6-4342-B048-85BDC9FD1C3A}</a:tableStyleId>
              </a:tblPr>
              <a:tblGrid>
                <a:gridCol w="2577042">
                  <a:extLst>
                    <a:ext uri="{9D8B030D-6E8A-4147-A177-3AD203B41FA5}">
                      <a16:colId xmlns:a16="http://schemas.microsoft.com/office/drawing/2014/main" val="20000"/>
                    </a:ext>
                  </a:extLst>
                </a:gridCol>
                <a:gridCol w="2577042">
                  <a:extLst>
                    <a:ext uri="{9D8B030D-6E8A-4147-A177-3AD203B41FA5}">
                      <a16:colId xmlns:a16="http://schemas.microsoft.com/office/drawing/2014/main" val="20001"/>
                    </a:ext>
                  </a:extLst>
                </a:gridCol>
                <a:gridCol w="2577042">
                  <a:extLst>
                    <a:ext uri="{9D8B030D-6E8A-4147-A177-3AD203B41FA5}">
                      <a16:colId xmlns:a16="http://schemas.microsoft.com/office/drawing/2014/main" val="20002"/>
                    </a:ext>
                  </a:extLst>
                </a:gridCol>
              </a:tblGrid>
              <a:tr h="370840">
                <a:tc>
                  <a:txBody>
                    <a:bodyPr/>
                    <a:lstStyle/>
                    <a:p>
                      <a:pPr algn="ctr"/>
                      <a:r>
                        <a:rPr lang="en-US" sz="1600" b="1" dirty="0">
                          <a:solidFill>
                            <a:srgbClr val="0070C0"/>
                          </a:solidFill>
                        </a:rPr>
                        <a:t>TBI</a:t>
                      </a:r>
                      <a:endParaRPr lang="en-US" sz="1700" dirty="0"/>
                    </a:p>
                  </a:txBody>
                  <a:tcPr>
                    <a:solidFill>
                      <a:schemeClr val="accent1">
                        <a:lumMod val="60000"/>
                        <a:lumOff val="40000"/>
                      </a:schemeClr>
                    </a:solidFill>
                  </a:tcPr>
                </a:tc>
                <a:tc>
                  <a:txBody>
                    <a:bodyPr/>
                    <a:lstStyle/>
                    <a:p>
                      <a:pPr algn="ctr"/>
                      <a:r>
                        <a:rPr lang="en-US" sz="1700" dirty="0">
                          <a:solidFill>
                            <a:srgbClr val="7030A0"/>
                          </a:solidFill>
                        </a:rPr>
                        <a:t>Non-Traumatic</a:t>
                      </a:r>
                      <a:r>
                        <a:rPr lang="en-US" sz="1700" baseline="0" dirty="0">
                          <a:solidFill>
                            <a:srgbClr val="7030A0"/>
                          </a:solidFill>
                        </a:rPr>
                        <a:t> Brain Injuries</a:t>
                      </a:r>
                      <a:endParaRPr lang="en-US" sz="1700" dirty="0">
                        <a:solidFill>
                          <a:srgbClr val="7030A0"/>
                        </a:solidFill>
                      </a:endParaRPr>
                    </a:p>
                  </a:txBody>
                  <a:tcPr>
                    <a:solidFill>
                      <a:schemeClr val="accent1">
                        <a:lumMod val="60000"/>
                        <a:lumOff val="40000"/>
                      </a:schemeClr>
                    </a:solidFill>
                  </a:tcPr>
                </a:tc>
                <a:tc>
                  <a:txBody>
                    <a:bodyPr/>
                    <a:lstStyle/>
                    <a:p>
                      <a:pPr algn="ctr"/>
                      <a:r>
                        <a:rPr lang="en-US" sz="1700" dirty="0" err="1">
                          <a:solidFill>
                            <a:srgbClr val="00B050"/>
                          </a:solidFill>
                        </a:rPr>
                        <a:t>mTBI</a:t>
                      </a:r>
                      <a:r>
                        <a:rPr lang="en-US" sz="1700" dirty="0">
                          <a:solidFill>
                            <a:srgbClr val="00B050"/>
                          </a:solidFill>
                        </a:rPr>
                        <a:t> / Concussion</a:t>
                      </a:r>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r>
                        <a:rPr lang="en-US" sz="1500" dirty="0"/>
                        <a:t>- Falls</a:t>
                      </a:r>
                    </a:p>
                  </a:txBody>
                  <a:tcPr/>
                </a:tc>
                <a:tc>
                  <a:txBody>
                    <a:bodyPr/>
                    <a:lstStyle/>
                    <a:p>
                      <a:r>
                        <a:rPr lang="en-US" sz="1500" dirty="0"/>
                        <a:t>- Strokes (Blood Clot</a:t>
                      </a:r>
                      <a:r>
                        <a:rPr lang="en-US" sz="1500" baseline="0" dirty="0"/>
                        <a:t> or </a:t>
                      </a:r>
                      <a:r>
                        <a:rPr lang="en-US" sz="1500" dirty="0"/>
                        <a:t>Hemorrhage* (bleeding</a:t>
                      </a:r>
                      <a:r>
                        <a:rPr lang="en-US" sz="1500" baseline="0" dirty="0"/>
                        <a:t> in brain)</a:t>
                      </a:r>
                      <a:r>
                        <a:rPr lang="en-US" sz="1500" dirty="0"/>
                        <a:t>)</a:t>
                      </a:r>
                    </a:p>
                  </a:txBody>
                  <a:tcPr/>
                </a:tc>
                <a:tc>
                  <a:txBody>
                    <a:bodyPr/>
                    <a:lstStyle/>
                    <a:p>
                      <a:r>
                        <a:rPr lang="en-US" sz="1600" dirty="0"/>
                        <a:t>-</a:t>
                      </a:r>
                      <a:r>
                        <a:rPr lang="en-US" sz="1600" baseline="0" dirty="0"/>
                        <a:t> Direct blow to head</a:t>
                      </a:r>
                      <a:endParaRPr lang="en-US" sz="1600" dirty="0"/>
                    </a:p>
                  </a:txBody>
                  <a:tcPr/>
                </a:tc>
                <a:extLst>
                  <a:ext uri="{0D108BD9-81ED-4DB2-BD59-A6C34878D82A}">
                    <a16:rowId xmlns:a16="http://schemas.microsoft.com/office/drawing/2014/main" val="10001"/>
                  </a:ext>
                </a:extLst>
              </a:tr>
              <a:tr h="370840">
                <a:tc>
                  <a:txBody>
                    <a:bodyPr/>
                    <a:lstStyle/>
                    <a:p>
                      <a:r>
                        <a:rPr lang="en-US" sz="1500" dirty="0"/>
                        <a:t>- Assaults</a:t>
                      </a:r>
                    </a:p>
                  </a:txBody>
                  <a:tcPr/>
                </a:tc>
                <a:tc>
                  <a:txBody>
                    <a:bodyPr/>
                    <a:lstStyle/>
                    <a:p>
                      <a:r>
                        <a:rPr lang="en-US" sz="1500" dirty="0"/>
                        <a:t>- Tumors</a:t>
                      </a:r>
                    </a:p>
                  </a:txBody>
                  <a:tcPr/>
                </a:tc>
                <a:tc>
                  <a:txBody>
                    <a:bodyPr/>
                    <a:lstStyle/>
                    <a:p>
                      <a:r>
                        <a:rPr lang="en-US" sz="1600" dirty="0"/>
                        <a:t>- Violent shaking</a:t>
                      </a:r>
                      <a:r>
                        <a:rPr lang="en-US" sz="1600" baseline="0" dirty="0"/>
                        <a:t> of the head</a:t>
                      </a:r>
                      <a:endParaRPr lang="en-US" sz="1600" dirty="0"/>
                    </a:p>
                  </a:txBody>
                  <a:tcPr/>
                </a:tc>
                <a:extLst>
                  <a:ext uri="{0D108BD9-81ED-4DB2-BD59-A6C34878D82A}">
                    <a16:rowId xmlns:a16="http://schemas.microsoft.com/office/drawing/2014/main" val="10002"/>
                  </a:ext>
                </a:extLst>
              </a:tr>
              <a:tr h="362780">
                <a:tc>
                  <a:txBody>
                    <a:bodyPr/>
                    <a:lstStyle/>
                    <a:p>
                      <a:r>
                        <a:rPr lang="en-US" sz="1500" dirty="0"/>
                        <a:t>-</a:t>
                      </a:r>
                      <a:r>
                        <a:rPr lang="en-US" sz="1500" baseline="0" dirty="0"/>
                        <a:t> Motor Vehicle Accidents</a:t>
                      </a:r>
                      <a:endParaRPr lang="en-US" sz="1500" dirty="0"/>
                    </a:p>
                  </a:txBody>
                  <a:tcPr/>
                </a:tc>
                <a:tc>
                  <a:txBody>
                    <a:bodyPr/>
                    <a:lstStyle/>
                    <a:p>
                      <a:r>
                        <a:rPr lang="en-US" sz="1500" dirty="0"/>
                        <a:t>- Lack</a:t>
                      </a:r>
                      <a:r>
                        <a:rPr lang="en-US" sz="1500" baseline="0" dirty="0"/>
                        <a:t> of Oxygen (Drowning, Hypoxia/Anoxia, or Choking)</a:t>
                      </a:r>
                      <a:endParaRPr lang="en-US" sz="1500"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sz="1500" dirty="0"/>
                        <a:t>- Sports/Recreation Injuries</a:t>
                      </a:r>
                      <a:r>
                        <a:rPr lang="en-US" sz="1500" baseline="0" dirty="0"/>
                        <a:t> </a:t>
                      </a:r>
                      <a:endParaRPr lang="en-US" sz="15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r>
                        <a:rPr lang="en-US" sz="1500" baseline="0" dirty="0"/>
                        <a:t>Neurotoxic Poisoning (Lead, Carbon Monoxide exposure)</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sz="1500" dirty="0"/>
                        <a:t>-</a:t>
                      </a:r>
                      <a:r>
                        <a:rPr lang="en-US" sz="1500" baseline="0" dirty="0"/>
                        <a:t> Workplace Injuries</a:t>
                      </a:r>
                      <a:endParaRPr lang="en-US" sz="15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sz="1500" baseline="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baseline="0"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2229738" y="6273225"/>
            <a:ext cx="8014192" cy="584775"/>
          </a:xfrm>
          <a:prstGeom prst="rect">
            <a:avLst/>
          </a:prstGeom>
          <a:noFill/>
        </p:spPr>
        <p:txBody>
          <a:bodyPr wrap="square" rtlCol="0">
            <a:spAutoFit/>
          </a:bodyPr>
          <a:lstStyle/>
          <a:p>
            <a:r>
              <a:rPr lang="en-US" sz="1600" dirty="0"/>
              <a:t>*A hemorrhage could be considered a </a:t>
            </a:r>
            <a:r>
              <a:rPr lang="en-US" sz="1600" b="1" dirty="0">
                <a:solidFill>
                  <a:srgbClr val="0070C0"/>
                </a:solidFill>
              </a:rPr>
              <a:t>TBI</a:t>
            </a:r>
            <a:r>
              <a:rPr lang="en-US" sz="1600" dirty="0">
                <a:solidFill>
                  <a:srgbClr val="0070C0"/>
                </a:solidFill>
              </a:rPr>
              <a:t> </a:t>
            </a:r>
            <a:r>
              <a:rPr lang="en-US" sz="1600" dirty="0"/>
              <a:t>if it occurs from the brain moving inside the scull due to an external factor </a:t>
            </a:r>
          </a:p>
        </p:txBody>
      </p:sp>
    </p:spTree>
    <p:extLst>
      <p:ext uri="{BB962C8B-B14F-4D97-AF65-F5344CB8AC3E}">
        <p14:creationId xmlns:p14="http://schemas.microsoft.com/office/powerpoint/2010/main" val="164631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ABI’s different from other bodily injuries</a:t>
            </a:r>
          </a:p>
        </p:txBody>
      </p:sp>
      <p:sp>
        <p:nvSpPr>
          <p:cNvPr id="3" name="Content Placeholder 2"/>
          <p:cNvSpPr>
            <a:spLocks noGrp="1"/>
          </p:cNvSpPr>
          <p:nvPr>
            <p:ph idx="1"/>
          </p:nvPr>
        </p:nvSpPr>
        <p:spPr/>
        <p:txBody>
          <a:bodyPr/>
          <a:lstStyle/>
          <a:p>
            <a:r>
              <a:rPr lang="en-US" dirty="0"/>
              <a:t>Unlike a broken limb or sprained ankle which only limits the use of that specific part of the body, an </a:t>
            </a:r>
            <a:r>
              <a:rPr lang="en-US" b="1" dirty="0">
                <a:solidFill>
                  <a:srgbClr val="C00000"/>
                </a:solidFill>
              </a:rPr>
              <a:t>ABI</a:t>
            </a:r>
            <a:r>
              <a:rPr lang="en-US" dirty="0">
                <a:solidFill>
                  <a:srgbClr val="C00000"/>
                </a:solidFill>
              </a:rPr>
              <a:t> </a:t>
            </a:r>
            <a:r>
              <a:rPr lang="en-US" dirty="0"/>
              <a:t>can change your personality depending on the area affected, and mental abilities can also change drastically. </a:t>
            </a:r>
          </a:p>
          <a:p>
            <a:r>
              <a:rPr lang="en-US" dirty="0"/>
              <a:t>In addition, brain injuries do no heal like other injuries and no two ABI’s are the same. Therefore recovery for one person can be drastically different from the recovery of another with an </a:t>
            </a:r>
            <a:r>
              <a:rPr lang="en-US" b="1" dirty="0">
                <a:solidFill>
                  <a:srgbClr val="C00000"/>
                </a:solidFill>
              </a:rPr>
              <a:t>ABI</a:t>
            </a:r>
            <a:r>
              <a:rPr lang="en-US" dirty="0">
                <a:solidFill>
                  <a:srgbClr val="C00000"/>
                </a:solidFill>
              </a:rPr>
              <a:t> </a:t>
            </a:r>
            <a:r>
              <a:rPr lang="en-US" dirty="0"/>
              <a:t>of the same nature.</a:t>
            </a:r>
          </a:p>
        </p:txBody>
      </p:sp>
    </p:spTree>
    <p:extLst>
      <p:ext uri="{BB962C8B-B14F-4D97-AF65-F5344CB8AC3E}">
        <p14:creationId xmlns:p14="http://schemas.microsoft.com/office/powerpoint/2010/main" val="171730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Effects of ABI’s </a:t>
            </a:r>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96544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Location specific</a:t>
            </a:r>
          </a:p>
        </p:txBody>
      </p:sp>
      <p:sp>
        <p:nvSpPr>
          <p:cNvPr id="5" name="Content Placeholder 4"/>
          <p:cNvSpPr>
            <a:spLocks noGrp="1"/>
          </p:cNvSpPr>
          <p:nvPr>
            <p:ph idx="1"/>
          </p:nvPr>
        </p:nvSpPr>
        <p:spPr/>
        <p:txBody>
          <a:bodyPr/>
          <a:lstStyle/>
          <a:p>
            <a:r>
              <a:rPr lang="en-US" dirty="0"/>
              <a:t>When referring to the effects of ABI’s, the effects </a:t>
            </a:r>
            <a:r>
              <a:rPr lang="en-US" b="1" dirty="0"/>
              <a:t>differ</a:t>
            </a:r>
            <a:r>
              <a:rPr lang="en-US" dirty="0"/>
              <a:t> depending on which </a:t>
            </a:r>
            <a:r>
              <a:rPr lang="en-US" b="1" dirty="0"/>
              <a:t>brain lobe</a:t>
            </a:r>
            <a:r>
              <a:rPr lang="en-US" dirty="0"/>
              <a:t> is affected</a:t>
            </a:r>
          </a:p>
          <a:p>
            <a:r>
              <a:rPr lang="en-US" dirty="0"/>
              <a:t>This is because each lobe, and even each side of the brain, functions differently and controls different things</a:t>
            </a:r>
          </a:p>
        </p:txBody>
      </p:sp>
    </p:spTree>
    <p:extLst>
      <p:ext uri="{BB962C8B-B14F-4D97-AF65-F5344CB8AC3E}">
        <p14:creationId xmlns:p14="http://schemas.microsoft.com/office/powerpoint/2010/main" val="153592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ABI’s in the Frontal Lobe</a:t>
            </a:r>
          </a:p>
        </p:txBody>
      </p:sp>
      <p:sp>
        <p:nvSpPr>
          <p:cNvPr id="3" name="Content Placeholder 2"/>
          <p:cNvSpPr>
            <a:spLocks noGrp="1"/>
          </p:cNvSpPr>
          <p:nvPr>
            <p:ph sz="half" idx="1"/>
          </p:nvPr>
        </p:nvSpPr>
        <p:spPr>
          <a:xfrm>
            <a:off x="1581912" y="2638044"/>
            <a:ext cx="4820006" cy="3101982"/>
          </a:xfrm>
        </p:spPr>
        <p:txBody>
          <a:bodyPr>
            <a:noAutofit/>
          </a:bodyPr>
          <a:lstStyle/>
          <a:p>
            <a:r>
              <a:rPr lang="en-US" dirty="0"/>
              <a:t>Damage to the frontal lobe can result in:</a:t>
            </a:r>
          </a:p>
          <a:p>
            <a:pPr lvl="1"/>
            <a:r>
              <a:rPr lang="en-US" sz="1800" dirty="0"/>
              <a:t>Inability to carry out multi-stepped task</a:t>
            </a:r>
          </a:p>
          <a:p>
            <a:pPr lvl="1"/>
            <a:r>
              <a:rPr lang="en-US" sz="1800" dirty="0"/>
              <a:t>Inability to express language (Broca’s Aphasia)</a:t>
            </a:r>
          </a:p>
          <a:p>
            <a:pPr lvl="1"/>
            <a:r>
              <a:rPr lang="en-US" sz="1800" dirty="0"/>
              <a:t>Shortened attention and focus on task</a:t>
            </a:r>
          </a:p>
          <a:p>
            <a:pPr lvl="1"/>
            <a:r>
              <a:rPr lang="en-US" sz="1800" dirty="0"/>
              <a:t>Changes in personality and social behavior</a:t>
            </a:r>
          </a:p>
          <a:p>
            <a:pPr lvl="1"/>
            <a:r>
              <a:rPr lang="en-US" sz="1800" dirty="0"/>
              <a:t>Difficulty problem solving</a:t>
            </a:r>
          </a:p>
        </p:txBody>
      </p:sp>
      <p:pic>
        <p:nvPicPr>
          <p:cNvPr id="7" name="Content Placeholder 9"/>
          <p:cNvPicPr>
            <a:picLocks noChangeAspect="1"/>
          </p:cNvPicPr>
          <p:nvPr/>
        </p:nvPicPr>
        <p:blipFill>
          <a:blip r:embed="rId2"/>
          <a:stretch>
            <a:fillRect/>
          </a:stretch>
        </p:blipFill>
        <p:spPr>
          <a:xfrm>
            <a:off x="6987244" y="2638044"/>
            <a:ext cx="3566791" cy="2658881"/>
          </a:xfrm>
          <a:prstGeom prst="rect">
            <a:avLst/>
          </a:prstGeom>
        </p:spPr>
      </p:pic>
      <p:sp>
        <p:nvSpPr>
          <p:cNvPr id="8" name="Content Placeholder 7"/>
          <p:cNvSpPr>
            <a:spLocks noGrp="1"/>
          </p:cNvSpPr>
          <p:nvPr>
            <p:ph sz="half" idx="2"/>
          </p:nvPr>
        </p:nvSpPr>
        <p:spPr/>
        <p:txBody>
          <a:bodyPr/>
          <a:lstStyle/>
          <a:p>
            <a:endParaRPr lang="en-US"/>
          </a:p>
        </p:txBody>
      </p:sp>
    </p:spTree>
    <p:extLst>
      <p:ext uri="{BB962C8B-B14F-4D97-AF65-F5344CB8AC3E}">
        <p14:creationId xmlns:p14="http://schemas.microsoft.com/office/powerpoint/2010/main" val="166996972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5635</TotalTime>
  <Words>623</Words>
  <Application>Microsoft Macintosh PowerPoint</Application>
  <PresentationFormat>Widescreen</PresentationFormat>
  <Paragraphs>73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Gill Sans MT</vt:lpstr>
      <vt:lpstr>Parcel</vt:lpstr>
      <vt:lpstr>Brain injuries and Their effects</vt:lpstr>
      <vt:lpstr>ABI’s</vt:lpstr>
      <vt:lpstr>What is an ABI?</vt:lpstr>
      <vt:lpstr>What are the types of ABI’s?</vt:lpstr>
      <vt:lpstr>Causes of TBI’s and non-traumatic brain injuries</vt:lpstr>
      <vt:lpstr>How are ABI’s different from other bodily injuries</vt:lpstr>
      <vt:lpstr>Effects of ABI’s </vt:lpstr>
      <vt:lpstr>Location specific</vt:lpstr>
      <vt:lpstr>ABI’s in the Frontal Lobe</vt:lpstr>
      <vt:lpstr>Abi’s in the Occipital Lobe</vt:lpstr>
      <vt:lpstr>ABI’s in the temporal lobe</vt:lpstr>
      <vt:lpstr>Abi’s in the parietal lobe</vt:lpstr>
      <vt:lpstr>Abi’s in the cerebellum</vt:lpstr>
      <vt:lpstr>Abi’s in the brain stem</vt:lpstr>
      <vt:lpstr>Test your knowledge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injuries and its effects</dc:title>
  <dc:creator>Sierra Lynn Lyles</dc:creator>
  <cp:lastModifiedBy>Mordasiewicz, Michelle H. (2022)</cp:lastModifiedBy>
  <cp:revision>74</cp:revision>
  <dcterms:created xsi:type="dcterms:W3CDTF">2018-05-31T22:38:31Z</dcterms:created>
  <dcterms:modified xsi:type="dcterms:W3CDTF">2019-08-07T20:29:49Z</dcterms:modified>
</cp:coreProperties>
</file>