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7754A-43E3-47A1-9F31-8BEB35C733BD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AEFA7-B539-452C-BB4F-D6227323E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BCC59BB-2C66-4F86-9712-B985D5B5F0BF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75FCC0F-D26E-415A-8235-033A04251127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1BEE840-8AD8-4823-B120-1AFAB46C545F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7BCB1BE-8934-48E3-83FF-211D44F32349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BD5E58-DFA6-4CB5-A800-98BE968DEBF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5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225425" y="2674938"/>
            <a:ext cx="7993063" cy="1752600"/>
          </a:xfrm>
        </p:spPr>
        <p:txBody>
          <a:bodyPr/>
          <a:lstStyle/>
          <a:p>
            <a:r>
              <a:rPr lang="en-US" sz="3600" smtClean="0">
                <a:solidFill>
                  <a:srgbClr val="004846"/>
                </a:solidFill>
              </a:rPr>
              <a:t>Utilities</a:t>
            </a:r>
          </a:p>
          <a:p>
            <a:r>
              <a:rPr lang="en-US" sz="3600" smtClean="0">
                <a:solidFill>
                  <a:srgbClr val="004846"/>
                </a:solidFill>
              </a:rPr>
              <a:t>Indifference curves </a:t>
            </a:r>
          </a:p>
        </p:txBody>
      </p:sp>
      <p:sp>
        <p:nvSpPr>
          <p:cNvPr id="49156" name="Rectangle 4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73050" y="633413"/>
            <a:ext cx="6911975" cy="1470025"/>
          </a:xfrm>
        </p:spPr>
        <p:txBody>
          <a:bodyPr/>
          <a:lstStyle/>
          <a:p>
            <a:pPr algn="ctr" eaLnBrk="1" hangingPunct="1"/>
            <a:r>
              <a:rPr lang="en-US" smtClean="0"/>
              <a:t>Chapter 3</a:t>
            </a:r>
          </a:p>
        </p:txBody>
      </p:sp>
    </p:spTree>
    <p:extLst>
      <p:ext uri="{BB962C8B-B14F-4D97-AF65-F5344CB8AC3E}">
        <p14:creationId xmlns:p14="http://schemas.microsoft.com/office/powerpoint/2010/main" val="33770904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build="p"/>
      <p:bldP spid="491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4846"/>
                </a:solidFill>
              </a:rPr>
              <a:t>Bowed-in</a:t>
            </a:r>
            <a:endParaRPr lang="en-US" dirty="0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1688" y="1175597"/>
            <a:ext cx="457200" cy="441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D6E3A33-D791-490D-ADA5-844DA938A057}" type="slidenum">
              <a:rPr lang="en-US" sz="1400" smtClean="0"/>
              <a:pPr eaLnBrk="1" hangingPunct="1"/>
              <a:t>10</a:t>
            </a:fld>
            <a:endParaRPr lang="en-US" sz="1400" dirty="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61988" y="4806950"/>
            <a:ext cx="3787775" cy="463550"/>
            <a:chOff x="2332085" y="4840653"/>
            <a:chExt cx="3155093" cy="464764"/>
          </a:xfrm>
        </p:grpSpPr>
        <p:cxnSp>
          <p:nvCxnSpPr>
            <p:cNvPr id="17451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2389680" y="4840653"/>
              <a:ext cx="2945188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52" name="TextBox 14"/>
            <p:cNvSpPr txBox="1">
              <a:spLocks noChangeArrowheads="1"/>
            </p:cNvSpPr>
            <p:nvPr/>
          </p:nvSpPr>
          <p:spPr bwMode="auto">
            <a:xfrm>
              <a:off x="4113084" y="493608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7453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52425" y="1306979"/>
            <a:ext cx="1630363" cy="3825408"/>
            <a:chOff x="1194391" y="1321661"/>
            <a:chExt cx="1356462" cy="3824497"/>
          </a:xfrm>
        </p:grpSpPr>
        <p:cxnSp>
          <p:nvCxnSpPr>
            <p:cNvPr id="17449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50" name="TextBox 15"/>
            <p:cNvSpPr txBox="1">
              <a:spLocks noChangeArrowheads="1"/>
            </p:cNvSpPr>
            <p:nvPr/>
          </p:nvSpPr>
          <p:spPr bwMode="auto">
            <a:xfrm>
              <a:off x="1194391" y="1321661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dirty="0"/>
                <a:t>Good 2 (</a:t>
              </a:r>
              <a:r>
                <a:rPr lang="en-US" sz="1800" dirty="0">
                  <a:latin typeface="Monotype Corsiva" pitchFamily="66" charset="0"/>
                </a:rPr>
                <a:t>x</a:t>
              </a:r>
              <a:r>
                <a:rPr lang="en-US" sz="1800" baseline="-25000" dirty="0">
                  <a:latin typeface="Monotype Corsiva" pitchFamily="66" charset="0"/>
                </a:rPr>
                <a:t> 2</a:t>
              </a:r>
              <a:r>
                <a:rPr lang="en-US" sz="1800" dirty="0"/>
                <a:t>)</a:t>
              </a:r>
            </a:p>
          </p:txBody>
        </p:sp>
      </p:grp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77825" y="5305425"/>
            <a:ext cx="476726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>
                <a:solidFill>
                  <a:srgbClr val="004846"/>
                </a:solidFill>
              </a:rPr>
              <a:t>(a) Bowed-out  indifference curves  violate </a:t>
            </a:r>
            <a:r>
              <a:rPr lang="en-US" sz="1800" dirty="0" smtClean="0">
                <a:solidFill>
                  <a:srgbClr val="004846"/>
                </a:solidFill>
              </a:rPr>
              <a:t>convexity </a:t>
            </a:r>
            <a:r>
              <a:rPr lang="en-US" sz="1800" dirty="0">
                <a:solidFill>
                  <a:srgbClr val="004846"/>
                </a:solidFill>
              </a:rPr>
              <a:t>of  preferences. Bundle c is a weighted average of  bundles a and b, but </a:t>
            </a:r>
            <a:r>
              <a:rPr lang="en-US" sz="1800" dirty="0" smtClean="0">
                <a:solidFill>
                  <a:srgbClr val="004846"/>
                </a:solidFill>
              </a:rPr>
              <a:t>yields lower </a:t>
            </a:r>
            <a:r>
              <a:rPr lang="en-US" sz="1800" dirty="0">
                <a:solidFill>
                  <a:srgbClr val="004846"/>
                </a:solidFill>
              </a:rPr>
              <a:t>utility level because it is on an indifference curve that is closer to the origin.  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194300" y="5305425"/>
            <a:ext cx="39497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>
                <a:solidFill>
                  <a:srgbClr val="004846"/>
                </a:solidFill>
              </a:rPr>
              <a:t> (b) Bowed-in indifference  curves satisfy the  convexity of  preferences. Bundle c, a weighted average of  bundles a and b, yields a higher utility level</a:t>
            </a:r>
          </a:p>
        </p:txBody>
      </p:sp>
      <p:sp>
        <p:nvSpPr>
          <p:cNvPr id="35" name="Freeform 34"/>
          <p:cNvSpPr>
            <a:spLocks noChangeArrowheads="1"/>
          </p:cNvSpPr>
          <p:nvPr/>
        </p:nvSpPr>
        <p:spPr bwMode="auto">
          <a:xfrm>
            <a:off x="1412875" y="2405063"/>
            <a:ext cx="2185988" cy="1828800"/>
          </a:xfrm>
          <a:custGeom>
            <a:avLst/>
            <a:gdLst>
              <a:gd name="T0" fmla="*/ 0 w 1862051"/>
              <a:gd name="T1" fmla="*/ 0 h 1801091"/>
              <a:gd name="T2" fmla="*/ 878339 w 1862051"/>
              <a:gd name="T3" fmla="*/ 75419 h 1801091"/>
              <a:gd name="T4" fmla="*/ 1801493 w 1862051"/>
              <a:gd name="T5" fmla="*/ 353895 h 1801091"/>
              <a:gd name="T6" fmla="*/ 2545393 w 1862051"/>
              <a:gd name="T7" fmla="*/ 922447 h 1801091"/>
              <a:gd name="T8" fmla="*/ 3011451 w 1862051"/>
              <a:gd name="T9" fmla="*/ 1885504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>
            <a:off x="1066800" y="2676525"/>
            <a:ext cx="2255838" cy="2125663"/>
          </a:xfrm>
          <a:custGeom>
            <a:avLst/>
            <a:gdLst>
              <a:gd name="T0" fmla="*/ 0 w 1862051"/>
              <a:gd name="T1" fmla="*/ 0 h 1801091"/>
              <a:gd name="T2" fmla="*/ 965870 w 1862051"/>
              <a:gd name="T3" fmla="*/ 118434 h 1801091"/>
              <a:gd name="T4" fmla="*/ 1981019 w 1862051"/>
              <a:gd name="T5" fmla="*/ 555728 h 1801091"/>
              <a:gd name="T6" fmla="*/ 2799050 w 1862051"/>
              <a:gd name="T7" fmla="*/ 1448537 h 1801091"/>
              <a:gd name="T8" fmla="*/ 3311555 w 1862051"/>
              <a:gd name="T9" fmla="*/ 2960846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>
            <a:off x="1370013" y="2227263"/>
            <a:ext cx="2363787" cy="1900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1552575" y="2062163"/>
            <a:ext cx="325438" cy="404812"/>
            <a:chOff x="2827893" y="3849747"/>
            <a:chExt cx="325929" cy="402919"/>
          </a:xfrm>
        </p:grpSpPr>
        <p:sp>
          <p:nvSpPr>
            <p:cNvPr id="17447" name="TextBox 40"/>
            <p:cNvSpPr txBox="1">
              <a:spLocks noChangeArrowheads="1"/>
            </p:cNvSpPr>
            <p:nvPr/>
          </p:nvSpPr>
          <p:spPr bwMode="auto">
            <a:xfrm>
              <a:off x="2840916" y="3849747"/>
              <a:ext cx="312906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7448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490913" y="3622675"/>
            <a:ext cx="338137" cy="406400"/>
            <a:chOff x="2827893" y="3845543"/>
            <a:chExt cx="338341" cy="407123"/>
          </a:xfrm>
        </p:grpSpPr>
        <p:sp>
          <p:nvSpPr>
            <p:cNvPr id="17445" name="TextBox 40"/>
            <p:cNvSpPr txBox="1">
              <a:spLocks noChangeArrowheads="1"/>
            </p:cNvSpPr>
            <p:nvPr/>
          </p:nvSpPr>
          <p:spPr bwMode="auto">
            <a:xfrm>
              <a:off x="2853551" y="3845543"/>
              <a:ext cx="312683" cy="368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17446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2457450" y="2781300"/>
            <a:ext cx="300038" cy="420688"/>
            <a:chOff x="2824076" y="3832931"/>
            <a:chExt cx="299868" cy="419735"/>
          </a:xfrm>
        </p:grpSpPr>
        <p:sp>
          <p:nvSpPr>
            <p:cNvPr id="17443" name="TextBox 40"/>
            <p:cNvSpPr txBox="1">
              <a:spLocks noChangeArrowheads="1"/>
            </p:cNvSpPr>
            <p:nvPr/>
          </p:nvSpPr>
          <p:spPr bwMode="auto">
            <a:xfrm>
              <a:off x="2824076" y="3832931"/>
              <a:ext cx="299868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c</a:t>
              </a:r>
            </a:p>
          </p:txBody>
        </p:sp>
        <p:sp>
          <p:nvSpPr>
            <p:cNvPr id="17444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793875" y="90963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(a)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970463" y="4805363"/>
            <a:ext cx="3787775" cy="463550"/>
            <a:chOff x="2332085" y="4840653"/>
            <a:chExt cx="3155093" cy="464764"/>
          </a:xfrm>
        </p:grpSpPr>
        <p:cxnSp>
          <p:nvCxnSpPr>
            <p:cNvPr id="17440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2389680" y="4840653"/>
              <a:ext cx="2945188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41" name="TextBox 14"/>
            <p:cNvSpPr txBox="1">
              <a:spLocks noChangeArrowheads="1"/>
            </p:cNvSpPr>
            <p:nvPr/>
          </p:nvSpPr>
          <p:spPr bwMode="auto">
            <a:xfrm>
              <a:off x="4113084" y="493608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7442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4660900" y="1252538"/>
            <a:ext cx="1630363" cy="3878262"/>
            <a:chOff x="1194391" y="1268819"/>
            <a:chExt cx="1356462" cy="3877339"/>
          </a:xfrm>
        </p:grpSpPr>
        <p:cxnSp>
          <p:nvCxnSpPr>
            <p:cNvPr id="17438" name="Straight Arrow Connector 55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39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dirty="0"/>
                <a:t>Good 2 (</a:t>
              </a:r>
              <a:r>
                <a:rPr lang="en-US" sz="1800" dirty="0">
                  <a:latin typeface="Monotype Corsiva" pitchFamily="66" charset="0"/>
                </a:rPr>
                <a:t>x</a:t>
              </a:r>
              <a:r>
                <a:rPr lang="en-US" sz="1800" baseline="-25000" dirty="0">
                  <a:latin typeface="Monotype Corsiva" pitchFamily="66" charset="0"/>
                </a:rPr>
                <a:t> 2</a:t>
              </a:r>
              <a:r>
                <a:rPr lang="en-US" sz="1800" dirty="0"/>
                <a:t>)</a:t>
              </a:r>
            </a:p>
          </p:txBody>
        </p:sp>
      </p:grpSp>
      <p:sp>
        <p:nvSpPr>
          <p:cNvPr id="58" name="Freeform 57"/>
          <p:cNvSpPr>
            <a:spLocks noChangeArrowheads="1"/>
          </p:cNvSpPr>
          <p:nvPr/>
        </p:nvSpPr>
        <p:spPr bwMode="auto">
          <a:xfrm rot="10800000">
            <a:off x="6030913" y="2249488"/>
            <a:ext cx="2184400" cy="1828800"/>
          </a:xfrm>
          <a:custGeom>
            <a:avLst/>
            <a:gdLst>
              <a:gd name="T0" fmla="*/ 0 w 1862051"/>
              <a:gd name="T1" fmla="*/ 0 h 1801091"/>
              <a:gd name="T2" fmla="*/ 877064 w 1862051"/>
              <a:gd name="T3" fmla="*/ 75419 h 1801091"/>
              <a:gd name="T4" fmla="*/ 1798877 w 1862051"/>
              <a:gd name="T5" fmla="*/ 353895 h 1801091"/>
              <a:gd name="T6" fmla="*/ 2541695 w 1862051"/>
              <a:gd name="T7" fmla="*/ 922447 h 1801091"/>
              <a:gd name="T8" fmla="*/ 3007077 w 1862051"/>
              <a:gd name="T9" fmla="*/ 1885504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59" name="Freeform 58"/>
          <p:cNvSpPr>
            <a:spLocks noChangeArrowheads="1"/>
          </p:cNvSpPr>
          <p:nvPr/>
        </p:nvSpPr>
        <p:spPr bwMode="auto">
          <a:xfrm rot="10800000">
            <a:off x="5605463" y="2298700"/>
            <a:ext cx="2417762" cy="2192338"/>
          </a:xfrm>
          <a:custGeom>
            <a:avLst/>
            <a:gdLst>
              <a:gd name="T0" fmla="*/ 0 w 1862051"/>
              <a:gd name="T1" fmla="*/ 0 h 1801091"/>
              <a:gd name="T2" fmla="*/ 1189257 w 1862051"/>
              <a:gd name="T3" fmla="*/ 129967 h 1801091"/>
              <a:gd name="T4" fmla="*/ 2439190 w 1862051"/>
              <a:gd name="T5" fmla="*/ 609853 h 1801091"/>
              <a:gd name="T6" fmla="*/ 3446417 w 1862051"/>
              <a:gd name="T7" fmla="*/ 1589616 h 1801091"/>
              <a:gd name="T8" fmla="*/ 4077453 w 1862051"/>
              <a:gd name="T9" fmla="*/ 3249215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cxnSp>
        <p:nvCxnSpPr>
          <p:cNvPr id="60" name="Straight Connector 59"/>
          <p:cNvCxnSpPr>
            <a:cxnSpLocks noChangeShapeType="1"/>
          </p:cNvCxnSpPr>
          <p:nvPr/>
        </p:nvCxnSpPr>
        <p:spPr bwMode="auto">
          <a:xfrm>
            <a:off x="5608638" y="2700338"/>
            <a:ext cx="2362200" cy="190023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5678488" y="2436813"/>
            <a:ext cx="325437" cy="403225"/>
            <a:chOff x="2827893" y="3849747"/>
            <a:chExt cx="325929" cy="402919"/>
          </a:xfrm>
        </p:grpSpPr>
        <p:sp>
          <p:nvSpPr>
            <p:cNvPr id="17436" name="TextBox 40"/>
            <p:cNvSpPr txBox="1">
              <a:spLocks noChangeArrowheads="1"/>
            </p:cNvSpPr>
            <p:nvPr/>
          </p:nvSpPr>
          <p:spPr bwMode="auto">
            <a:xfrm>
              <a:off x="2840916" y="3849747"/>
              <a:ext cx="312906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7437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7773988" y="4121150"/>
            <a:ext cx="338137" cy="407988"/>
            <a:chOff x="2827893" y="3845543"/>
            <a:chExt cx="338341" cy="407123"/>
          </a:xfrm>
        </p:grpSpPr>
        <p:sp>
          <p:nvSpPr>
            <p:cNvPr id="17434" name="TextBox 40"/>
            <p:cNvSpPr txBox="1">
              <a:spLocks noChangeArrowheads="1"/>
            </p:cNvSpPr>
            <p:nvPr/>
          </p:nvSpPr>
          <p:spPr bwMode="auto">
            <a:xfrm>
              <a:off x="2853551" y="3845543"/>
              <a:ext cx="312683" cy="368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17435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6696075" y="3254375"/>
            <a:ext cx="300038" cy="420688"/>
            <a:chOff x="2824076" y="3832931"/>
            <a:chExt cx="299868" cy="419735"/>
          </a:xfrm>
        </p:grpSpPr>
        <p:sp>
          <p:nvSpPr>
            <p:cNvPr id="17432" name="TextBox 40"/>
            <p:cNvSpPr txBox="1">
              <a:spLocks noChangeArrowheads="1"/>
            </p:cNvSpPr>
            <p:nvPr/>
          </p:nvSpPr>
          <p:spPr bwMode="auto">
            <a:xfrm>
              <a:off x="2824076" y="3832931"/>
              <a:ext cx="299868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c</a:t>
              </a:r>
            </a:p>
          </p:txBody>
        </p:sp>
        <p:sp>
          <p:nvSpPr>
            <p:cNvPr id="17433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6102350" y="908050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108394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5" grpId="0" animBg="1"/>
      <p:bldP spid="36" grpId="0" animBg="1"/>
      <p:bldP spid="50" grpId="0"/>
      <p:bldP spid="58" grpId="0" animBg="1"/>
      <p:bldP spid="59" grpId="0" animBg="1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Marginal Rate of Substitution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D309891-B0E8-468F-807A-24A7BCCC775C}" type="slidenum">
              <a:rPr lang="en-US" sz="1400" smtClean="0"/>
              <a:pPr eaLnBrk="1" hangingPunct="1"/>
              <a:t>11</a:t>
            </a:fld>
            <a:endParaRPr lang="en-US" sz="1400" smtClean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Marginal rate of substitution (MRS)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Particular point on indifference map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One consumer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Ratio of exchanging goods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Same utility</a:t>
            </a:r>
          </a:p>
          <a:p>
            <a:pPr>
              <a:defRPr/>
            </a:pPr>
            <a:r>
              <a:rPr lang="en-US" dirty="0" smtClean="0"/>
              <a:t>MRS = </a:t>
            </a:r>
            <a:r>
              <a:rPr lang="en-US" b="1" dirty="0" smtClean="0">
                <a:latin typeface="Monotype Corsiva" pitchFamily="66" charset="0"/>
              </a:rPr>
              <a:t>- ∆x</a:t>
            </a:r>
            <a:r>
              <a:rPr lang="en-US" b="1" baseline="-25000" dirty="0" smtClean="0">
                <a:latin typeface="Monotype Corsiva" pitchFamily="66" charset="0"/>
              </a:rPr>
              <a:t>2 </a:t>
            </a:r>
            <a:r>
              <a:rPr lang="en-US" b="1" dirty="0" smtClean="0">
                <a:latin typeface="Monotype Corsiva" pitchFamily="66" charset="0"/>
              </a:rPr>
              <a:t>/ ∆x</a:t>
            </a:r>
            <a:r>
              <a:rPr lang="en-US" b="1" baseline="-25000" dirty="0" smtClean="0">
                <a:latin typeface="Monotype Corsiva" pitchFamily="66" charset="0"/>
              </a:rPr>
              <a:t>1</a:t>
            </a:r>
            <a:r>
              <a:rPr lang="en-US" b="1" dirty="0" smtClean="0">
                <a:latin typeface="Monotype Corsiva" pitchFamily="66" charset="0"/>
              </a:rPr>
              <a:t> </a:t>
            </a:r>
          </a:p>
          <a:p>
            <a:pPr lvl="1"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322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Marginal Rate of Substitution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C0442BB-D3C7-41C5-AD38-60FA3A0E7DCA}" type="slidenum">
              <a:rPr lang="en-US" sz="1400" smtClean="0"/>
              <a:pPr eaLnBrk="1" hangingPunct="1"/>
              <a:t>12</a:t>
            </a:fld>
            <a:endParaRPr lang="en-US" sz="1400" smtClean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Diminishing marginal rate of substitution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From convexity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Move along the indifference curve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Same utility level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MRS decreases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954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1790700" y="2211388"/>
            <a:ext cx="3573463" cy="2955925"/>
            <a:chOff x="1648178" y="2156178"/>
            <a:chExt cx="3573877" cy="2955654"/>
          </a:xfrm>
        </p:grpSpPr>
        <p:sp>
          <p:nvSpPr>
            <p:cNvPr id="20534" name="Freeform 13"/>
            <p:cNvSpPr>
              <a:spLocks noChangeArrowheads="1"/>
            </p:cNvSpPr>
            <p:nvPr/>
          </p:nvSpPr>
          <p:spPr bwMode="auto">
            <a:xfrm rot="10800000">
              <a:off x="1648178" y="2156178"/>
              <a:ext cx="3206044" cy="2754488"/>
            </a:xfrm>
            <a:custGeom>
              <a:avLst/>
              <a:gdLst>
                <a:gd name="T0" fmla="*/ 0 w 3477471"/>
                <a:gd name="T1" fmla="*/ 0 h 2123025"/>
                <a:gd name="T2" fmla="*/ 1614198 w 3477471"/>
                <a:gd name="T3" fmla="*/ 651422 h 2123025"/>
                <a:gd name="T4" fmla="*/ 2245113 w 3477471"/>
                <a:gd name="T5" fmla="*/ 1422421 h 2123025"/>
                <a:gd name="T6" fmla="*/ 2557250 w 3477471"/>
                <a:gd name="T7" fmla="*/ 2589557 h 2123025"/>
                <a:gd name="T8" fmla="*/ 2725096 w 3477471"/>
                <a:gd name="T9" fmla="*/ 4636740 h 21230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7471"/>
                <a:gd name="T16" fmla="*/ 0 h 2123025"/>
                <a:gd name="T17" fmla="*/ 3477471 w 3477471"/>
                <a:gd name="T18" fmla="*/ 2123025 h 21230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7471" h="2123025">
                  <a:moveTo>
                    <a:pt x="0" y="0"/>
                  </a:moveTo>
                  <a:cubicBezTo>
                    <a:pt x="363696" y="7850"/>
                    <a:pt x="1582369" y="189720"/>
                    <a:pt x="2059864" y="298267"/>
                  </a:cubicBezTo>
                  <a:cubicBezTo>
                    <a:pt x="2537359" y="406814"/>
                    <a:pt x="2664401" y="503382"/>
                    <a:pt x="2864971" y="651284"/>
                  </a:cubicBezTo>
                  <a:cubicBezTo>
                    <a:pt x="3065541" y="799186"/>
                    <a:pt x="3161201" y="940391"/>
                    <a:pt x="3263284" y="1185681"/>
                  </a:cubicBezTo>
                  <a:cubicBezTo>
                    <a:pt x="3365367" y="1430971"/>
                    <a:pt x="3455304" y="1926289"/>
                    <a:pt x="3477471" y="2123025"/>
                  </a:cubicBezTo>
                </a:path>
              </a:pathLst>
            </a:cu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20535" name="TextBox 40"/>
            <p:cNvSpPr txBox="1">
              <a:spLocks noChangeArrowheads="1"/>
            </p:cNvSpPr>
            <p:nvPr/>
          </p:nvSpPr>
          <p:spPr bwMode="auto">
            <a:xfrm>
              <a:off x="4888309" y="4742500"/>
              <a:ext cx="3337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I</a:t>
              </a:r>
              <a:r>
                <a:rPr lang="en-US" sz="1800" i="1" baseline="-25000"/>
                <a:t>1</a:t>
              </a:r>
              <a:endParaRPr lang="en-US" sz="1800" i="1"/>
            </a:p>
          </p:txBody>
        </p:sp>
      </p:grpSp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Convex preferences and the </a:t>
            </a:r>
            <a:r>
              <a:rPr lang="en-US" dirty="0" smtClean="0"/>
              <a:t>MRS</a:t>
            </a:r>
            <a:endParaRPr lang="en-US" dirty="0" smtClean="0"/>
          </a:p>
        </p:txBody>
      </p:sp>
      <p:sp>
        <p:nvSpPr>
          <p:cNvPr id="2048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D80B8C6-6306-4C72-8F57-887A944A448B}" type="slidenum">
              <a:rPr lang="en-US" sz="1400" smtClean="0"/>
              <a:pPr eaLnBrk="1" hangingPunct="1"/>
              <a:t>13</a:t>
            </a:fld>
            <a:endParaRPr lang="en-US" sz="140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35075" y="5792788"/>
            <a:ext cx="6721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As the consumer is given bundles containing more and more of good 2, she values an individual unit of good 2 less and less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1779588" y="2217738"/>
            <a:ext cx="325437" cy="404812"/>
            <a:chOff x="2827893" y="3849747"/>
            <a:chExt cx="325929" cy="402919"/>
          </a:xfrm>
        </p:grpSpPr>
        <p:sp>
          <p:nvSpPr>
            <p:cNvPr id="20532" name="TextBox 40"/>
            <p:cNvSpPr txBox="1">
              <a:spLocks noChangeArrowheads="1"/>
            </p:cNvSpPr>
            <p:nvPr/>
          </p:nvSpPr>
          <p:spPr bwMode="auto">
            <a:xfrm>
              <a:off x="2840916" y="3849747"/>
              <a:ext cx="312906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20533" name="Oval 17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473575" y="4551363"/>
            <a:ext cx="338138" cy="406400"/>
            <a:chOff x="2827893" y="3845543"/>
            <a:chExt cx="338338" cy="407123"/>
          </a:xfrm>
        </p:grpSpPr>
        <p:sp>
          <p:nvSpPr>
            <p:cNvPr id="20530" name="TextBox 40"/>
            <p:cNvSpPr txBox="1">
              <a:spLocks noChangeArrowheads="1"/>
            </p:cNvSpPr>
            <p:nvPr/>
          </p:nvSpPr>
          <p:spPr bwMode="auto">
            <a:xfrm>
              <a:off x="2853549" y="3845543"/>
              <a:ext cx="312682" cy="368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d</a:t>
              </a:r>
            </a:p>
          </p:txBody>
        </p:sp>
        <p:sp>
          <p:nvSpPr>
            <p:cNvPr id="20531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4149725" y="4479925"/>
            <a:ext cx="300038" cy="419100"/>
            <a:chOff x="2723885" y="3832931"/>
            <a:chExt cx="299868" cy="419735"/>
          </a:xfrm>
        </p:grpSpPr>
        <p:sp>
          <p:nvSpPr>
            <p:cNvPr id="20528" name="TextBox 40"/>
            <p:cNvSpPr txBox="1">
              <a:spLocks noChangeArrowheads="1"/>
            </p:cNvSpPr>
            <p:nvPr/>
          </p:nvSpPr>
          <p:spPr bwMode="auto">
            <a:xfrm>
              <a:off x="2723885" y="3832931"/>
              <a:ext cx="299868" cy="368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c</a:t>
              </a:r>
            </a:p>
          </p:txBody>
        </p:sp>
        <p:sp>
          <p:nvSpPr>
            <p:cNvPr id="20529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1158875" y="5019675"/>
            <a:ext cx="6002338" cy="600075"/>
            <a:chOff x="1431530" y="4964494"/>
            <a:chExt cx="6002415" cy="599363"/>
          </a:xfrm>
        </p:grpSpPr>
        <p:cxnSp>
          <p:nvCxnSpPr>
            <p:cNvPr id="20521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518556" y="5142253"/>
              <a:ext cx="4450213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2" name="TextBox 14"/>
            <p:cNvSpPr txBox="1">
              <a:spLocks noChangeArrowheads="1"/>
            </p:cNvSpPr>
            <p:nvPr/>
          </p:nvSpPr>
          <p:spPr bwMode="auto">
            <a:xfrm>
              <a:off x="5975189" y="4964494"/>
              <a:ext cx="1458756" cy="369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0523" name="TextBox 16"/>
            <p:cNvSpPr txBox="1">
              <a:spLocks noChangeArrowheads="1"/>
            </p:cNvSpPr>
            <p:nvPr/>
          </p:nvSpPr>
          <p:spPr bwMode="auto">
            <a:xfrm>
              <a:off x="1431530" y="5194525"/>
              <a:ext cx="373512" cy="369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20524" name="TextBox 16"/>
            <p:cNvSpPr txBox="1">
              <a:spLocks noChangeArrowheads="1"/>
            </p:cNvSpPr>
            <p:nvPr/>
          </p:nvSpPr>
          <p:spPr bwMode="auto">
            <a:xfrm>
              <a:off x="1868946" y="5194525"/>
              <a:ext cx="4942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</a:t>
              </a:r>
            </a:p>
          </p:txBody>
        </p:sp>
        <p:sp>
          <p:nvSpPr>
            <p:cNvPr id="20525" name="TextBox 16"/>
            <p:cNvSpPr txBox="1">
              <a:spLocks noChangeArrowheads="1"/>
            </p:cNvSpPr>
            <p:nvPr/>
          </p:nvSpPr>
          <p:spPr bwMode="auto">
            <a:xfrm>
              <a:off x="2187604" y="5194525"/>
              <a:ext cx="4942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20</a:t>
              </a:r>
            </a:p>
          </p:txBody>
        </p:sp>
        <p:sp>
          <p:nvSpPr>
            <p:cNvPr id="20526" name="TextBox 16"/>
            <p:cNvSpPr txBox="1">
              <a:spLocks noChangeArrowheads="1"/>
            </p:cNvSpPr>
            <p:nvPr/>
          </p:nvSpPr>
          <p:spPr bwMode="auto">
            <a:xfrm>
              <a:off x="4230160" y="5194525"/>
              <a:ext cx="6743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100</a:t>
              </a:r>
            </a:p>
          </p:txBody>
        </p:sp>
        <p:sp>
          <p:nvSpPr>
            <p:cNvPr id="20527" name="TextBox 16"/>
            <p:cNvSpPr txBox="1">
              <a:spLocks noChangeArrowheads="1"/>
            </p:cNvSpPr>
            <p:nvPr/>
          </p:nvSpPr>
          <p:spPr bwMode="auto">
            <a:xfrm>
              <a:off x="4643827" y="5194525"/>
              <a:ext cx="6743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110</a:t>
              </a:r>
            </a:p>
          </p:txBody>
        </p: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849313" y="1609725"/>
            <a:ext cx="1630362" cy="3878263"/>
            <a:chOff x="706729" y="1553997"/>
            <a:chExt cx="1629754" cy="3878262"/>
          </a:xfrm>
        </p:grpSpPr>
        <p:cxnSp>
          <p:nvCxnSpPr>
            <p:cNvPr id="20515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-290112" y="3698739"/>
              <a:ext cx="3467038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16" name="TextBox 15"/>
            <p:cNvSpPr txBox="1">
              <a:spLocks noChangeArrowheads="1"/>
            </p:cNvSpPr>
            <p:nvPr/>
          </p:nvSpPr>
          <p:spPr bwMode="auto">
            <a:xfrm>
              <a:off x="706729" y="1553997"/>
              <a:ext cx="1629754" cy="369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  <p:sp>
          <p:nvSpPr>
            <p:cNvPr id="20517" name="TextBox 16"/>
            <p:cNvSpPr txBox="1">
              <a:spLocks noChangeArrowheads="1"/>
            </p:cNvSpPr>
            <p:nvPr/>
          </p:nvSpPr>
          <p:spPr bwMode="auto">
            <a:xfrm>
              <a:off x="990171" y="4515652"/>
              <a:ext cx="4942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</a:t>
              </a:r>
            </a:p>
          </p:txBody>
        </p:sp>
        <p:sp>
          <p:nvSpPr>
            <p:cNvPr id="20518" name="TextBox 16"/>
            <p:cNvSpPr txBox="1">
              <a:spLocks noChangeArrowheads="1"/>
            </p:cNvSpPr>
            <p:nvPr/>
          </p:nvSpPr>
          <p:spPr bwMode="auto">
            <a:xfrm>
              <a:off x="1057476" y="4715552"/>
              <a:ext cx="4269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0519" name="TextBox 16"/>
            <p:cNvSpPr txBox="1">
              <a:spLocks noChangeArrowheads="1"/>
            </p:cNvSpPr>
            <p:nvPr/>
          </p:nvSpPr>
          <p:spPr bwMode="auto">
            <a:xfrm>
              <a:off x="990171" y="3421143"/>
              <a:ext cx="4942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60</a:t>
              </a:r>
            </a:p>
          </p:txBody>
        </p:sp>
        <p:sp>
          <p:nvSpPr>
            <p:cNvPr id="20520" name="TextBox 16"/>
            <p:cNvSpPr txBox="1">
              <a:spLocks noChangeArrowheads="1"/>
            </p:cNvSpPr>
            <p:nvPr/>
          </p:nvSpPr>
          <p:spPr bwMode="auto">
            <a:xfrm>
              <a:off x="891222" y="2340489"/>
              <a:ext cx="59319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100</a:t>
              </a:r>
            </a:p>
          </p:txBody>
        </p:sp>
      </p:grp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>
            <a:off x="1592263" y="4900613"/>
            <a:ext cx="29083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 rot="10800000" flipH="1" flipV="1">
            <a:off x="4533900" y="4892675"/>
            <a:ext cx="3175" cy="3048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42"/>
          <p:cNvCxnSpPr>
            <a:cxnSpLocks noChangeShapeType="1"/>
          </p:cNvCxnSpPr>
          <p:nvPr/>
        </p:nvCxnSpPr>
        <p:spPr bwMode="auto">
          <a:xfrm>
            <a:off x="1579563" y="4865688"/>
            <a:ext cx="27320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45"/>
          <p:cNvCxnSpPr>
            <a:cxnSpLocks noChangeShapeType="1"/>
          </p:cNvCxnSpPr>
          <p:nvPr/>
        </p:nvCxnSpPr>
        <p:spPr bwMode="auto">
          <a:xfrm rot="5400000">
            <a:off x="4156869" y="5042694"/>
            <a:ext cx="290513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49"/>
          <p:cNvCxnSpPr>
            <a:cxnSpLocks noChangeShapeType="1"/>
          </p:cNvCxnSpPr>
          <p:nvPr/>
        </p:nvCxnSpPr>
        <p:spPr bwMode="auto">
          <a:xfrm rot="5400000" flipH="1" flipV="1">
            <a:off x="499269" y="3875881"/>
            <a:ext cx="2655888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 rot="10800000" flipV="1">
            <a:off x="1579563" y="2571750"/>
            <a:ext cx="287337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>
            <a:off x="1587500" y="3646488"/>
            <a:ext cx="45878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Straight Connector 59"/>
          <p:cNvCxnSpPr>
            <a:cxnSpLocks noChangeShapeType="1"/>
          </p:cNvCxnSpPr>
          <p:nvPr/>
        </p:nvCxnSpPr>
        <p:spPr bwMode="auto">
          <a:xfrm rot="16200000" flipV="1">
            <a:off x="1291431" y="4420394"/>
            <a:ext cx="1546225" cy="14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2009775" y="3292475"/>
            <a:ext cx="325438" cy="403225"/>
            <a:chOff x="2827893" y="3849747"/>
            <a:chExt cx="325709" cy="402919"/>
          </a:xfrm>
        </p:grpSpPr>
        <p:sp>
          <p:nvSpPr>
            <p:cNvPr id="20513" name="TextBox 40"/>
            <p:cNvSpPr txBox="1">
              <a:spLocks noChangeArrowheads="1"/>
            </p:cNvSpPr>
            <p:nvPr/>
          </p:nvSpPr>
          <p:spPr bwMode="auto">
            <a:xfrm>
              <a:off x="2840919" y="3849747"/>
              <a:ext cx="312683" cy="368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20514" name="Oval 63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0" name="Group 94"/>
          <p:cNvGrpSpPr>
            <a:grpSpLocks/>
          </p:cNvGrpSpPr>
          <p:nvPr/>
        </p:nvGrpSpPr>
        <p:grpSpPr bwMode="auto">
          <a:xfrm>
            <a:off x="1911350" y="2949575"/>
            <a:ext cx="950913" cy="708025"/>
            <a:chOff x="1768643" y="2893308"/>
            <a:chExt cx="950389" cy="708143"/>
          </a:xfrm>
        </p:grpSpPr>
        <p:sp>
          <p:nvSpPr>
            <p:cNvPr id="20511" name="TextBox 40"/>
            <p:cNvSpPr txBox="1">
              <a:spLocks noChangeArrowheads="1"/>
            </p:cNvSpPr>
            <p:nvPr/>
          </p:nvSpPr>
          <p:spPr bwMode="auto">
            <a:xfrm>
              <a:off x="2097190" y="2893308"/>
              <a:ext cx="6218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-∆x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1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0512" name="Curved Connector 84"/>
            <p:cNvCxnSpPr>
              <a:cxnSpLocks noChangeShapeType="1"/>
            </p:cNvCxnSpPr>
            <p:nvPr/>
          </p:nvCxnSpPr>
          <p:spPr bwMode="auto">
            <a:xfrm rot="10800000" flipV="1">
              <a:off x="1768643" y="3130111"/>
              <a:ext cx="360632" cy="471340"/>
            </a:xfrm>
            <a:prstGeom prst="curvedConnector2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Group 93"/>
          <p:cNvGrpSpPr>
            <a:grpSpLocks/>
          </p:cNvGrpSpPr>
          <p:nvPr/>
        </p:nvGrpSpPr>
        <p:grpSpPr bwMode="auto">
          <a:xfrm>
            <a:off x="1827213" y="2487613"/>
            <a:ext cx="866775" cy="628650"/>
            <a:chOff x="1684422" y="2431421"/>
            <a:chExt cx="866273" cy="628609"/>
          </a:xfrm>
        </p:grpSpPr>
        <p:sp>
          <p:nvSpPr>
            <p:cNvPr id="20509" name="TextBox 40"/>
            <p:cNvSpPr txBox="1">
              <a:spLocks noChangeArrowheads="1"/>
            </p:cNvSpPr>
            <p:nvPr/>
          </p:nvSpPr>
          <p:spPr bwMode="auto">
            <a:xfrm>
              <a:off x="1866977" y="2431421"/>
              <a:ext cx="6837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0510" name="Curved Connector 84"/>
            <p:cNvCxnSpPr>
              <a:cxnSpLocks noChangeShapeType="1"/>
            </p:cNvCxnSpPr>
            <p:nvPr/>
          </p:nvCxnSpPr>
          <p:spPr bwMode="auto">
            <a:xfrm rot="5400000">
              <a:off x="1741363" y="2707717"/>
              <a:ext cx="295372" cy="409254"/>
            </a:xfrm>
            <a:prstGeom prst="curvedConnector2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Group 97"/>
          <p:cNvGrpSpPr>
            <a:grpSpLocks/>
          </p:cNvGrpSpPr>
          <p:nvPr/>
        </p:nvGrpSpPr>
        <p:grpSpPr bwMode="auto">
          <a:xfrm>
            <a:off x="3275013" y="4176713"/>
            <a:ext cx="942975" cy="708025"/>
            <a:chOff x="3132012" y="4121208"/>
            <a:chExt cx="942683" cy="707466"/>
          </a:xfrm>
        </p:grpSpPr>
        <p:sp>
          <p:nvSpPr>
            <p:cNvPr id="20507" name="TextBox 40"/>
            <p:cNvSpPr txBox="1">
              <a:spLocks noChangeArrowheads="1"/>
            </p:cNvSpPr>
            <p:nvPr/>
          </p:nvSpPr>
          <p:spPr bwMode="auto">
            <a:xfrm>
              <a:off x="3132012" y="4121208"/>
              <a:ext cx="6940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0508" name="Shape 96"/>
            <p:cNvCxnSpPr>
              <a:cxnSpLocks noChangeShapeType="1"/>
              <a:stCxn id="20507" idx="2"/>
            </p:cNvCxnSpPr>
            <p:nvPr/>
          </p:nvCxnSpPr>
          <p:spPr bwMode="auto">
            <a:xfrm rot="16200000" flipH="1">
              <a:off x="3607794" y="4361773"/>
              <a:ext cx="338134" cy="595668"/>
            </a:xfrm>
            <a:prstGeom prst="curvedConnector2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102"/>
          <p:cNvGrpSpPr>
            <a:grpSpLocks/>
          </p:cNvGrpSpPr>
          <p:nvPr/>
        </p:nvGrpSpPr>
        <p:grpSpPr bwMode="auto">
          <a:xfrm>
            <a:off x="4405313" y="4035425"/>
            <a:ext cx="773112" cy="860425"/>
            <a:chOff x="4263191" y="3980055"/>
            <a:chExt cx="772259" cy="860649"/>
          </a:xfrm>
        </p:grpSpPr>
        <p:sp>
          <p:nvSpPr>
            <p:cNvPr id="20505" name="TextBox 40"/>
            <p:cNvSpPr txBox="1">
              <a:spLocks noChangeArrowheads="1"/>
            </p:cNvSpPr>
            <p:nvPr/>
          </p:nvSpPr>
          <p:spPr bwMode="auto">
            <a:xfrm>
              <a:off x="4413608" y="3980055"/>
              <a:ext cx="6218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-∆x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1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0506" name="Curved Connector 99"/>
            <p:cNvCxnSpPr>
              <a:cxnSpLocks noChangeShapeType="1"/>
            </p:cNvCxnSpPr>
            <p:nvPr/>
          </p:nvCxnSpPr>
          <p:spPr bwMode="auto">
            <a:xfrm rot="5400000">
              <a:off x="4188996" y="4373479"/>
              <a:ext cx="541420" cy="393030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64034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Indifference Curves and Tastes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B8EB9DA-1A96-4CB6-9A37-622A06899E1E}" type="slidenum">
              <a:rPr lang="en-US" sz="1400" smtClean="0"/>
              <a:pPr eaLnBrk="1" hangingPunct="1"/>
              <a:t>14</a:t>
            </a:fld>
            <a:endParaRPr lang="en-US" sz="140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Flat indifference curves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Goods that yield no utility </a:t>
            </a:r>
          </a:p>
          <a:p>
            <a:pPr>
              <a:defRPr/>
            </a:pPr>
            <a:r>
              <a:rPr lang="en-US" dirty="0" smtClean="0"/>
              <a:t>Straight-line indifference curves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Goods that are perfect substitutes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MRS - constant along an indifference curve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In a two-good world</a:t>
            </a:r>
          </a:p>
          <a:p>
            <a:pPr lvl="3">
              <a:defRPr/>
            </a:pPr>
            <a:r>
              <a:rPr lang="en-US" dirty="0" smtClean="0">
                <a:ea typeface="+mn-ea"/>
                <a:cs typeface="+mn-cs"/>
              </a:rPr>
              <a:t>Indifference curve - straight line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33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Straight Connector 138"/>
          <p:cNvCxnSpPr>
            <a:cxnSpLocks noChangeShapeType="1"/>
          </p:cNvCxnSpPr>
          <p:nvPr/>
        </p:nvCxnSpPr>
        <p:spPr bwMode="auto">
          <a:xfrm>
            <a:off x="5200650" y="2814638"/>
            <a:ext cx="2613025" cy="1852612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Connector 80"/>
          <p:cNvCxnSpPr>
            <a:cxnSpLocks noChangeShapeType="1"/>
          </p:cNvCxnSpPr>
          <p:nvPr/>
        </p:nvCxnSpPr>
        <p:spPr bwMode="auto">
          <a:xfrm rot="5400000">
            <a:off x="6360319" y="4361656"/>
            <a:ext cx="5334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Connector 60"/>
          <p:cNvCxnSpPr>
            <a:cxnSpLocks noChangeShapeType="1"/>
          </p:cNvCxnSpPr>
          <p:nvPr/>
        </p:nvCxnSpPr>
        <p:spPr bwMode="auto">
          <a:xfrm>
            <a:off x="5197475" y="3132138"/>
            <a:ext cx="2238375" cy="1536700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Straight Connector 75"/>
          <p:cNvCxnSpPr>
            <a:cxnSpLocks noChangeShapeType="1"/>
          </p:cNvCxnSpPr>
          <p:nvPr/>
        </p:nvCxnSpPr>
        <p:spPr bwMode="auto">
          <a:xfrm rot="5400000">
            <a:off x="5995988" y="4279900"/>
            <a:ext cx="72866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9CCE454-FF26-4AAB-8017-A8C81001ECC5}" type="slidenum">
              <a:rPr lang="en-US" sz="1400" smtClean="0"/>
              <a:pPr eaLnBrk="1" hangingPunct="1"/>
              <a:t>15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61988" y="4657725"/>
            <a:ext cx="3887787" cy="465138"/>
            <a:chOff x="2332085" y="4840653"/>
            <a:chExt cx="3238566" cy="465737"/>
          </a:xfrm>
        </p:grpSpPr>
        <p:cxnSp>
          <p:nvCxnSpPr>
            <p:cNvPr id="22583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2389680" y="4840653"/>
              <a:ext cx="2945188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4" name="TextBox 14"/>
            <p:cNvSpPr txBox="1">
              <a:spLocks noChangeArrowheads="1"/>
            </p:cNvSpPr>
            <p:nvPr/>
          </p:nvSpPr>
          <p:spPr bwMode="auto">
            <a:xfrm>
              <a:off x="4388391" y="4936090"/>
              <a:ext cx="1182260" cy="37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2585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52425" y="1104900"/>
            <a:ext cx="1630363" cy="3878263"/>
            <a:chOff x="1194391" y="1268819"/>
            <a:chExt cx="1356462" cy="3877339"/>
          </a:xfrm>
        </p:grpSpPr>
        <p:cxnSp>
          <p:nvCxnSpPr>
            <p:cNvPr id="22581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82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7825" y="5156200"/>
            <a:ext cx="4292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(a) Flat indifference curves. The good measured on the horizontal axis is yielding no utility for the consumer.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38675" y="5156200"/>
            <a:ext cx="4021138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 (b) Straight-line indifference curves: perfect substitutes. The same amount  of good 2 is always needed to compensate the consumer for the loss of one unit of good 1.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793875" y="760413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(a)</a:t>
            </a:r>
          </a:p>
        </p:txBody>
      </p:sp>
      <p:sp>
        <p:nvSpPr>
          <p:cNvPr id="45" name="Oval 42"/>
          <p:cNvSpPr>
            <a:spLocks noChangeArrowheads="1"/>
          </p:cNvSpPr>
          <p:nvPr/>
        </p:nvSpPr>
        <p:spPr bwMode="auto">
          <a:xfrm>
            <a:off x="6307138" y="3870325"/>
            <a:ext cx="101600" cy="10001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102350" y="758825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(b)</a:t>
            </a:r>
          </a:p>
        </p:txBody>
      </p:sp>
      <p:cxnSp>
        <p:nvCxnSpPr>
          <p:cNvPr id="48" name="Straight Connector 47"/>
          <p:cNvCxnSpPr>
            <a:cxnSpLocks noChangeShapeType="1"/>
          </p:cNvCxnSpPr>
          <p:nvPr/>
        </p:nvCxnSpPr>
        <p:spPr bwMode="auto">
          <a:xfrm>
            <a:off x="1090613" y="2713038"/>
            <a:ext cx="2600325" cy="1587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>
            <a:off x="1090613" y="2997200"/>
            <a:ext cx="2600325" cy="1588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49"/>
          <p:cNvCxnSpPr>
            <a:cxnSpLocks noChangeShapeType="1"/>
          </p:cNvCxnSpPr>
          <p:nvPr/>
        </p:nvCxnSpPr>
        <p:spPr bwMode="auto">
          <a:xfrm>
            <a:off x="1090613" y="3255963"/>
            <a:ext cx="2600325" cy="1587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1847850" y="2643188"/>
            <a:ext cx="325438" cy="403225"/>
            <a:chOff x="2827893" y="3849747"/>
            <a:chExt cx="325929" cy="402919"/>
          </a:xfrm>
        </p:grpSpPr>
        <p:sp>
          <p:nvSpPr>
            <p:cNvPr id="22579" name="TextBox 40"/>
            <p:cNvSpPr txBox="1">
              <a:spLocks noChangeArrowheads="1"/>
            </p:cNvSpPr>
            <p:nvPr/>
          </p:nvSpPr>
          <p:spPr bwMode="auto">
            <a:xfrm>
              <a:off x="2840916" y="3849747"/>
              <a:ext cx="312906" cy="369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22580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4841875" y="4648200"/>
            <a:ext cx="4346575" cy="471488"/>
            <a:chOff x="4841301" y="4648735"/>
            <a:chExt cx="4346767" cy="470952"/>
          </a:xfrm>
        </p:grpSpPr>
        <p:cxnSp>
          <p:nvCxnSpPr>
            <p:cNvPr id="22573" name="Straight Arrow Connector 7"/>
            <p:cNvCxnSpPr>
              <a:cxnSpLocks noChangeShapeType="1"/>
            </p:cNvCxnSpPr>
            <p:nvPr/>
          </p:nvCxnSpPr>
          <p:spPr bwMode="auto">
            <a:xfrm>
              <a:off x="4841301" y="4656148"/>
              <a:ext cx="3875793" cy="408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74" name="TextBox 14"/>
            <p:cNvSpPr txBox="1">
              <a:spLocks noChangeArrowheads="1"/>
            </p:cNvSpPr>
            <p:nvPr/>
          </p:nvSpPr>
          <p:spPr bwMode="auto">
            <a:xfrm>
              <a:off x="7791655" y="4751320"/>
              <a:ext cx="1396413" cy="368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2575" name="TextBox 16"/>
            <p:cNvSpPr txBox="1">
              <a:spLocks noChangeArrowheads="1"/>
            </p:cNvSpPr>
            <p:nvPr/>
          </p:nvSpPr>
          <p:spPr bwMode="auto">
            <a:xfrm>
              <a:off x="4868385" y="4648735"/>
              <a:ext cx="328653" cy="368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22576" name="TextBox 52"/>
            <p:cNvSpPr txBox="1">
              <a:spLocks noChangeArrowheads="1"/>
            </p:cNvSpPr>
            <p:nvPr/>
          </p:nvSpPr>
          <p:spPr bwMode="auto">
            <a:xfrm>
              <a:off x="5373302" y="465421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3</a:t>
              </a:r>
            </a:p>
          </p:txBody>
        </p:sp>
        <p:sp>
          <p:nvSpPr>
            <p:cNvPr id="22577" name="TextBox 53"/>
            <p:cNvSpPr txBox="1">
              <a:spLocks noChangeArrowheads="1"/>
            </p:cNvSpPr>
            <p:nvPr/>
          </p:nvSpPr>
          <p:spPr bwMode="auto">
            <a:xfrm>
              <a:off x="6205138" y="465421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8</a:t>
              </a:r>
            </a:p>
          </p:txBody>
        </p:sp>
        <p:sp>
          <p:nvSpPr>
            <p:cNvPr id="22578" name="TextBox 54"/>
            <p:cNvSpPr txBox="1">
              <a:spLocks noChangeArrowheads="1"/>
            </p:cNvSpPr>
            <p:nvPr/>
          </p:nvSpPr>
          <p:spPr bwMode="auto">
            <a:xfrm>
              <a:off x="6424322" y="4654219"/>
              <a:ext cx="4240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11</a:t>
              </a:r>
            </a:p>
          </p:txBody>
        </p:sp>
      </p:grp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4462463" y="1103313"/>
            <a:ext cx="1630362" cy="3878262"/>
            <a:chOff x="4462594" y="1103313"/>
            <a:chExt cx="1630363" cy="3878262"/>
          </a:xfrm>
        </p:grpSpPr>
        <p:cxnSp>
          <p:nvCxnSpPr>
            <p:cNvPr id="22567" name="Straight Arrow Connector 55"/>
            <p:cNvCxnSpPr>
              <a:cxnSpLocks noChangeShapeType="1"/>
            </p:cNvCxnSpPr>
            <p:nvPr/>
          </p:nvCxnSpPr>
          <p:spPr bwMode="auto">
            <a:xfrm rot="5400000" flipH="1" flipV="1">
              <a:off x="3466029" y="3248055"/>
              <a:ext cx="3467038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68" name="TextBox 15"/>
            <p:cNvSpPr txBox="1">
              <a:spLocks noChangeArrowheads="1"/>
            </p:cNvSpPr>
            <p:nvPr/>
          </p:nvSpPr>
          <p:spPr bwMode="auto">
            <a:xfrm>
              <a:off x="4462594" y="1103313"/>
              <a:ext cx="1630363" cy="369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  <p:sp>
          <p:nvSpPr>
            <p:cNvPr id="22569" name="TextBox 55"/>
            <p:cNvSpPr txBox="1">
              <a:spLocks noChangeArrowheads="1"/>
            </p:cNvSpPr>
            <p:nvPr/>
          </p:nvSpPr>
          <p:spPr bwMode="auto">
            <a:xfrm>
              <a:off x="4918399" y="316945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9</a:t>
              </a:r>
            </a:p>
          </p:txBody>
        </p:sp>
        <p:sp>
          <p:nvSpPr>
            <p:cNvPr id="22570" name="TextBox 56"/>
            <p:cNvSpPr txBox="1">
              <a:spLocks noChangeArrowheads="1"/>
            </p:cNvSpPr>
            <p:nvPr/>
          </p:nvSpPr>
          <p:spPr bwMode="auto">
            <a:xfrm>
              <a:off x="4918399" y="3740501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5</a:t>
              </a:r>
            </a:p>
          </p:txBody>
        </p:sp>
        <p:sp>
          <p:nvSpPr>
            <p:cNvPr id="22571" name="TextBox 57"/>
            <p:cNvSpPr txBox="1">
              <a:spLocks noChangeArrowheads="1"/>
            </p:cNvSpPr>
            <p:nvPr/>
          </p:nvSpPr>
          <p:spPr bwMode="auto">
            <a:xfrm>
              <a:off x="4918399" y="392214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4</a:t>
              </a:r>
            </a:p>
          </p:txBody>
        </p:sp>
        <p:sp>
          <p:nvSpPr>
            <p:cNvPr id="22572" name="TextBox 58"/>
            <p:cNvSpPr txBox="1">
              <a:spLocks noChangeArrowheads="1"/>
            </p:cNvSpPr>
            <p:nvPr/>
          </p:nvSpPr>
          <p:spPr bwMode="auto">
            <a:xfrm>
              <a:off x="4790159" y="2956191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</a:t>
              </a:r>
            </a:p>
          </p:txBody>
        </p:sp>
      </p:grp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>
            <a:off x="5211763" y="3349625"/>
            <a:ext cx="2857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Straight Connector 64"/>
          <p:cNvCxnSpPr>
            <a:cxnSpLocks noChangeShapeType="1"/>
            <a:endCxn id="22576" idx="0"/>
          </p:cNvCxnSpPr>
          <p:nvPr/>
        </p:nvCxnSpPr>
        <p:spPr bwMode="auto">
          <a:xfrm rot="16200000" flipH="1">
            <a:off x="4881563" y="4006850"/>
            <a:ext cx="129381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Oval 42"/>
          <p:cNvSpPr>
            <a:spLocks noChangeArrowheads="1"/>
          </p:cNvSpPr>
          <p:nvPr/>
        </p:nvSpPr>
        <p:spPr bwMode="auto">
          <a:xfrm>
            <a:off x="6572250" y="4051300"/>
            <a:ext cx="100013" cy="10001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68" name="Oval 42"/>
          <p:cNvSpPr>
            <a:spLocks noChangeArrowheads="1"/>
          </p:cNvSpPr>
          <p:nvPr/>
        </p:nvSpPr>
        <p:spPr bwMode="auto">
          <a:xfrm>
            <a:off x="5478463" y="3294063"/>
            <a:ext cx="101600" cy="100012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/>
          </a:p>
        </p:txBody>
      </p:sp>
      <p:cxnSp>
        <p:nvCxnSpPr>
          <p:cNvPr id="70" name="Straight Connector 69"/>
          <p:cNvCxnSpPr>
            <a:cxnSpLocks noChangeShapeType="1"/>
          </p:cNvCxnSpPr>
          <p:nvPr/>
        </p:nvCxnSpPr>
        <p:spPr bwMode="auto">
          <a:xfrm flipV="1">
            <a:off x="5214938" y="3924300"/>
            <a:ext cx="114617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Connector 78"/>
          <p:cNvCxnSpPr>
            <a:cxnSpLocks noChangeShapeType="1"/>
          </p:cNvCxnSpPr>
          <p:nvPr/>
        </p:nvCxnSpPr>
        <p:spPr bwMode="auto">
          <a:xfrm>
            <a:off x="5203825" y="4102100"/>
            <a:ext cx="14160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97"/>
          <p:cNvGrpSpPr>
            <a:grpSpLocks/>
          </p:cNvGrpSpPr>
          <p:nvPr/>
        </p:nvGrpSpPr>
        <p:grpSpPr bwMode="auto">
          <a:xfrm>
            <a:off x="5478463" y="3995738"/>
            <a:ext cx="858837" cy="368300"/>
            <a:chOff x="2725231" y="4938954"/>
            <a:chExt cx="857285" cy="369041"/>
          </a:xfrm>
        </p:grpSpPr>
        <p:sp>
          <p:nvSpPr>
            <p:cNvPr id="22565" name="TextBox 40"/>
            <p:cNvSpPr txBox="1">
              <a:spLocks noChangeArrowheads="1"/>
            </p:cNvSpPr>
            <p:nvPr/>
          </p:nvSpPr>
          <p:spPr bwMode="auto">
            <a:xfrm>
              <a:off x="2725231" y="4938954"/>
              <a:ext cx="694030" cy="369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2566" name="Shape 96"/>
            <p:cNvCxnSpPr>
              <a:cxnSpLocks noChangeShapeType="1"/>
            </p:cNvCxnSpPr>
            <p:nvPr/>
          </p:nvCxnSpPr>
          <p:spPr bwMode="auto">
            <a:xfrm flipV="1">
              <a:off x="3235149" y="4962415"/>
              <a:ext cx="347367" cy="164461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102"/>
          <p:cNvGrpSpPr>
            <a:grpSpLocks/>
          </p:cNvGrpSpPr>
          <p:nvPr/>
        </p:nvGrpSpPr>
        <p:grpSpPr bwMode="auto">
          <a:xfrm>
            <a:off x="5749925" y="4124325"/>
            <a:ext cx="750888" cy="547688"/>
            <a:chOff x="3418011" y="4190594"/>
            <a:chExt cx="750845" cy="547517"/>
          </a:xfrm>
        </p:grpSpPr>
        <p:sp>
          <p:nvSpPr>
            <p:cNvPr id="22563" name="TextBox 40"/>
            <p:cNvSpPr txBox="1">
              <a:spLocks noChangeArrowheads="1"/>
            </p:cNvSpPr>
            <p:nvPr/>
          </p:nvSpPr>
          <p:spPr bwMode="auto">
            <a:xfrm>
              <a:off x="3418011" y="4368779"/>
              <a:ext cx="6218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-∆x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1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2564" name="Curved Connector 99"/>
            <p:cNvCxnSpPr>
              <a:cxnSpLocks noChangeShapeType="1"/>
            </p:cNvCxnSpPr>
            <p:nvPr/>
          </p:nvCxnSpPr>
          <p:spPr bwMode="auto">
            <a:xfrm rot="5400000" flipH="1" flipV="1">
              <a:off x="3864916" y="4234217"/>
              <a:ext cx="347563" cy="260317"/>
            </a:xfrm>
            <a:prstGeom prst="curvedConnector3">
              <a:avLst>
                <a:gd name="adj1" fmla="val 47366"/>
              </a:avLst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" name="Group 97"/>
          <p:cNvGrpSpPr>
            <a:grpSpLocks/>
          </p:cNvGrpSpPr>
          <p:nvPr/>
        </p:nvGrpSpPr>
        <p:grpSpPr bwMode="auto">
          <a:xfrm>
            <a:off x="5224463" y="2543175"/>
            <a:ext cx="1077912" cy="735013"/>
            <a:chOff x="2318858" y="4523645"/>
            <a:chExt cx="1076661" cy="733655"/>
          </a:xfrm>
        </p:grpSpPr>
        <p:sp>
          <p:nvSpPr>
            <p:cNvPr id="22561" name="TextBox 40"/>
            <p:cNvSpPr txBox="1">
              <a:spLocks noChangeArrowheads="1"/>
            </p:cNvSpPr>
            <p:nvPr/>
          </p:nvSpPr>
          <p:spPr bwMode="auto">
            <a:xfrm>
              <a:off x="2701489" y="4523645"/>
              <a:ext cx="694030" cy="369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2562" name="Shape 96"/>
            <p:cNvCxnSpPr>
              <a:cxnSpLocks noChangeShapeType="1"/>
              <a:stCxn id="22561" idx="2"/>
            </p:cNvCxnSpPr>
            <p:nvPr/>
          </p:nvCxnSpPr>
          <p:spPr bwMode="auto">
            <a:xfrm rot="5400000">
              <a:off x="2501373" y="4710169"/>
              <a:ext cx="364616" cy="729646"/>
            </a:xfrm>
            <a:prstGeom prst="curvedConnector2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" name="Group 102"/>
          <p:cNvGrpSpPr>
            <a:grpSpLocks/>
          </p:cNvGrpSpPr>
          <p:nvPr/>
        </p:nvGrpSpPr>
        <p:grpSpPr bwMode="auto">
          <a:xfrm>
            <a:off x="5295900" y="3354388"/>
            <a:ext cx="1730375" cy="385762"/>
            <a:chOff x="4132142" y="4182900"/>
            <a:chExt cx="1729297" cy="385585"/>
          </a:xfrm>
        </p:grpSpPr>
        <p:sp>
          <p:nvSpPr>
            <p:cNvPr id="22559" name="TextBox 40"/>
            <p:cNvSpPr txBox="1">
              <a:spLocks noChangeArrowheads="1"/>
            </p:cNvSpPr>
            <p:nvPr/>
          </p:nvSpPr>
          <p:spPr bwMode="auto">
            <a:xfrm>
              <a:off x="5239991" y="4199056"/>
              <a:ext cx="621448" cy="36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-∆x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1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2560" name="Curved Connector 99"/>
            <p:cNvCxnSpPr>
              <a:cxnSpLocks noChangeShapeType="1"/>
              <a:stCxn id="22559" idx="1"/>
            </p:cNvCxnSpPr>
            <p:nvPr/>
          </p:nvCxnSpPr>
          <p:spPr bwMode="auto">
            <a:xfrm rot="10800000">
              <a:off x="4132142" y="4182900"/>
              <a:ext cx="1107850" cy="200872"/>
            </a:xfrm>
            <a:prstGeom prst="curvedConnector3">
              <a:avLst>
                <a:gd name="adj1" fmla="val 100014"/>
              </a:avLst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60667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6" grpId="0"/>
      <p:bldP spid="45" grpId="0" animBg="1"/>
      <p:bldP spid="46" grpId="0"/>
      <p:bldP spid="67" grpId="0" animBg="1"/>
      <p:bldP spid="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Indifference Curves and Tastes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AB4D9E1-9781-4646-B9BE-9D009C3FECB5}" type="slidenum">
              <a:rPr lang="en-US" sz="1400" smtClean="0"/>
              <a:pPr eaLnBrk="1" hangingPunct="1"/>
              <a:t>16</a:t>
            </a:fld>
            <a:endParaRPr lang="en-US" sz="140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Right-angle indifference curves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Goods that are perfect complements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Must be consumed in a fixed ratio to produce utility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In a two-good world</a:t>
            </a:r>
          </a:p>
          <a:p>
            <a:pPr lvl="3">
              <a:defRPr/>
            </a:pPr>
            <a:r>
              <a:rPr lang="en-US" dirty="0" smtClean="0">
                <a:ea typeface="+mn-ea"/>
                <a:cs typeface="+mn-cs"/>
              </a:rPr>
              <a:t>Right angle indifference curves</a:t>
            </a:r>
          </a:p>
          <a:p>
            <a:pPr>
              <a:defRPr/>
            </a:pPr>
            <a:r>
              <a:rPr lang="en-US" dirty="0" smtClean="0"/>
              <a:t>Bowed-out indifference curves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Nonconvex preferences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Connector 60"/>
          <p:cNvCxnSpPr>
            <a:cxnSpLocks noChangeShapeType="1"/>
          </p:cNvCxnSpPr>
          <p:nvPr/>
        </p:nvCxnSpPr>
        <p:spPr bwMode="auto">
          <a:xfrm flipV="1">
            <a:off x="1063625" y="2286000"/>
            <a:ext cx="2435225" cy="2381250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1814513" y="3716338"/>
            <a:ext cx="1060450" cy="369887"/>
            <a:chOff x="1814573" y="3716592"/>
            <a:chExt cx="1060711" cy="369332"/>
          </a:xfrm>
        </p:grpSpPr>
        <p:cxnSp>
          <p:nvCxnSpPr>
            <p:cNvPr id="24648" name="Straight Connector 68"/>
            <p:cNvCxnSpPr>
              <a:cxnSpLocks noChangeShapeType="1"/>
            </p:cNvCxnSpPr>
            <p:nvPr/>
          </p:nvCxnSpPr>
          <p:spPr bwMode="auto">
            <a:xfrm>
              <a:off x="1814573" y="3919893"/>
              <a:ext cx="733646" cy="1588"/>
            </a:xfrm>
            <a:prstGeom prst="line">
              <a:avLst/>
            </a:pr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49" name="TextBox 40"/>
            <p:cNvSpPr txBox="1">
              <a:spLocks noChangeArrowheads="1"/>
            </p:cNvSpPr>
            <p:nvPr/>
          </p:nvSpPr>
          <p:spPr bwMode="auto">
            <a:xfrm>
              <a:off x="2541538" y="3716592"/>
              <a:ext cx="3337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I</a:t>
              </a:r>
              <a:r>
                <a:rPr lang="en-US" sz="1800" i="1" baseline="-25000"/>
                <a:t>1</a:t>
              </a:r>
            </a:p>
          </p:txBody>
        </p:sp>
      </p:grpSp>
      <p:sp>
        <p:nvSpPr>
          <p:cNvPr id="2458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79DB004-DF8C-430B-8C76-85063776C53A}" type="slidenum">
              <a:rPr lang="en-US" sz="1400" smtClean="0"/>
              <a:pPr eaLnBrk="1" hangingPunct="1"/>
              <a:t>17</a:t>
            </a:fld>
            <a:endParaRPr lang="en-US" sz="1400" smtClean="0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638675" y="4657725"/>
            <a:ext cx="4505325" cy="465138"/>
            <a:chOff x="2332085" y="4840653"/>
            <a:chExt cx="3238566" cy="465737"/>
          </a:xfrm>
        </p:grpSpPr>
        <p:cxnSp>
          <p:nvCxnSpPr>
            <p:cNvPr id="24645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2389680" y="4840653"/>
              <a:ext cx="2945188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46" name="TextBox 14"/>
            <p:cNvSpPr txBox="1">
              <a:spLocks noChangeArrowheads="1"/>
            </p:cNvSpPr>
            <p:nvPr/>
          </p:nvSpPr>
          <p:spPr bwMode="auto">
            <a:xfrm>
              <a:off x="4388391" y="4936090"/>
              <a:ext cx="1182260" cy="37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4647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2650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4259263" y="1104900"/>
            <a:ext cx="1630362" cy="3878263"/>
            <a:chOff x="1194391" y="1268819"/>
            <a:chExt cx="1356462" cy="3877339"/>
          </a:xfrm>
        </p:grpSpPr>
        <p:cxnSp>
          <p:nvCxnSpPr>
            <p:cNvPr id="24643" name="Straight Arrow Connector 13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44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7825" y="5156200"/>
            <a:ext cx="4292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(c) Right-angle indifference curves: perfect complements. Adding any amount of only one good to bundle a yields no additional utility.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295775" y="5156200"/>
            <a:ext cx="472122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 (d) Bowed-out indifference curves: nonconvex preferences and the MRS. As the consumer is given bundles containing more and more of good 2, he values an individual unit of good 2 more and more.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793875" y="760413"/>
            <a:ext cx="48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(c)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102350" y="758825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2000">
                <a:solidFill>
                  <a:srgbClr val="004846"/>
                </a:solidFill>
              </a:rPr>
              <a:t>(d)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30200" y="1103313"/>
            <a:ext cx="1630363" cy="3878262"/>
            <a:chOff x="4462594" y="1103313"/>
            <a:chExt cx="1630363" cy="3878262"/>
          </a:xfrm>
        </p:grpSpPr>
        <p:cxnSp>
          <p:nvCxnSpPr>
            <p:cNvPr id="24639" name="Straight Arrow Connector 55"/>
            <p:cNvCxnSpPr>
              <a:cxnSpLocks noChangeShapeType="1"/>
            </p:cNvCxnSpPr>
            <p:nvPr/>
          </p:nvCxnSpPr>
          <p:spPr bwMode="auto">
            <a:xfrm rot="5400000" flipH="1" flipV="1">
              <a:off x="3466029" y="3248055"/>
              <a:ext cx="3467038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40" name="TextBox 15"/>
            <p:cNvSpPr txBox="1">
              <a:spLocks noChangeArrowheads="1"/>
            </p:cNvSpPr>
            <p:nvPr/>
          </p:nvSpPr>
          <p:spPr bwMode="auto">
            <a:xfrm>
              <a:off x="4462594" y="1103313"/>
              <a:ext cx="1630363" cy="369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  <p:sp>
          <p:nvSpPr>
            <p:cNvPr id="24641" name="TextBox 29"/>
            <p:cNvSpPr txBox="1">
              <a:spLocks noChangeArrowheads="1"/>
            </p:cNvSpPr>
            <p:nvPr/>
          </p:nvSpPr>
          <p:spPr bwMode="auto">
            <a:xfrm>
              <a:off x="4790159" y="3733008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</a:t>
              </a:r>
            </a:p>
          </p:txBody>
        </p:sp>
        <p:sp>
          <p:nvSpPr>
            <p:cNvPr id="24642" name="TextBox 32"/>
            <p:cNvSpPr txBox="1">
              <a:spLocks noChangeArrowheads="1"/>
            </p:cNvSpPr>
            <p:nvPr/>
          </p:nvSpPr>
          <p:spPr bwMode="auto">
            <a:xfrm>
              <a:off x="4790159" y="3455942"/>
              <a:ext cx="4240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11</a:t>
              </a:r>
            </a:p>
          </p:txBody>
        </p:sp>
      </p:grpSp>
      <p:sp>
        <p:nvSpPr>
          <p:cNvPr id="44" name="TextBox 40"/>
          <p:cNvSpPr txBox="1">
            <a:spLocks noChangeArrowheads="1"/>
          </p:cNvSpPr>
          <p:nvPr/>
        </p:nvSpPr>
        <p:spPr bwMode="auto">
          <a:xfrm>
            <a:off x="5938838" y="3197225"/>
            <a:ext cx="622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>
                <a:solidFill>
                  <a:srgbClr val="004846"/>
                </a:solidFill>
              </a:rPr>
              <a:t>-∆x</a:t>
            </a:r>
            <a:r>
              <a:rPr lang="en-US" sz="1800" i="1" baseline="-25000">
                <a:solidFill>
                  <a:srgbClr val="004846"/>
                </a:solidFill>
              </a:rPr>
              <a:t>1</a:t>
            </a:r>
            <a:endParaRPr lang="en-US" sz="1800" i="1">
              <a:solidFill>
                <a:srgbClr val="004846"/>
              </a:solidFill>
            </a:endParaRPr>
          </a:p>
        </p:txBody>
      </p:sp>
      <p:sp>
        <p:nvSpPr>
          <p:cNvPr id="50" name="TextBox 40"/>
          <p:cNvSpPr txBox="1">
            <a:spLocks noChangeArrowheads="1"/>
          </p:cNvSpPr>
          <p:nvPr/>
        </p:nvSpPr>
        <p:spPr bwMode="auto">
          <a:xfrm>
            <a:off x="5559425" y="2941638"/>
            <a:ext cx="622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>
                <a:solidFill>
                  <a:srgbClr val="004846"/>
                </a:solidFill>
              </a:rPr>
              <a:t>-∆x</a:t>
            </a:r>
            <a:r>
              <a:rPr lang="en-US" sz="1800" i="1" baseline="-25000">
                <a:solidFill>
                  <a:srgbClr val="004846"/>
                </a:solidFill>
              </a:rPr>
              <a:t>1</a:t>
            </a:r>
            <a:endParaRPr lang="en-US" sz="1800" i="1">
              <a:solidFill>
                <a:srgbClr val="004846"/>
              </a:solidFill>
            </a:endParaRPr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701675" y="4646613"/>
            <a:ext cx="3646488" cy="473075"/>
            <a:chOff x="4841301" y="4646428"/>
            <a:chExt cx="3646938" cy="473259"/>
          </a:xfrm>
        </p:grpSpPr>
        <p:cxnSp>
          <p:nvCxnSpPr>
            <p:cNvPr id="24634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4841301" y="4646428"/>
              <a:ext cx="3646938" cy="972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635" name="TextBox 14"/>
            <p:cNvSpPr txBox="1">
              <a:spLocks noChangeArrowheads="1"/>
            </p:cNvSpPr>
            <p:nvPr/>
          </p:nvSpPr>
          <p:spPr bwMode="auto">
            <a:xfrm>
              <a:off x="7079244" y="4751320"/>
              <a:ext cx="1396413" cy="368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4636" name="TextBox 16"/>
            <p:cNvSpPr txBox="1">
              <a:spLocks noChangeArrowheads="1"/>
            </p:cNvSpPr>
            <p:nvPr/>
          </p:nvSpPr>
          <p:spPr bwMode="auto">
            <a:xfrm>
              <a:off x="4868385" y="4648735"/>
              <a:ext cx="328653" cy="368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24637" name="TextBox 56"/>
            <p:cNvSpPr txBox="1">
              <a:spLocks noChangeArrowheads="1"/>
            </p:cNvSpPr>
            <p:nvPr/>
          </p:nvSpPr>
          <p:spPr bwMode="auto">
            <a:xfrm>
              <a:off x="5811717" y="465421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5</a:t>
              </a:r>
            </a:p>
          </p:txBody>
        </p:sp>
        <p:sp>
          <p:nvSpPr>
            <p:cNvPr id="24638" name="TextBox 57"/>
            <p:cNvSpPr txBox="1">
              <a:spLocks noChangeArrowheads="1"/>
            </p:cNvSpPr>
            <p:nvPr/>
          </p:nvSpPr>
          <p:spPr bwMode="auto">
            <a:xfrm>
              <a:off x="6137231" y="465421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6</a:t>
              </a:r>
            </a:p>
          </p:txBody>
        </p:sp>
      </p:grp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 rot="5400000">
            <a:off x="2328863" y="2636838"/>
            <a:ext cx="808037" cy="1587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Straight Connector 64"/>
          <p:cNvCxnSpPr>
            <a:cxnSpLocks noChangeShapeType="1"/>
          </p:cNvCxnSpPr>
          <p:nvPr/>
        </p:nvCxnSpPr>
        <p:spPr bwMode="auto">
          <a:xfrm>
            <a:off x="2711450" y="3041650"/>
            <a:ext cx="733425" cy="1588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Straight Connector 65"/>
          <p:cNvCxnSpPr>
            <a:cxnSpLocks noChangeShapeType="1"/>
          </p:cNvCxnSpPr>
          <p:nvPr/>
        </p:nvCxnSpPr>
        <p:spPr bwMode="auto">
          <a:xfrm rot="5400000">
            <a:off x="1928813" y="3022600"/>
            <a:ext cx="808038" cy="1587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66"/>
          <p:cNvCxnSpPr>
            <a:cxnSpLocks noChangeShapeType="1"/>
          </p:cNvCxnSpPr>
          <p:nvPr/>
        </p:nvCxnSpPr>
        <p:spPr bwMode="auto">
          <a:xfrm>
            <a:off x="2311400" y="3438525"/>
            <a:ext cx="733425" cy="1588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" name="Straight Connector 67"/>
          <p:cNvCxnSpPr>
            <a:cxnSpLocks noChangeShapeType="1"/>
          </p:cNvCxnSpPr>
          <p:nvPr/>
        </p:nvCxnSpPr>
        <p:spPr bwMode="auto">
          <a:xfrm rot="5400000">
            <a:off x="1420813" y="3536950"/>
            <a:ext cx="808038" cy="1587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1766888" y="3273425"/>
            <a:ext cx="325437" cy="403225"/>
            <a:chOff x="2827893" y="3849747"/>
            <a:chExt cx="326405" cy="402919"/>
          </a:xfrm>
        </p:grpSpPr>
        <p:sp>
          <p:nvSpPr>
            <p:cNvPr id="24632" name="TextBox 40"/>
            <p:cNvSpPr txBox="1">
              <a:spLocks noChangeArrowheads="1"/>
            </p:cNvSpPr>
            <p:nvPr/>
          </p:nvSpPr>
          <p:spPr bwMode="auto">
            <a:xfrm>
              <a:off x="2840919" y="3849747"/>
              <a:ext cx="313379" cy="369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24633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089150" y="3563938"/>
            <a:ext cx="312738" cy="403225"/>
            <a:chOff x="2827893" y="3849747"/>
            <a:chExt cx="313558" cy="402919"/>
          </a:xfrm>
        </p:grpSpPr>
        <p:sp>
          <p:nvSpPr>
            <p:cNvPr id="24630" name="TextBox 40"/>
            <p:cNvSpPr txBox="1">
              <a:spLocks noChangeArrowheads="1"/>
            </p:cNvSpPr>
            <p:nvPr/>
          </p:nvSpPr>
          <p:spPr bwMode="auto">
            <a:xfrm>
              <a:off x="2840915" y="3849747"/>
              <a:ext cx="300536" cy="369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c</a:t>
              </a:r>
            </a:p>
          </p:txBody>
        </p:sp>
        <p:sp>
          <p:nvSpPr>
            <p:cNvPr id="24631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1595438" y="3871913"/>
            <a:ext cx="312737" cy="406400"/>
            <a:chOff x="2649243" y="4152947"/>
            <a:chExt cx="312907" cy="406110"/>
          </a:xfrm>
        </p:grpSpPr>
        <p:sp>
          <p:nvSpPr>
            <p:cNvPr id="24628" name="TextBox 40"/>
            <p:cNvSpPr txBox="1">
              <a:spLocks noChangeArrowheads="1"/>
            </p:cNvSpPr>
            <p:nvPr/>
          </p:nvSpPr>
          <p:spPr bwMode="auto">
            <a:xfrm>
              <a:off x="2649243" y="4189727"/>
              <a:ext cx="312907" cy="369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24629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cxnSp>
        <p:nvCxnSpPr>
          <p:cNvPr id="77" name="Straight Connector 76"/>
          <p:cNvCxnSpPr>
            <a:cxnSpLocks noChangeShapeType="1"/>
          </p:cNvCxnSpPr>
          <p:nvPr/>
        </p:nvCxnSpPr>
        <p:spPr bwMode="auto">
          <a:xfrm rot="5400000">
            <a:off x="1455738" y="4284663"/>
            <a:ext cx="7239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Connector 79"/>
          <p:cNvCxnSpPr>
            <a:cxnSpLocks noChangeShapeType="1"/>
          </p:cNvCxnSpPr>
          <p:nvPr/>
        </p:nvCxnSpPr>
        <p:spPr bwMode="auto">
          <a:xfrm rot="5400000" flipH="1">
            <a:off x="1425575" y="3551238"/>
            <a:ext cx="0" cy="72390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Straight Connector 81"/>
          <p:cNvCxnSpPr>
            <a:cxnSpLocks noChangeShapeType="1"/>
          </p:cNvCxnSpPr>
          <p:nvPr/>
        </p:nvCxnSpPr>
        <p:spPr bwMode="auto">
          <a:xfrm rot="5400000">
            <a:off x="1438275" y="3259138"/>
            <a:ext cx="3175" cy="75247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Straight Connector 83"/>
          <p:cNvCxnSpPr>
            <a:cxnSpLocks noChangeShapeType="1"/>
          </p:cNvCxnSpPr>
          <p:nvPr/>
        </p:nvCxnSpPr>
        <p:spPr bwMode="auto">
          <a:xfrm rot="16200000" flipH="1">
            <a:off x="1794669" y="4304506"/>
            <a:ext cx="7048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" name="Arc 87"/>
          <p:cNvSpPr/>
          <p:nvPr/>
        </p:nvSpPr>
        <p:spPr bwMode="auto">
          <a:xfrm>
            <a:off x="3987800" y="3689350"/>
            <a:ext cx="2168525" cy="1935163"/>
          </a:xfrm>
          <a:prstGeom prst="arc">
            <a:avLst>
              <a:gd name="adj1" fmla="val 15945825"/>
              <a:gd name="adj2" fmla="val 0"/>
            </a:avLst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endParaRPr lang="en-US"/>
          </a:p>
        </p:txBody>
      </p:sp>
      <p:sp>
        <p:nvSpPr>
          <p:cNvPr id="89" name="Arc 88"/>
          <p:cNvSpPr/>
          <p:nvPr/>
        </p:nvSpPr>
        <p:spPr bwMode="auto">
          <a:xfrm>
            <a:off x="3065463" y="2786063"/>
            <a:ext cx="4122737" cy="3756025"/>
          </a:xfrm>
          <a:prstGeom prst="arc">
            <a:avLst>
              <a:gd name="adj1" fmla="val 15945825"/>
              <a:gd name="adj2" fmla="val 0"/>
            </a:avLst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marL="342900" indent="-342900">
              <a:defRPr/>
            </a:pPr>
            <a:endParaRPr lang="en-US"/>
          </a:p>
        </p:txBody>
      </p:sp>
      <p:sp>
        <p:nvSpPr>
          <p:cNvPr id="91" name="TextBox 40"/>
          <p:cNvSpPr txBox="1">
            <a:spLocks noChangeArrowheads="1"/>
          </p:cNvSpPr>
          <p:nvPr/>
        </p:nvSpPr>
        <p:spPr bwMode="auto">
          <a:xfrm>
            <a:off x="6265863" y="3722688"/>
            <a:ext cx="622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>
                <a:solidFill>
                  <a:srgbClr val="004846"/>
                </a:solidFill>
              </a:rPr>
              <a:t>-∆x</a:t>
            </a:r>
            <a:r>
              <a:rPr lang="en-US" sz="1800" i="1" baseline="-25000">
                <a:solidFill>
                  <a:srgbClr val="004846"/>
                </a:solidFill>
              </a:rPr>
              <a:t>1</a:t>
            </a:r>
            <a:endParaRPr lang="en-US" sz="1800" i="1">
              <a:solidFill>
                <a:srgbClr val="004846"/>
              </a:solidFill>
            </a:endParaRPr>
          </a:p>
        </p:txBody>
      </p: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6448425" y="2970213"/>
            <a:ext cx="412750" cy="369887"/>
            <a:chOff x="2827893" y="3904135"/>
            <a:chExt cx="413621" cy="369052"/>
          </a:xfrm>
        </p:grpSpPr>
        <p:sp>
          <p:nvSpPr>
            <p:cNvPr id="24626" name="TextBox 40"/>
            <p:cNvSpPr txBox="1">
              <a:spLocks noChangeArrowheads="1"/>
            </p:cNvSpPr>
            <p:nvPr/>
          </p:nvSpPr>
          <p:spPr bwMode="auto">
            <a:xfrm>
              <a:off x="2928135" y="3904135"/>
              <a:ext cx="313379" cy="369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24627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6870700" y="3400425"/>
            <a:ext cx="431800" cy="393700"/>
            <a:chOff x="2827893" y="3860369"/>
            <a:chExt cx="432420" cy="392297"/>
          </a:xfrm>
        </p:grpSpPr>
        <p:sp>
          <p:nvSpPr>
            <p:cNvPr id="24624" name="TextBox 40"/>
            <p:cNvSpPr txBox="1">
              <a:spLocks noChangeArrowheads="1"/>
            </p:cNvSpPr>
            <p:nvPr/>
          </p:nvSpPr>
          <p:spPr bwMode="auto">
            <a:xfrm>
              <a:off x="2947406" y="3860369"/>
              <a:ext cx="312907" cy="369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24625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cxnSp>
        <p:nvCxnSpPr>
          <p:cNvPr id="99" name="Straight Connector 98"/>
          <p:cNvCxnSpPr>
            <a:cxnSpLocks noChangeShapeType="1"/>
          </p:cNvCxnSpPr>
          <p:nvPr/>
        </p:nvCxnSpPr>
        <p:spPr bwMode="auto">
          <a:xfrm rot="16200000" flipH="1">
            <a:off x="6254751" y="3511550"/>
            <a:ext cx="48101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Connector 100"/>
          <p:cNvCxnSpPr>
            <a:cxnSpLocks noChangeShapeType="1"/>
          </p:cNvCxnSpPr>
          <p:nvPr/>
        </p:nvCxnSpPr>
        <p:spPr bwMode="auto">
          <a:xfrm flipV="1">
            <a:off x="6494463" y="3751263"/>
            <a:ext cx="3937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Connector 102"/>
          <p:cNvCxnSpPr>
            <a:cxnSpLocks noChangeShapeType="1"/>
          </p:cNvCxnSpPr>
          <p:nvPr/>
        </p:nvCxnSpPr>
        <p:spPr bwMode="auto">
          <a:xfrm>
            <a:off x="5741988" y="3040063"/>
            <a:ext cx="390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Straight Connector 103"/>
          <p:cNvCxnSpPr>
            <a:cxnSpLocks noChangeShapeType="1"/>
          </p:cNvCxnSpPr>
          <p:nvPr/>
        </p:nvCxnSpPr>
        <p:spPr bwMode="auto">
          <a:xfrm>
            <a:off x="6121400" y="3273425"/>
            <a:ext cx="4000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" name="Straight Connector 105"/>
          <p:cNvCxnSpPr>
            <a:cxnSpLocks noChangeShapeType="1"/>
          </p:cNvCxnSpPr>
          <p:nvPr/>
        </p:nvCxnSpPr>
        <p:spPr bwMode="auto">
          <a:xfrm rot="5400000" flipH="1" flipV="1">
            <a:off x="6002338" y="3152775"/>
            <a:ext cx="24288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0" name="Straight Connector 109"/>
          <p:cNvCxnSpPr>
            <a:cxnSpLocks noChangeShapeType="1"/>
          </p:cNvCxnSpPr>
          <p:nvPr/>
        </p:nvCxnSpPr>
        <p:spPr bwMode="auto">
          <a:xfrm rot="16200000" flipV="1">
            <a:off x="5664994" y="2963069"/>
            <a:ext cx="157163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2" name="Group 112"/>
          <p:cNvGrpSpPr>
            <a:grpSpLocks/>
          </p:cNvGrpSpPr>
          <p:nvPr/>
        </p:nvGrpSpPr>
        <p:grpSpPr bwMode="auto">
          <a:xfrm>
            <a:off x="5757863" y="2451100"/>
            <a:ext cx="854075" cy="511175"/>
            <a:chOff x="5757592" y="2451459"/>
            <a:chExt cx="853652" cy="510779"/>
          </a:xfrm>
        </p:grpSpPr>
        <p:sp>
          <p:nvSpPr>
            <p:cNvPr id="24622" name="TextBox 40"/>
            <p:cNvSpPr txBox="1">
              <a:spLocks noChangeArrowheads="1"/>
            </p:cNvSpPr>
            <p:nvPr/>
          </p:nvSpPr>
          <p:spPr bwMode="auto">
            <a:xfrm>
              <a:off x="5916999" y="2451459"/>
              <a:ext cx="6942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4623" name="Straight Arrow Connector 111"/>
            <p:cNvCxnSpPr>
              <a:cxnSpLocks noChangeShapeType="1"/>
            </p:cNvCxnSpPr>
            <p:nvPr/>
          </p:nvCxnSpPr>
          <p:spPr bwMode="auto">
            <a:xfrm rot="10800000" flipV="1">
              <a:off x="5757592" y="2732313"/>
              <a:ext cx="363657" cy="229925"/>
            </a:xfrm>
            <a:prstGeom prst="straightConnector1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115"/>
          <p:cNvGrpSpPr>
            <a:grpSpLocks/>
          </p:cNvGrpSpPr>
          <p:nvPr/>
        </p:nvGrpSpPr>
        <p:grpSpPr bwMode="auto">
          <a:xfrm>
            <a:off x="6138863" y="2687638"/>
            <a:ext cx="922337" cy="496887"/>
            <a:chOff x="6138184" y="2687505"/>
            <a:chExt cx="923377" cy="496419"/>
          </a:xfrm>
        </p:grpSpPr>
        <p:sp>
          <p:nvSpPr>
            <p:cNvPr id="24620" name="TextBox 40"/>
            <p:cNvSpPr txBox="1">
              <a:spLocks noChangeArrowheads="1"/>
            </p:cNvSpPr>
            <p:nvPr/>
          </p:nvSpPr>
          <p:spPr bwMode="auto">
            <a:xfrm>
              <a:off x="6367316" y="2687505"/>
              <a:ext cx="6942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4621" name="Straight Arrow Connector 114"/>
            <p:cNvCxnSpPr>
              <a:cxnSpLocks noChangeShapeType="1"/>
            </p:cNvCxnSpPr>
            <p:nvPr/>
          </p:nvCxnSpPr>
          <p:spPr bwMode="auto">
            <a:xfrm rot="10800000" flipV="1">
              <a:off x="6138184" y="2969192"/>
              <a:ext cx="450365" cy="214732"/>
            </a:xfrm>
            <a:prstGeom prst="straightConnector1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" name="Group 119"/>
          <p:cNvGrpSpPr>
            <a:grpSpLocks/>
          </p:cNvGrpSpPr>
          <p:nvPr/>
        </p:nvGrpSpPr>
        <p:grpSpPr bwMode="auto">
          <a:xfrm>
            <a:off x="6511925" y="3060700"/>
            <a:ext cx="1104900" cy="531813"/>
            <a:chOff x="6512682" y="3059912"/>
            <a:chExt cx="1104050" cy="532372"/>
          </a:xfrm>
        </p:grpSpPr>
        <p:sp>
          <p:nvSpPr>
            <p:cNvPr id="24618" name="TextBox 89"/>
            <p:cNvSpPr txBox="1">
              <a:spLocks noChangeArrowheads="1"/>
            </p:cNvSpPr>
            <p:nvPr/>
          </p:nvSpPr>
          <p:spPr bwMode="auto">
            <a:xfrm>
              <a:off x="6922487" y="3059912"/>
              <a:ext cx="6942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>
                  <a:solidFill>
                    <a:srgbClr val="004846"/>
                  </a:solidFill>
                </a:rPr>
                <a:t>+∆x</a:t>
              </a:r>
              <a:r>
                <a:rPr lang="en-US" sz="1800" i="1" baseline="-25000">
                  <a:solidFill>
                    <a:srgbClr val="004846"/>
                  </a:solidFill>
                </a:rPr>
                <a:t>2</a:t>
              </a:r>
              <a:endParaRPr lang="en-US" sz="1800" i="1">
                <a:solidFill>
                  <a:srgbClr val="004846"/>
                </a:solidFill>
              </a:endParaRPr>
            </a:p>
          </p:txBody>
        </p:sp>
        <p:cxnSp>
          <p:nvCxnSpPr>
            <p:cNvPr id="24619" name="Straight Arrow Connector 117"/>
            <p:cNvCxnSpPr>
              <a:cxnSpLocks noChangeShapeType="1"/>
            </p:cNvCxnSpPr>
            <p:nvPr/>
          </p:nvCxnSpPr>
          <p:spPr bwMode="auto">
            <a:xfrm rot="10800000" flipV="1">
              <a:off x="6512682" y="3365547"/>
              <a:ext cx="541759" cy="226737"/>
            </a:xfrm>
            <a:prstGeom prst="straightConnector1">
              <a:avLst/>
            </a:prstGeom>
            <a:noFill/>
            <a:ln w="9525" algn="ctr">
              <a:solidFill>
                <a:srgbClr val="004846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21643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44" grpId="0"/>
      <p:bldP spid="50" grpId="0"/>
      <p:bldP spid="88" grpId="0" animBg="1"/>
      <p:bldP spid="89" grpId="0" animBg="1"/>
      <p:bldP spid="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 substitutes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BDCD589-370E-4B61-993A-22AD289DBE41}" type="slidenum">
              <a:rPr lang="en-US" sz="1400" smtClean="0"/>
              <a:pPr eaLnBrk="1" hangingPunct="1"/>
              <a:t>18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398588" y="5026025"/>
            <a:ext cx="4648200" cy="463550"/>
            <a:chOff x="2332085" y="4840653"/>
            <a:chExt cx="3871622" cy="465737"/>
          </a:xfrm>
        </p:grpSpPr>
        <p:cxnSp>
          <p:nvCxnSpPr>
            <p:cNvPr id="25613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2389680" y="4840653"/>
              <a:ext cx="2945188" cy="7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14" name="TextBox 14"/>
            <p:cNvSpPr txBox="1">
              <a:spLocks noChangeArrowheads="1"/>
            </p:cNvSpPr>
            <p:nvPr/>
          </p:nvSpPr>
          <p:spPr bwMode="auto">
            <a:xfrm>
              <a:off x="5021447" y="4936090"/>
              <a:ext cx="1182260" cy="370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dirty="0" smtClean="0"/>
                <a:t>Coke</a:t>
              </a:r>
              <a:endParaRPr lang="en-US" sz="1800" dirty="0"/>
            </a:p>
          </p:txBody>
        </p:sp>
        <p:sp>
          <p:nvSpPr>
            <p:cNvPr id="25615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420817" y="1473200"/>
            <a:ext cx="761748" cy="3878263"/>
            <a:chOff x="1471031" y="1268819"/>
            <a:chExt cx="633867" cy="3877339"/>
          </a:xfrm>
        </p:grpSpPr>
        <p:cxnSp>
          <p:nvCxnSpPr>
            <p:cNvPr id="25611" name="Straight Arrow Connector 9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612" name="TextBox 15"/>
            <p:cNvSpPr txBox="1">
              <a:spLocks noChangeArrowheads="1"/>
            </p:cNvSpPr>
            <p:nvPr/>
          </p:nvSpPr>
          <p:spPr bwMode="auto">
            <a:xfrm>
              <a:off x="1471031" y="1268819"/>
              <a:ext cx="633867" cy="369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dirty="0" smtClean="0"/>
                <a:t>Pepsi</a:t>
              </a:r>
              <a:endParaRPr lang="en-US" sz="1800" dirty="0"/>
            </a:p>
          </p:txBody>
        </p:sp>
      </p:grp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114425" y="5524500"/>
            <a:ext cx="66754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dirty="0">
                <a:solidFill>
                  <a:srgbClr val="004846"/>
                </a:solidFill>
              </a:rPr>
              <a:t>Mary’s marginal rate of substitution is constant at any bundle of </a:t>
            </a:r>
            <a:r>
              <a:rPr lang="en-US" sz="1800" dirty="0" smtClean="0">
                <a:solidFill>
                  <a:srgbClr val="004846"/>
                </a:solidFill>
              </a:rPr>
              <a:t>Pepsi and Coke.</a:t>
            </a:r>
            <a:endParaRPr lang="en-US" sz="1800" dirty="0">
              <a:solidFill>
                <a:srgbClr val="004846"/>
              </a:solidFill>
            </a:endParaRP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1828800" y="2493963"/>
            <a:ext cx="2732088" cy="25177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1828800" y="3800475"/>
            <a:ext cx="1365250" cy="12223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>
            <a:off x="1828800" y="3170238"/>
            <a:ext cx="2030413" cy="18526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3072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Optimal Consumption Bundle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4328AB2-A6DC-4A35-B851-EEC1FA8BF001}" type="slidenum">
              <a:rPr lang="en-US" sz="1400" smtClean="0"/>
              <a:pPr eaLnBrk="1" hangingPunct="1"/>
              <a:t>19</a:t>
            </a:fld>
            <a:endParaRPr lang="en-US" sz="140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52575"/>
            <a:ext cx="8537575" cy="53054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Optimal consumption bundle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Maximize consumer’s utility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Within the economically feasible set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Best bundle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According to consumer’s preferences</a:t>
            </a:r>
          </a:p>
          <a:p>
            <a:pPr>
              <a:defRPr/>
            </a:pPr>
            <a:r>
              <a:rPr lang="en-US" dirty="0" smtClean="0"/>
              <a:t>Characteristics of optimal bundles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Indifference curve tangent to budget line</a:t>
            </a:r>
          </a:p>
          <a:p>
            <a:pPr lvl="3">
              <a:defRPr/>
            </a:pPr>
            <a:r>
              <a:rPr lang="en-US" dirty="0" smtClean="0">
                <a:ea typeface="+mn-ea"/>
                <a:cs typeface="+mn-cs"/>
              </a:rPr>
              <a:t>Slope of indifference curve = MRS = -∆x</a:t>
            </a:r>
            <a:r>
              <a:rPr lang="en-US" baseline="-25000" dirty="0" smtClean="0">
                <a:ea typeface="+mn-ea"/>
                <a:cs typeface="+mn-cs"/>
              </a:rPr>
              <a:t>2</a:t>
            </a:r>
            <a:r>
              <a:rPr lang="en-US" dirty="0" smtClean="0">
                <a:ea typeface="+mn-ea"/>
                <a:cs typeface="+mn-cs"/>
              </a:rPr>
              <a:t>/∆x</a:t>
            </a:r>
            <a:r>
              <a:rPr lang="en-US" baseline="-25000" dirty="0" smtClean="0">
                <a:ea typeface="+mn-ea"/>
                <a:cs typeface="+mn-cs"/>
              </a:rPr>
              <a:t>1</a:t>
            </a:r>
          </a:p>
          <a:p>
            <a:pPr lvl="3">
              <a:defRPr/>
            </a:pPr>
            <a:r>
              <a:rPr lang="en-US" dirty="0" smtClean="0">
                <a:ea typeface="+mn-ea"/>
                <a:cs typeface="+mn-cs"/>
              </a:rPr>
              <a:t>Slope of budget line = price ratio = p</a:t>
            </a:r>
            <a:r>
              <a:rPr lang="en-US" baseline="-25000" dirty="0" smtClean="0">
                <a:ea typeface="+mn-ea"/>
                <a:cs typeface="+mn-cs"/>
              </a:rPr>
              <a:t>1</a:t>
            </a:r>
            <a:r>
              <a:rPr lang="en-US" dirty="0" smtClean="0">
                <a:ea typeface="+mn-ea"/>
                <a:cs typeface="+mn-cs"/>
              </a:rPr>
              <a:t>/p</a:t>
            </a:r>
            <a:r>
              <a:rPr lang="en-US" baseline="-25000" dirty="0" smtClean="0">
                <a:ea typeface="+mn-ea"/>
                <a:cs typeface="+mn-cs"/>
              </a:rPr>
              <a:t>2</a:t>
            </a:r>
            <a:endParaRPr lang="en-US" dirty="0" smtClean="0">
              <a:ea typeface="+mn-ea"/>
              <a:cs typeface="+mn-cs"/>
            </a:endParaRP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MRS = p</a:t>
            </a:r>
            <a:r>
              <a:rPr lang="en-US" baseline="-25000" dirty="0" smtClean="0">
                <a:ea typeface="+mn-ea"/>
                <a:cs typeface="+mn-cs"/>
              </a:rPr>
              <a:t>1</a:t>
            </a:r>
            <a:r>
              <a:rPr lang="en-US" dirty="0" smtClean="0">
                <a:ea typeface="+mn-ea"/>
                <a:cs typeface="+mn-cs"/>
              </a:rPr>
              <a:t>/p</a:t>
            </a:r>
            <a:r>
              <a:rPr lang="en-US" baseline="-25000" dirty="0" smtClean="0">
                <a:ea typeface="+mn-ea"/>
                <a:cs typeface="+mn-cs"/>
              </a:rPr>
              <a:t>2</a:t>
            </a:r>
            <a:r>
              <a:rPr lang="en-US" dirty="0" smtClean="0">
                <a:ea typeface="+mn-ea"/>
                <a:cs typeface="+mn-cs"/>
              </a:rPr>
              <a:t>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3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Budget line</a:t>
            </a:r>
            <a:endParaRPr 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EDEF33C-2523-4730-A2D0-10FF7AC95AA1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2175" y="5629275"/>
            <a:ext cx="738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Points on the budget line indicate all the bundles of goods that the consumer can afford.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538288" y="1370013"/>
            <a:ext cx="998537" cy="3844925"/>
            <a:chOff x="1182506" y="1675342"/>
            <a:chExt cx="997733" cy="3844396"/>
          </a:xfrm>
        </p:grpSpPr>
        <p:cxnSp>
          <p:nvCxnSpPr>
            <p:cNvPr id="7185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73811" y="3786218"/>
              <a:ext cx="3467039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86" name="TextBox 15"/>
            <p:cNvSpPr txBox="1">
              <a:spLocks noChangeArrowheads="1"/>
            </p:cNvSpPr>
            <p:nvPr/>
          </p:nvSpPr>
          <p:spPr bwMode="auto">
            <a:xfrm>
              <a:off x="1238956" y="1675342"/>
              <a:ext cx="9412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</a:t>
              </a:r>
            </a:p>
          </p:txBody>
        </p:sp>
        <p:sp>
          <p:nvSpPr>
            <p:cNvPr id="7187" name="TextBox 41"/>
            <p:cNvSpPr txBox="1">
              <a:spLocks noChangeArrowheads="1"/>
            </p:cNvSpPr>
            <p:nvPr/>
          </p:nvSpPr>
          <p:spPr bwMode="auto">
            <a:xfrm>
              <a:off x="1182506" y="2281589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150</a:t>
              </a:r>
              <a:endParaRPr lang="en-US" sz="1800" baseline="-25000"/>
            </a:p>
          </p:txBody>
        </p:sp>
        <p:sp>
          <p:nvSpPr>
            <p:cNvPr id="7188" name="TextBox 41"/>
            <p:cNvSpPr txBox="1">
              <a:spLocks noChangeArrowheads="1"/>
            </p:cNvSpPr>
            <p:nvPr/>
          </p:nvSpPr>
          <p:spPr bwMode="auto">
            <a:xfrm>
              <a:off x="1310747" y="4138612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50</a:t>
              </a:r>
              <a:endParaRPr lang="en-US" sz="1800" baseline="-25000"/>
            </a:p>
          </p:txBody>
        </p:sp>
        <p:sp>
          <p:nvSpPr>
            <p:cNvPr id="7189" name="TextBox 41"/>
            <p:cNvSpPr txBox="1">
              <a:spLocks noChangeArrowheads="1"/>
            </p:cNvSpPr>
            <p:nvPr/>
          </p:nvSpPr>
          <p:spPr bwMode="auto">
            <a:xfrm>
              <a:off x="1182506" y="3241144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100</a:t>
              </a:r>
              <a:endParaRPr lang="en-US" sz="1800" baseline="-25000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795463" y="4751388"/>
            <a:ext cx="4995862" cy="614362"/>
            <a:chOff x="1438987" y="4976636"/>
            <a:chExt cx="4996642" cy="615041"/>
          </a:xfrm>
        </p:grpSpPr>
        <p:cxnSp>
          <p:nvCxnSpPr>
            <p:cNvPr id="7179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477963" y="5156316"/>
              <a:ext cx="3970522" cy="198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80" name="TextBox 14"/>
            <p:cNvSpPr txBox="1">
              <a:spLocks noChangeArrowheads="1"/>
            </p:cNvSpPr>
            <p:nvPr/>
          </p:nvSpPr>
          <p:spPr bwMode="auto">
            <a:xfrm>
              <a:off x="5494346" y="4976636"/>
              <a:ext cx="94128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</a:t>
              </a:r>
            </a:p>
          </p:txBody>
        </p:sp>
        <p:sp>
          <p:nvSpPr>
            <p:cNvPr id="7181" name="TextBox 41"/>
            <p:cNvSpPr txBox="1">
              <a:spLocks noChangeArrowheads="1"/>
            </p:cNvSpPr>
            <p:nvPr/>
          </p:nvSpPr>
          <p:spPr bwMode="auto">
            <a:xfrm>
              <a:off x="4268435" y="5222345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150</a:t>
              </a:r>
              <a:endParaRPr lang="en-US" sz="1800" baseline="-25000"/>
            </a:p>
          </p:txBody>
        </p:sp>
        <p:sp>
          <p:nvSpPr>
            <p:cNvPr id="7182" name="TextBox 41"/>
            <p:cNvSpPr txBox="1">
              <a:spLocks noChangeArrowheads="1"/>
            </p:cNvSpPr>
            <p:nvPr/>
          </p:nvSpPr>
          <p:spPr bwMode="auto">
            <a:xfrm>
              <a:off x="3376613" y="5222345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100</a:t>
              </a:r>
              <a:endParaRPr lang="en-US" sz="1800" baseline="-25000"/>
            </a:p>
          </p:txBody>
        </p:sp>
        <p:sp>
          <p:nvSpPr>
            <p:cNvPr id="7183" name="TextBox 41"/>
            <p:cNvSpPr txBox="1">
              <a:spLocks noChangeArrowheads="1"/>
            </p:cNvSpPr>
            <p:nvPr/>
          </p:nvSpPr>
          <p:spPr bwMode="auto">
            <a:xfrm>
              <a:off x="1438987" y="5222345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  <a:endParaRPr lang="en-US" sz="1800" baseline="-25000"/>
            </a:p>
          </p:txBody>
        </p:sp>
        <p:sp>
          <p:nvSpPr>
            <p:cNvPr id="7184" name="TextBox 41"/>
            <p:cNvSpPr txBox="1">
              <a:spLocks noChangeArrowheads="1"/>
            </p:cNvSpPr>
            <p:nvPr/>
          </p:nvSpPr>
          <p:spPr bwMode="auto">
            <a:xfrm>
              <a:off x="2467858" y="5222345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50</a:t>
              </a:r>
              <a:endParaRPr lang="en-US" sz="1800" baseline="-25000"/>
            </a:p>
          </p:txBody>
        </p:sp>
      </p:grp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>
            <a:off x="2162175" y="3105150"/>
            <a:ext cx="1839913" cy="1828800"/>
          </a:xfrm>
          <a:prstGeom prst="line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31"/>
          <p:cNvSpPr>
            <a:spLocks noChangeArrowheads="1"/>
          </p:cNvSpPr>
          <p:nvPr/>
        </p:nvSpPr>
        <p:spPr bwMode="auto">
          <a:xfrm rot="-2803903">
            <a:off x="3942557" y="4863306"/>
            <a:ext cx="114300" cy="112713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 rot="-2803903">
            <a:off x="2114550" y="3070225"/>
            <a:ext cx="112713" cy="112713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 animBg="1"/>
      <p:bldP spid="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optimal consumption bundle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121CE40-3096-43A8-9457-2BAED419A120}" type="slidenum">
              <a:rPr lang="en-US" sz="1400" smtClean="0"/>
              <a:pPr eaLnBrk="1" hangingPunct="1"/>
              <a:t>20</a:t>
            </a:fld>
            <a:endParaRPr lang="en-US" sz="1400" smtClean="0"/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76275" y="5749925"/>
            <a:ext cx="77200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 At the optimal point e, the indifference curve is tangent to the boundary BB’ of the economically feasible consumption set.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19225" y="5238750"/>
            <a:ext cx="5629275" cy="463550"/>
            <a:chOff x="2332085" y="4840661"/>
            <a:chExt cx="4688311" cy="464756"/>
          </a:xfrm>
        </p:grpSpPr>
        <p:cxnSp>
          <p:nvCxnSpPr>
            <p:cNvPr id="27699" name="Straight Arrow Connector 7"/>
            <p:cNvCxnSpPr>
              <a:cxnSpLocks noChangeShapeType="1"/>
            </p:cNvCxnSpPr>
            <p:nvPr/>
          </p:nvCxnSpPr>
          <p:spPr bwMode="auto">
            <a:xfrm>
              <a:off x="2389680" y="4840661"/>
              <a:ext cx="4417893" cy="1088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700" name="TextBox 14"/>
            <p:cNvSpPr txBox="1">
              <a:spLocks noChangeArrowheads="1"/>
            </p:cNvSpPr>
            <p:nvPr/>
          </p:nvSpPr>
          <p:spPr bwMode="auto">
            <a:xfrm>
              <a:off x="5646302" y="493608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27701" name="TextBox 16"/>
            <p:cNvSpPr txBox="1">
              <a:spLocks noChangeArrowheads="1"/>
            </p:cNvSpPr>
            <p:nvPr/>
          </p:nvSpPr>
          <p:spPr bwMode="auto">
            <a:xfrm>
              <a:off x="2332085" y="4892957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085850" y="1103313"/>
            <a:ext cx="1630363" cy="4418012"/>
            <a:chOff x="1194391" y="1268819"/>
            <a:chExt cx="1356462" cy="4417663"/>
          </a:xfrm>
        </p:grpSpPr>
        <p:cxnSp>
          <p:nvCxnSpPr>
            <p:cNvPr id="27697" name="Straight Arrow Connector 55"/>
            <p:cNvCxnSpPr>
              <a:cxnSpLocks noChangeShapeType="1"/>
            </p:cNvCxnSpPr>
            <p:nvPr/>
          </p:nvCxnSpPr>
          <p:spPr bwMode="auto">
            <a:xfrm rot="5400000" flipH="1" flipV="1">
              <a:off x="-198417" y="3680528"/>
              <a:ext cx="4006536" cy="537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98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sp>
        <p:nvSpPr>
          <p:cNvPr id="13" name="Freeform 12"/>
          <p:cNvSpPr>
            <a:spLocks noChangeArrowheads="1"/>
          </p:cNvSpPr>
          <p:nvPr/>
        </p:nvSpPr>
        <p:spPr bwMode="auto">
          <a:xfrm rot="10800000">
            <a:off x="2589213" y="2411413"/>
            <a:ext cx="1933575" cy="1576387"/>
          </a:xfrm>
          <a:custGeom>
            <a:avLst/>
            <a:gdLst>
              <a:gd name="T0" fmla="*/ 0 w 1862051"/>
              <a:gd name="T1" fmla="*/ 0 h 1801091"/>
              <a:gd name="T2" fmla="*/ 687099 w 1862051"/>
              <a:gd name="T3" fmla="*/ 56085 h 1801091"/>
              <a:gd name="T4" fmla="*/ 1409255 w 1862051"/>
              <a:gd name="T5" fmla="*/ 263173 h 1801091"/>
              <a:gd name="T6" fmla="*/ 1991186 w 1862051"/>
              <a:gd name="T7" fmla="*/ 685977 h 1801091"/>
              <a:gd name="T8" fmla="*/ 2355770 w 1862051"/>
              <a:gd name="T9" fmla="*/ 1402155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14" name="Freeform 13"/>
          <p:cNvSpPr>
            <a:spLocks noChangeArrowheads="1"/>
          </p:cNvSpPr>
          <p:nvPr/>
        </p:nvSpPr>
        <p:spPr bwMode="auto">
          <a:xfrm rot="10800000">
            <a:off x="2114550" y="2136775"/>
            <a:ext cx="2370138" cy="2692400"/>
          </a:xfrm>
          <a:custGeom>
            <a:avLst/>
            <a:gdLst>
              <a:gd name="T0" fmla="*/ 0 w 1862051"/>
              <a:gd name="T1" fmla="*/ 0 h 1801091"/>
              <a:gd name="T2" fmla="*/ 1143075 w 1862051"/>
              <a:gd name="T3" fmla="*/ 195927 h 1801091"/>
              <a:gd name="T4" fmla="*/ 2344471 w 1862051"/>
              <a:gd name="T5" fmla="*/ 919363 h 1801091"/>
              <a:gd name="T6" fmla="*/ 3312586 w 1862051"/>
              <a:gd name="T7" fmla="*/ 2396368 h 1801091"/>
              <a:gd name="T8" fmla="*/ 3919118 w 1862051"/>
              <a:gd name="T9" fmla="*/ 4898237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1890713" y="2374900"/>
            <a:ext cx="336550" cy="369888"/>
            <a:chOff x="2591158" y="4103037"/>
            <a:chExt cx="337155" cy="369059"/>
          </a:xfrm>
        </p:grpSpPr>
        <p:sp>
          <p:nvSpPr>
            <p:cNvPr id="27695" name="TextBox 40"/>
            <p:cNvSpPr txBox="1">
              <a:spLocks noChangeArrowheads="1"/>
            </p:cNvSpPr>
            <p:nvPr/>
          </p:nvSpPr>
          <p:spPr bwMode="auto">
            <a:xfrm>
              <a:off x="2591158" y="4103037"/>
              <a:ext cx="300537" cy="3690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x</a:t>
              </a:r>
            </a:p>
          </p:txBody>
        </p:sp>
        <p:sp>
          <p:nvSpPr>
            <p:cNvPr id="27696" name="Oval 6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2940050" y="3033713"/>
            <a:ext cx="339725" cy="407987"/>
            <a:chOff x="2827893" y="3845543"/>
            <a:chExt cx="338755" cy="407123"/>
          </a:xfrm>
        </p:grpSpPr>
        <p:sp>
          <p:nvSpPr>
            <p:cNvPr id="27693" name="TextBox 40"/>
            <p:cNvSpPr txBox="1">
              <a:spLocks noChangeArrowheads="1"/>
            </p:cNvSpPr>
            <p:nvPr/>
          </p:nvSpPr>
          <p:spPr bwMode="auto">
            <a:xfrm>
              <a:off x="2853553" y="3845543"/>
              <a:ext cx="313095" cy="368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e</a:t>
              </a:r>
            </a:p>
          </p:txBody>
        </p:sp>
        <p:sp>
          <p:nvSpPr>
            <p:cNvPr id="27694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486025" y="2901950"/>
            <a:ext cx="300038" cy="420688"/>
            <a:chOff x="2747910" y="4152947"/>
            <a:chExt cx="299911" cy="419114"/>
          </a:xfrm>
        </p:grpSpPr>
        <p:sp>
          <p:nvSpPr>
            <p:cNvPr id="27691" name="TextBox 40"/>
            <p:cNvSpPr txBox="1">
              <a:spLocks noChangeArrowheads="1"/>
            </p:cNvSpPr>
            <p:nvPr/>
          </p:nvSpPr>
          <p:spPr bwMode="auto">
            <a:xfrm>
              <a:off x="2747910" y="4203566"/>
              <a:ext cx="299911" cy="368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z</a:t>
              </a:r>
            </a:p>
          </p:txBody>
        </p:sp>
        <p:sp>
          <p:nvSpPr>
            <p:cNvPr id="27692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1468438" y="1844675"/>
            <a:ext cx="3522662" cy="3775075"/>
            <a:chOff x="1468104" y="1844262"/>
            <a:chExt cx="3522956" cy="3775572"/>
          </a:xfrm>
        </p:grpSpPr>
        <p:cxnSp>
          <p:nvCxnSpPr>
            <p:cNvPr id="27688" name="Straight Connector 14"/>
            <p:cNvCxnSpPr>
              <a:cxnSpLocks noChangeShapeType="1"/>
            </p:cNvCxnSpPr>
            <p:nvPr/>
          </p:nvCxnSpPr>
          <p:spPr bwMode="auto">
            <a:xfrm rot="16200000" flipH="1">
              <a:off x="1650670" y="2244436"/>
              <a:ext cx="3158836" cy="2826327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9" name="TextBox 40"/>
            <p:cNvSpPr txBox="1">
              <a:spLocks noChangeArrowheads="1"/>
            </p:cNvSpPr>
            <p:nvPr/>
          </p:nvSpPr>
          <p:spPr bwMode="auto">
            <a:xfrm>
              <a:off x="1468104" y="1844262"/>
              <a:ext cx="3385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  <p:sp>
          <p:nvSpPr>
            <p:cNvPr id="27690" name="TextBox 40"/>
            <p:cNvSpPr txBox="1">
              <a:spLocks noChangeArrowheads="1"/>
            </p:cNvSpPr>
            <p:nvPr/>
          </p:nvSpPr>
          <p:spPr bwMode="auto">
            <a:xfrm>
              <a:off x="4601210" y="5250502"/>
              <a:ext cx="3898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B’</a:t>
              </a:r>
            </a:p>
          </p:txBody>
        </p:sp>
      </p:grpSp>
      <p:sp>
        <p:nvSpPr>
          <p:cNvPr id="34" name="Freeform 33"/>
          <p:cNvSpPr>
            <a:spLocks noChangeArrowheads="1"/>
          </p:cNvSpPr>
          <p:nvPr/>
        </p:nvSpPr>
        <p:spPr bwMode="auto">
          <a:xfrm rot="10800000">
            <a:off x="2351088" y="2339975"/>
            <a:ext cx="2154237" cy="2117725"/>
          </a:xfrm>
          <a:custGeom>
            <a:avLst/>
            <a:gdLst>
              <a:gd name="T0" fmla="*/ 0 w 1862051"/>
              <a:gd name="T1" fmla="*/ 0 h 1801091"/>
              <a:gd name="T2" fmla="*/ 944040 w 1862051"/>
              <a:gd name="T3" fmla="*/ 121302 h 1801091"/>
              <a:gd name="T4" fmla="*/ 1936245 w 1862051"/>
              <a:gd name="T5" fmla="*/ 569192 h 1801091"/>
              <a:gd name="T6" fmla="*/ 2735790 w 1862051"/>
              <a:gd name="T7" fmla="*/ 1483632 h 1801091"/>
              <a:gd name="T8" fmla="*/ 3236709 w 1862051"/>
              <a:gd name="T9" fmla="*/ 3032582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36" name="Freeform 35"/>
          <p:cNvSpPr>
            <a:spLocks noChangeArrowheads="1"/>
          </p:cNvSpPr>
          <p:nvPr/>
        </p:nvSpPr>
        <p:spPr bwMode="auto">
          <a:xfrm rot="10800000">
            <a:off x="2992438" y="2505075"/>
            <a:ext cx="1473200" cy="1200150"/>
          </a:xfrm>
          <a:custGeom>
            <a:avLst/>
            <a:gdLst>
              <a:gd name="T0" fmla="*/ 0 w 1862051"/>
              <a:gd name="T1" fmla="*/ 0 h 1801091"/>
              <a:gd name="T2" fmla="*/ 398745 w 1862051"/>
              <a:gd name="T3" fmla="*/ 32460 h 1801091"/>
              <a:gd name="T4" fmla="*/ 817835 w 1862051"/>
              <a:gd name="T5" fmla="*/ 152315 h 1801091"/>
              <a:gd name="T6" fmla="*/ 1155547 w 1862051"/>
              <a:gd name="T7" fmla="*/ 397019 h 1801091"/>
              <a:gd name="T8" fmla="*/ 1367127 w 1862051"/>
              <a:gd name="T9" fmla="*/ 811516 h 1801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2051"/>
              <a:gd name="T16" fmla="*/ 0 h 1801091"/>
              <a:gd name="T17" fmla="*/ 1862051 w 1862051"/>
              <a:gd name="T18" fmla="*/ 1801091 h 18010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2051" h="1801091">
                <a:moveTo>
                  <a:pt x="0" y="0"/>
                </a:moveTo>
                <a:cubicBezTo>
                  <a:pt x="178723" y="7850"/>
                  <a:pt x="357447" y="15701"/>
                  <a:pt x="543098" y="72043"/>
                </a:cubicBezTo>
                <a:cubicBezTo>
                  <a:pt x="728749" y="128385"/>
                  <a:pt x="942109" y="203200"/>
                  <a:pt x="1113905" y="338051"/>
                </a:cubicBezTo>
                <a:cubicBezTo>
                  <a:pt x="1285701" y="472902"/>
                  <a:pt x="1449185" y="637309"/>
                  <a:pt x="1573876" y="881149"/>
                </a:cubicBezTo>
                <a:cubicBezTo>
                  <a:pt x="1698567" y="1124989"/>
                  <a:pt x="1839884" y="1604355"/>
                  <a:pt x="1862051" y="1801091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37" name="TextBox 40"/>
          <p:cNvSpPr txBox="1">
            <a:spLocks noChangeArrowheads="1"/>
          </p:cNvSpPr>
          <p:nvPr/>
        </p:nvSpPr>
        <p:spPr bwMode="auto">
          <a:xfrm>
            <a:off x="1881188" y="4775200"/>
            <a:ext cx="32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/>
              <a:t>F</a:t>
            </a:r>
          </a:p>
        </p:txBody>
      </p:sp>
      <p:grpSp>
        <p:nvGrpSpPr>
          <p:cNvPr id="9" name="Group 53"/>
          <p:cNvGrpSpPr>
            <a:grpSpLocks/>
          </p:cNvGrpSpPr>
          <p:nvPr/>
        </p:nvGrpSpPr>
        <p:grpSpPr bwMode="auto">
          <a:xfrm>
            <a:off x="2170113" y="3721100"/>
            <a:ext cx="447675" cy="368300"/>
            <a:chOff x="2169597" y="3720367"/>
            <a:chExt cx="447558" cy="369332"/>
          </a:xfrm>
        </p:grpSpPr>
        <p:cxnSp>
          <p:nvCxnSpPr>
            <p:cNvPr id="27686" name="Straight Connector 38"/>
            <p:cNvCxnSpPr>
              <a:cxnSpLocks noChangeShapeType="1"/>
            </p:cNvCxnSpPr>
            <p:nvPr/>
          </p:nvCxnSpPr>
          <p:spPr bwMode="auto">
            <a:xfrm>
              <a:off x="2176125" y="3784720"/>
              <a:ext cx="427511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7" name="TextBox 40"/>
            <p:cNvSpPr txBox="1">
              <a:spLocks noChangeArrowheads="1"/>
            </p:cNvSpPr>
            <p:nvPr/>
          </p:nvSpPr>
          <p:spPr bwMode="auto">
            <a:xfrm>
              <a:off x="2169597" y="3720367"/>
              <a:ext cx="4475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+1</a:t>
              </a:r>
            </a:p>
          </p:txBody>
        </p: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2182813" y="2179638"/>
            <a:ext cx="477837" cy="369887"/>
            <a:chOff x="2183079" y="2180245"/>
            <a:chExt cx="477671" cy="369332"/>
          </a:xfrm>
        </p:grpSpPr>
        <p:cxnSp>
          <p:nvCxnSpPr>
            <p:cNvPr id="27684" name="Straight Connector 39"/>
            <p:cNvCxnSpPr>
              <a:cxnSpLocks noChangeShapeType="1"/>
            </p:cNvCxnSpPr>
            <p:nvPr/>
          </p:nvCxnSpPr>
          <p:spPr bwMode="auto">
            <a:xfrm>
              <a:off x="2183079" y="2491839"/>
              <a:ext cx="427511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5" name="TextBox 40"/>
            <p:cNvSpPr txBox="1">
              <a:spLocks noChangeArrowheads="1"/>
            </p:cNvSpPr>
            <p:nvPr/>
          </p:nvSpPr>
          <p:spPr bwMode="auto">
            <a:xfrm>
              <a:off x="2213192" y="2180245"/>
              <a:ext cx="4475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+1</a:t>
              </a:r>
            </a:p>
          </p:txBody>
        </p:sp>
      </p:grp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1778000" y="2481263"/>
            <a:ext cx="395288" cy="1306512"/>
            <a:chOff x="1777712" y="2481943"/>
            <a:chExt cx="395510" cy="1306286"/>
          </a:xfrm>
        </p:grpSpPr>
        <p:cxnSp>
          <p:nvCxnSpPr>
            <p:cNvPr id="27682" name="Straight Connector 41"/>
            <p:cNvCxnSpPr>
              <a:cxnSpLocks noChangeShapeType="1"/>
            </p:cNvCxnSpPr>
            <p:nvPr/>
          </p:nvCxnSpPr>
          <p:spPr bwMode="auto">
            <a:xfrm rot="5400000" flipH="1" flipV="1">
              <a:off x="1520061" y="3135068"/>
              <a:ext cx="1306286" cy="3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3" name="TextBox 40"/>
            <p:cNvSpPr txBox="1">
              <a:spLocks noChangeArrowheads="1"/>
            </p:cNvSpPr>
            <p:nvPr/>
          </p:nvSpPr>
          <p:spPr bwMode="auto">
            <a:xfrm>
              <a:off x="1777712" y="3079420"/>
              <a:ext cx="3898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-4</a:t>
              </a: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2565400" y="2493963"/>
            <a:ext cx="388938" cy="457200"/>
            <a:chOff x="2564826" y="2494611"/>
            <a:chExt cx="389850" cy="456211"/>
          </a:xfrm>
        </p:grpSpPr>
        <p:sp>
          <p:nvSpPr>
            <p:cNvPr id="27680" name="TextBox 40"/>
            <p:cNvSpPr txBox="1">
              <a:spLocks noChangeArrowheads="1"/>
            </p:cNvSpPr>
            <p:nvPr/>
          </p:nvSpPr>
          <p:spPr bwMode="auto">
            <a:xfrm>
              <a:off x="2564826" y="2552947"/>
              <a:ext cx="3898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-3</a:t>
              </a:r>
            </a:p>
          </p:txBody>
        </p:sp>
        <p:cxnSp>
          <p:nvCxnSpPr>
            <p:cNvPr id="27681" name="Straight Connector 48"/>
            <p:cNvCxnSpPr>
              <a:cxnSpLocks noChangeShapeType="1"/>
            </p:cNvCxnSpPr>
            <p:nvPr/>
          </p:nvCxnSpPr>
          <p:spPr bwMode="auto">
            <a:xfrm rot="5400000">
              <a:off x="2384466" y="2721923"/>
              <a:ext cx="456211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3286125" y="4267200"/>
            <a:ext cx="428625" cy="369888"/>
            <a:chOff x="2500385" y="3899458"/>
            <a:chExt cx="427928" cy="368496"/>
          </a:xfrm>
        </p:grpSpPr>
        <p:sp>
          <p:nvSpPr>
            <p:cNvPr id="27678" name="TextBox 40"/>
            <p:cNvSpPr txBox="1">
              <a:spLocks noChangeArrowheads="1"/>
            </p:cNvSpPr>
            <p:nvPr/>
          </p:nvSpPr>
          <p:spPr bwMode="auto">
            <a:xfrm>
              <a:off x="2500385" y="3899458"/>
              <a:ext cx="376809" cy="368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m</a:t>
              </a:r>
            </a:p>
          </p:txBody>
        </p:sp>
        <p:sp>
          <p:nvSpPr>
            <p:cNvPr id="27679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grpSp>
        <p:nvGrpSpPr>
          <p:cNvPr id="16" name="Group 43"/>
          <p:cNvGrpSpPr>
            <a:grpSpLocks/>
          </p:cNvGrpSpPr>
          <p:nvPr/>
        </p:nvGrpSpPr>
        <p:grpSpPr bwMode="auto">
          <a:xfrm>
            <a:off x="3822700" y="4076700"/>
            <a:ext cx="366713" cy="369888"/>
            <a:chOff x="2827893" y="3918468"/>
            <a:chExt cx="365991" cy="368496"/>
          </a:xfrm>
        </p:grpSpPr>
        <p:sp>
          <p:nvSpPr>
            <p:cNvPr id="27676" name="TextBox 40"/>
            <p:cNvSpPr txBox="1">
              <a:spLocks noChangeArrowheads="1"/>
            </p:cNvSpPr>
            <p:nvPr/>
          </p:nvSpPr>
          <p:spPr bwMode="auto">
            <a:xfrm>
              <a:off x="2881159" y="3918468"/>
              <a:ext cx="312725" cy="368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n</a:t>
              </a:r>
            </a:p>
          </p:txBody>
        </p:sp>
        <p:sp>
          <p:nvSpPr>
            <p:cNvPr id="27677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cxnSp>
        <p:nvCxnSpPr>
          <p:cNvPr id="62" name="Straight Connector 61"/>
          <p:cNvCxnSpPr>
            <a:cxnSpLocks noChangeShapeType="1"/>
          </p:cNvCxnSpPr>
          <p:nvPr/>
        </p:nvCxnSpPr>
        <p:spPr bwMode="auto">
          <a:xfrm rot="5400000" flipH="1" flipV="1">
            <a:off x="3862388" y="4391025"/>
            <a:ext cx="0" cy="3556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63"/>
          <p:cNvCxnSpPr>
            <a:cxnSpLocks noChangeShapeType="1"/>
          </p:cNvCxnSpPr>
          <p:nvPr/>
        </p:nvCxnSpPr>
        <p:spPr bwMode="auto">
          <a:xfrm rot="16200000" flipV="1">
            <a:off x="3436144" y="4336257"/>
            <a:ext cx="434975" cy="79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7" name="Group 63"/>
          <p:cNvGrpSpPr>
            <a:grpSpLocks/>
          </p:cNvGrpSpPr>
          <p:nvPr/>
        </p:nvGrpSpPr>
        <p:grpSpPr bwMode="auto">
          <a:xfrm>
            <a:off x="3544888" y="3128963"/>
            <a:ext cx="325437" cy="407987"/>
            <a:chOff x="2827893" y="3845543"/>
            <a:chExt cx="325917" cy="407123"/>
          </a:xfrm>
        </p:grpSpPr>
        <p:sp>
          <p:nvSpPr>
            <p:cNvPr id="27674" name="TextBox 40"/>
            <p:cNvSpPr txBox="1">
              <a:spLocks noChangeArrowheads="1"/>
            </p:cNvSpPr>
            <p:nvPr/>
          </p:nvSpPr>
          <p:spPr bwMode="auto">
            <a:xfrm>
              <a:off x="2853547" y="3845543"/>
              <a:ext cx="300263" cy="368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k</a:t>
              </a:r>
            </a:p>
          </p:txBody>
        </p:sp>
        <p:sp>
          <p:nvSpPr>
            <p:cNvPr id="27675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154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4" grpId="0" animBg="1"/>
      <p:bldP spid="34" grpId="0" animBg="1"/>
      <p:bldP spid="36" grpId="0" animBg="1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spec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Indifference Curve</a:t>
            </a:r>
          </a:p>
        </p:txBody>
      </p:sp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499FF54-EEF0-4A89-920B-5E765DFED2CC}" type="slidenum">
              <a:rPr lang="en-US" sz="1400" smtClean="0"/>
              <a:pPr eaLnBrk="1" hangingPunct="1"/>
              <a:t>3</a:t>
            </a:fld>
            <a:endParaRPr lang="en-US" sz="140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Indifference curve: locus of bundles that provide the consumer with the same level of satisfaction</a:t>
            </a:r>
          </a:p>
        </p:txBody>
      </p:sp>
    </p:spTree>
    <p:extLst>
      <p:ext uri="{BB962C8B-B14F-4D97-AF65-F5344CB8AC3E}">
        <p14:creationId xmlns:p14="http://schemas.microsoft.com/office/powerpoint/2010/main" val="89459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Indifference curves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E71290F-0C37-445C-B201-A5E49302C69A}" type="slidenum">
              <a:rPr lang="en-US" sz="1400" smtClean="0"/>
              <a:pPr eaLnBrk="1" hangingPunct="1"/>
              <a:t>4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124075" y="4956175"/>
            <a:ext cx="5495925" cy="606425"/>
            <a:chOff x="1417676" y="4667695"/>
            <a:chExt cx="5495981" cy="606793"/>
          </a:xfrm>
        </p:grpSpPr>
        <p:cxnSp>
          <p:nvCxnSpPr>
            <p:cNvPr id="10268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477926" y="4835833"/>
              <a:ext cx="3970618" cy="1983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9" name="TextBox 14"/>
            <p:cNvSpPr txBox="1">
              <a:spLocks noChangeArrowheads="1"/>
            </p:cNvSpPr>
            <p:nvPr/>
          </p:nvSpPr>
          <p:spPr bwMode="auto">
            <a:xfrm>
              <a:off x="5539563" y="466769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0270" name="TextBox 16"/>
            <p:cNvSpPr txBox="1">
              <a:spLocks noChangeArrowheads="1"/>
            </p:cNvSpPr>
            <p:nvPr/>
          </p:nvSpPr>
          <p:spPr bwMode="auto">
            <a:xfrm>
              <a:off x="1417676" y="490515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  <p:sp>
          <p:nvSpPr>
            <p:cNvPr id="10271" name="TextBox 18"/>
            <p:cNvSpPr txBox="1">
              <a:spLocks noChangeArrowheads="1"/>
            </p:cNvSpPr>
            <p:nvPr/>
          </p:nvSpPr>
          <p:spPr bwMode="auto">
            <a:xfrm>
              <a:off x="2539712" y="4904798"/>
              <a:ext cx="441150" cy="369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900237" y="1576388"/>
            <a:ext cx="1357313" cy="3878262"/>
            <a:chOff x="1194391" y="1268819"/>
            <a:chExt cx="1356462" cy="3877339"/>
          </a:xfrm>
        </p:grpSpPr>
        <p:cxnSp>
          <p:nvCxnSpPr>
            <p:cNvPr id="10265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6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  <p:sp>
          <p:nvSpPr>
            <p:cNvPr id="10267" name="TextBox 30"/>
            <p:cNvSpPr txBox="1">
              <a:spLocks noChangeArrowheads="1"/>
            </p:cNvSpPr>
            <p:nvPr/>
          </p:nvSpPr>
          <p:spPr bwMode="auto">
            <a:xfrm>
              <a:off x="1318804" y="2777483"/>
              <a:ext cx="440869" cy="369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20</a:t>
              </a:r>
            </a:p>
          </p:txBody>
        </p:sp>
      </p:grpSp>
      <p:cxnSp>
        <p:nvCxnSpPr>
          <p:cNvPr id="45" name="Straight Connector 44"/>
          <p:cNvCxnSpPr>
            <a:cxnSpLocks noChangeShapeType="1"/>
          </p:cNvCxnSpPr>
          <p:nvPr/>
        </p:nvCxnSpPr>
        <p:spPr bwMode="auto">
          <a:xfrm rot="5400000">
            <a:off x="2512219" y="4206081"/>
            <a:ext cx="18288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46"/>
          <p:cNvCxnSpPr>
            <a:cxnSpLocks noChangeShapeType="1"/>
          </p:cNvCxnSpPr>
          <p:nvPr/>
        </p:nvCxnSpPr>
        <p:spPr bwMode="auto">
          <a:xfrm rot="10800000">
            <a:off x="2508250" y="3279775"/>
            <a:ext cx="9413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836862" y="2419350"/>
            <a:ext cx="2965450" cy="1614488"/>
            <a:chOff x="2526380" y="2938688"/>
            <a:chExt cx="2967229" cy="1615331"/>
          </a:xfrm>
        </p:grpSpPr>
        <p:sp>
          <p:nvSpPr>
            <p:cNvPr id="10263" name="Freeform 41"/>
            <p:cNvSpPr>
              <a:spLocks noChangeArrowheads="1"/>
            </p:cNvSpPr>
            <p:nvPr/>
          </p:nvSpPr>
          <p:spPr bwMode="auto">
            <a:xfrm>
              <a:off x="2526380" y="2938688"/>
              <a:ext cx="2458255" cy="1424584"/>
            </a:xfrm>
            <a:custGeom>
              <a:avLst/>
              <a:gdLst>
                <a:gd name="T0" fmla="*/ 0 w 1652530"/>
                <a:gd name="T1" fmla="*/ 0 h 1167788"/>
                <a:gd name="T2" fmla="*/ 2481568 w 1652530"/>
                <a:gd name="T3" fmla="*/ 1740767 h 1167788"/>
                <a:gd name="T4" fmla="*/ 8092063 w 1652530"/>
                <a:gd name="T5" fmla="*/ 2586187 h 1167788"/>
                <a:gd name="T6" fmla="*/ 0 60000 65536"/>
                <a:gd name="T7" fmla="*/ 0 60000 65536"/>
                <a:gd name="T8" fmla="*/ 0 60000 65536"/>
                <a:gd name="T9" fmla="*/ 0 w 1652530"/>
                <a:gd name="T10" fmla="*/ 0 h 1167788"/>
                <a:gd name="T11" fmla="*/ 1652530 w 1652530"/>
                <a:gd name="T12" fmla="*/ 1167788 h 11677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2530" h="1167788">
                  <a:moveTo>
                    <a:pt x="0" y="0"/>
                  </a:moveTo>
                  <a:cubicBezTo>
                    <a:pt x="79492" y="291496"/>
                    <a:pt x="231354" y="591409"/>
                    <a:pt x="506776" y="786040"/>
                  </a:cubicBezTo>
                  <a:cubicBezTo>
                    <a:pt x="782198" y="980671"/>
                    <a:pt x="1229054" y="1110642"/>
                    <a:pt x="1652530" y="1167788"/>
                  </a:cubicBezTo>
                </a:path>
              </a:pathLst>
            </a:cu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64" name="TextBox 41"/>
            <p:cNvSpPr txBox="1">
              <a:spLocks noChangeArrowheads="1"/>
            </p:cNvSpPr>
            <p:nvPr/>
          </p:nvSpPr>
          <p:spPr bwMode="auto">
            <a:xfrm>
              <a:off x="4924222" y="4184687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100</a:t>
              </a:r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3321050" y="2125663"/>
            <a:ext cx="2459037" cy="1466850"/>
            <a:chOff x="2614880" y="2247838"/>
            <a:chExt cx="2460094" cy="1467084"/>
          </a:xfrm>
        </p:grpSpPr>
        <p:sp>
          <p:nvSpPr>
            <p:cNvPr id="10261" name="Freeform 42"/>
            <p:cNvSpPr>
              <a:spLocks noChangeArrowheads="1"/>
            </p:cNvSpPr>
            <p:nvPr/>
          </p:nvSpPr>
          <p:spPr bwMode="auto">
            <a:xfrm>
              <a:off x="2614880" y="2247838"/>
              <a:ext cx="1935088" cy="1299593"/>
            </a:xfrm>
            <a:custGeom>
              <a:avLst/>
              <a:gdLst>
                <a:gd name="T0" fmla="*/ 0 w 1652530"/>
                <a:gd name="T1" fmla="*/ 0 h 1167788"/>
                <a:gd name="T2" fmla="*/ 952843 w 1652530"/>
                <a:gd name="T3" fmla="*/ 1205640 h 1167788"/>
                <a:gd name="T4" fmla="*/ 3107094 w 1652530"/>
                <a:gd name="T5" fmla="*/ 1791172 h 1167788"/>
                <a:gd name="T6" fmla="*/ 0 60000 65536"/>
                <a:gd name="T7" fmla="*/ 0 60000 65536"/>
                <a:gd name="T8" fmla="*/ 0 60000 65536"/>
                <a:gd name="T9" fmla="*/ 0 w 1652530"/>
                <a:gd name="T10" fmla="*/ 0 h 1167788"/>
                <a:gd name="T11" fmla="*/ 1652530 w 1652530"/>
                <a:gd name="T12" fmla="*/ 1167788 h 11677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2530" h="1167788">
                  <a:moveTo>
                    <a:pt x="0" y="0"/>
                  </a:moveTo>
                  <a:cubicBezTo>
                    <a:pt x="79492" y="291496"/>
                    <a:pt x="231354" y="591409"/>
                    <a:pt x="506776" y="786040"/>
                  </a:cubicBezTo>
                  <a:cubicBezTo>
                    <a:pt x="782198" y="980671"/>
                    <a:pt x="1229054" y="1110642"/>
                    <a:pt x="1652530" y="1167788"/>
                  </a:cubicBezTo>
                </a:path>
              </a:pathLst>
            </a:cu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62" name="TextBox 41"/>
            <p:cNvSpPr txBox="1">
              <a:spLocks noChangeArrowheads="1"/>
            </p:cNvSpPr>
            <p:nvPr/>
          </p:nvSpPr>
          <p:spPr bwMode="auto">
            <a:xfrm>
              <a:off x="4505587" y="3345590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140</a:t>
              </a:r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4144962" y="2884488"/>
            <a:ext cx="461963" cy="369887"/>
            <a:chOff x="4511956" y="1792159"/>
            <a:chExt cx="462205" cy="368225"/>
          </a:xfrm>
        </p:grpSpPr>
        <p:sp>
          <p:nvSpPr>
            <p:cNvPr id="10259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60" name="TextBox 41"/>
            <p:cNvSpPr txBox="1">
              <a:spLocks noChangeArrowheads="1"/>
            </p:cNvSpPr>
            <p:nvPr/>
          </p:nvSpPr>
          <p:spPr bwMode="auto">
            <a:xfrm>
              <a:off x="4622900" y="1792159"/>
              <a:ext cx="351261" cy="368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w</a:t>
              </a: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829050" y="3135313"/>
            <a:ext cx="328612" cy="438150"/>
            <a:chOff x="4511956" y="1661723"/>
            <a:chExt cx="328857" cy="438065"/>
          </a:xfrm>
        </p:grpSpPr>
        <p:sp>
          <p:nvSpPr>
            <p:cNvPr id="10257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0258" name="TextBox 41"/>
            <p:cNvSpPr txBox="1">
              <a:spLocks noChangeArrowheads="1"/>
            </p:cNvSpPr>
            <p:nvPr/>
          </p:nvSpPr>
          <p:spPr bwMode="auto">
            <a:xfrm>
              <a:off x="4527907" y="166172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389312" y="3027363"/>
            <a:ext cx="447675" cy="369887"/>
            <a:chOff x="2827893" y="3943569"/>
            <a:chExt cx="447355" cy="369332"/>
          </a:xfrm>
        </p:grpSpPr>
        <p:sp>
          <p:nvSpPr>
            <p:cNvPr id="10255" name="TextBox 40"/>
            <p:cNvSpPr txBox="1">
              <a:spLocks noChangeArrowheads="1"/>
            </p:cNvSpPr>
            <p:nvPr/>
          </p:nvSpPr>
          <p:spPr bwMode="auto">
            <a:xfrm>
              <a:off x="2962342" y="394356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0256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892175" y="5629275"/>
            <a:ext cx="738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Points on the same indifference curve represent bundles yielding the same amount of utility.</a:t>
            </a:r>
          </a:p>
        </p:txBody>
      </p:sp>
    </p:spTree>
    <p:extLst>
      <p:ext uri="{BB962C8B-B14F-4D97-AF65-F5344CB8AC3E}">
        <p14:creationId xmlns:p14="http://schemas.microsoft.com/office/powerpoint/2010/main" val="256569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spect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Indifference Curves</a:t>
            </a:r>
          </a:p>
        </p:txBody>
      </p:sp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B22697B-5AA1-4086-A850-E9780E3568A1}" type="slidenum">
              <a:rPr lang="en-US" sz="1400" smtClean="0"/>
              <a:pPr eaLnBrk="1" hangingPunct="1"/>
              <a:t>5</a:t>
            </a:fld>
            <a:endParaRPr lang="en-US" sz="140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Indifference map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Set of indifference curves for a consumer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Every bundle</a:t>
            </a:r>
          </a:p>
          <a:p>
            <a:pPr lvl="3">
              <a:defRPr/>
            </a:pPr>
            <a:r>
              <a:rPr lang="en-US" dirty="0" smtClean="0">
                <a:ea typeface="+mn-ea"/>
                <a:cs typeface="+mn-cs"/>
              </a:rPr>
              <a:t>On an indifference curve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Indifference curves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Farther from origin -&gt;Higher utility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604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spect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smtClean="0"/>
              <a:t>The Shape of Indifference Curves</a:t>
            </a:r>
          </a:p>
        </p:txBody>
      </p:sp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25F8C1F-B56D-4A26-9C0A-314C57F76120}" type="slidenum">
              <a:rPr lang="en-US" sz="1400" smtClean="0"/>
              <a:pPr eaLnBrk="1" hangingPunct="1"/>
              <a:t>6</a:t>
            </a:fld>
            <a:endParaRPr lang="en-US" sz="140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Indifference curves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Cannot slope upward</a:t>
            </a:r>
          </a:p>
          <a:p>
            <a:pPr lvl="2">
              <a:defRPr/>
            </a:pPr>
            <a:r>
              <a:rPr lang="en-US" dirty="0" smtClean="0">
                <a:ea typeface="+mn-ea"/>
                <a:cs typeface="+mn-cs"/>
              </a:rPr>
              <a:t>Nonsatiation assumption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Cannot cross each other</a:t>
            </a:r>
          </a:p>
          <a:p>
            <a:pPr lvl="2">
              <a:defRPr/>
            </a:pPr>
            <a:r>
              <a:rPr lang="en-US" dirty="0" smtClean="0"/>
              <a:t>Transitivity and </a:t>
            </a:r>
            <a:r>
              <a:rPr lang="en-US" dirty="0" err="1" smtClean="0"/>
              <a:t>nonsatiation</a:t>
            </a:r>
            <a:r>
              <a:rPr lang="en-US" dirty="0" smtClean="0"/>
              <a:t> assumptions</a:t>
            </a:r>
          </a:p>
          <a:p>
            <a:pPr lvl="1">
              <a:defRPr/>
            </a:pPr>
            <a:r>
              <a:rPr lang="en-US" dirty="0"/>
              <a:t>Farther from the origin – higher utility</a:t>
            </a:r>
          </a:p>
          <a:p>
            <a:pPr lvl="2">
              <a:defRPr/>
            </a:pPr>
            <a:r>
              <a:rPr lang="en-US" dirty="0" err="1"/>
              <a:t>Nonsatiation</a:t>
            </a:r>
            <a:r>
              <a:rPr lang="en-US" dirty="0"/>
              <a:t> assumption</a:t>
            </a:r>
          </a:p>
          <a:p>
            <a:pPr lvl="2">
              <a:defRPr/>
            </a:pPr>
            <a:r>
              <a:rPr lang="en-US" dirty="0"/>
              <a:t>Cannot cross each other</a:t>
            </a:r>
          </a:p>
          <a:p>
            <a:pPr lvl="1">
              <a:defRPr/>
            </a:pPr>
            <a:r>
              <a:rPr lang="en-US" dirty="0"/>
              <a:t>Are bowed in toward the origin</a:t>
            </a:r>
          </a:p>
          <a:p>
            <a:pPr lvl="2">
              <a:defRPr/>
            </a:pPr>
            <a:r>
              <a:rPr lang="en-US" dirty="0"/>
              <a:t>Convexity assumption</a:t>
            </a:r>
          </a:p>
          <a:p>
            <a:pPr lvl="2">
              <a:defRPr/>
            </a:pPr>
            <a:r>
              <a:rPr lang="en-US" dirty="0"/>
              <a:t>Farther from the origin - higher utility</a:t>
            </a:r>
          </a:p>
          <a:p>
            <a:pPr lvl="2">
              <a:defRPr/>
            </a:pPr>
            <a:endParaRPr lang="en-US" dirty="0" smtClean="0"/>
          </a:p>
          <a:p>
            <a:pPr lvl="2"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463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Indifference </a:t>
            </a:r>
            <a:r>
              <a:rPr lang="en-US" dirty="0"/>
              <a:t>curves cannot slope </a:t>
            </a:r>
            <a:r>
              <a:rPr lang="en-US" dirty="0" smtClean="0"/>
              <a:t>upward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6972EF0-D475-4996-9152-C974EA100FB8}" type="slidenum">
              <a:rPr lang="en-US" sz="1400" smtClean="0"/>
              <a:pPr eaLnBrk="1" hangingPunct="1"/>
              <a:t>7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17638" y="4879975"/>
            <a:ext cx="5495925" cy="606425"/>
            <a:chOff x="1417676" y="4667695"/>
            <a:chExt cx="5495981" cy="606793"/>
          </a:xfrm>
        </p:grpSpPr>
        <p:cxnSp>
          <p:nvCxnSpPr>
            <p:cNvPr id="13338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477926" y="4835833"/>
              <a:ext cx="3970618" cy="1983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9" name="TextBox 14"/>
            <p:cNvSpPr txBox="1">
              <a:spLocks noChangeArrowheads="1"/>
            </p:cNvSpPr>
            <p:nvPr/>
          </p:nvSpPr>
          <p:spPr bwMode="auto">
            <a:xfrm>
              <a:off x="5539563" y="466769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3340" name="TextBox 16"/>
            <p:cNvSpPr txBox="1">
              <a:spLocks noChangeArrowheads="1"/>
            </p:cNvSpPr>
            <p:nvPr/>
          </p:nvSpPr>
          <p:spPr bwMode="auto">
            <a:xfrm>
              <a:off x="1417676" y="490515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193800" y="1500188"/>
            <a:ext cx="1357313" cy="3878262"/>
            <a:chOff x="1194391" y="1268819"/>
            <a:chExt cx="1356462" cy="3877339"/>
          </a:xfrm>
        </p:grpSpPr>
        <p:cxnSp>
          <p:nvCxnSpPr>
            <p:cNvPr id="13336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7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5400000">
            <a:off x="2194719" y="3599657"/>
            <a:ext cx="2890837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rot="10800000">
            <a:off x="1778000" y="3446463"/>
            <a:ext cx="3554413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Freeform 42"/>
          <p:cNvSpPr>
            <a:spLocks noChangeArrowheads="1"/>
          </p:cNvSpPr>
          <p:nvPr/>
        </p:nvSpPr>
        <p:spPr bwMode="auto">
          <a:xfrm>
            <a:off x="2892425" y="2478088"/>
            <a:ext cx="1935163" cy="1298575"/>
          </a:xfrm>
          <a:custGeom>
            <a:avLst/>
            <a:gdLst>
              <a:gd name="T0" fmla="*/ 0 w 1652530"/>
              <a:gd name="T1" fmla="*/ 0 h 1167788"/>
              <a:gd name="T2" fmla="*/ 952767 w 1652530"/>
              <a:gd name="T3" fmla="*/ 1203561 h 1167788"/>
              <a:gd name="T4" fmla="*/ 3106847 w 1652530"/>
              <a:gd name="T5" fmla="*/ 1788082 h 1167788"/>
              <a:gd name="T6" fmla="*/ 0 60000 65536"/>
              <a:gd name="T7" fmla="*/ 0 60000 65536"/>
              <a:gd name="T8" fmla="*/ 0 60000 65536"/>
              <a:gd name="T9" fmla="*/ 0 w 1652530"/>
              <a:gd name="T10" fmla="*/ 0 h 1167788"/>
              <a:gd name="T11" fmla="*/ 1652530 w 1652530"/>
              <a:gd name="T12" fmla="*/ 1167788 h 11677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52530" h="1167788">
                <a:moveTo>
                  <a:pt x="0" y="0"/>
                </a:moveTo>
                <a:cubicBezTo>
                  <a:pt x="79492" y="291496"/>
                  <a:pt x="231354" y="591409"/>
                  <a:pt x="506776" y="786040"/>
                </a:cubicBezTo>
                <a:cubicBezTo>
                  <a:pt x="782198" y="980671"/>
                  <a:pt x="1229054" y="1110642"/>
                  <a:pt x="1652530" y="1167788"/>
                </a:cubicBezTo>
              </a:path>
            </a:pathLst>
          </a:custGeom>
          <a:noFill/>
          <a:ln w="381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600575" y="3095625"/>
            <a:ext cx="330200" cy="395288"/>
            <a:chOff x="4511956" y="1706281"/>
            <a:chExt cx="330630" cy="393507"/>
          </a:xfrm>
        </p:grpSpPr>
        <p:sp>
          <p:nvSpPr>
            <p:cNvPr id="13334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3335" name="TextBox 41"/>
            <p:cNvSpPr txBox="1">
              <a:spLocks noChangeArrowheads="1"/>
            </p:cNvSpPr>
            <p:nvPr/>
          </p:nvSpPr>
          <p:spPr bwMode="auto">
            <a:xfrm>
              <a:off x="4542347" y="1706281"/>
              <a:ext cx="300239" cy="367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y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210050" y="2667000"/>
            <a:ext cx="315913" cy="438150"/>
            <a:chOff x="4511956" y="1661723"/>
            <a:chExt cx="316255" cy="438065"/>
          </a:xfrm>
        </p:grpSpPr>
        <p:sp>
          <p:nvSpPr>
            <p:cNvPr id="13332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3333" name="TextBox 41"/>
            <p:cNvSpPr txBox="1">
              <a:spLocks noChangeArrowheads="1"/>
            </p:cNvSpPr>
            <p:nvPr/>
          </p:nvSpPr>
          <p:spPr bwMode="auto">
            <a:xfrm>
              <a:off x="4527905" y="1661723"/>
              <a:ext cx="300306" cy="369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x</a:t>
              </a: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3597275" y="3076575"/>
            <a:ext cx="355600" cy="425450"/>
            <a:chOff x="2827893" y="3828723"/>
            <a:chExt cx="355406" cy="423943"/>
          </a:xfrm>
        </p:grpSpPr>
        <p:sp>
          <p:nvSpPr>
            <p:cNvPr id="13330" name="TextBox 40"/>
            <p:cNvSpPr txBox="1">
              <a:spLocks noChangeArrowheads="1"/>
            </p:cNvSpPr>
            <p:nvPr/>
          </p:nvSpPr>
          <p:spPr bwMode="auto">
            <a:xfrm>
              <a:off x="2870393" y="382872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3331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39763" y="5519738"/>
            <a:ext cx="7634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If an indifference curve ran from a to x, then bundle x would be no  better than bundle a despite containing more of both goods. This upward slope of the indifference curve would be a violation of the nonsatiation assumption.</a:t>
            </a:r>
          </a:p>
        </p:txBody>
      </p:sp>
      <p:sp>
        <p:nvSpPr>
          <p:cNvPr id="40" name="TextBox 40"/>
          <p:cNvSpPr txBox="1">
            <a:spLocks noChangeArrowheads="1"/>
          </p:cNvSpPr>
          <p:nvPr/>
        </p:nvSpPr>
        <p:spPr bwMode="auto">
          <a:xfrm>
            <a:off x="4552950" y="2384425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/>
              <a:t>B</a:t>
            </a:r>
          </a:p>
        </p:txBody>
      </p:sp>
      <p:sp>
        <p:nvSpPr>
          <p:cNvPr id="42" name="TextBox 40"/>
          <p:cNvSpPr txBox="1">
            <a:spLocks noChangeArrowheads="1"/>
          </p:cNvSpPr>
          <p:nvPr/>
        </p:nvSpPr>
        <p:spPr bwMode="auto">
          <a:xfrm>
            <a:off x="4552950" y="4022725"/>
            <a:ext cx="350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/>
              <a:t>C</a:t>
            </a:r>
          </a:p>
        </p:txBody>
      </p:sp>
      <p:sp>
        <p:nvSpPr>
          <p:cNvPr id="43" name="TextBox 40"/>
          <p:cNvSpPr txBox="1">
            <a:spLocks noChangeArrowheads="1"/>
          </p:cNvSpPr>
          <p:nvPr/>
        </p:nvSpPr>
        <p:spPr bwMode="auto">
          <a:xfrm>
            <a:off x="2354263" y="4022725"/>
            <a:ext cx="350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/>
              <a:t>D</a:t>
            </a:r>
          </a:p>
        </p:txBody>
      </p:sp>
      <p:sp>
        <p:nvSpPr>
          <p:cNvPr id="44" name="TextBox 40"/>
          <p:cNvSpPr txBox="1">
            <a:spLocks noChangeArrowheads="1"/>
          </p:cNvSpPr>
          <p:nvPr/>
        </p:nvSpPr>
        <p:spPr bwMode="auto">
          <a:xfrm>
            <a:off x="2354263" y="2384425"/>
            <a:ext cx="3381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 i="1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39756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1" grpId="0"/>
      <p:bldP spid="40" grpId="0"/>
      <p:bldP spid="42" grpId="0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Indifference curves cannot cross each other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45FC47-7C83-49E2-B425-2A6AB68116C0}" type="slidenum">
              <a:rPr lang="en-US" sz="1400" smtClean="0"/>
              <a:pPr eaLnBrk="1" hangingPunct="1"/>
              <a:t>8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17638" y="4803775"/>
            <a:ext cx="5495925" cy="606425"/>
            <a:chOff x="1417676" y="4667695"/>
            <a:chExt cx="5495981" cy="606793"/>
          </a:xfrm>
        </p:grpSpPr>
        <p:cxnSp>
          <p:nvCxnSpPr>
            <p:cNvPr id="14363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477926" y="4835833"/>
              <a:ext cx="3970618" cy="1983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4" name="TextBox 14"/>
            <p:cNvSpPr txBox="1">
              <a:spLocks noChangeArrowheads="1"/>
            </p:cNvSpPr>
            <p:nvPr/>
          </p:nvSpPr>
          <p:spPr bwMode="auto">
            <a:xfrm>
              <a:off x="5539563" y="466769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4365" name="TextBox 16"/>
            <p:cNvSpPr txBox="1">
              <a:spLocks noChangeArrowheads="1"/>
            </p:cNvSpPr>
            <p:nvPr/>
          </p:nvSpPr>
          <p:spPr bwMode="auto">
            <a:xfrm>
              <a:off x="1417676" y="490515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193800" y="1423988"/>
            <a:ext cx="1357313" cy="3878262"/>
            <a:chOff x="1194391" y="1268819"/>
            <a:chExt cx="1356462" cy="3877339"/>
          </a:xfrm>
        </p:grpSpPr>
        <p:cxnSp>
          <p:nvCxnSpPr>
            <p:cNvPr id="14361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2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498725" y="2266950"/>
            <a:ext cx="2730500" cy="1614488"/>
            <a:chOff x="2526380" y="2938688"/>
            <a:chExt cx="2731745" cy="1615416"/>
          </a:xfrm>
        </p:grpSpPr>
        <p:sp>
          <p:nvSpPr>
            <p:cNvPr id="14359" name="Freeform 41"/>
            <p:cNvSpPr>
              <a:spLocks noChangeArrowheads="1"/>
            </p:cNvSpPr>
            <p:nvPr/>
          </p:nvSpPr>
          <p:spPr bwMode="auto">
            <a:xfrm>
              <a:off x="2526380" y="2938688"/>
              <a:ext cx="2458255" cy="1424584"/>
            </a:xfrm>
            <a:custGeom>
              <a:avLst/>
              <a:gdLst>
                <a:gd name="T0" fmla="*/ 0 w 1652530"/>
                <a:gd name="T1" fmla="*/ 0 h 1167788"/>
                <a:gd name="T2" fmla="*/ 2481568 w 1652530"/>
                <a:gd name="T3" fmla="*/ 1740767 h 1167788"/>
                <a:gd name="T4" fmla="*/ 8092063 w 1652530"/>
                <a:gd name="T5" fmla="*/ 2586187 h 1167788"/>
                <a:gd name="T6" fmla="*/ 0 60000 65536"/>
                <a:gd name="T7" fmla="*/ 0 60000 65536"/>
                <a:gd name="T8" fmla="*/ 0 60000 65536"/>
                <a:gd name="T9" fmla="*/ 0 w 1652530"/>
                <a:gd name="T10" fmla="*/ 0 h 1167788"/>
                <a:gd name="T11" fmla="*/ 1652530 w 1652530"/>
                <a:gd name="T12" fmla="*/ 1167788 h 11677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2530" h="1167788">
                  <a:moveTo>
                    <a:pt x="0" y="0"/>
                  </a:moveTo>
                  <a:cubicBezTo>
                    <a:pt x="79492" y="291496"/>
                    <a:pt x="231354" y="591409"/>
                    <a:pt x="506776" y="786040"/>
                  </a:cubicBezTo>
                  <a:cubicBezTo>
                    <a:pt x="782198" y="980671"/>
                    <a:pt x="1229054" y="1110642"/>
                    <a:pt x="1652530" y="1167788"/>
                  </a:cubicBezTo>
                </a:path>
              </a:pathLst>
            </a:cu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4360" name="TextBox 41"/>
            <p:cNvSpPr txBox="1">
              <a:spLocks noChangeArrowheads="1"/>
            </p:cNvSpPr>
            <p:nvPr/>
          </p:nvSpPr>
          <p:spPr bwMode="auto">
            <a:xfrm>
              <a:off x="4924222" y="4184687"/>
              <a:ext cx="333903" cy="369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I</a:t>
              </a:r>
              <a:r>
                <a:rPr lang="en-US" sz="1800" i="1" baseline="-25000"/>
                <a:t>1</a:t>
              </a:r>
              <a:endParaRPr lang="en-US" sz="1800" i="1"/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2733675" y="2092325"/>
            <a:ext cx="2325688" cy="2463800"/>
            <a:chOff x="2614880" y="2247838"/>
            <a:chExt cx="2224508" cy="1467143"/>
          </a:xfrm>
        </p:grpSpPr>
        <p:sp>
          <p:nvSpPr>
            <p:cNvPr id="14357" name="Freeform 42"/>
            <p:cNvSpPr>
              <a:spLocks noChangeArrowheads="1"/>
            </p:cNvSpPr>
            <p:nvPr/>
          </p:nvSpPr>
          <p:spPr bwMode="auto">
            <a:xfrm>
              <a:off x="2614880" y="2247838"/>
              <a:ext cx="1935088" cy="1299593"/>
            </a:xfrm>
            <a:custGeom>
              <a:avLst/>
              <a:gdLst>
                <a:gd name="T0" fmla="*/ 0 w 1652530"/>
                <a:gd name="T1" fmla="*/ 0 h 1167788"/>
                <a:gd name="T2" fmla="*/ 952843 w 1652530"/>
                <a:gd name="T3" fmla="*/ 1205640 h 1167788"/>
                <a:gd name="T4" fmla="*/ 3107094 w 1652530"/>
                <a:gd name="T5" fmla="*/ 1791172 h 1167788"/>
                <a:gd name="T6" fmla="*/ 0 60000 65536"/>
                <a:gd name="T7" fmla="*/ 0 60000 65536"/>
                <a:gd name="T8" fmla="*/ 0 60000 65536"/>
                <a:gd name="T9" fmla="*/ 0 w 1652530"/>
                <a:gd name="T10" fmla="*/ 0 h 1167788"/>
                <a:gd name="T11" fmla="*/ 1652530 w 1652530"/>
                <a:gd name="T12" fmla="*/ 1167788 h 11677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2530" h="1167788">
                  <a:moveTo>
                    <a:pt x="0" y="0"/>
                  </a:moveTo>
                  <a:cubicBezTo>
                    <a:pt x="79492" y="291496"/>
                    <a:pt x="231354" y="591409"/>
                    <a:pt x="506776" y="786040"/>
                  </a:cubicBezTo>
                  <a:cubicBezTo>
                    <a:pt x="782198" y="980671"/>
                    <a:pt x="1229054" y="1110642"/>
                    <a:pt x="1652530" y="1167788"/>
                  </a:cubicBezTo>
                </a:path>
              </a:pathLst>
            </a:custGeom>
            <a:noFill/>
            <a:ln w="38100" algn="ctr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4358" name="TextBox 41"/>
            <p:cNvSpPr txBox="1">
              <a:spLocks noChangeArrowheads="1"/>
            </p:cNvSpPr>
            <p:nvPr/>
          </p:nvSpPr>
          <p:spPr bwMode="auto">
            <a:xfrm>
              <a:off x="4505589" y="3345590"/>
              <a:ext cx="333799" cy="369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I</a:t>
              </a:r>
              <a:r>
                <a:rPr lang="en-US" sz="1800" i="1" baseline="-25000"/>
                <a:t>2</a:t>
              </a:r>
              <a:endParaRPr lang="en-US" sz="1800" i="1"/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3086100" y="3559175"/>
            <a:ext cx="357188" cy="409575"/>
            <a:chOff x="4254575" y="2000069"/>
            <a:chExt cx="357801" cy="408021"/>
          </a:xfrm>
        </p:grpSpPr>
        <p:sp>
          <p:nvSpPr>
            <p:cNvPr id="14355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4356" name="TextBox 41"/>
            <p:cNvSpPr txBox="1">
              <a:spLocks noChangeArrowheads="1"/>
            </p:cNvSpPr>
            <p:nvPr/>
          </p:nvSpPr>
          <p:spPr bwMode="auto">
            <a:xfrm>
              <a:off x="4254575" y="2040418"/>
              <a:ext cx="300239" cy="367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c</a:t>
              </a: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668713" y="3041650"/>
            <a:ext cx="328612" cy="438150"/>
            <a:chOff x="4511956" y="1661723"/>
            <a:chExt cx="328857" cy="438065"/>
          </a:xfrm>
        </p:grpSpPr>
        <p:sp>
          <p:nvSpPr>
            <p:cNvPr id="14353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4354" name="TextBox 41"/>
            <p:cNvSpPr txBox="1">
              <a:spLocks noChangeArrowheads="1"/>
            </p:cNvSpPr>
            <p:nvPr/>
          </p:nvSpPr>
          <p:spPr bwMode="auto">
            <a:xfrm>
              <a:off x="4527907" y="1661723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b</a:t>
              </a: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979738" y="2816225"/>
            <a:ext cx="447675" cy="369888"/>
            <a:chOff x="2827893" y="3943569"/>
            <a:chExt cx="447355" cy="369332"/>
          </a:xfrm>
        </p:grpSpPr>
        <p:sp>
          <p:nvSpPr>
            <p:cNvPr id="14351" name="TextBox 40"/>
            <p:cNvSpPr txBox="1">
              <a:spLocks noChangeArrowheads="1"/>
            </p:cNvSpPr>
            <p:nvPr/>
          </p:nvSpPr>
          <p:spPr bwMode="auto">
            <a:xfrm>
              <a:off x="2962342" y="394356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4352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69913" y="5343525"/>
            <a:ext cx="80391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If indifference curves I</a:t>
            </a:r>
            <a:r>
              <a:rPr lang="en-US" sz="1800" baseline="-25000">
                <a:solidFill>
                  <a:srgbClr val="004846"/>
                </a:solidFill>
              </a:rPr>
              <a:t>1</a:t>
            </a:r>
            <a:r>
              <a:rPr lang="en-US" sz="1800">
                <a:solidFill>
                  <a:srgbClr val="004846"/>
                </a:solidFill>
              </a:rPr>
              <a:t> and I</a:t>
            </a:r>
            <a:r>
              <a:rPr lang="en-US" sz="1800" baseline="-25000">
                <a:solidFill>
                  <a:srgbClr val="004846"/>
                </a:solidFill>
              </a:rPr>
              <a:t>2</a:t>
            </a:r>
            <a:r>
              <a:rPr lang="en-US" sz="1800">
                <a:solidFill>
                  <a:srgbClr val="004846"/>
                </a:solidFill>
              </a:rPr>
              <a:t> crossed at a, then by transitivity of preferences bundle b would be no better than bundle c despite containing more of both goods. This crossing of indifference curves would be a violation of the nonsatiation assumption</a:t>
            </a:r>
          </a:p>
        </p:txBody>
      </p: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 flipV="1">
            <a:off x="3405188" y="3606800"/>
            <a:ext cx="382587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/>
          <p:cNvCxnSpPr>
            <a:cxnSpLocks noChangeShapeType="1"/>
          </p:cNvCxnSpPr>
          <p:nvPr/>
        </p:nvCxnSpPr>
        <p:spPr bwMode="auto">
          <a:xfrm rot="5400000" flipH="1" flipV="1">
            <a:off x="2998788" y="3208338"/>
            <a:ext cx="7953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51259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Farther </a:t>
            </a:r>
            <a:r>
              <a:rPr lang="en-US" dirty="0"/>
              <a:t>from the origin </a:t>
            </a:r>
            <a:r>
              <a:rPr lang="en-US" dirty="0" smtClean="0"/>
              <a:t>-&gt; </a:t>
            </a:r>
            <a:r>
              <a:rPr lang="en-US" dirty="0"/>
              <a:t>higher </a:t>
            </a:r>
            <a:r>
              <a:rPr lang="en-US" dirty="0" smtClean="0"/>
              <a:t>utility</a:t>
            </a: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D9A36BF-20C7-4B62-9B93-C91E3497D837}" type="slidenum">
              <a:rPr lang="en-US" sz="1400" smtClean="0"/>
              <a:pPr eaLnBrk="1" hangingPunct="1"/>
              <a:t>9</a:t>
            </a:fld>
            <a:endParaRPr lang="en-US" sz="1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381125" y="5216525"/>
            <a:ext cx="5495925" cy="606425"/>
            <a:chOff x="1417676" y="4667695"/>
            <a:chExt cx="5495981" cy="606793"/>
          </a:xfrm>
        </p:grpSpPr>
        <p:cxnSp>
          <p:nvCxnSpPr>
            <p:cNvPr id="16402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1477926" y="4835833"/>
              <a:ext cx="3970618" cy="1983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03" name="TextBox 14"/>
            <p:cNvSpPr txBox="1">
              <a:spLocks noChangeArrowheads="1"/>
            </p:cNvSpPr>
            <p:nvPr/>
          </p:nvSpPr>
          <p:spPr bwMode="auto">
            <a:xfrm>
              <a:off x="5539563" y="4667695"/>
              <a:ext cx="13740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1 (</a:t>
              </a:r>
              <a:r>
                <a:rPr lang="en-US" sz="1800">
                  <a:latin typeface="Monotype Corsiva" pitchFamily="66" charset="0"/>
                </a:rPr>
                <a:t>x </a:t>
              </a:r>
              <a:r>
                <a:rPr lang="en-US" sz="1800" baseline="-25000">
                  <a:latin typeface="Monotype Corsiva" pitchFamily="66" charset="0"/>
                </a:rPr>
                <a:t>1</a:t>
              </a:r>
              <a:r>
                <a:rPr lang="en-US" sz="1800"/>
                <a:t>)</a:t>
              </a:r>
            </a:p>
          </p:txBody>
        </p:sp>
        <p:sp>
          <p:nvSpPr>
            <p:cNvPr id="16404" name="TextBox 16"/>
            <p:cNvSpPr txBox="1">
              <a:spLocks noChangeArrowheads="1"/>
            </p:cNvSpPr>
            <p:nvPr/>
          </p:nvSpPr>
          <p:spPr bwMode="auto">
            <a:xfrm>
              <a:off x="1417676" y="490515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0</a:t>
              </a: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157288" y="1836738"/>
            <a:ext cx="1357312" cy="3878262"/>
            <a:chOff x="1194391" y="1268819"/>
            <a:chExt cx="1356462" cy="3877339"/>
          </a:xfrm>
        </p:grpSpPr>
        <p:cxnSp>
          <p:nvCxnSpPr>
            <p:cNvPr id="16400" name="Straight Arrow Connector 10"/>
            <p:cNvCxnSpPr>
              <a:cxnSpLocks noChangeShapeType="1"/>
            </p:cNvCxnSpPr>
            <p:nvPr/>
          </p:nvCxnSpPr>
          <p:spPr bwMode="auto">
            <a:xfrm rot="5400000" flipH="1" flipV="1">
              <a:off x="74430" y="3413051"/>
              <a:ext cx="3466213" cy="2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401" name="TextBox 15"/>
            <p:cNvSpPr txBox="1">
              <a:spLocks noChangeArrowheads="1"/>
            </p:cNvSpPr>
            <p:nvPr/>
          </p:nvSpPr>
          <p:spPr bwMode="auto">
            <a:xfrm>
              <a:off x="1194391" y="1268819"/>
              <a:ext cx="135646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/>
                <a:t>Good 2 (</a:t>
              </a:r>
              <a:r>
                <a:rPr lang="en-US" sz="1800">
                  <a:latin typeface="Monotype Corsiva" pitchFamily="66" charset="0"/>
                </a:rPr>
                <a:t>x</a:t>
              </a:r>
              <a:r>
                <a:rPr lang="en-US" sz="1800" baseline="-25000">
                  <a:latin typeface="Monotype Corsiva" pitchFamily="66" charset="0"/>
                </a:rPr>
                <a:t> 2</a:t>
              </a:r>
              <a:r>
                <a:rPr lang="en-US" sz="1800"/>
                <a:t>)</a:t>
              </a:r>
            </a:p>
          </p:txBody>
        </p:sp>
      </p:grpSp>
      <p:sp>
        <p:nvSpPr>
          <p:cNvPr id="17" name="Freeform 41"/>
          <p:cNvSpPr>
            <a:spLocks noChangeArrowheads="1"/>
          </p:cNvSpPr>
          <p:nvPr/>
        </p:nvSpPr>
        <p:spPr bwMode="auto">
          <a:xfrm>
            <a:off x="2093913" y="2679700"/>
            <a:ext cx="2457450" cy="1423988"/>
          </a:xfrm>
          <a:custGeom>
            <a:avLst/>
            <a:gdLst>
              <a:gd name="T0" fmla="*/ 0 w 1652530"/>
              <a:gd name="T1" fmla="*/ 0 h 1167788"/>
              <a:gd name="T2" fmla="*/ 2478778 w 1652530"/>
              <a:gd name="T3" fmla="*/ 1738912 h 1167788"/>
              <a:gd name="T4" fmla="*/ 8082959 w 1652530"/>
              <a:gd name="T5" fmla="*/ 2583430 h 1167788"/>
              <a:gd name="T6" fmla="*/ 0 60000 65536"/>
              <a:gd name="T7" fmla="*/ 0 60000 65536"/>
              <a:gd name="T8" fmla="*/ 0 60000 65536"/>
              <a:gd name="T9" fmla="*/ 0 w 1652530"/>
              <a:gd name="T10" fmla="*/ 0 h 1167788"/>
              <a:gd name="T11" fmla="*/ 1652530 w 1652530"/>
              <a:gd name="T12" fmla="*/ 1167788 h 11677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52530" h="1167788">
                <a:moveTo>
                  <a:pt x="0" y="0"/>
                </a:moveTo>
                <a:cubicBezTo>
                  <a:pt x="79492" y="291496"/>
                  <a:pt x="231354" y="591409"/>
                  <a:pt x="506776" y="786040"/>
                </a:cubicBezTo>
                <a:cubicBezTo>
                  <a:pt x="782198" y="980671"/>
                  <a:pt x="1229054" y="1110642"/>
                  <a:pt x="1652530" y="1167788"/>
                </a:cubicBezTo>
              </a:path>
            </a:pathLst>
          </a:custGeom>
          <a:noFill/>
          <a:ln w="38100" algn="ctr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sp>
        <p:nvSpPr>
          <p:cNvPr id="20" name="Freeform 42"/>
          <p:cNvSpPr>
            <a:spLocks noChangeArrowheads="1"/>
          </p:cNvSpPr>
          <p:nvPr/>
        </p:nvSpPr>
        <p:spPr bwMode="auto">
          <a:xfrm>
            <a:off x="2578100" y="2386013"/>
            <a:ext cx="1935163" cy="1298575"/>
          </a:xfrm>
          <a:custGeom>
            <a:avLst/>
            <a:gdLst>
              <a:gd name="T0" fmla="*/ 0 w 1652530"/>
              <a:gd name="T1" fmla="*/ 0 h 1167788"/>
              <a:gd name="T2" fmla="*/ 952767 w 1652530"/>
              <a:gd name="T3" fmla="*/ 1203561 h 1167788"/>
              <a:gd name="T4" fmla="*/ 3106847 w 1652530"/>
              <a:gd name="T5" fmla="*/ 1788082 h 1167788"/>
              <a:gd name="T6" fmla="*/ 0 60000 65536"/>
              <a:gd name="T7" fmla="*/ 0 60000 65536"/>
              <a:gd name="T8" fmla="*/ 0 60000 65536"/>
              <a:gd name="T9" fmla="*/ 0 w 1652530"/>
              <a:gd name="T10" fmla="*/ 0 h 1167788"/>
              <a:gd name="T11" fmla="*/ 1652530 w 1652530"/>
              <a:gd name="T12" fmla="*/ 1167788 h 11677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52530" h="1167788">
                <a:moveTo>
                  <a:pt x="0" y="0"/>
                </a:moveTo>
                <a:cubicBezTo>
                  <a:pt x="79492" y="291496"/>
                  <a:pt x="231354" y="591409"/>
                  <a:pt x="506776" y="786040"/>
                </a:cubicBezTo>
                <a:cubicBezTo>
                  <a:pt x="782198" y="980671"/>
                  <a:pt x="1229054" y="1110642"/>
                  <a:pt x="1652530" y="1167788"/>
                </a:cubicBezTo>
              </a:path>
            </a:pathLst>
          </a:custGeom>
          <a:noFill/>
          <a:ln w="38100" algn="ctr">
            <a:solidFill>
              <a:srgbClr val="00B0F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342900" indent="-342900"/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3402013" y="3144838"/>
            <a:ext cx="461962" cy="369887"/>
            <a:chOff x="4511956" y="1792159"/>
            <a:chExt cx="462205" cy="368225"/>
          </a:xfrm>
        </p:grpSpPr>
        <p:sp>
          <p:nvSpPr>
            <p:cNvPr id="16398" name="Oval 39"/>
            <p:cNvSpPr>
              <a:spLocks noChangeArrowheads="1"/>
            </p:cNvSpPr>
            <p:nvPr/>
          </p:nvSpPr>
          <p:spPr bwMode="auto">
            <a:xfrm>
              <a:off x="4511956" y="2000069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  <p:sp>
          <p:nvSpPr>
            <p:cNvPr id="16399" name="TextBox 41"/>
            <p:cNvSpPr txBox="1">
              <a:spLocks noChangeArrowheads="1"/>
            </p:cNvSpPr>
            <p:nvPr/>
          </p:nvSpPr>
          <p:spPr bwMode="auto">
            <a:xfrm>
              <a:off x="4622900" y="1792159"/>
              <a:ext cx="351261" cy="368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w</a:t>
              </a:r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2646363" y="3287713"/>
            <a:ext cx="447675" cy="369887"/>
            <a:chOff x="2827893" y="3943569"/>
            <a:chExt cx="447355" cy="369332"/>
          </a:xfrm>
        </p:grpSpPr>
        <p:sp>
          <p:nvSpPr>
            <p:cNvPr id="16396" name="TextBox 40"/>
            <p:cNvSpPr txBox="1">
              <a:spLocks noChangeArrowheads="1"/>
            </p:cNvSpPr>
            <p:nvPr/>
          </p:nvSpPr>
          <p:spPr bwMode="auto">
            <a:xfrm>
              <a:off x="2962342" y="3943569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3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Tx/>
                <a:buNone/>
              </a:pPr>
              <a:r>
                <a:rPr lang="en-US" sz="1800" i="1"/>
                <a:t>a</a:t>
              </a:r>
            </a:p>
          </p:txBody>
        </p:sp>
        <p:sp>
          <p:nvSpPr>
            <p:cNvPr id="16397" name="Oval 42"/>
            <p:cNvSpPr>
              <a:spLocks noChangeArrowheads="1"/>
            </p:cNvSpPr>
            <p:nvPr/>
          </p:nvSpPr>
          <p:spPr bwMode="auto">
            <a:xfrm>
              <a:off x="2827893" y="4152947"/>
              <a:ext cx="100420" cy="99719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/>
              <a:endParaRPr lang="en-US"/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291263" y="2959100"/>
            <a:ext cx="2681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Tx/>
              <a:buNone/>
            </a:pPr>
            <a:r>
              <a:rPr lang="en-US" sz="1800">
                <a:solidFill>
                  <a:srgbClr val="004846"/>
                </a:solidFill>
              </a:rPr>
              <a:t>Bundle w must be preferred to bundle a because it contains more of both goods</a:t>
            </a:r>
          </a:p>
        </p:txBody>
      </p:sp>
    </p:spTree>
    <p:extLst>
      <p:ext uri="{BB962C8B-B14F-4D97-AF65-F5344CB8AC3E}">
        <p14:creationId xmlns:p14="http://schemas.microsoft.com/office/powerpoint/2010/main" val="56830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3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310</TotalTime>
  <Words>1030</Words>
  <Application>Microsoft Office PowerPoint</Application>
  <PresentationFormat>On-screen Show (4:3)</PresentationFormat>
  <Paragraphs>248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Chapter 3</vt:lpstr>
      <vt:lpstr>Budget line</vt:lpstr>
      <vt:lpstr>Indifference Curve</vt:lpstr>
      <vt:lpstr>Indifference curves</vt:lpstr>
      <vt:lpstr>Indifference Curves</vt:lpstr>
      <vt:lpstr>The Shape of Indifference Curves</vt:lpstr>
      <vt:lpstr>Indifference curves cannot slope upward</vt:lpstr>
      <vt:lpstr>Indifference curves cannot cross each other</vt:lpstr>
      <vt:lpstr>Farther from the origin -&gt; higher utility</vt:lpstr>
      <vt:lpstr>Bowed-in</vt:lpstr>
      <vt:lpstr>The Marginal Rate of Substitution</vt:lpstr>
      <vt:lpstr>The Marginal Rate of Substitution</vt:lpstr>
      <vt:lpstr>Convex preferences and the MRS</vt:lpstr>
      <vt:lpstr>Indifference Curves and Tastes</vt:lpstr>
      <vt:lpstr>PowerPoint Presentation</vt:lpstr>
      <vt:lpstr>Indifference Curves and Tastes</vt:lpstr>
      <vt:lpstr>PowerPoint Presentation</vt:lpstr>
      <vt:lpstr>Perfect substitutes</vt:lpstr>
      <vt:lpstr>Optimal Consumption Bundle</vt:lpstr>
      <vt:lpstr>The optimal consumption bundle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deleteme</dc:creator>
  <cp:lastModifiedBy>deleteme</cp:lastModifiedBy>
  <cp:revision>6</cp:revision>
  <dcterms:created xsi:type="dcterms:W3CDTF">2013-01-27T20:02:14Z</dcterms:created>
  <dcterms:modified xsi:type="dcterms:W3CDTF">2013-01-30T02:17:17Z</dcterms:modified>
</cp:coreProperties>
</file>