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42"/>
  </p:notesMasterIdLst>
  <p:sldIdLst>
    <p:sldId id="256" r:id="rId5"/>
    <p:sldId id="290" r:id="rId6"/>
    <p:sldId id="306" r:id="rId7"/>
    <p:sldId id="258" r:id="rId8"/>
    <p:sldId id="259" r:id="rId9"/>
    <p:sldId id="313" r:id="rId10"/>
    <p:sldId id="305" r:id="rId11"/>
    <p:sldId id="269" r:id="rId12"/>
    <p:sldId id="262" r:id="rId13"/>
    <p:sldId id="271" r:id="rId14"/>
    <p:sldId id="272" r:id="rId15"/>
    <p:sldId id="273" r:id="rId16"/>
    <p:sldId id="274" r:id="rId17"/>
    <p:sldId id="275" r:id="rId18"/>
    <p:sldId id="270" r:id="rId19"/>
    <p:sldId id="276" r:id="rId20"/>
    <p:sldId id="282" r:id="rId21"/>
    <p:sldId id="277" r:id="rId22"/>
    <p:sldId id="279" r:id="rId23"/>
    <p:sldId id="280" r:id="rId24"/>
    <p:sldId id="283" r:id="rId25"/>
    <p:sldId id="284" r:id="rId26"/>
    <p:sldId id="310" r:id="rId27"/>
    <p:sldId id="311" r:id="rId28"/>
    <p:sldId id="309" r:id="rId29"/>
    <p:sldId id="265" r:id="rId30"/>
    <p:sldId id="286" r:id="rId31"/>
    <p:sldId id="266" r:id="rId32"/>
    <p:sldId id="292" r:id="rId33"/>
    <p:sldId id="294" r:id="rId34"/>
    <p:sldId id="299" r:id="rId35"/>
    <p:sldId id="296" r:id="rId36"/>
    <p:sldId id="297" r:id="rId37"/>
    <p:sldId id="298" r:id="rId38"/>
    <p:sldId id="312" r:id="rId39"/>
    <p:sldId id="300" r:id="rId40"/>
    <p:sldId id="26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E8CCF-0229-4145-A985-BB2702C3C841}" type="datetimeFigureOut">
              <a:rPr lang="en-US" smtClean="0"/>
              <a:t>3/9/2013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D6689-E38E-430F-BEC8-16E067B7A5CC}" type="slidenum">
              <a:rPr lang="en-US" smtClean="0"/>
              <a:t>‹#›</a:t>
            </a:fld>
            <a:endParaRPr lang="en-US"/>
          </a:p>
        </p:txBody>
      </p:sp>
    </p:spTree>
    <p:extLst>
      <p:ext uri="{BB962C8B-B14F-4D97-AF65-F5344CB8AC3E}">
        <p14:creationId xmlns:p14="http://schemas.microsoft.com/office/powerpoint/2010/main" val="90918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D6689-E38E-430F-BEC8-16E067B7A5CC}" type="slidenum">
              <a:rPr lang="en-US" smtClean="0"/>
              <a:t>4</a:t>
            </a:fld>
            <a:endParaRPr lang="en-US"/>
          </a:p>
        </p:txBody>
      </p:sp>
    </p:spTree>
    <p:extLst>
      <p:ext uri="{BB962C8B-B14F-4D97-AF65-F5344CB8AC3E}">
        <p14:creationId xmlns:p14="http://schemas.microsoft.com/office/powerpoint/2010/main" val="365469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7C9B81F-C347-4BEF-BFDF-29C42F48304A}" type="datetimeFigureOut">
              <a:rPr lang="en-US" smtClean="0"/>
              <a:pPr/>
              <a:t>3/9/2013</a:t>
            </a:fld>
            <a:endParaRPr lang="en-US"/>
          </a:p>
        </p:txBody>
      </p:sp>
      <p:sp>
        <p:nvSpPr>
          <p:cNvPr id="16" name="Slide Number Placeholder 15"/>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pPr/>
              <a:t>3/9/2013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pPr/>
              <a:t>3/9/2013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3/9/2013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7C9B81F-C347-4BEF-BFDF-29C42F48304A}" type="datetimeFigureOut">
              <a:rPr lang="en-US" smtClean="0"/>
              <a:pPr/>
              <a:t>3/9/2013</a:t>
            </a:fld>
            <a:endParaRPr lang="en-US"/>
          </a:p>
        </p:txBody>
      </p:sp>
      <p:sp>
        <p:nvSpPr>
          <p:cNvPr id="15" name="Slide Number Placeholder 14"/>
          <p:cNvSpPr>
            <a:spLocks noGrp="1"/>
          </p:cNvSpPr>
          <p:nvPr>
            <p:ph type="sldNum" sz="quarter" idx="15"/>
          </p:nvPr>
        </p:nvSpPr>
        <p:spPr/>
        <p:txBody>
          <a:bodyPr/>
          <a:lstStyle>
            <a:lvl1pPr algn="ctr">
              <a:defRPr/>
            </a:lvl1pPr>
          </a:lstStyle>
          <a:p>
            <a:fld id="{042AED99-7FB4-404E-8A97-64753DCE42EC}"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47C9B81F-C347-4BEF-BFDF-29C42F48304A}" type="datetimeFigureOut">
              <a:rPr lang="en-US" smtClean="0"/>
              <a:pPr/>
              <a:t>3/9/2013</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042AED99-7FB4-404E-8A97-64753DCE42EC}" type="slidenum">
              <a:rPr kumimoji="0" lang="en-US" smtClean="0"/>
              <a:pPr/>
              <a:t>‹#›</a:t>
            </a:fld>
            <a:endParaRPr kumimoji="0" lang="en-US"/>
          </a:p>
        </p:txBody>
      </p:sp>
      <p:sp>
        <p:nvSpPr>
          <p:cNvPr id="21" name="Footer Placeholder 20"/>
          <p:cNvSpPr>
            <a:spLocks noGrp="1"/>
          </p:cNvSpPr>
          <p:nvPr>
            <p:ph type="ftr" sz="quarter" idx="12"/>
          </p:nvPr>
        </p:nvSpPr>
        <p:spPr>
          <a:xfrm>
            <a:off x="457200" y="6611112"/>
            <a:ext cx="5600700" cy="228600"/>
          </a:xfrm>
        </p:spPr>
        <p:txBody>
          <a:bodyPr/>
          <a:lstStyle/>
          <a:p>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47C9B81F-C347-4BEF-BFDF-29C42F48304A}" type="datetimeFigureOut">
              <a:rPr lang="en-US" smtClean="0"/>
              <a:pPr/>
              <a:t>3/9/2013</a:t>
            </a:fld>
            <a:endParaRPr lang="en-US"/>
          </a:p>
        </p:txBody>
      </p:sp>
      <p:sp>
        <p:nvSpPr>
          <p:cNvPr id="18" name="Slide Number Placeholder 17"/>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20" name="Footer Placeholder 19"/>
          <p:cNvSpPr>
            <a:spLocks noGrp="1"/>
          </p:cNvSpPr>
          <p:nvPr>
            <p:ph type="ftr" sz="quarter" idx="12"/>
          </p:nvPr>
        </p:nvSpPr>
        <p:spPr/>
        <p:txBody>
          <a:bodyPr/>
          <a:lstStyle/>
          <a:p>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47C9B81F-C347-4BEF-BFDF-29C42F48304A}" type="datetimeFigureOut">
              <a:rPr lang="en-US" smtClean="0"/>
              <a:pPr/>
              <a:t>3/9/2013</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042AED99-7FB4-404E-8A97-64753DCE42EC}" type="slidenum">
              <a:rPr kumimoji="0" lang="en-US" smtClean="0"/>
              <a:pPr/>
              <a:t>‹#›</a:t>
            </a:fld>
            <a:endParaRPr kumimoji="0" lang="en-US"/>
          </a:p>
        </p:txBody>
      </p:sp>
      <p:sp>
        <p:nvSpPr>
          <p:cNvPr id="26" name="Footer Placeholder 25"/>
          <p:cNvSpPr>
            <a:spLocks noGrp="1"/>
          </p:cNvSpPr>
          <p:nvPr>
            <p:ph type="ftr" sz="quarter" idx="12"/>
          </p:nvPr>
        </p:nvSpPr>
        <p:spPr>
          <a:xfrm>
            <a:off x="1524000" y="6610350"/>
            <a:ext cx="5562600" cy="247650"/>
          </a:xfrm>
        </p:spPr>
        <p:txBody>
          <a:bodyPr/>
          <a:lstStyle/>
          <a:p>
            <a:endParaRPr kumimoji="0"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47C9B81F-C347-4BEF-BFDF-29C42F48304A}" type="datetimeFigureOut">
              <a:rPr lang="en-US" smtClean="0"/>
              <a:pPr/>
              <a:t>3/9/2013</a:t>
            </a:fld>
            <a:endParaRPr lang="en-US"/>
          </a:p>
        </p:txBody>
      </p:sp>
      <p:sp>
        <p:nvSpPr>
          <p:cNvPr id="21" name="Slide Number Placeholder 20"/>
          <p:cNvSpPr>
            <a:spLocks noGrp="1"/>
          </p:cNvSpPr>
          <p:nvPr>
            <p:ph type="sldNum" sz="quarter" idx="16"/>
          </p:nvPr>
        </p:nvSpPr>
        <p:spPr/>
        <p:txBody>
          <a:bodyPr/>
          <a:lstStyle/>
          <a:p>
            <a:fld id="{042AED99-7FB4-404E-8A97-64753DCE42EC}" type="slidenum">
              <a:rPr kumimoji="0" lang="en-US" smtClean="0"/>
              <a:pPr/>
              <a:t>‹#›</a:t>
            </a:fld>
            <a:endParaRPr kumimoji="0" lang="en-US"/>
          </a:p>
        </p:txBody>
      </p:sp>
      <p:sp>
        <p:nvSpPr>
          <p:cNvPr id="22" name="Footer Placeholder 21"/>
          <p:cNvSpPr>
            <a:spLocks noGrp="1"/>
          </p:cNvSpPr>
          <p:nvPr>
            <p:ph type="ftr" sz="quarter" idx="17"/>
          </p:nvPr>
        </p:nvSpPr>
        <p:spPr/>
        <p:txBody>
          <a:bodyPr/>
          <a:lstStyle/>
          <a:p>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47C9B81F-C347-4BEF-BFDF-29C42F48304A}" type="datetimeFigureOut">
              <a:rPr lang="en-US" smtClean="0"/>
              <a:pPr/>
              <a:t>3/9/2013</a:t>
            </a:fld>
            <a:endParaRPr lang="en-US"/>
          </a:p>
        </p:txBody>
      </p:sp>
      <p:sp>
        <p:nvSpPr>
          <p:cNvPr id="24" name="Slide Number Placeholder 23"/>
          <p:cNvSpPr>
            <a:spLocks noGrp="1"/>
          </p:cNvSpPr>
          <p:nvPr>
            <p:ph type="sldNum" sz="quarter" idx="17"/>
          </p:nvPr>
        </p:nvSpPr>
        <p:spPr/>
        <p:txBody>
          <a:bodyPr/>
          <a:lstStyle/>
          <a:p>
            <a:fld id="{042AED99-7FB4-404E-8A97-64753DCE42EC}" type="slidenum">
              <a:rPr kumimoji="0" lang="en-US" smtClean="0"/>
              <a:pPr/>
              <a:t>‹#›</a:t>
            </a:fld>
            <a:endParaRPr kumimoji="0" lang="en-US"/>
          </a:p>
        </p:txBody>
      </p:sp>
      <p:sp>
        <p:nvSpPr>
          <p:cNvPr id="25" name="Footer Placeholder 24"/>
          <p:cNvSpPr>
            <a:spLocks noGrp="1"/>
          </p:cNvSpPr>
          <p:nvPr>
            <p:ph type="ftr" sz="quarter" idx="18"/>
          </p:nvPr>
        </p:nvSpPr>
        <p:spPr/>
        <p:txBody>
          <a:bodyPr/>
          <a:lstStyle/>
          <a:p>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47C9B81F-C347-4BEF-BFDF-29C42F48304A}" type="datetimeFigureOut">
              <a:rPr lang="en-US" smtClean="0"/>
              <a:pPr/>
              <a:t>3/9/2013</a:t>
            </a:fld>
            <a:endParaRPr lang="en-US"/>
          </a:p>
        </p:txBody>
      </p:sp>
      <p:sp>
        <p:nvSpPr>
          <p:cNvPr id="17" name="Slide Number Placeholder 16"/>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18" name="Footer Placeholder 17"/>
          <p:cNvSpPr>
            <a:spLocks noGrp="1"/>
          </p:cNvSpPr>
          <p:nvPr>
            <p:ph type="ftr" sz="quarter" idx="12"/>
          </p:nvPr>
        </p:nvSpPr>
        <p:spPr/>
        <p:txBody>
          <a:bodyPr/>
          <a:lstStyle/>
          <a:p>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47C9B81F-C347-4BEF-BFDF-29C42F48304A}" type="datetimeFigureOut">
              <a:rPr lang="en-US" smtClean="0"/>
              <a:pPr/>
              <a:t>3/9/2013</a:t>
            </a:fld>
            <a:endParaRPr lang="en-US"/>
          </a:p>
        </p:txBody>
      </p:sp>
      <p:sp>
        <p:nvSpPr>
          <p:cNvPr id="14" name="Slide Number Placeholder 13"/>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22" name="Footer Placeholder 21"/>
          <p:cNvSpPr>
            <a:spLocks noGrp="1"/>
          </p:cNvSpPr>
          <p:nvPr>
            <p:ph type="ftr" sz="quarter" idx="12"/>
          </p:nvPr>
        </p:nvSpPr>
        <p:spPr/>
        <p:txBody>
          <a:bodyPr/>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47C9B81F-C347-4BEF-BFDF-29C42F48304A}" type="datetimeFigureOut">
              <a:rPr lang="en-US" smtClean="0"/>
              <a:pPr/>
              <a:t>3/9/2013</a:t>
            </a:fld>
            <a:endParaRPr lang="en-US"/>
          </a:p>
        </p:txBody>
      </p:sp>
      <p:sp>
        <p:nvSpPr>
          <p:cNvPr id="21" name="Slide Number Placeholder 20"/>
          <p:cNvSpPr>
            <a:spLocks noGrp="1"/>
          </p:cNvSpPr>
          <p:nvPr>
            <p:ph type="sldNum" sz="quarter" idx="16"/>
          </p:nvPr>
        </p:nvSpPr>
        <p:spPr/>
        <p:txBody>
          <a:bodyPr/>
          <a:lstStyle/>
          <a:p>
            <a:fld id="{042AED99-7FB4-404E-8A97-64753DCE42EC}" type="slidenum">
              <a:rPr kumimoji="0" lang="en-US" smtClean="0"/>
              <a:pPr/>
              <a:t>‹#›</a:t>
            </a:fld>
            <a:endParaRPr kumimoji="0" lang="en-US"/>
          </a:p>
        </p:txBody>
      </p:sp>
      <p:sp>
        <p:nvSpPr>
          <p:cNvPr id="22" name="Footer Placeholder 21"/>
          <p:cNvSpPr>
            <a:spLocks noGrp="1"/>
          </p:cNvSpPr>
          <p:nvPr>
            <p:ph type="ftr" sz="quarter" idx="17"/>
          </p:nvPr>
        </p:nvSpPr>
        <p:spPr/>
        <p:txBody>
          <a:bodyPr/>
          <a:lstStyle/>
          <a:p>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47C9B81F-C347-4BEF-BFDF-29C42F48304A}" type="datetimeFigureOut">
              <a:rPr lang="en-US" smtClean="0"/>
              <a:pPr/>
              <a:t>3/9/2013</a:t>
            </a:fld>
            <a:endParaRPr lang="en-US"/>
          </a:p>
        </p:txBody>
      </p:sp>
      <p:sp>
        <p:nvSpPr>
          <p:cNvPr id="23" name="Slide Number Placeholder 22"/>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24" name="Footer Placeholder 23"/>
          <p:cNvSpPr>
            <a:spLocks noGrp="1"/>
          </p:cNvSpPr>
          <p:nvPr>
            <p:ph type="ftr" sz="quarter" idx="12"/>
          </p:nvPr>
        </p:nvSpPr>
        <p:spPr/>
        <p:txBody>
          <a:bodyPr/>
          <a:lstStyle/>
          <a:p>
            <a:endParaRPr kumimoji="0"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47C9B81F-C347-4BEF-BFDF-29C42F48304A}" type="datetimeFigureOut">
              <a:rPr lang="en-US" smtClean="0"/>
              <a:pPr/>
              <a:t>3/9/2013</a:t>
            </a:fld>
            <a:endParaRPr lang="en-US"/>
          </a:p>
        </p:txBody>
      </p:sp>
      <p:sp>
        <p:nvSpPr>
          <p:cNvPr id="23" name="Slide Number Placeholder 22"/>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24" name="Footer Placeholder 23"/>
          <p:cNvSpPr>
            <a:spLocks noGrp="1"/>
          </p:cNvSpPr>
          <p:nvPr>
            <p:ph type="ftr" sz="quarter" idx="12"/>
          </p:nvPr>
        </p:nvSpPr>
        <p:spPr/>
        <p:txBody>
          <a:bodyPr/>
          <a:lstStyle/>
          <a:p>
            <a:endParaRPr kumimoji="0"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kumimoji="0"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C9B81F-C347-4BEF-BFDF-29C42F48304A}" type="datetimeFigureOut">
              <a:rPr lang="en-US" smtClean="0"/>
              <a:pPr/>
              <a:t>3/9/2013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pPr/>
              <a:t>3/9/2013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3/9/2013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kumimoji="0" lang="en-US"/>
          </a:p>
        </p:txBody>
      </p:sp>
      <p:sp>
        <p:nvSpPr>
          <p:cNvPr id="7" name="Slide Number Placeholder 6"/>
          <p:cNvSpPr>
            <a:spLocks noGrp="1"/>
          </p:cNvSpPr>
          <p:nvPr>
            <p:ph type="sldNum" sz="quarter" idx="12"/>
          </p:nvPr>
        </p:nvSpPr>
        <p:spPr>
          <a:xfrm rot="60000">
            <a:off x="7557313" y="5896961"/>
            <a:ext cx="554023"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7C9B81F-C347-4BEF-BFDF-29C42F48304A}" type="datetimeFigureOut">
              <a:rPr lang="en-US" smtClean="0"/>
              <a:pPr/>
              <a:t>3/9/2013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kumimoji="0" lang="en-US"/>
          </a:p>
        </p:txBody>
      </p:sp>
      <p:sp>
        <p:nvSpPr>
          <p:cNvPr id="7" name="Slide Number Placeholder 6"/>
          <p:cNvSpPr>
            <a:spLocks noGrp="1"/>
          </p:cNvSpPr>
          <p:nvPr>
            <p:ph type="sldNum" sz="quarter" idx="12"/>
          </p:nvPr>
        </p:nvSpPr>
        <p:spPr>
          <a:xfrm rot="60000">
            <a:off x="7562089" y="5900026"/>
            <a:ext cx="554023"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3/9/2013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9B81F-C347-4BEF-BFDF-29C42F48304A}" type="datetimeFigureOut">
              <a:rPr lang="en-US" smtClean="0"/>
              <a:pPr/>
              <a:t>3/9/2013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3/9/2013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7C9B81F-C347-4BEF-BFDF-29C42F48304A}" type="datetimeFigureOut">
              <a:rPr lang="en-US" smtClean="0"/>
              <a:pPr/>
              <a:t>3/9/2013</a:t>
            </a:fld>
            <a:endParaRPr lang="en-US"/>
          </a:p>
        </p:txBody>
      </p:sp>
      <p:sp>
        <p:nvSpPr>
          <p:cNvPr id="9" name="Slide Number Placeholder 8"/>
          <p:cNvSpPr>
            <a:spLocks noGrp="1"/>
          </p:cNvSpPr>
          <p:nvPr>
            <p:ph type="sldNum" sz="quarter" idx="15"/>
          </p:nvPr>
        </p:nvSpPr>
        <p:spPr/>
        <p:txBody>
          <a:bodyPr/>
          <a:lstStyle/>
          <a:p>
            <a:fld id="{042AED99-7FB4-404E-8A97-64753DCE42EC}"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7C9B81F-C347-4BEF-BFDF-29C42F48304A}" type="datetimeFigureOut">
              <a:rPr lang="en-US" smtClean="0"/>
              <a:pPr/>
              <a:t>3/9/2013</a:t>
            </a:fld>
            <a:endParaRPr lang="en-US"/>
          </a:p>
        </p:txBody>
      </p:sp>
      <p:sp>
        <p:nvSpPr>
          <p:cNvPr id="9" name="Slide Number Placeholder 8"/>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C9B81F-C347-4BEF-BFDF-29C42F48304A}" type="datetimeFigureOut">
              <a:rPr lang="en-US" smtClean="0"/>
              <a:pPr/>
              <a:t>3/9/2013</a:t>
            </a:fld>
            <a:endParaRPr lang="en-US" dirty="0">
              <a:solidFill>
                <a:schemeClr val="tx2">
                  <a:shade val="90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l" eaLnBrk="1" latinLnBrk="0" hangingPunct="1"/>
            <a:endParaRPr kumimoji="0" lang="en-US" dirty="0">
              <a:solidFill>
                <a:schemeClr val="tx2">
                  <a:shade val="90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3/9/2013</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47C9B81F-C347-4BEF-BFDF-29C42F48304A}" type="datetimeFigureOut">
              <a:rPr lang="en-US" smtClean="0"/>
              <a:pPr/>
              <a:t>3/9/2013</a:t>
            </a:fld>
            <a:endParaRPr lang="en-US" dirty="0">
              <a:solidFill>
                <a:schemeClr val="tx2">
                  <a:shade val="90000"/>
                </a:schemeClr>
              </a:solidFill>
            </a:endParaRPr>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7C9B81F-C347-4BEF-BFDF-29C42F48304A}" type="datetimeFigureOut">
              <a:rPr lang="en-US" smtClean="0"/>
              <a:pPr/>
              <a:t>3/9/2013</a:t>
            </a:fld>
            <a:endParaRPr lang="en-US" dirty="0">
              <a:solidFill>
                <a:schemeClr val="tx2">
                  <a:shade val="90000"/>
                </a:schemeClr>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28.xml"/><Relationship Id="rId1" Type="http://schemas.openxmlformats.org/officeDocument/2006/relationships/themeOverride" Target="../theme/themeOverride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28.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8.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mlDrawing" Target="../drawings/vmlDrawing1.vml"/><Relationship Id="rId1" Type="http://schemas.openxmlformats.org/officeDocument/2006/relationships/themeOverride" Target="../theme/themeOverride22.x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24.xml"/><Relationship Id="rId1" Type="http://schemas.openxmlformats.org/officeDocument/2006/relationships/themeOverride" Target="../theme/themeOverride25.xml"/><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4.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28.xml"/><Relationship Id="rId1" Type="http://schemas.openxmlformats.org/officeDocument/2006/relationships/themeOverride" Target="../theme/themeOverride2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ocuments and Settings\rahmed\Local Settings\Temporary Internet Files\Content.IE5\21MLXHEQ\MPj04389310000[1].jpg"/>
          <p:cNvPicPr>
            <a:picLocks noChangeAspect="1" noChangeArrowheads="1"/>
          </p:cNvPicPr>
          <p:nvPr/>
        </p:nvPicPr>
        <p:blipFill>
          <a:blip r:embed="rId2" cstate="print"/>
          <a:srcRect/>
          <a:stretch>
            <a:fillRect/>
          </a:stretch>
        </p:blipFill>
        <p:spPr bwMode="auto">
          <a:xfrm>
            <a:off x="0" y="76199"/>
            <a:ext cx="9144000" cy="5943601"/>
          </a:xfrm>
          <a:prstGeom prst="rect">
            <a:avLst/>
          </a:prstGeom>
          <a:noFill/>
        </p:spPr>
      </p:pic>
      <p:sp>
        <p:nvSpPr>
          <p:cNvPr id="3" name="Subtitle 2"/>
          <p:cNvSpPr>
            <a:spLocks noGrp="1"/>
          </p:cNvSpPr>
          <p:nvPr>
            <p:ph type="subTitle" idx="1"/>
          </p:nvPr>
        </p:nvSpPr>
        <p:spPr>
          <a:xfrm>
            <a:off x="1295400" y="6096000"/>
            <a:ext cx="7772400" cy="685800"/>
          </a:xfrm>
        </p:spPr>
        <p:txBody>
          <a:bodyPr>
            <a:noAutofit/>
          </a:bodyPr>
          <a:lstStyle/>
          <a:p>
            <a:r>
              <a:rPr lang="en-US" sz="4000" dirty="0" smtClean="0">
                <a:solidFill>
                  <a:schemeClr val="tx2">
                    <a:lumMod val="90000"/>
                  </a:schemeClr>
                </a:solidFill>
                <a:latin typeface="Arno Pro Smbd" pitchFamily="18" charset="0"/>
              </a:rPr>
              <a:t>The Economics of Monopoly Power</a:t>
            </a:r>
            <a:endParaRPr lang="en-US" sz="4000" dirty="0">
              <a:solidFill>
                <a:schemeClr val="tx2">
                  <a:lumMod val="90000"/>
                </a:schemeClr>
              </a:solidFill>
              <a:latin typeface="Arno Pro Smb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84" name="Rectangle 56"/>
          <p:cNvSpPr>
            <a:spLocks noGrp="1" noChangeArrowheads="1"/>
          </p:cNvSpPr>
          <p:nvPr>
            <p:ph type="title"/>
          </p:nvPr>
        </p:nvSpPr>
        <p:spPr/>
        <p:txBody>
          <a:bodyPr/>
          <a:lstStyle/>
          <a:p>
            <a:pPr>
              <a:defRPr/>
            </a:pPr>
            <a:r>
              <a:rPr lang="en-US" dirty="0" smtClean="0"/>
              <a:t>Output and Prices: PC markets</a:t>
            </a:r>
            <a:endParaRPr lang="en-US" dirty="0" smtClean="0">
              <a:effectLst>
                <a:outerShdw blurRad="38100" dist="38100" dir="2700000" algn="tl">
                  <a:srgbClr val="FFFFFF"/>
                </a:outerShdw>
              </a:effectLst>
            </a:endParaRPr>
          </a:p>
        </p:txBody>
      </p:sp>
      <p:sp>
        <p:nvSpPr>
          <p:cNvPr id="58371" name="Rectangle 5"/>
          <p:cNvSpPr>
            <a:spLocks noChangeArrowheads="1"/>
          </p:cNvSpPr>
          <p:nvPr/>
        </p:nvSpPr>
        <p:spPr bwMode="auto">
          <a:xfrm>
            <a:off x="949325" y="2652713"/>
            <a:ext cx="3354388" cy="2781300"/>
          </a:xfrm>
          <a:prstGeom prst="rect">
            <a:avLst/>
          </a:prstGeom>
          <a:solidFill>
            <a:srgbClr val="F3F6F9"/>
          </a:solidFill>
          <a:ln w="161925">
            <a:solidFill>
              <a:srgbClr val="F3F6F9"/>
            </a:solidFill>
            <a:miter lim="800000"/>
            <a:headEnd/>
            <a:tailEnd/>
          </a:ln>
        </p:spPr>
        <p:txBody>
          <a:bodyPr/>
          <a:lstStyle/>
          <a:p>
            <a:endParaRPr lang="en-US"/>
          </a:p>
        </p:txBody>
      </p:sp>
      <p:sp>
        <p:nvSpPr>
          <p:cNvPr id="58372" name="Rectangle 6"/>
          <p:cNvSpPr>
            <a:spLocks noChangeArrowheads="1"/>
          </p:cNvSpPr>
          <p:nvPr/>
        </p:nvSpPr>
        <p:spPr bwMode="auto">
          <a:xfrm>
            <a:off x="949325" y="2652713"/>
            <a:ext cx="3354388" cy="2781300"/>
          </a:xfrm>
          <a:prstGeom prst="rect">
            <a:avLst/>
          </a:prstGeom>
          <a:solidFill>
            <a:srgbClr val="F2F4F8"/>
          </a:solidFill>
          <a:ln w="147638">
            <a:solidFill>
              <a:srgbClr val="F2F4F8"/>
            </a:solidFill>
            <a:miter lim="800000"/>
            <a:headEnd/>
            <a:tailEnd/>
          </a:ln>
        </p:spPr>
        <p:txBody>
          <a:bodyPr/>
          <a:lstStyle/>
          <a:p>
            <a:endParaRPr lang="en-US"/>
          </a:p>
        </p:txBody>
      </p:sp>
      <p:sp>
        <p:nvSpPr>
          <p:cNvPr id="58373" name="Rectangle 7"/>
          <p:cNvSpPr>
            <a:spLocks noChangeArrowheads="1"/>
          </p:cNvSpPr>
          <p:nvPr/>
        </p:nvSpPr>
        <p:spPr bwMode="auto">
          <a:xfrm>
            <a:off x="949325" y="2652713"/>
            <a:ext cx="3354388" cy="2781300"/>
          </a:xfrm>
          <a:prstGeom prst="rect">
            <a:avLst/>
          </a:prstGeom>
          <a:solidFill>
            <a:srgbClr val="F1F4F7"/>
          </a:solidFill>
          <a:ln w="133350">
            <a:solidFill>
              <a:srgbClr val="F1F4F7"/>
            </a:solidFill>
            <a:miter lim="800000"/>
            <a:headEnd/>
            <a:tailEnd/>
          </a:ln>
        </p:spPr>
        <p:txBody>
          <a:bodyPr/>
          <a:lstStyle/>
          <a:p>
            <a:endParaRPr lang="en-US"/>
          </a:p>
        </p:txBody>
      </p:sp>
      <p:sp>
        <p:nvSpPr>
          <p:cNvPr id="58374" name="Rectangle 8"/>
          <p:cNvSpPr>
            <a:spLocks noChangeArrowheads="1"/>
          </p:cNvSpPr>
          <p:nvPr/>
        </p:nvSpPr>
        <p:spPr bwMode="auto">
          <a:xfrm>
            <a:off x="949325" y="2652713"/>
            <a:ext cx="3354388" cy="2781300"/>
          </a:xfrm>
          <a:prstGeom prst="rect">
            <a:avLst/>
          </a:prstGeom>
          <a:solidFill>
            <a:srgbClr val="F0F2F5"/>
          </a:solidFill>
          <a:ln w="117475">
            <a:solidFill>
              <a:srgbClr val="F0F2F5"/>
            </a:solidFill>
            <a:miter lim="800000"/>
            <a:headEnd/>
            <a:tailEnd/>
          </a:ln>
        </p:spPr>
        <p:txBody>
          <a:bodyPr/>
          <a:lstStyle/>
          <a:p>
            <a:endParaRPr lang="en-US"/>
          </a:p>
        </p:txBody>
      </p:sp>
      <p:sp>
        <p:nvSpPr>
          <p:cNvPr id="58375" name="Rectangle 9"/>
          <p:cNvSpPr>
            <a:spLocks noChangeArrowheads="1"/>
          </p:cNvSpPr>
          <p:nvPr/>
        </p:nvSpPr>
        <p:spPr bwMode="auto">
          <a:xfrm>
            <a:off x="949325" y="2652713"/>
            <a:ext cx="3354388" cy="2781300"/>
          </a:xfrm>
          <a:prstGeom prst="rect">
            <a:avLst/>
          </a:prstGeom>
          <a:solidFill>
            <a:srgbClr val="EEF1F4"/>
          </a:solidFill>
          <a:ln w="103188">
            <a:solidFill>
              <a:srgbClr val="EEF1F4"/>
            </a:solidFill>
            <a:miter lim="800000"/>
            <a:headEnd/>
            <a:tailEnd/>
          </a:ln>
        </p:spPr>
        <p:txBody>
          <a:bodyPr/>
          <a:lstStyle/>
          <a:p>
            <a:endParaRPr lang="en-US"/>
          </a:p>
        </p:txBody>
      </p:sp>
      <p:sp>
        <p:nvSpPr>
          <p:cNvPr id="58376" name="Rectangle 10"/>
          <p:cNvSpPr>
            <a:spLocks noChangeArrowheads="1"/>
          </p:cNvSpPr>
          <p:nvPr/>
        </p:nvSpPr>
        <p:spPr bwMode="auto">
          <a:xfrm>
            <a:off x="949325" y="2652713"/>
            <a:ext cx="3354388" cy="2781300"/>
          </a:xfrm>
          <a:prstGeom prst="rect">
            <a:avLst/>
          </a:prstGeom>
          <a:solidFill>
            <a:srgbClr val="EDEFF3"/>
          </a:solidFill>
          <a:ln w="88900">
            <a:solidFill>
              <a:srgbClr val="EDEFF3"/>
            </a:solidFill>
            <a:miter lim="800000"/>
            <a:headEnd/>
            <a:tailEnd/>
          </a:ln>
        </p:spPr>
        <p:txBody>
          <a:bodyPr/>
          <a:lstStyle/>
          <a:p>
            <a:endParaRPr lang="en-US"/>
          </a:p>
        </p:txBody>
      </p:sp>
      <p:sp>
        <p:nvSpPr>
          <p:cNvPr id="58377" name="Rectangle 11"/>
          <p:cNvSpPr>
            <a:spLocks noChangeArrowheads="1"/>
          </p:cNvSpPr>
          <p:nvPr/>
        </p:nvSpPr>
        <p:spPr bwMode="auto">
          <a:xfrm>
            <a:off x="949325" y="2652713"/>
            <a:ext cx="3354388" cy="2781300"/>
          </a:xfrm>
          <a:prstGeom prst="rect">
            <a:avLst/>
          </a:prstGeom>
          <a:solidFill>
            <a:srgbClr val="EBEEF2"/>
          </a:solidFill>
          <a:ln w="74613">
            <a:solidFill>
              <a:srgbClr val="EBEEF2"/>
            </a:solidFill>
            <a:miter lim="800000"/>
            <a:headEnd/>
            <a:tailEnd/>
          </a:ln>
        </p:spPr>
        <p:txBody>
          <a:bodyPr/>
          <a:lstStyle/>
          <a:p>
            <a:endParaRPr lang="en-US"/>
          </a:p>
        </p:txBody>
      </p:sp>
      <p:sp>
        <p:nvSpPr>
          <p:cNvPr id="58378" name="Rectangle 12"/>
          <p:cNvSpPr>
            <a:spLocks noChangeArrowheads="1"/>
          </p:cNvSpPr>
          <p:nvPr/>
        </p:nvSpPr>
        <p:spPr bwMode="auto">
          <a:xfrm>
            <a:off x="949325" y="2652713"/>
            <a:ext cx="3354388" cy="2781300"/>
          </a:xfrm>
          <a:prstGeom prst="rect">
            <a:avLst/>
          </a:prstGeom>
          <a:solidFill>
            <a:srgbClr val="EAECF1"/>
          </a:solidFill>
          <a:ln w="58738">
            <a:solidFill>
              <a:srgbClr val="EAECF1"/>
            </a:solidFill>
            <a:miter lim="800000"/>
            <a:headEnd/>
            <a:tailEnd/>
          </a:ln>
        </p:spPr>
        <p:txBody>
          <a:bodyPr/>
          <a:lstStyle/>
          <a:p>
            <a:endParaRPr lang="en-US"/>
          </a:p>
        </p:txBody>
      </p:sp>
      <p:sp>
        <p:nvSpPr>
          <p:cNvPr id="58379" name="Rectangle 13"/>
          <p:cNvSpPr>
            <a:spLocks noChangeArrowheads="1"/>
          </p:cNvSpPr>
          <p:nvPr/>
        </p:nvSpPr>
        <p:spPr bwMode="auto">
          <a:xfrm>
            <a:off x="949325" y="2652713"/>
            <a:ext cx="3354388" cy="2781300"/>
          </a:xfrm>
          <a:prstGeom prst="rect">
            <a:avLst/>
          </a:prstGeom>
          <a:solidFill>
            <a:srgbClr val="E9EBF0"/>
          </a:solidFill>
          <a:ln w="44450">
            <a:solidFill>
              <a:srgbClr val="E9EBF0"/>
            </a:solidFill>
            <a:miter lim="800000"/>
            <a:headEnd/>
            <a:tailEnd/>
          </a:ln>
        </p:spPr>
        <p:txBody>
          <a:bodyPr/>
          <a:lstStyle/>
          <a:p>
            <a:endParaRPr lang="en-US"/>
          </a:p>
        </p:txBody>
      </p:sp>
      <p:sp>
        <p:nvSpPr>
          <p:cNvPr id="58380" name="Rectangle 14"/>
          <p:cNvSpPr>
            <a:spLocks noChangeArrowheads="1"/>
          </p:cNvSpPr>
          <p:nvPr/>
        </p:nvSpPr>
        <p:spPr bwMode="auto">
          <a:xfrm>
            <a:off x="949325" y="2652713"/>
            <a:ext cx="3354388" cy="2781300"/>
          </a:xfrm>
          <a:prstGeom prst="rect">
            <a:avLst/>
          </a:prstGeom>
          <a:solidFill>
            <a:srgbClr val="E7EAEF"/>
          </a:solidFill>
          <a:ln w="30163">
            <a:solidFill>
              <a:srgbClr val="E7EAEF"/>
            </a:solidFill>
            <a:miter lim="800000"/>
            <a:headEnd/>
            <a:tailEnd/>
          </a:ln>
        </p:spPr>
        <p:txBody>
          <a:bodyPr/>
          <a:lstStyle/>
          <a:p>
            <a:endParaRPr lang="en-US"/>
          </a:p>
        </p:txBody>
      </p:sp>
      <p:sp>
        <p:nvSpPr>
          <p:cNvPr id="58381" name="Rectangle 15"/>
          <p:cNvSpPr>
            <a:spLocks noChangeArrowheads="1"/>
          </p:cNvSpPr>
          <p:nvPr/>
        </p:nvSpPr>
        <p:spPr bwMode="auto">
          <a:xfrm>
            <a:off x="949325" y="2652713"/>
            <a:ext cx="3354388" cy="2781300"/>
          </a:xfrm>
          <a:prstGeom prst="rect">
            <a:avLst/>
          </a:prstGeom>
          <a:solidFill>
            <a:srgbClr val="E6E9EF"/>
          </a:solidFill>
          <a:ln w="14288">
            <a:solidFill>
              <a:srgbClr val="E6E9EF"/>
            </a:solidFill>
            <a:miter lim="800000"/>
            <a:headEnd/>
            <a:tailEnd/>
          </a:ln>
        </p:spPr>
        <p:txBody>
          <a:bodyPr/>
          <a:lstStyle/>
          <a:p>
            <a:endParaRPr lang="en-US"/>
          </a:p>
        </p:txBody>
      </p:sp>
      <p:sp>
        <p:nvSpPr>
          <p:cNvPr id="58382" name="Rectangle 16"/>
          <p:cNvSpPr>
            <a:spLocks noChangeArrowheads="1"/>
          </p:cNvSpPr>
          <p:nvPr/>
        </p:nvSpPr>
        <p:spPr bwMode="auto">
          <a:xfrm>
            <a:off x="5397500" y="2652713"/>
            <a:ext cx="3355975" cy="2781300"/>
          </a:xfrm>
          <a:prstGeom prst="rect">
            <a:avLst/>
          </a:prstGeom>
          <a:solidFill>
            <a:srgbClr val="F3F6F9"/>
          </a:solidFill>
          <a:ln w="161925">
            <a:solidFill>
              <a:srgbClr val="F3F6F9"/>
            </a:solidFill>
            <a:miter lim="800000"/>
            <a:headEnd/>
            <a:tailEnd/>
          </a:ln>
        </p:spPr>
        <p:txBody>
          <a:bodyPr/>
          <a:lstStyle/>
          <a:p>
            <a:endParaRPr lang="en-US"/>
          </a:p>
        </p:txBody>
      </p:sp>
      <p:sp>
        <p:nvSpPr>
          <p:cNvPr id="58383" name="Rectangle 17"/>
          <p:cNvSpPr>
            <a:spLocks noChangeArrowheads="1"/>
          </p:cNvSpPr>
          <p:nvPr/>
        </p:nvSpPr>
        <p:spPr bwMode="auto">
          <a:xfrm>
            <a:off x="5397500" y="2652713"/>
            <a:ext cx="3355975" cy="2781300"/>
          </a:xfrm>
          <a:prstGeom prst="rect">
            <a:avLst/>
          </a:prstGeom>
          <a:solidFill>
            <a:srgbClr val="F2F4F8"/>
          </a:solidFill>
          <a:ln w="147638">
            <a:solidFill>
              <a:srgbClr val="F2F4F8"/>
            </a:solidFill>
            <a:miter lim="800000"/>
            <a:headEnd/>
            <a:tailEnd/>
          </a:ln>
        </p:spPr>
        <p:txBody>
          <a:bodyPr/>
          <a:lstStyle/>
          <a:p>
            <a:endParaRPr lang="en-US"/>
          </a:p>
        </p:txBody>
      </p:sp>
      <p:sp>
        <p:nvSpPr>
          <p:cNvPr id="58384" name="Rectangle 18"/>
          <p:cNvSpPr>
            <a:spLocks noChangeArrowheads="1"/>
          </p:cNvSpPr>
          <p:nvPr/>
        </p:nvSpPr>
        <p:spPr bwMode="auto">
          <a:xfrm>
            <a:off x="5397500" y="2652713"/>
            <a:ext cx="3355975" cy="2781300"/>
          </a:xfrm>
          <a:prstGeom prst="rect">
            <a:avLst/>
          </a:prstGeom>
          <a:solidFill>
            <a:srgbClr val="F1F4F7"/>
          </a:solidFill>
          <a:ln w="133350">
            <a:solidFill>
              <a:srgbClr val="F1F4F7"/>
            </a:solidFill>
            <a:miter lim="800000"/>
            <a:headEnd/>
            <a:tailEnd/>
          </a:ln>
        </p:spPr>
        <p:txBody>
          <a:bodyPr/>
          <a:lstStyle/>
          <a:p>
            <a:endParaRPr lang="en-US"/>
          </a:p>
        </p:txBody>
      </p:sp>
      <p:sp>
        <p:nvSpPr>
          <p:cNvPr id="58385" name="Rectangle 19"/>
          <p:cNvSpPr>
            <a:spLocks noChangeArrowheads="1"/>
          </p:cNvSpPr>
          <p:nvPr/>
        </p:nvSpPr>
        <p:spPr bwMode="auto">
          <a:xfrm>
            <a:off x="5397500" y="2652713"/>
            <a:ext cx="3355975" cy="2781300"/>
          </a:xfrm>
          <a:prstGeom prst="rect">
            <a:avLst/>
          </a:prstGeom>
          <a:solidFill>
            <a:srgbClr val="F0F2F5"/>
          </a:solidFill>
          <a:ln w="117475">
            <a:solidFill>
              <a:srgbClr val="F0F2F5"/>
            </a:solidFill>
            <a:miter lim="800000"/>
            <a:headEnd/>
            <a:tailEnd/>
          </a:ln>
        </p:spPr>
        <p:txBody>
          <a:bodyPr/>
          <a:lstStyle/>
          <a:p>
            <a:endParaRPr lang="en-US"/>
          </a:p>
        </p:txBody>
      </p:sp>
      <p:sp>
        <p:nvSpPr>
          <p:cNvPr id="58386" name="Rectangle 20"/>
          <p:cNvSpPr>
            <a:spLocks noChangeArrowheads="1"/>
          </p:cNvSpPr>
          <p:nvPr/>
        </p:nvSpPr>
        <p:spPr bwMode="auto">
          <a:xfrm>
            <a:off x="5397500" y="2652713"/>
            <a:ext cx="3355975" cy="2781300"/>
          </a:xfrm>
          <a:prstGeom prst="rect">
            <a:avLst/>
          </a:prstGeom>
          <a:solidFill>
            <a:srgbClr val="EEF1F4"/>
          </a:solidFill>
          <a:ln w="103188">
            <a:solidFill>
              <a:srgbClr val="EEF1F4"/>
            </a:solidFill>
            <a:miter lim="800000"/>
            <a:headEnd/>
            <a:tailEnd/>
          </a:ln>
        </p:spPr>
        <p:txBody>
          <a:bodyPr/>
          <a:lstStyle/>
          <a:p>
            <a:endParaRPr lang="en-US"/>
          </a:p>
        </p:txBody>
      </p:sp>
      <p:sp>
        <p:nvSpPr>
          <p:cNvPr id="58387" name="Rectangle 21"/>
          <p:cNvSpPr>
            <a:spLocks noChangeArrowheads="1"/>
          </p:cNvSpPr>
          <p:nvPr/>
        </p:nvSpPr>
        <p:spPr bwMode="auto">
          <a:xfrm>
            <a:off x="5397500" y="2652713"/>
            <a:ext cx="3355975" cy="2781300"/>
          </a:xfrm>
          <a:prstGeom prst="rect">
            <a:avLst/>
          </a:prstGeom>
          <a:solidFill>
            <a:srgbClr val="EDEFF3"/>
          </a:solidFill>
          <a:ln w="88900">
            <a:solidFill>
              <a:srgbClr val="EDEFF3"/>
            </a:solidFill>
            <a:miter lim="800000"/>
            <a:headEnd/>
            <a:tailEnd/>
          </a:ln>
        </p:spPr>
        <p:txBody>
          <a:bodyPr/>
          <a:lstStyle/>
          <a:p>
            <a:endParaRPr lang="en-US"/>
          </a:p>
        </p:txBody>
      </p:sp>
      <p:sp>
        <p:nvSpPr>
          <p:cNvPr id="58388" name="Rectangle 22"/>
          <p:cNvSpPr>
            <a:spLocks noChangeArrowheads="1"/>
          </p:cNvSpPr>
          <p:nvPr/>
        </p:nvSpPr>
        <p:spPr bwMode="auto">
          <a:xfrm>
            <a:off x="5397500" y="2652713"/>
            <a:ext cx="3355975" cy="2781300"/>
          </a:xfrm>
          <a:prstGeom prst="rect">
            <a:avLst/>
          </a:prstGeom>
          <a:solidFill>
            <a:srgbClr val="EBEEF2"/>
          </a:solidFill>
          <a:ln w="74613">
            <a:solidFill>
              <a:srgbClr val="EBEEF2"/>
            </a:solidFill>
            <a:miter lim="800000"/>
            <a:headEnd/>
            <a:tailEnd/>
          </a:ln>
        </p:spPr>
        <p:txBody>
          <a:bodyPr/>
          <a:lstStyle/>
          <a:p>
            <a:endParaRPr lang="en-US"/>
          </a:p>
        </p:txBody>
      </p:sp>
      <p:sp>
        <p:nvSpPr>
          <p:cNvPr id="58389" name="Rectangle 23"/>
          <p:cNvSpPr>
            <a:spLocks noChangeArrowheads="1"/>
          </p:cNvSpPr>
          <p:nvPr/>
        </p:nvSpPr>
        <p:spPr bwMode="auto">
          <a:xfrm>
            <a:off x="5397500" y="2652713"/>
            <a:ext cx="3355975" cy="2781300"/>
          </a:xfrm>
          <a:prstGeom prst="rect">
            <a:avLst/>
          </a:prstGeom>
          <a:solidFill>
            <a:srgbClr val="EAECF1"/>
          </a:solidFill>
          <a:ln w="58738">
            <a:solidFill>
              <a:srgbClr val="EAECF1"/>
            </a:solidFill>
            <a:miter lim="800000"/>
            <a:headEnd/>
            <a:tailEnd/>
          </a:ln>
        </p:spPr>
        <p:txBody>
          <a:bodyPr/>
          <a:lstStyle/>
          <a:p>
            <a:endParaRPr lang="en-US"/>
          </a:p>
        </p:txBody>
      </p:sp>
      <p:sp>
        <p:nvSpPr>
          <p:cNvPr id="58390" name="Rectangle 24"/>
          <p:cNvSpPr>
            <a:spLocks noChangeArrowheads="1"/>
          </p:cNvSpPr>
          <p:nvPr/>
        </p:nvSpPr>
        <p:spPr bwMode="auto">
          <a:xfrm>
            <a:off x="5397500" y="2652713"/>
            <a:ext cx="3355975" cy="2781300"/>
          </a:xfrm>
          <a:prstGeom prst="rect">
            <a:avLst/>
          </a:prstGeom>
          <a:solidFill>
            <a:srgbClr val="E9EBF0"/>
          </a:solidFill>
          <a:ln w="44450">
            <a:solidFill>
              <a:srgbClr val="E9EBF0"/>
            </a:solidFill>
            <a:miter lim="800000"/>
            <a:headEnd/>
            <a:tailEnd/>
          </a:ln>
        </p:spPr>
        <p:txBody>
          <a:bodyPr/>
          <a:lstStyle/>
          <a:p>
            <a:endParaRPr lang="en-US"/>
          </a:p>
        </p:txBody>
      </p:sp>
      <p:sp>
        <p:nvSpPr>
          <p:cNvPr id="58391" name="Rectangle 25"/>
          <p:cNvSpPr>
            <a:spLocks noChangeArrowheads="1"/>
          </p:cNvSpPr>
          <p:nvPr/>
        </p:nvSpPr>
        <p:spPr bwMode="auto">
          <a:xfrm>
            <a:off x="5397500" y="2652713"/>
            <a:ext cx="3355975" cy="2781300"/>
          </a:xfrm>
          <a:prstGeom prst="rect">
            <a:avLst/>
          </a:prstGeom>
          <a:solidFill>
            <a:srgbClr val="E7EAEF"/>
          </a:solidFill>
          <a:ln w="30163">
            <a:solidFill>
              <a:srgbClr val="E7EAEF"/>
            </a:solidFill>
            <a:miter lim="800000"/>
            <a:headEnd/>
            <a:tailEnd/>
          </a:ln>
        </p:spPr>
        <p:txBody>
          <a:bodyPr/>
          <a:lstStyle/>
          <a:p>
            <a:endParaRPr lang="en-US"/>
          </a:p>
        </p:txBody>
      </p:sp>
      <p:sp>
        <p:nvSpPr>
          <p:cNvPr id="58392" name="Rectangle 26"/>
          <p:cNvSpPr>
            <a:spLocks noChangeArrowheads="1"/>
          </p:cNvSpPr>
          <p:nvPr/>
        </p:nvSpPr>
        <p:spPr bwMode="auto">
          <a:xfrm>
            <a:off x="5397500" y="2652713"/>
            <a:ext cx="3355975" cy="2781300"/>
          </a:xfrm>
          <a:prstGeom prst="rect">
            <a:avLst/>
          </a:prstGeom>
          <a:solidFill>
            <a:srgbClr val="E6E9EF"/>
          </a:solidFill>
          <a:ln w="14288">
            <a:solidFill>
              <a:srgbClr val="E6E9EF"/>
            </a:solidFill>
            <a:miter lim="800000"/>
            <a:headEnd/>
            <a:tailEnd/>
          </a:ln>
        </p:spPr>
        <p:txBody>
          <a:bodyPr/>
          <a:lstStyle/>
          <a:p>
            <a:endParaRPr lang="en-US"/>
          </a:p>
        </p:txBody>
      </p:sp>
      <p:sp>
        <p:nvSpPr>
          <p:cNvPr id="58393" name="Rectangle 27"/>
          <p:cNvSpPr>
            <a:spLocks noChangeArrowheads="1"/>
          </p:cNvSpPr>
          <p:nvPr/>
        </p:nvSpPr>
        <p:spPr bwMode="auto">
          <a:xfrm>
            <a:off x="847725" y="2520950"/>
            <a:ext cx="3414713" cy="2855913"/>
          </a:xfrm>
          <a:prstGeom prst="rect">
            <a:avLst/>
          </a:prstGeom>
          <a:solidFill>
            <a:srgbClr val="FFFFFF"/>
          </a:solidFill>
          <a:ln w="9525">
            <a:noFill/>
            <a:miter lim="800000"/>
            <a:headEnd/>
            <a:tailEnd/>
          </a:ln>
        </p:spPr>
        <p:txBody>
          <a:bodyPr/>
          <a:lstStyle/>
          <a:p>
            <a:endParaRPr lang="en-US"/>
          </a:p>
        </p:txBody>
      </p:sp>
      <p:sp>
        <p:nvSpPr>
          <p:cNvPr id="58394" name="Freeform 28"/>
          <p:cNvSpPr>
            <a:spLocks/>
          </p:cNvSpPr>
          <p:nvPr/>
        </p:nvSpPr>
        <p:spPr bwMode="auto">
          <a:xfrm>
            <a:off x="860425" y="2533650"/>
            <a:ext cx="3414713" cy="2855913"/>
          </a:xfrm>
          <a:custGeom>
            <a:avLst/>
            <a:gdLst>
              <a:gd name="T0" fmla="*/ 0 w 2151"/>
              <a:gd name="T1" fmla="*/ 0 h 1799"/>
              <a:gd name="T2" fmla="*/ 0 w 2151"/>
              <a:gd name="T3" fmla="*/ 2855913 h 1799"/>
              <a:gd name="T4" fmla="*/ 3414713 w 2151"/>
              <a:gd name="T5" fmla="*/ 2855913 h 1799"/>
              <a:gd name="T6" fmla="*/ 0 60000 65536"/>
              <a:gd name="T7" fmla="*/ 0 60000 65536"/>
              <a:gd name="T8" fmla="*/ 0 60000 65536"/>
              <a:gd name="T9" fmla="*/ 0 w 2151"/>
              <a:gd name="T10" fmla="*/ 0 h 1799"/>
              <a:gd name="T11" fmla="*/ 2151 w 2151"/>
              <a:gd name="T12" fmla="*/ 1799 h 1799"/>
            </a:gdLst>
            <a:ahLst/>
            <a:cxnLst>
              <a:cxn ang="T6">
                <a:pos x="T0" y="T1"/>
              </a:cxn>
              <a:cxn ang="T7">
                <a:pos x="T2" y="T3"/>
              </a:cxn>
              <a:cxn ang="T8">
                <a:pos x="T4" y="T5"/>
              </a:cxn>
            </a:cxnLst>
            <a:rect l="T9" t="T10" r="T11" b="T12"/>
            <a:pathLst>
              <a:path w="2151" h="1799">
                <a:moveTo>
                  <a:pt x="0" y="0"/>
                </a:moveTo>
                <a:lnTo>
                  <a:pt x="0" y="1799"/>
                </a:lnTo>
                <a:lnTo>
                  <a:pt x="2151" y="1799"/>
                </a:lnTo>
              </a:path>
            </a:pathLst>
          </a:custGeom>
          <a:noFill/>
          <a:ln w="14288">
            <a:solidFill>
              <a:srgbClr val="000000"/>
            </a:solidFill>
            <a:round/>
            <a:headEnd/>
            <a:tailEnd/>
          </a:ln>
        </p:spPr>
        <p:txBody>
          <a:bodyPr/>
          <a:lstStyle/>
          <a:p>
            <a:endParaRPr lang="en-US"/>
          </a:p>
        </p:txBody>
      </p:sp>
      <p:sp>
        <p:nvSpPr>
          <p:cNvPr id="58395" name="Rectangle 29"/>
          <p:cNvSpPr>
            <a:spLocks noChangeArrowheads="1"/>
          </p:cNvSpPr>
          <p:nvPr/>
        </p:nvSpPr>
        <p:spPr bwMode="auto">
          <a:xfrm>
            <a:off x="5294313" y="2519363"/>
            <a:ext cx="3443287" cy="2870200"/>
          </a:xfrm>
          <a:prstGeom prst="rect">
            <a:avLst/>
          </a:prstGeom>
          <a:solidFill>
            <a:srgbClr val="FFFFFF"/>
          </a:solidFill>
          <a:ln w="9525">
            <a:noFill/>
            <a:miter lim="800000"/>
            <a:headEnd/>
            <a:tailEnd/>
          </a:ln>
        </p:spPr>
        <p:txBody>
          <a:bodyPr/>
          <a:lstStyle/>
          <a:p>
            <a:endParaRPr lang="en-US"/>
          </a:p>
        </p:txBody>
      </p:sp>
      <p:sp>
        <p:nvSpPr>
          <p:cNvPr id="58396" name="Freeform 30"/>
          <p:cNvSpPr>
            <a:spLocks/>
          </p:cNvSpPr>
          <p:nvPr/>
        </p:nvSpPr>
        <p:spPr bwMode="auto">
          <a:xfrm>
            <a:off x="5294313" y="2519363"/>
            <a:ext cx="3443287" cy="2870200"/>
          </a:xfrm>
          <a:custGeom>
            <a:avLst/>
            <a:gdLst>
              <a:gd name="T0" fmla="*/ 0 w 2169"/>
              <a:gd name="T1" fmla="*/ 0 h 1808"/>
              <a:gd name="T2" fmla="*/ 0 w 2169"/>
              <a:gd name="T3" fmla="*/ 2870200 h 1808"/>
              <a:gd name="T4" fmla="*/ 3443287 w 2169"/>
              <a:gd name="T5" fmla="*/ 2870200 h 1808"/>
              <a:gd name="T6" fmla="*/ 0 60000 65536"/>
              <a:gd name="T7" fmla="*/ 0 60000 65536"/>
              <a:gd name="T8" fmla="*/ 0 60000 65536"/>
              <a:gd name="T9" fmla="*/ 0 w 2169"/>
              <a:gd name="T10" fmla="*/ 0 h 1808"/>
              <a:gd name="T11" fmla="*/ 2169 w 2169"/>
              <a:gd name="T12" fmla="*/ 1808 h 1808"/>
            </a:gdLst>
            <a:ahLst/>
            <a:cxnLst>
              <a:cxn ang="T6">
                <a:pos x="T0" y="T1"/>
              </a:cxn>
              <a:cxn ang="T7">
                <a:pos x="T2" y="T3"/>
              </a:cxn>
              <a:cxn ang="T8">
                <a:pos x="T4" y="T5"/>
              </a:cxn>
            </a:cxnLst>
            <a:rect l="T9" t="T10" r="T11" b="T12"/>
            <a:pathLst>
              <a:path w="2169" h="1808">
                <a:moveTo>
                  <a:pt x="0" y="0"/>
                </a:moveTo>
                <a:lnTo>
                  <a:pt x="0" y="1808"/>
                </a:lnTo>
                <a:lnTo>
                  <a:pt x="2169" y="1808"/>
                </a:lnTo>
              </a:path>
            </a:pathLst>
          </a:custGeom>
          <a:noFill/>
          <a:ln w="14288">
            <a:solidFill>
              <a:srgbClr val="000000"/>
            </a:solidFill>
            <a:round/>
            <a:headEnd/>
            <a:tailEnd/>
          </a:ln>
        </p:spPr>
        <p:txBody>
          <a:bodyPr/>
          <a:lstStyle/>
          <a:p>
            <a:endParaRPr lang="en-US"/>
          </a:p>
        </p:txBody>
      </p:sp>
      <p:sp>
        <p:nvSpPr>
          <p:cNvPr id="58397" name="Rectangle 31"/>
          <p:cNvSpPr>
            <a:spLocks noChangeArrowheads="1"/>
          </p:cNvSpPr>
          <p:nvPr/>
        </p:nvSpPr>
        <p:spPr bwMode="auto">
          <a:xfrm>
            <a:off x="1419225" y="2162145"/>
            <a:ext cx="1897251" cy="246221"/>
          </a:xfrm>
          <a:prstGeom prst="rect">
            <a:avLst/>
          </a:prstGeom>
          <a:noFill/>
          <a:ln w="9525">
            <a:noFill/>
            <a:miter lim="800000"/>
            <a:headEnd/>
            <a:tailEnd/>
          </a:ln>
        </p:spPr>
        <p:txBody>
          <a:bodyPr wrap="none" lIns="0" tIns="0" rIns="0" bIns="0">
            <a:spAutoFit/>
          </a:bodyPr>
          <a:lstStyle/>
          <a:p>
            <a:pPr eaLnBrk="0" hangingPunct="0"/>
            <a:r>
              <a:rPr lang="en-US" sz="1600" b="1" u="none" dirty="0">
                <a:solidFill>
                  <a:srgbClr val="000000"/>
                </a:solidFill>
              </a:rPr>
              <a:t>(a) </a:t>
            </a:r>
            <a:r>
              <a:rPr lang="en-US" sz="1600" b="1" u="none" dirty="0" smtClean="0">
                <a:solidFill>
                  <a:srgbClr val="000000"/>
                </a:solidFill>
              </a:rPr>
              <a:t>An individual Firm</a:t>
            </a:r>
            <a:endParaRPr lang="en-US" sz="3200" u="none" dirty="0">
              <a:latin typeface="Times New Roman" pitchFamily="18" charset="0"/>
            </a:endParaRPr>
          </a:p>
        </p:txBody>
      </p:sp>
      <p:sp>
        <p:nvSpPr>
          <p:cNvPr id="58400" name="Rectangle 34"/>
          <p:cNvSpPr>
            <a:spLocks noChangeArrowheads="1"/>
          </p:cNvSpPr>
          <p:nvPr/>
        </p:nvSpPr>
        <p:spPr bwMode="auto">
          <a:xfrm>
            <a:off x="3221038" y="5449888"/>
            <a:ext cx="1141412" cy="198437"/>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Quantity (firm)</a:t>
            </a:r>
            <a:endParaRPr lang="en-US" sz="2400" u="none">
              <a:latin typeface="Times New Roman" pitchFamily="18" charset="0"/>
            </a:endParaRPr>
          </a:p>
        </p:txBody>
      </p:sp>
      <p:sp>
        <p:nvSpPr>
          <p:cNvPr id="58401" name="Rectangle 35"/>
          <p:cNvSpPr>
            <a:spLocks noChangeArrowheads="1"/>
          </p:cNvSpPr>
          <p:nvPr/>
        </p:nvSpPr>
        <p:spPr bwMode="auto">
          <a:xfrm>
            <a:off x="727075" y="5454650"/>
            <a:ext cx="92075" cy="198438"/>
          </a:xfrm>
          <a:prstGeom prst="rect">
            <a:avLst/>
          </a:prstGeom>
          <a:noFill/>
          <a:ln w="9525">
            <a:noFill/>
            <a:miter lim="800000"/>
            <a:headEnd/>
            <a:tailEnd/>
          </a:ln>
        </p:spPr>
        <p:txBody>
          <a:bodyPr wrap="none" lIns="0" tIns="0" rIns="0" bIns="0">
            <a:spAutoFit/>
          </a:bodyPr>
          <a:lstStyle/>
          <a:p>
            <a:pPr eaLnBrk="0" hangingPunct="0"/>
            <a:r>
              <a:rPr lang="en-US" sz="1300" u="none">
                <a:solidFill>
                  <a:srgbClr val="000000"/>
                </a:solidFill>
              </a:rPr>
              <a:t>0</a:t>
            </a:r>
            <a:endParaRPr lang="en-US" sz="2400" u="none">
              <a:latin typeface="Times New Roman" pitchFamily="18" charset="0"/>
            </a:endParaRPr>
          </a:p>
        </p:txBody>
      </p:sp>
      <p:sp>
        <p:nvSpPr>
          <p:cNvPr id="58402" name="Rectangle 36"/>
          <p:cNvSpPr>
            <a:spLocks noChangeArrowheads="1"/>
          </p:cNvSpPr>
          <p:nvPr/>
        </p:nvSpPr>
        <p:spPr bwMode="auto">
          <a:xfrm>
            <a:off x="427038" y="2492375"/>
            <a:ext cx="403225" cy="198438"/>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Price</a:t>
            </a:r>
            <a:endParaRPr lang="en-US" sz="2400" u="none">
              <a:latin typeface="Times New Roman" pitchFamily="18" charset="0"/>
            </a:endParaRPr>
          </a:p>
        </p:txBody>
      </p:sp>
      <p:sp>
        <p:nvSpPr>
          <p:cNvPr id="58403" name="Rectangle 37"/>
          <p:cNvSpPr>
            <a:spLocks noChangeArrowheads="1"/>
          </p:cNvSpPr>
          <p:nvPr/>
        </p:nvSpPr>
        <p:spPr bwMode="auto">
          <a:xfrm>
            <a:off x="6362700" y="2170113"/>
            <a:ext cx="1518429" cy="246221"/>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(b) Market Supply</a:t>
            </a:r>
            <a:endParaRPr lang="en-US" sz="3200" u="none">
              <a:latin typeface="Times New Roman" pitchFamily="18" charset="0"/>
            </a:endParaRPr>
          </a:p>
        </p:txBody>
      </p:sp>
      <p:sp>
        <p:nvSpPr>
          <p:cNvPr id="58404" name="Rectangle 38"/>
          <p:cNvSpPr>
            <a:spLocks noChangeArrowheads="1"/>
          </p:cNvSpPr>
          <p:nvPr/>
        </p:nvSpPr>
        <p:spPr bwMode="auto">
          <a:xfrm>
            <a:off x="7424738" y="5445125"/>
            <a:ext cx="1371600" cy="198438"/>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Quantity (market)</a:t>
            </a:r>
            <a:endParaRPr lang="en-US" sz="2400" u="none">
              <a:latin typeface="Times New Roman" pitchFamily="18" charset="0"/>
            </a:endParaRPr>
          </a:p>
        </p:txBody>
      </p:sp>
      <p:sp>
        <p:nvSpPr>
          <p:cNvPr id="58405" name="Rectangle 39"/>
          <p:cNvSpPr>
            <a:spLocks noChangeArrowheads="1"/>
          </p:cNvSpPr>
          <p:nvPr/>
        </p:nvSpPr>
        <p:spPr bwMode="auto">
          <a:xfrm>
            <a:off x="4881563" y="2481263"/>
            <a:ext cx="403225" cy="198437"/>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Price</a:t>
            </a:r>
            <a:endParaRPr lang="en-US" sz="2400" u="none">
              <a:latin typeface="Times New Roman" pitchFamily="18" charset="0"/>
            </a:endParaRPr>
          </a:p>
        </p:txBody>
      </p:sp>
      <p:sp>
        <p:nvSpPr>
          <p:cNvPr id="58406" name="Rectangle 40"/>
          <p:cNvSpPr>
            <a:spLocks noChangeArrowheads="1"/>
          </p:cNvSpPr>
          <p:nvPr/>
        </p:nvSpPr>
        <p:spPr bwMode="auto">
          <a:xfrm>
            <a:off x="5181600" y="5449888"/>
            <a:ext cx="92075" cy="198437"/>
          </a:xfrm>
          <a:prstGeom prst="rect">
            <a:avLst/>
          </a:prstGeom>
          <a:noFill/>
          <a:ln w="9525">
            <a:noFill/>
            <a:miter lim="800000"/>
            <a:headEnd/>
            <a:tailEnd/>
          </a:ln>
        </p:spPr>
        <p:txBody>
          <a:bodyPr wrap="none" lIns="0" tIns="0" rIns="0" bIns="0">
            <a:spAutoFit/>
          </a:bodyPr>
          <a:lstStyle/>
          <a:p>
            <a:pPr eaLnBrk="0" hangingPunct="0"/>
            <a:r>
              <a:rPr lang="en-US" sz="1300" u="none">
                <a:solidFill>
                  <a:srgbClr val="000000"/>
                </a:solidFill>
              </a:rPr>
              <a:t>0</a:t>
            </a:r>
            <a:endParaRPr lang="en-US" sz="2400" u="none">
              <a:latin typeface="Times New Roman" pitchFamily="18" charset="0"/>
            </a:endParaRPr>
          </a:p>
        </p:txBody>
      </p:sp>
      <p:grpSp>
        <p:nvGrpSpPr>
          <p:cNvPr id="2" name="Group 50"/>
          <p:cNvGrpSpPr>
            <a:grpSpLocks/>
          </p:cNvGrpSpPr>
          <p:nvPr/>
        </p:nvGrpSpPr>
        <p:grpSpPr bwMode="auto">
          <a:xfrm>
            <a:off x="1141413" y="3405188"/>
            <a:ext cx="2179637" cy="1776412"/>
            <a:chOff x="823" y="2145"/>
            <a:chExt cx="1373" cy="1119"/>
          </a:xfrm>
        </p:grpSpPr>
        <p:sp>
          <p:nvSpPr>
            <p:cNvPr id="58421" name="Line 51"/>
            <p:cNvSpPr>
              <a:spLocks noChangeShapeType="1"/>
            </p:cNvSpPr>
            <p:nvPr/>
          </p:nvSpPr>
          <p:spPr bwMode="auto">
            <a:xfrm flipV="1">
              <a:off x="823" y="2233"/>
              <a:ext cx="1173" cy="1031"/>
            </a:xfrm>
            <a:prstGeom prst="line">
              <a:avLst/>
            </a:prstGeom>
            <a:noFill/>
            <a:ln w="44450">
              <a:solidFill>
                <a:srgbClr val="AD0D1B"/>
              </a:solidFill>
              <a:round/>
              <a:headEnd/>
              <a:tailEnd/>
            </a:ln>
          </p:spPr>
          <p:txBody>
            <a:bodyPr/>
            <a:lstStyle/>
            <a:p>
              <a:endParaRPr lang="en-US"/>
            </a:p>
          </p:txBody>
        </p:sp>
        <p:sp>
          <p:nvSpPr>
            <p:cNvPr id="58422" name="Rectangle 52"/>
            <p:cNvSpPr>
              <a:spLocks noChangeArrowheads="1"/>
            </p:cNvSpPr>
            <p:nvPr/>
          </p:nvSpPr>
          <p:spPr bwMode="auto">
            <a:xfrm>
              <a:off x="2034" y="2145"/>
              <a:ext cx="162" cy="125"/>
            </a:xfrm>
            <a:prstGeom prst="rect">
              <a:avLst/>
            </a:prstGeom>
            <a:noFill/>
            <a:ln w="9525">
              <a:noFill/>
              <a:miter lim="800000"/>
              <a:headEnd/>
              <a:tailEnd/>
            </a:ln>
          </p:spPr>
          <p:txBody>
            <a:bodyPr wrap="none" lIns="0" tIns="0" rIns="0" bIns="0">
              <a:spAutoFit/>
            </a:bodyPr>
            <a:lstStyle/>
            <a:p>
              <a:pPr eaLnBrk="0" hangingPunct="0"/>
              <a:r>
                <a:rPr lang="en-US" sz="1300" i="1" u="none">
                  <a:solidFill>
                    <a:srgbClr val="000000"/>
                  </a:solidFill>
                </a:rPr>
                <a:t>MC</a:t>
              </a:r>
              <a:endParaRPr lang="en-US" sz="2400" u="none">
                <a:latin typeface="Times New Roman" pitchFamily="18" charset="0"/>
              </a:endParaRPr>
            </a:p>
          </p:txBody>
        </p:sp>
      </p:grpSp>
      <p:sp>
        <p:nvSpPr>
          <p:cNvPr id="58409" name="Line 57"/>
          <p:cNvSpPr>
            <a:spLocks noChangeShapeType="1"/>
          </p:cNvSpPr>
          <p:nvPr/>
        </p:nvSpPr>
        <p:spPr bwMode="auto">
          <a:xfrm>
            <a:off x="5291138" y="3057525"/>
            <a:ext cx="2713037" cy="1889125"/>
          </a:xfrm>
          <a:prstGeom prst="line">
            <a:avLst/>
          </a:prstGeom>
          <a:noFill/>
          <a:ln w="38100">
            <a:solidFill>
              <a:srgbClr val="00CC00"/>
            </a:solidFill>
            <a:round/>
            <a:headEnd/>
            <a:tailEnd/>
          </a:ln>
        </p:spPr>
        <p:txBody>
          <a:bodyPr/>
          <a:lstStyle/>
          <a:p>
            <a:endParaRPr lang="en-US"/>
          </a:p>
        </p:txBody>
      </p:sp>
      <p:sp>
        <p:nvSpPr>
          <p:cNvPr id="560196" name="Line 68"/>
          <p:cNvSpPr>
            <a:spLocks noChangeShapeType="1"/>
          </p:cNvSpPr>
          <p:nvPr/>
        </p:nvSpPr>
        <p:spPr bwMode="auto">
          <a:xfrm>
            <a:off x="863600" y="4330700"/>
            <a:ext cx="6248400" cy="0"/>
          </a:xfrm>
          <a:prstGeom prst="line">
            <a:avLst/>
          </a:prstGeom>
          <a:noFill/>
          <a:ln w="9525">
            <a:solidFill>
              <a:schemeClr val="tx1"/>
            </a:solidFill>
            <a:prstDash val="dashDot"/>
            <a:round/>
            <a:headEnd/>
            <a:tailEnd/>
          </a:ln>
        </p:spPr>
        <p:txBody>
          <a:bodyPr/>
          <a:lstStyle/>
          <a:p>
            <a:endParaRPr lang="en-US"/>
          </a:p>
        </p:txBody>
      </p:sp>
      <p:sp>
        <p:nvSpPr>
          <p:cNvPr id="58411" name="Line 69"/>
          <p:cNvSpPr>
            <a:spLocks noChangeShapeType="1"/>
          </p:cNvSpPr>
          <p:nvPr/>
        </p:nvSpPr>
        <p:spPr bwMode="auto">
          <a:xfrm flipV="1">
            <a:off x="6261100" y="3352800"/>
            <a:ext cx="2095500" cy="1638300"/>
          </a:xfrm>
          <a:prstGeom prst="line">
            <a:avLst/>
          </a:prstGeom>
          <a:noFill/>
          <a:ln w="38100">
            <a:solidFill>
              <a:srgbClr val="FF3300"/>
            </a:solidFill>
            <a:round/>
            <a:headEnd/>
            <a:tailEnd/>
          </a:ln>
        </p:spPr>
        <p:txBody>
          <a:bodyPr/>
          <a:lstStyle/>
          <a:p>
            <a:endParaRPr lang="en-US"/>
          </a:p>
        </p:txBody>
      </p:sp>
      <p:sp>
        <p:nvSpPr>
          <p:cNvPr id="58412" name="Text Box 71"/>
          <p:cNvSpPr txBox="1">
            <a:spLocks noChangeArrowheads="1"/>
          </p:cNvSpPr>
          <p:nvPr/>
        </p:nvSpPr>
        <p:spPr bwMode="auto">
          <a:xfrm>
            <a:off x="8201025" y="3008313"/>
            <a:ext cx="300082" cy="369332"/>
          </a:xfrm>
          <a:prstGeom prst="rect">
            <a:avLst/>
          </a:prstGeom>
          <a:noFill/>
          <a:ln w="9525">
            <a:noFill/>
            <a:miter lim="800000"/>
            <a:headEnd/>
            <a:tailEnd/>
          </a:ln>
        </p:spPr>
        <p:txBody>
          <a:bodyPr wrap="none">
            <a:spAutoFit/>
          </a:bodyPr>
          <a:lstStyle/>
          <a:p>
            <a:r>
              <a:rPr lang="en-US" dirty="0" smtClean="0"/>
              <a:t>S</a:t>
            </a:r>
            <a:endParaRPr lang="en-US" u="none" dirty="0"/>
          </a:p>
        </p:txBody>
      </p:sp>
      <p:sp>
        <p:nvSpPr>
          <p:cNvPr id="58413" name="Text Box 72"/>
          <p:cNvSpPr txBox="1">
            <a:spLocks noChangeArrowheads="1"/>
          </p:cNvSpPr>
          <p:nvPr/>
        </p:nvSpPr>
        <p:spPr bwMode="auto">
          <a:xfrm>
            <a:off x="8062913" y="4775200"/>
            <a:ext cx="336550" cy="366713"/>
          </a:xfrm>
          <a:prstGeom prst="rect">
            <a:avLst/>
          </a:prstGeom>
          <a:noFill/>
          <a:ln w="9525">
            <a:noFill/>
            <a:miter lim="800000"/>
            <a:headEnd/>
            <a:tailEnd/>
          </a:ln>
        </p:spPr>
        <p:txBody>
          <a:bodyPr wrap="none">
            <a:spAutoFit/>
          </a:bodyPr>
          <a:lstStyle/>
          <a:p>
            <a:r>
              <a:rPr lang="en-US" u="none" dirty="0" smtClean="0"/>
              <a:t>D</a:t>
            </a:r>
            <a:endParaRPr lang="en-US" u="none" dirty="0"/>
          </a:p>
        </p:txBody>
      </p:sp>
      <p:sp>
        <p:nvSpPr>
          <p:cNvPr id="560201" name="Line 73"/>
          <p:cNvSpPr>
            <a:spLocks noChangeShapeType="1"/>
          </p:cNvSpPr>
          <p:nvPr/>
        </p:nvSpPr>
        <p:spPr bwMode="auto">
          <a:xfrm>
            <a:off x="2108200" y="4343400"/>
            <a:ext cx="0" cy="1041400"/>
          </a:xfrm>
          <a:prstGeom prst="line">
            <a:avLst/>
          </a:prstGeom>
          <a:noFill/>
          <a:ln w="9525">
            <a:solidFill>
              <a:schemeClr val="tx1"/>
            </a:solidFill>
            <a:prstDash val="dashDot"/>
            <a:round/>
            <a:headEnd/>
            <a:tailEnd/>
          </a:ln>
        </p:spPr>
        <p:txBody>
          <a:bodyPr/>
          <a:lstStyle/>
          <a:p>
            <a:endParaRPr lang="en-US"/>
          </a:p>
        </p:txBody>
      </p:sp>
      <p:sp>
        <p:nvSpPr>
          <p:cNvPr id="560202" name="Text Box 74"/>
          <p:cNvSpPr txBox="1">
            <a:spLocks noChangeArrowheads="1"/>
          </p:cNvSpPr>
          <p:nvPr/>
        </p:nvSpPr>
        <p:spPr bwMode="auto">
          <a:xfrm>
            <a:off x="1978025" y="5484813"/>
            <a:ext cx="311150" cy="366712"/>
          </a:xfrm>
          <a:prstGeom prst="rect">
            <a:avLst/>
          </a:prstGeom>
          <a:noFill/>
          <a:ln w="9525">
            <a:noFill/>
            <a:miter lim="800000"/>
            <a:headEnd/>
            <a:tailEnd/>
          </a:ln>
        </p:spPr>
        <p:txBody>
          <a:bodyPr wrap="none">
            <a:spAutoFit/>
          </a:bodyPr>
          <a:lstStyle/>
          <a:p>
            <a:r>
              <a:rPr lang="en-US" u="none"/>
              <a:t>q</a:t>
            </a:r>
          </a:p>
        </p:txBody>
      </p:sp>
      <p:sp>
        <p:nvSpPr>
          <p:cNvPr id="560203" name="Line 75"/>
          <p:cNvSpPr>
            <a:spLocks noChangeShapeType="1"/>
          </p:cNvSpPr>
          <p:nvPr/>
        </p:nvSpPr>
        <p:spPr bwMode="auto">
          <a:xfrm>
            <a:off x="7113588" y="4357688"/>
            <a:ext cx="0" cy="1041400"/>
          </a:xfrm>
          <a:prstGeom prst="line">
            <a:avLst/>
          </a:prstGeom>
          <a:noFill/>
          <a:ln w="9525">
            <a:solidFill>
              <a:schemeClr val="tx1"/>
            </a:solidFill>
            <a:prstDash val="dashDot"/>
            <a:round/>
            <a:headEnd/>
            <a:tailEnd/>
          </a:ln>
        </p:spPr>
        <p:txBody>
          <a:bodyPr/>
          <a:lstStyle/>
          <a:p>
            <a:endParaRPr lang="en-US"/>
          </a:p>
        </p:txBody>
      </p:sp>
      <p:sp>
        <p:nvSpPr>
          <p:cNvPr id="560204" name="Text Box 76"/>
          <p:cNvSpPr txBox="1">
            <a:spLocks noChangeArrowheads="1"/>
          </p:cNvSpPr>
          <p:nvPr/>
        </p:nvSpPr>
        <p:spPr bwMode="auto">
          <a:xfrm>
            <a:off x="6660225" y="5499100"/>
            <a:ext cx="883575" cy="646331"/>
          </a:xfrm>
          <a:prstGeom prst="rect">
            <a:avLst/>
          </a:prstGeom>
          <a:noFill/>
          <a:ln w="9525">
            <a:noFill/>
            <a:miter lim="800000"/>
            <a:headEnd/>
            <a:tailEnd/>
          </a:ln>
        </p:spPr>
        <p:txBody>
          <a:bodyPr wrap="none">
            <a:spAutoFit/>
          </a:bodyPr>
          <a:lstStyle/>
          <a:p>
            <a:pPr algn="ctr"/>
            <a:r>
              <a:rPr lang="en-US" u="none" dirty="0" smtClean="0"/>
              <a:t>Q*</a:t>
            </a:r>
          </a:p>
          <a:p>
            <a:pPr algn="ctr"/>
            <a:r>
              <a:rPr lang="en-US" dirty="0" smtClean="0"/>
              <a:t>(</a:t>
            </a:r>
            <a:r>
              <a:rPr lang="en-US" sz="1200" dirty="0" smtClean="0"/>
              <a:t>=</a:t>
            </a:r>
            <a:r>
              <a:rPr lang="en-US" dirty="0" smtClean="0"/>
              <a:t>n x q)</a:t>
            </a:r>
            <a:endParaRPr lang="en-US" u="none" dirty="0"/>
          </a:p>
        </p:txBody>
      </p:sp>
      <p:sp>
        <p:nvSpPr>
          <p:cNvPr id="560205" name="Text Box 77"/>
          <p:cNvSpPr txBox="1">
            <a:spLocks noChangeArrowheads="1"/>
          </p:cNvSpPr>
          <p:nvPr/>
        </p:nvSpPr>
        <p:spPr bwMode="auto">
          <a:xfrm>
            <a:off x="339725" y="4164013"/>
            <a:ext cx="425450" cy="366712"/>
          </a:xfrm>
          <a:prstGeom prst="rect">
            <a:avLst/>
          </a:prstGeom>
          <a:noFill/>
          <a:ln w="9525">
            <a:noFill/>
            <a:miter lim="800000"/>
            <a:headEnd/>
            <a:tailEnd/>
          </a:ln>
        </p:spPr>
        <p:txBody>
          <a:bodyPr wrap="none">
            <a:spAutoFit/>
          </a:bodyPr>
          <a:lstStyle/>
          <a:p>
            <a:r>
              <a:rPr lang="en-US" u="none"/>
              <a:t>P*</a:t>
            </a:r>
          </a:p>
        </p:txBody>
      </p:sp>
      <p:cxnSp>
        <p:nvCxnSpPr>
          <p:cNvPr id="58" name="Straight Connector 57"/>
          <p:cNvCxnSpPr/>
          <p:nvPr/>
        </p:nvCxnSpPr>
        <p:spPr>
          <a:xfrm>
            <a:off x="838200" y="4343400"/>
            <a:ext cx="2286000"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1" name="Group 53"/>
          <p:cNvGrpSpPr>
            <a:grpSpLocks/>
          </p:cNvGrpSpPr>
          <p:nvPr/>
        </p:nvGrpSpPr>
        <p:grpSpPr bwMode="auto">
          <a:xfrm>
            <a:off x="1258888" y="3679825"/>
            <a:ext cx="2554287" cy="1247775"/>
            <a:chOff x="897" y="2318"/>
            <a:chExt cx="1609" cy="786"/>
          </a:xfrm>
        </p:grpSpPr>
        <p:sp>
          <p:nvSpPr>
            <p:cNvPr id="62" name="Freeform 54"/>
            <p:cNvSpPr>
              <a:spLocks/>
            </p:cNvSpPr>
            <p:nvPr/>
          </p:nvSpPr>
          <p:spPr bwMode="auto">
            <a:xfrm>
              <a:off x="897" y="2318"/>
              <a:ext cx="1350" cy="786"/>
            </a:xfrm>
            <a:custGeom>
              <a:avLst/>
              <a:gdLst>
                <a:gd name="T0" fmla="*/ 0 w 145"/>
                <a:gd name="T1" fmla="*/ 0 h 84"/>
                <a:gd name="T2" fmla="*/ 1350 w 145"/>
                <a:gd name="T3" fmla="*/ 140 h 84"/>
                <a:gd name="T4" fmla="*/ 0 60000 65536"/>
                <a:gd name="T5" fmla="*/ 0 60000 65536"/>
                <a:gd name="T6" fmla="*/ 0 w 145"/>
                <a:gd name="T7" fmla="*/ 0 h 84"/>
                <a:gd name="T8" fmla="*/ 145 w 145"/>
                <a:gd name="T9" fmla="*/ 84 h 84"/>
              </a:gdLst>
              <a:ahLst/>
              <a:cxnLst>
                <a:cxn ang="T4">
                  <a:pos x="T0" y="T1"/>
                </a:cxn>
                <a:cxn ang="T5">
                  <a:pos x="T2" y="T3"/>
                </a:cxn>
              </a:cxnLst>
              <a:rect l="T6" t="T7" r="T8" b="T9"/>
              <a:pathLst>
                <a:path w="145" h="84">
                  <a:moveTo>
                    <a:pt x="0" y="0"/>
                  </a:moveTo>
                  <a:cubicBezTo>
                    <a:pt x="0" y="0"/>
                    <a:pt x="16" y="84"/>
                    <a:pt x="145" y="15"/>
                  </a:cubicBezTo>
                </a:path>
              </a:pathLst>
            </a:custGeom>
            <a:noFill/>
            <a:ln w="44450">
              <a:solidFill>
                <a:srgbClr val="003F95"/>
              </a:solidFill>
              <a:round/>
              <a:headEnd/>
              <a:tailEnd/>
            </a:ln>
          </p:spPr>
          <p:txBody>
            <a:bodyPr/>
            <a:lstStyle/>
            <a:p>
              <a:endParaRPr lang="en-US"/>
            </a:p>
          </p:txBody>
        </p:sp>
        <p:sp>
          <p:nvSpPr>
            <p:cNvPr id="63" name="Rectangle 55"/>
            <p:cNvSpPr>
              <a:spLocks noChangeArrowheads="1"/>
            </p:cNvSpPr>
            <p:nvPr/>
          </p:nvSpPr>
          <p:spPr bwMode="auto">
            <a:xfrm>
              <a:off x="2298" y="2378"/>
              <a:ext cx="208" cy="125"/>
            </a:xfrm>
            <a:prstGeom prst="rect">
              <a:avLst/>
            </a:prstGeom>
            <a:noFill/>
            <a:ln w="9525">
              <a:noFill/>
              <a:miter lim="800000"/>
              <a:headEnd/>
              <a:tailEnd/>
            </a:ln>
          </p:spPr>
          <p:txBody>
            <a:bodyPr wrap="none" lIns="0" tIns="0" rIns="0" bIns="0">
              <a:spAutoFit/>
            </a:bodyPr>
            <a:lstStyle/>
            <a:p>
              <a:pPr eaLnBrk="0" hangingPunct="0"/>
              <a:r>
                <a:rPr lang="en-US" sz="1300" i="1" u="none">
                  <a:solidFill>
                    <a:srgbClr val="000000"/>
                  </a:solidFill>
                </a:rPr>
                <a:t>ATC</a:t>
              </a:r>
              <a:endParaRPr lang="en-US" sz="2400" u="none">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0203"/>
                                        </p:tgtEl>
                                        <p:attrNameLst>
                                          <p:attrName>style.visibility</p:attrName>
                                        </p:attrNameLst>
                                      </p:cBhvr>
                                      <p:to>
                                        <p:strVal val="visible"/>
                                      </p:to>
                                    </p:set>
                                    <p:animEffect transition="in" filter="blinds(horizontal)">
                                      <p:cBhvr>
                                        <p:cTn id="7" dur="500"/>
                                        <p:tgtEl>
                                          <p:spTgt spid="560203"/>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560204"/>
                                        </p:tgtEl>
                                        <p:attrNameLst>
                                          <p:attrName>style.visibility</p:attrName>
                                        </p:attrNameLst>
                                      </p:cBhvr>
                                      <p:to>
                                        <p:strVal val="visible"/>
                                      </p:to>
                                    </p:set>
                                    <p:animEffect transition="in" filter="blinds(horizontal)">
                                      <p:cBhvr>
                                        <p:cTn id="10" dur="500"/>
                                        <p:tgtEl>
                                          <p:spTgt spid="56020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60196"/>
                                        </p:tgtEl>
                                        <p:attrNameLst>
                                          <p:attrName>style.visibility</p:attrName>
                                        </p:attrNameLst>
                                      </p:cBhvr>
                                      <p:to>
                                        <p:strVal val="visible"/>
                                      </p:to>
                                    </p:set>
                                    <p:animEffect transition="in" filter="blinds(horizontal)">
                                      <p:cBhvr>
                                        <p:cTn id="15" dur="500"/>
                                        <p:tgtEl>
                                          <p:spTgt spid="56019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60205"/>
                                        </p:tgtEl>
                                        <p:attrNameLst>
                                          <p:attrName>style.visibility</p:attrName>
                                        </p:attrNameLst>
                                      </p:cBhvr>
                                      <p:to>
                                        <p:strVal val="visible"/>
                                      </p:to>
                                    </p:set>
                                    <p:animEffect transition="in" filter="blinds(horizontal)">
                                      <p:cBhvr>
                                        <p:cTn id="18" dur="500"/>
                                        <p:tgtEl>
                                          <p:spTgt spid="56020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upRigh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60201"/>
                                        </p:tgtEl>
                                        <p:attrNameLst>
                                          <p:attrName>style.visibility</p:attrName>
                                        </p:attrNameLst>
                                      </p:cBhvr>
                                      <p:to>
                                        <p:strVal val="visible"/>
                                      </p:to>
                                    </p:set>
                                    <p:animEffect transition="in" filter="blinds(horizontal)">
                                      <p:cBhvr>
                                        <p:cTn id="28" dur="500"/>
                                        <p:tgtEl>
                                          <p:spTgt spid="56020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60202"/>
                                        </p:tgtEl>
                                        <p:attrNameLst>
                                          <p:attrName>style.visibility</p:attrName>
                                        </p:attrNameLst>
                                      </p:cBhvr>
                                      <p:to>
                                        <p:strVal val="visible"/>
                                      </p:to>
                                    </p:set>
                                    <p:animEffect transition="in" filter="blinds(horizontal)">
                                      <p:cBhvr>
                                        <p:cTn id="31" dur="500"/>
                                        <p:tgtEl>
                                          <p:spTgt spid="56020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0204"/>
                                        </p:tgtEl>
                                        <p:attrNameLst>
                                          <p:attrName>style.visibility</p:attrName>
                                        </p:attrNameLst>
                                      </p:cBhvr>
                                      <p:to>
                                        <p:strVal val="visible"/>
                                      </p:to>
                                    </p:set>
                                    <p:animEffect transition="in" filter="blinds(horizontal)">
                                      <p:cBhvr>
                                        <p:cTn id="34" dur="500"/>
                                        <p:tgtEl>
                                          <p:spTgt spid="5602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96" grpId="0" animBg="1"/>
      <p:bldP spid="560201" grpId="0" animBg="1"/>
      <p:bldP spid="560202" grpId="0"/>
      <p:bldP spid="560203" grpId="0" animBg="1"/>
      <p:bldP spid="560204" grpId="0"/>
      <p:bldP spid="560204" grpId="1"/>
      <p:bldP spid="5602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990600"/>
          </a:xfrm>
        </p:spPr>
        <p:txBody>
          <a:bodyPr>
            <a:normAutofit/>
          </a:bodyPr>
          <a:lstStyle/>
          <a:p>
            <a:r>
              <a:rPr lang="en-US" dirty="0" smtClean="0"/>
              <a:t>Welfare Implications: </a:t>
            </a:r>
            <a:r>
              <a:rPr lang="en-US" dirty="0" err="1" smtClean="0"/>
              <a:t>Allocative</a:t>
            </a:r>
            <a:r>
              <a:rPr lang="en-US" dirty="0" smtClean="0"/>
              <a:t> Efficiency</a:t>
            </a:r>
            <a:endParaRPr lang="en-US" dirty="0"/>
          </a:p>
        </p:txBody>
      </p:sp>
      <p:sp>
        <p:nvSpPr>
          <p:cNvPr id="3" name="Rectangle 16"/>
          <p:cNvSpPr>
            <a:spLocks noChangeArrowheads="1"/>
          </p:cNvSpPr>
          <p:nvPr/>
        </p:nvSpPr>
        <p:spPr bwMode="auto">
          <a:xfrm>
            <a:off x="5397500" y="2652713"/>
            <a:ext cx="3355975" cy="2781300"/>
          </a:xfrm>
          <a:prstGeom prst="rect">
            <a:avLst/>
          </a:prstGeom>
          <a:solidFill>
            <a:srgbClr val="F3F6F9"/>
          </a:solidFill>
          <a:ln w="161925">
            <a:solidFill>
              <a:srgbClr val="F3F6F9"/>
            </a:solidFill>
            <a:miter lim="800000"/>
            <a:headEnd/>
            <a:tailEnd/>
          </a:ln>
        </p:spPr>
        <p:txBody>
          <a:bodyPr/>
          <a:lstStyle/>
          <a:p>
            <a:endParaRPr lang="en-US"/>
          </a:p>
        </p:txBody>
      </p:sp>
      <p:sp>
        <p:nvSpPr>
          <p:cNvPr id="4" name="Rectangle 17"/>
          <p:cNvSpPr>
            <a:spLocks noChangeArrowheads="1"/>
          </p:cNvSpPr>
          <p:nvPr/>
        </p:nvSpPr>
        <p:spPr bwMode="auto">
          <a:xfrm>
            <a:off x="5397500" y="2652713"/>
            <a:ext cx="3355975" cy="2781300"/>
          </a:xfrm>
          <a:prstGeom prst="rect">
            <a:avLst/>
          </a:prstGeom>
          <a:solidFill>
            <a:srgbClr val="F2F4F8"/>
          </a:solidFill>
          <a:ln w="147638">
            <a:solidFill>
              <a:srgbClr val="F2F4F8"/>
            </a:solidFill>
            <a:miter lim="800000"/>
            <a:headEnd/>
            <a:tailEnd/>
          </a:ln>
        </p:spPr>
        <p:txBody>
          <a:bodyPr/>
          <a:lstStyle/>
          <a:p>
            <a:endParaRPr lang="en-US"/>
          </a:p>
        </p:txBody>
      </p:sp>
      <p:sp>
        <p:nvSpPr>
          <p:cNvPr id="5" name="Rectangle 18"/>
          <p:cNvSpPr>
            <a:spLocks noChangeArrowheads="1"/>
          </p:cNvSpPr>
          <p:nvPr/>
        </p:nvSpPr>
        <p:spPr bwMode="auto">
          <a:xfrm>
            <a:off x="5397500" y="2652713"/>
            <a:ext cx="3355975" cy="2781300"/>
          </a:xfrm>
          <a:prstGeom prst="rect">
            <a:avLst/>
          </a:prstGeom>
          <a:solidFill>
            <a:srgbClr val="F1F4F7"/>
          </a:solidFill>
          <a:ln w="133350">
            <a:solidFill>
              <a:srgbClr val="F1F4F7"/>
            </a:solidFill>
            <a:miter lim="800000"/>
            <a:headEnd/>
            <a:tailEnd/>
          </a:ln>
        </p:spPr>
        <p:txBody>
          <a:bodyPr/>
          <a:lstStyle/>
          <a:p>
            <a:endParaRPr lang="en-US"/>
          </a:p>
        </p:txBody>
      </p:sp>
      <p:sp>
        <p:nvSpPr>
          <p:cNvPr id="6" name="Rectangle 19"/>
          <p:cNvSpPr>
            <a:spLocks noChangeArrowheads="1"/>
          </p:cNvSpPr>
          <p:nvPr/>
        </p:nvSpPr>
        <p:spPr bwMode="auto">
          <a:xfrm>
            <a:off x="5397500" y="2652713"/>
            <a:ext cx="3355975" cy="2781300"/>
          </a:xfrm>
          <a:prstGeom prst="rect">
            <a:avLst/>
          </a:prstGeom>
          <a:solidFill>
            <a:srgbClr val="F0F2F5"/>
          </a:solidFill>
          <a:ln w="117475">
            <a:solidFill>
              <a:srgbClr val="F0F2F5"/>
            </a:solidFill>
            <a:miter lim="800000"/>
            <a:headEnd/>
            <a:tailEnd/>
          </a:ln>
        </p:spPr>
        <p:txBody>
          <a:bodyPr/>
          <a:lstStyle/>
          <a:p>
            <a:endParaRPr lang="en-US"/>
          </a:p>
        </p:txBody>
      </p:sp>
      <p:sp>
        <p:nvSpPr>
          <p:cNvPr id="7" name="Rectangle 20"/>
          <p:cNvSpPr>
            <a:spLocks noChangeArrowheads="1"/>
          </p:cNvSpPr>
          <p:nvPr/>
        </p:nvSpPr>
        <p:spPr bwMode="auto">
          <a:xfrm>
            <a:off x="5397500" y="2652713"/>
            <a:ext cx="3355975" cy="2781300"/>
          </a:xfrm>
          <a:prstGeom prst="rect">
            <a:avLst/>
          </a:prstGeom>
          <a:solidFill>
            <a:srgbClr val="EEF1F4"/>
          </a:solidFill>
          <a:ln w="103188">
            <a:solidFill>
              <a:srgbClr val="EEF1F4"/>
            </a:solidFill>
            <a:miter lim="800000"/>
            <a:headEnd/>
            <a:tailEnd/>
          </a:ln>
        </p:spPr>
        <p:txBody>
          <a:bodyPr/>
          <a:lstStyle/>
          <a:p>
            <a:endParaRPr lang="en-US"/>
          </a:p>
        </p:txBody>
      </p:sp>
      <p:sp>
        <p:nvSpPr>
          <p:cNvPr id="8" name="Rectangle 21"/>
          <p:cNvSpPr>
            <a:spLocks noChangeArrowheads="1"/>
          </p:cNvSpPr>
          <p:nvPr/>
        </p:nvSpPr>
        <p:spPr bwMode="auto">
          <a:xfrm>
            <a:off x="5397500" y="2652713"/>
            <a:ext cx="3355975" cy="2781300"/>
          </a:xfrm>
          <a:prstGeom prst="rect">
            <a:avLst/>
          </a:prstGeom>
          <a:solidFill>
            <a:srgbClr val="EDEFF3"/>
          </a:solidFill>
          <a:ln w="88900">
            <a:solidFill>
              <a:srgbClr val="EDEFF3"/>
            </a:solidFill>
            <a:miter lim="800000"/>
            <a:headEnd/>
            <a:tailEnd/>
          </a:ln>
        </p:spPr>
        <p:txBody>
          <a:bodyPr/>
          <a:lstStyle/>
          <a:p>
            <a:endParaRPr lang="en-US"/>
          </a:p>
        </p:txBody>
      </p:sp>
      <p:sp>
        <p:nvSpPr>
          <p:cNvPr id="9" name="Rectangle 22"/>
          <p:cNvSpPr>
            <a:spLocks noChangeArrowheads="1"/>
          </p:cNvSpPr>
          <p:nvPr/>
        </p:nvSpPr>
        <p:spPr bwMode="auto">
          <a:xfrm>
            <a:off x="5397500" y="2652713"/>
            <a:ext cx="3355975" cy="2781300"/>
          </a:xfrm>
          <a:prstGeom prst="rect">
            <a:avLst/>
          </a:prstGeom>
          <a:solidFill>
            <a:srgbClr val="EBEEF2"/>
          </a:solidFill>
          <a:ln w="74613">
            <a:solidFill>
              <a:srgbClr val="EBEEF2"/>
            </a:solidFill>
            <a:miter lim="800000"/>
            <a:headEnd/>
            <a:tailEnd/>
          </a:ln>
        </p:spPr>
        <p:txBody>
          <a:bodyPr/>
          <a:lstStyle/>
          <a:p>
            <a:endParaRPr lang="en-US"/>
          </a:p>
        </p:txBody>
      </p:sp>
      <p:sp>
        <p:nvSpPr>
          <p:cNvPr id="10" name="Rectangle 23"/>
          <p:cNvSpPr>
            <a:spLocks noChangeArrowheads="1"/>
          </p:cNvSpPr>
          <p:nvPr/>
        </p:nvSpPr>
        <p:spPr bwMode="auto">
          <a:xfrm>
            <a:off x="5397500" y="2652713"/>
            <a:ext cx="3355975" cy="2781300"/>
          </a:xfrm>
          <a:prstGeom prst="rect">
            <a:avLst/>
          </a:prstGeom>
          <a:solidFill>
            <a:srgbClr val="EAECF1"/>
          </a:solidFill>
          <a:ln w="58738">
            <a:solidFill>
              <a:srgbClr val="EAECF1"/>
            </a:solidFill>
            <a:miter lim="800000"/>
            <a:headEnd/>
            <a:tailEnd/>
          </a:ln>
        </p:spPr>
        <p:txBody>
          <a:bodyPr/>
          <a:lstStyle/>
          <a:p>
            <a:endParaRPr lang="en-US"/>
          </a:p>
        </p:txBody>
      </p:sp>
      <p:sp>
        <p:nvSpPr>
          <p:cNvPr id="11" name="Rectangle 24"/>
          <p:cNvSpPr>
            <a:spLocks noChangeArrowheads="1"/>
          </p:cNvSpPr>
          <p:nvPr/>
        </p:nvSpPr>
        <p:spPr bwMode="auto">
          <a:xfrm>
            <a:off x="5397500" y="2652713"/>
            <a:ext cx="3355975" cy="2781300"/>
          </a:xfrm>
          <a:prstGeom prst="rect">
            <a:avLst/>
          </a:prstGeom>
          <a:solidFill>
            <a:srgbClr val="E9EBF0"/>
          </a:solidFill>
          <a:ln w="44450">
            <a:solidFill>
              <a:srgbClr val="E9EBF0"/>
            </a:solidFill>
            <a:miter lim="800000"/>
            <a:headEnd/>
            <a:tailEnd/>
          </a:ln>
        </p:spPr>
        <p:txBody>
          <a:bodyPr/>
          <a:lstStyle/>
          <a:p>
            <a:endParaRPr lang="en-US"/>
          </a:p>
        </p:txBody>
      </p:sp>
      <p:sp>
        <p:nvSpPr>
          <p:cNvPr id="12" name="Rectangle 25"/>
          <p:cNvSpPr>
            <a:spLocks noChangeArrowheads="1"/>
          </p:cNvSpPr>
          <p:nvPr/>
        </p:nvSpPr>
        <p:spPr bwMode="auto">
          <a:xfrm>
            <a:off x="5397500" y="2652713"/>
            <a:ext cx="3355975" cy="2781300"/>
          </a:xfrm>
          <a:prstGeom prst="rect">
            <a:avLst/>
          </a:prstGeom>
          <a:solidFill>
            <a:srgbClr val="E7EAEF"/>
          </a:solidFill>
          <a:ln w="30163">
            <a:solidFill>
              <a:srgbClr val="E7EAEF"/>
            </a:solidFill>
            <a:miter lim="800000"/>
            <a:headEnd/>
            <a:tailEnd/>
          </a:ln>
        </p:spPr>
        <p:txBody>
          <a:bodyPr/>
          <a:lstStyle/>
          <a:p>
            <a:endParaRPr lang="en-US"/>
          </a:p>
        </p:txBody>
      </p:sp>
      <p:sp>
        <p:nvSpPr>
          <p:cNvPr id="13" name="Rectangle 26"/>
          <p:cNvSpPr>
            <a:spLocks noChangeArrowheads="1"/>
          </p:cNvSpPr>
          <p:nvPr/>
        </p:nvSpPr>
        <p:spPr bwMode="auto">
          <a:xfrm>
            <a:off x="5397500" y="2652713"/>
            <a:ext cx="3355975" cy="2781300"/>
          </a:xfrm>
          <a:prstGeom prst="rect">
            <a:avLst/>
          </a:prstGeom>
          <a:solidFill>
            <a:srgbClr val="E6E9EF"/>
          </a:solidFill>
          <a:ln w="14288">
            <a:solidFill>
              <a:srgbClr val="E6E9EF"/>
            </a:solidFill>
            <a:miter lim="800000"/>
            <a:headEnd/>
            <a:tailEnd/>
          </a:ln>
        </p:spPr>
        <p:txBody>
          <a:bodyPr/>
          <a:lstStyle/>
          <a:p>
            <a:endParaRPr lang="en-US"/>
          </a:p>
        </p:txBody>
      </p:sp>
      <p:sp>
        <p:nvSpPr>
          <p:cNvPr id="14" name="Rectangle 29"/>
          <p:cNvSpPr>
            <a:spLocks noChangeArrowheads="1"/>
          </p:cNvSpPr>
          <p:nvPr/>
        </p:nvSpPr>
        <p:spPr bwMode="auto">
          <a:xfrm>
            <a:off x="5294313" y="2519363"/>
            <a:ext cx="3443287" cy="2870200"/>
          </a:xfrm>
          <a:prstGeom prst="rect">
            <a:avLst/>
          </a:prstGeom>
          <a:solidFill>
            <a:srgbClr val="FFFFFF"/>
          </a:solidFill>
          <a:ln w="9525">
            <a:noFill/>
            <a:miter lim="800000"/>
            <a:headEnd/>
            <a:tailEnd/>
          </a:ln>
        </p:spPr>
        <p:txBody>
          <a:bodyPr/>
          <a:lstStyle/>
          <a:p>
            <a:endParaRPr lang="en-US"/>
          </a:p>
        </p:txBody>
      </p:sp>
      <p:sp>
        <p:nvSpPr>
          <p:cNvPr id="15" name="Freeform 30"/>
          <p:cNvSpPr>
            <a:spLocks/>
          </p:cNvSpPr>
          <p:nvPr/>
        </p:nvSpPr>
        <p:spPr bwMode="auto">
          <a:xfrm>
            <a:off x="5294313" y="2519363"/>
            <a:ext cx="3443287" cy="2870200"/>
          </a:xfrm>
          <a:custGeom>
            <a:avLst/>
            <a:gdLst>
              <a:gd name="T0" fmla="*/ 0 w 2169"/>
              <a:gd name="T1" fmla="*/ 0 h 1808"/>
              <a:gd name="T2" fmla="*/ 0 w 2169"/>
              <a:gd name="T3" fmla="*/ 2870200 h 1808"/>
              <a:gd name="T4" fmla="*/ 3443287 w 2169"/>
              <a:gd name="T5" fmla="*/ 2870200 h 1808"/>
              <a:gd name="T6" fmla="*/ 0 60000 65536"/>
              <a:gd name="T7" fmla="*/ 0 60000 65536"/>
              <a:gd name="T8" fmla="*/ 0 60000 65536"/>
              <a:gd name="T9" fmla="*/ 0 w 2169"/>
              <a:gd name="T10" fmla="*/ 0 h 1808"/>
              <a:gd name="T11" fmla="*/ 2169 w 2169"/>
              <a:gd name="T12" fmla="*/ 1808 h 1808"/>
            </a:gdLst>
            <a:ahLst/>
            <a:cxnLst>
              <a:cxn ang="T6">
                <a:pos x="T0" y="T1"/>
              </a:cxn>
              <a:cxn ang="T7">
                <a:pos x="T2" y="T3"/>
              </a:cxn>
              <a:cxn ang="T8">
                <a:pos x="T4" y="T5"/>
              </a:cxn>
            </a:cxnLst>
            <a:rect l="T9" t="T10" r="T11" b="T12"/>
            <a:pathLst>
              <a:path w="2169" h="1808">
                <a:moveTo>
                  <a:pt x="0" y="0"/>
                </a:moveTo>
                <a:lnTo>
                  <a:pt x="0" y="1808"/>
                </a:lnTo>
                <a:lnTo>
                  <a:pt x="2169" y="1808"/>
                </a:lnTo>
              </a:path>
            </a:pathLst>
          </a:custGeom>
          <a:noFill/>
          <a:ln w="14288">
            <a:solidFill>
              <a:srgbClr val="000000"/>
            </a:solidFill>
            <a:round/>
            <a:headEnd/>
            <a:tailEnd/>
          </a:ln>
        </p:spPr>
        <p:txBody>
          <a:bodyPr/>
          <a:lstStyle/>
          <a:p>
            <a:endParaRPr lang="en-US"/>
          </a:p>
        </p:txBody>
      </p:sp>
      <p:sp>
        <p:nvSpPr>
          <p:cNvPr id="16" name="Rectangle 37"/>
          <p:cNvSpPr>
            <a:spLocks noChangeArrowheads="1"/>
          </p:cNvSpPr>
          <p:nvPr/>
        </p:nvSpPr>
        <p:spPr bwMode="auto">
          <a:xfrm>
            <a:off x="6362700" y="2170113"/>
            <a:ext cx="1518429" cy="246221"/>
          </a:xfrm>
          <a:prstGeom prst="rect">
            <a:avLst/>
          </a:prstGeom>
          <a:noFill/>
          <a:ln w="9525">
            <a:noFill/>
            <a:miter lim="800000"/>
            <a:headEnd/>
            <a:tailEnd/>
          </a:ln>
        </p:spPr>
        <p:txBody>
          <a:bodyPr wrap="none" lIns="0" tIns="0" rIns="0" bIns="0">
            <a:spAutoFit/>
          </a:bodyPr>
          <a:lstStyle/>
          <a:p>
            <a:pPr eaLnBrk="0" hangingPunct="0"/>
            <a:r>
              <a:rPr lang="en-US" sz="1600" b="1" u="none" dirty="0">
                <a:solidFill>
                  <a:srgbClr val="000000"/>
                </a:solidFill>
              </a:rPr>
              <a:t>(b) Market Supply</a:t>
            </a:r>
            <a:endParaRPr lang="en-US" sz="3200" u="none" dirty="0">
              <a:latin typeface="Times New Roman" pitchFamily="18" charset="0"/>
            </a:endParaRPr>
          </a:p>
        </p:txBody>
      </p:sp>
      <p:sp>
        <p:nvSpPr>
          <p:cNvPr id="17" name="Rectangle 38"/>
          <p:cNvSpPr>
            <a:spLocks noChangeArrowheads="1"/>
          </p:cNvSpPr>
          <p:nvPr/>
        </p:nvSpPr>
        <p:spPr bwMode="auto">
          <a:xfrm>
            <a:off x="7424738" y="5445125"/>
            <a:ext cx="1371600" cy="198438"/>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Quantity (market)</a:t>
            </a:r>
            <a:endParaRPr lang="en-US" sz="2400" u="none">
              <a:latin typeface="Times New Roman" pitchFamily="18" charset="0"/>
            </a:endParaRPr>
          </a:p>
        </p:txBody>
      </p:sp>
      <p:sp>
        <p:nvSpPr>
          <p:cNvPr id="18" name="Rectangle 39"/>
          <p:cNvSpPr>
            <a:spLocks noChangeArrowheads="1"/>
          </p:cNvSpPr>
          <p:nvPr/>
        </p:nvSpPr>
        <p:spPr bwMode="auto">
          <a:xfrm>
            <a:off x="4881563" y="2481263"/>
            <a:ext cx="403225" cy="198437"/>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Price</a:t>
            </a:r>
            <a:endParaRPr lang="en-US" sz="2400" u="none">
              <a:latin typeface="Times New Roman" pitchFamily="18" charset="0"/>
            </a:endParaRPr>
          </a:p>
        </p:txBody>
      </p:sp>
      <p:sp>
        <p:nvSpPr>
          <p:cNvPr id="19" name="Rectangle 40"/>
          <p:cNvSpPr>
            <a:spLocks noChangeArrowheads="1"/>
          </p:cNvSpPr>
          <p:nvPr/>
        </p:nvSpPr>
        <p:spPr bwMode="auto">
          <a:xfrm>
            <a:off x="5181600" y="5449888"/>
            <a:ext cx="92075" cy="198437"/>
          </a:xfrm>
          <a:prstGeom prst="rect">
            <a:avLst/>
          </a:prstGeom>
          <a:noFill/>
          <a:ln w="9525">
            <a:noFill/>
            <a:miter lim="800000"/>
            <a:headEnd/>
            <a:tailEnd/>
          </a:ln>
        </p:spPr>
        <p:txBody>
          <a:bodyPr wrap="none" lIns="0" tIns="0" rIns="0" bIns="0">
            <a:spAutoFit/>
          </a:bodyPr>
          <a:lstStyle/>
          <a:p>
            <a:pPr eaLnBrk="0" hangingPunct="0"/>
            <a:r>
              <a:rPr lang="en-US" sz="1300" u="none">
                <a:solidFill>
                  <a:srgbClr val="000000"/>
                </a:solidFill>
              </a:rPr>
              <a:t>0</a:t>
            </a:r>
            <a:endParaRPr lang="en-US" sz="2400" u="none">
              <a:latin typeface="Times New Roman" pitchFamily="18" charset="0"/>
            </a:endParaRPr>
          </a:p>
        </p:txBody>
      </p:sp>
      <p:sp>
        <p:nvSpPr>
          <p:cNvPr id="20" name="Line 57"/>
          <p:cNvSpPr>
            <a:spLocks noChangeShapeType="1"/>
          </p:cNvSpPr>
          <p:nvPr/>
        </p:nvSpPr>
        <p:spPr bwMode="auto">
          <a:xfrm>
            <a:off x="5291138" y="3057525"/>
            <a:ext cx="2713037" cy="1889125"/>
          </a:xfrm>
          <a:prstGeom prst="line">
            <a:avLst/>
          </a:prstGeom>
          <a:noFill/>
          <a:ln w="38100">
            <a:solidFill>
              <a:srgbClr val="00CC00"/>
            </a:solidFill>
            <a:round/>
            <a:headEnd/>
            <a:tailEnd/>
          </a:ln>
        </p:spPr>
        <p:txBody>
          <a:bodyPr/>
          <a:lstStyle/>
          <a:p>
            <a:endParaRPr lang="en-US"/>
          </a:p>
        </p:txBody>
      </p:sp>
      <p:sp>
        <p:nvSpPr>
          <p:cNvPr id="21" name="Line 69"/>
          <p:cNvSpPr>
            <a:spLocks noChangeShapeType="1"/>
          </p:cNvSpPr>
          <p:nvPr/>
        </p:nvSpPr>
        <p:spPr bwMode="auto">
          <a:xfrm flipV="1">
            <a:off x="6261100" y="3352800"/>
            <a:ext cx="2095500" cy="1638300"/>
          </a:xfrm>
          <a:prstGeom prst="line">
            <a:avLst/>
          </a:prstGeom>
          <a:noFill/>
          <a:ln w="38100">
            <a:solidFill>
              <a:srgbClr val="FF3300"/>
            </a:solidFill>
            <a:round/>
            <a:headEnd/>
            <a:tailEnd/>
          </a:ln>
        </p:spPr>
        <p:txBody>
          <a:bodyPr/>
          <a:lstStyle/>
          <a:p>
            <a:endParaRPr lang="en-US"/>
          </a:p>
        </p:txBody>
      </p:sp>
      <p:sp>
        <p:nvSpPr>
          <p:cNvPr id="22" name="Text Box 71"/>
          <p:cNvSpPr txBox="1">
            <a:spLocks noChangeArrowheads="1"/>
          </p:cNvSpPr>
          <p:nvPr/>
        </p:nvSpPr>
        <p:spPr bwMode="auto">
          <a:xfrm>
            <a:off x="8229600" y="3048000"/>
            <a:ext cx="617477" cy="646331"/>
          </a:xfrm>
          <a:prstGeom prst="rect">
            <a:avLst/>
          </a:prstGeom>
          <a:noFill/>
          <a:ln w="9525">
            <a:noFill/>
            <a:miter lim="800000"/>
            <a:headEnd/>
            <a:tailEnd/>
          </a:ln>
        </p:spPr>
        <p:txBody>
          <a:bodyPr wrap="none">
            <a:spAutoFit/>
          </a:bodyPr>
          <a:lstStyle/>
          <a:p>
            <a:r>
              <a:rPr lang="en-US" dirty="0" smtClean="0"/>
              <a:t>S </a:t>
            </a:r>
          </a:p>
          <a:p>
            <a:r>
              <a:rPr lang="en-US" dirty="0" smtClean="0"/>
              <a:t>MSC</a:t>
            </a:r>
            <a:endParaRPr lang="en-US" u="none" dirty="0"/>
          </a:p>
        </p:txBody>
      </p:sp>
      <p:sp>
        <p:nvSpPr>
          <p:cNvPr id="23" name="Text Box 72"/>
          <p:cNvSpPr txBox="1">
            <a:spLocks noChangeArrowheads="1"/>
          </p:cNvSpPr>
          <p:nvPr/>
        </p:nvSpPr>
        <p:spPr bwMode="auto">
          <a:xfrm>
            <a:off x="8001000" y="4648200"/>
            <a:ext cx="593432" cy="646331"/>
          </a:xfrm>
          <a:prstGeom prst="rect">
            <a:avLst/>
          </a:prstGeom>
          <a:noFill/>
          <a:ln w="9525">
            <a:noFill/>
            <a:miter lim="800000"/>
            <a:headEnd/>
            <a:tailEnd/>
          </a:ln>
        </p:spPr>
        <p:txBody>
          <a:bodyPr wrap="none">
            <a:spAutoFit/>
          </a:bodyPr>
          <a:lstStyle/>
          <a:p>
            <a:r>
              <a:rPr lang="en-US" dirty="0" smtClean="0"/>
              <a:t>D</a:t>
            </a:r>
            <a:endParaRPr lang="en-US" u="none" dirty="0" smtClean="0"/>
          </a:p>
          <a:p>
            <a:r>
              <a:rPr lang="en-US" dirty="0" smtClean="0"/>
              <a:t>MSB</a:t>
            </a:r>
            <a:endParaRPr lang="en-US" u="none" dirty="0"/>
          </a:p>
        </p:txBody>
      </p:sp>
      <p:sp>
        <p:nvSpPr>
          <p:cNvPr id="24" name="Line 75"/>
          <p:cNvSpPr>
            <a:spLocks noChangeShapeType="1"/>
          </p:cNvSpPr>
          <p:nvPr/>
        </p:nvSpPr>
        <p:spPr bwMode="auto">
          <a:xfrm>
            <a:off x="7113588" y="4357688"/>
            <a:ext cx="0" cy="1041400"/>
          </a:xfrm>
          <a:prstGeom prst="line">
            <a:avLst/>
          </a:prstGeom>
          <a:noFill/>
          <a:ln w="9525">
            <a:solidFill>
              <a:schemeClr val="tx1"/>
            </a:solidFill>
            <a:prstDash val="dashDot"/>
            <a:round/>
            <a:headEnd/>
            <a:tailEnd/>
          </a:ln>
        </p:spPr>
        <p:txBody>
          <a:bodyPr/>
          <a:lstStyle/>
          <a:p>
            <a:endParaRPr lang="en-US"/>
          </a:p>
        </p:txBody>
      </p:sp>
      <p:sp>
        <p:nvSpPr>
          <p:cNvPr id="25" name="Text Box 76"/>
          <p:cNvSpPr txBox="1">
            <a:spLocks noChangeArrowheads="1"/>
          </p:cNvSpPr>
          <p:nvPr/>
        </p:nvSpPr>
        <p:spPr bwMode="auto">
          <a:xfrm>
            <a:off x="6660225" y="5499100"/>
            <a:ext cx="883575" cy="646331"/>
          </a:xfrm>
          <a:prstGeom prst="rect">
            <a:avLst/>
          </a:prstGeom>
          <a:noFill/>
          <a:ln w="9525">
            <a:noFill/>
            <a:miter lim="800000"/>
            <a:headEnd/>
            <a:tailEnd/>
          </a:ln>
        </p:spPr>
        <p:txBody>
          <a:bodyPr wrap="none">
            <a:spAutoFit/>
          </a:bodyPr>
          <a:lstStyle/>
          <a:p>
            <a:pPr algn="ctr"/>
            <a:r>
              <a:rPr lang="en-US" u="none" dirty="0" smtClean="0"/>
              <a:t>Q*</a:t>
            </a:r>
          </a:p>
          <a:p>
            <a:pPr algn="ctr"/>
            <a:r>
              <a:rPr lang="en-US" dirty="0" smtClean="0"/>
              <a:t>(</a:t>
            </a:r>
            <a:r>
              <a:rPr lang="en-US" sz="1200" dirty="0" smtClean="0"/>
              <a:t>=</a:t>
            </a:r>
            <a:r>
              <a:rPr lang="en-US" dirty="0" smtClean="0"/>
              <a:t>n x q)</a:t>
            </a:r>
            <a:endParaRPr lang="en-US" u="none" dirty="0"/>
          </a:p>
        </p:txBody>
      </p:sp>
      <p:sp>
        <p:nvSpPr>
          <p:cNvPr id="26" name="Content Placeholder 2"/>
          <p:cNvSpPr txBox="1">
            <a:spLocks/>
          </p:cNvSpPr>
          <p:nvPr/>
        </p:nvSpPr>
        <p:spPr>
          <a:xfrm>
            <a:off x="152400" y="1752600"/>
            <a:ext cx="4721352" cy="4953000"/>
          </a:xfrm>
          <a:prstGeom prst="rect">
            <a:avLst/>
          </a:prstGeom>
          <a:solidFill>
            <a:schemeClr val="tx1">
              <a:lumMod val="65000"/>
              <a:lumOff val="35000"/>
            </a:schemeClr>
          </a:solidFill>
        </p:spPr>
        <p:txBody>
          <a:bodyPr>
            <a:normAutofit/>
          </a:bodyPr>
          <a:lstStyle/>
          <a:p>
            <a:pPr marL="640080" marR="0" lvl="1" indent="-274320" algn="l" defTabSz="914400" rtl="0" eaLnBrk="1" fontAlgn="auto" latinLnBrk="0" hangingPunct="1">
              <a:lnSpc>
                <a:spcPct val="80000"/>
              </a:lnSpc>
              <a:spcBef>
                <a:spcPts val="55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rPr>
              <a:t>Is Q* Efficient?</a:t>
            </a:r>
          </a:p>
          <a:p>
            <a:pPr marL="640080" marR="0" lvl="1" indent="-274320" algn="l" defTabSz="914400" rtl="0" eaLnBrk="1" fontAlgn="auto" latinLnBrk="0" hangingPunct="1">
              <a:lnSpc>
                <a:spcPct val="80000"/>
              </a:lnSpc>
              <a:spcBef>
                <a:spcPts val="550"/>
              </a:spcBef>
              <a:spcAft>
                <a:spcPts val="0"/>
              </a:spcAft>
              <a:buClr>
                <a:schemeClr val="accent1"/>
              </a:buClr>
              <a:buSzPct val="70000"/>
              <a:tabLst/>
              <a:defRPr/>
            </a:pPr>
            <a:endPar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640080" marR="0" lvl="1" indent="-274320" algn="l" defTabSz="914400" rtl="0" eaLnBrk="1" fontAlgn="auto" latinLnBrk="0" hangingPunct="1">
              <a:lnSpc>
                <a:spcPct val="80000"/>
              </a:lnSpc>
              <a:spcBef>
                <a:spcPts val="55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rPr>
              <a:t>The PC market produces a quantity where MSB equals MSC.</a:t>
            </a:r>
          </a:p>
          <a:p>
            <a:pPr marL="640080" marR="0" lvl="1" indent="-274320" algn="l" defTabSz="914400" rtl="0" eaLnBrk="1" fontAlgn="auto" latinLnBrk="0" hangingPunct="1">
              <a:lnSpc>
                <a:spcPct val="80000"/>
              </a:lnSpc>
              <a:spcBef>
                <a:spcPts val="550"/>
              </a:spcBef>
              <a:spcAft>
                <a:spcPts val="0"/>
              </a:spcAft>
              <a:buClr>
                <a:schemeClr val="accent1"/>
              </a:buClr>
              <a:buSzPct val="70000"/>
              <a:buFont typeface="Wingdings 2"/>
              <a:buChar char=""/>
              <a:tabLst/>
              <a:defRPr/>
            </a:pPr>
            <a:r>
              <a:rPr lang="en-US" sz="3200" noProof="0" dirty="0" smtClean="0">
                <a:solidFill>
                  <a:schemeClr val="accent6">
                    <a:lumMod val="40000"/>
                    <a:lumOff val="60000"/>
                  </a:schemeClr>
                </a:solidFill>
                <a:latin typeface="Times New Roman" pitchFamily="18" charset="0"/>
                <a:cs typeface="Times New Roman" pitchFamily="18" charset="0"/>
              </a:rPr>
              <a:t>The PC market achieves </a:t>
            </a:r>
            <a:r>
              <a:rPr lang="en-US" sz="3200" noProof="0" dirty="0" err="1" smtClean="0">
                <a:solidFill>
                  <a:schemeClr val="bg2">
                    <a:lumMod val="75000"/>
                  </a:schemeClr>
                </a:solidFill>
                <a:latin typeface="Times New Roman" pitchFamily="18" charset="0"/>
                <a:cs typeface="Times New Roman" pitchFamily="18" charset="0"/>
              </a:rPr>
              <a:t>allocative</a:t>
            </a:r>
            <a:r>
              <a:rPr lang="en-US" sz="3200" noProof="0" dirty="0" smtClean="0">
                <a:solidFill>
                  <a:schemeClr val="bg2">
                    <a:lumMod val="75000"/>
                  </a:schemeClr>
                </a:solidFill>
                <a:latin typeface="Times New Roman" pitchFamily="18" charset="0"/>
                <a:cs typeface="Times New Roman" pitchFamily="18" charset="0"/>
              </a:rPr>
              <a:t> Efficiency</a:t>
            </a:r>
            <a:r>
              <a:rPr lang="en-US" sz="3200" noProof="0" dirty="0" smtClean="0">
                <a:solidFill>
                  <a:schemeClr val="accent6">
                    <a:lumMod val="40000"/>
                    <a:lumOff val="60000"/>
                  </a:schemeClr>
                </a:solidFill>
                <a:latin typeface="Times New Roman" pitchFamily="18" charset="0"/>
                <a:cs typeface="Times New Roman" pitchFamily="18" charset="0"/>
              </a:rPr>
              <a:t>.</a:t>
            </a:r>
            <a:endPar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1085850" marR="0" lvl="2" indent="-228600" algn="l" defTabSz="914400" rtl="0" eaLnBrk="1" fontAlgn="auto" latinLnBrk="0" hangingPunct="1">
              <a:lnSpc>
                <a:spcPct val="80000"/>
              </a:lnSpc>
              <a:spcBef>
                <a:spcPts val="500"/>
              </a:spcBef>
              <a:spcAft>
                <a:spcPts val="0"/>
              </a:spcAft>
              <a:buClr>
                <a:schemeClr val="accent2"/>
              </a:buClr>
              <a:buSzPct val="75000"/>
              <a:buFont typeface="Wingdings"/>
              <a:buNone/>
              <a:tabLst/>
              <a:defRPr/>
            </a:pPr>
            <a:endParaRPr kumimoji="0" lang="en-US" sz="28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1085850" marR="0" lvl="2" indent="-228600" algn="l" defTabSz="914400" rtl="0" eaLnBrk="1" fontAlgn="auto" latinLnBrk="0" hangingPunct="1">
              <a:lnSpc>
                <a:spcPct val="80000"/>
              </a:lnSpc>
              <a:spcBef>
                <a:spcPts val="500"/>
              </a:spcBef>
              <a:spcAft>
                <a:spcPts val="0"/>
              </a:spcAft>
              <a:buClr>
                <a:schemeClr val="accent2"/>
              </a:buClr>
              <a:buSzPct val="75000"/>
              <a:buFont typeface="Wingdings"/>
              <a:buNone/>
              <a:tabLst/>
              <a:defRPr/>
            </a:pPr>
            <a:endParaRPr kumimoji="0" lang="en-US" sz="28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3600" b="0" i="0" u="none" strike="noStrike" kern="1200" cap="none" spc="0" normalizeH="0" baseline="0" noProof="0" dirty="0">
              <a:ln>
                <a:noFill/>
              </a:ln>
              <a:solidFill>
                <a:schemeClr val="accent6">
                  <a:lumMod val="40000"/>
                  <a:lumOff val="60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914400"/>
          </a:xfrm>
        </p:spPr>
        <p:txBody>
          <a:bodyPr>
            <a:normAutofit/>
          </a:bodyPr>
          <a:lstStyle/>
          <a:p>
            <a:r>
              <a:rPr lang="en-US" dirty="0" smtClean="0"/>
              <a:t>Welfare Implications: Production Efficiency</a:t>
            </a:r>
            <a:endParaRPr lang="en-US" dirty="0"/>
          </a:p>
        </p:txBody>
      </p:sp>
      <p:sp>
        <p:nvSpPr>
          <p:cNvPr id="4" name="Rectangle 5"/>
          <p:cNvSpPr>
            <a:spLocks noChangeArrowheads="1"/>
          </p:cNvSpPr>
          <p:nvPr/>
        </p:nvSpPr>
        <p:spPr bwMode="auto">
          <a:xfrm>
            <a:off x="5426075" y="2820988"/>
            <a:ext cx="3354388" cy="2781300"/>
          </a:xfrm>
          <a:prstGeom prst="rect">
            <a:avLst/>
          </a:prstGeom>
          <a:solidFill>
            <a:srgbClr val="F3F6F9"/>
          </a:solidFill>
          <a:ln w="161925">
            <a:solidFill>
              <a:srgbClr val="F3F6F9"/>
            </a:solidFill>
            <a:miter lim="800000"/>
            <a:headEnd/>
            <a:tailEnd/>
          </a:ln>
        </p:spPr>
        <p:txBody>
          <a:bodyPr/>
          <a:lstStyle/>
          <a:p>
            <a:endParaRPr lang="en-US"/>
          </a:p>
        </p:txBody>
      </p:sp>
      <p:sp>
        <p:nvSpPr>
          <p:cNvPr id="5" name="Rectangle 6"/>
          <p:cNvSpPr>
            <a:spLocks noChangeArrowheads="1"/>
          </p:cNvSpPr>
          <p:nvPr/>
        </p:nvSpPr>
        <p:spPr bwMode="auto">
          <a:xfrm>
            <a:off x="5426075" y="2820988"/>
            <a:ext cx="3354388" cy="2781300"/>
          </a:xfrm>
          <a:prstGeom prst="rect">
            <a:avLst/>
          </a:prstGeom>
          <a:solidFill>
            <a:srgbClr val="F2F4F8"/>
          </a:solidFill>
          <a:ln w="147638">
            <a:solidFill>
              <a:srgbClr val="F2F4F8"/>
            </a:solidFill>
            <a:miter lim="800000"/>
            <a:headEnd/>
            <a:tailEnd/>
          </a:ln>
        </p:spPr>
        <p:txBody>
          <a:bodyPr/>
          <a:lstStyle/>
          <a:p>
            <a:endParaRPr lang="en-US"/>
          </a:p>
        </p:txBody>
      </p:sp>
      <p:sp>
        <p:nvSpPr>
          <p:cNvPr id="6" name="Rectangle 7"/>
          <p:cNvSpPr>
            <a:spLocks noChangeArrowheads="1"/>
          </p:cNvSpPr>
          <p:nvPr/>
        </p:nvSpPr>
        <p:spPr bwMode="auto">
          <a:xfrm>
            <a:off x="5426075" y="2820988"/>
            <a:ext cx="3354388" cy="2781300"/>
          </a:xfrm>
          <a:prstGeom prst="rect">
            <a:avLst/>
          </a:prstGeom>
          <a:solidFill>
            <a:srgbClr val="F1F4F7"/>
          </a:solidFill>
          <a:ln w="133350">
            <a:solidFill>
              <a:srgbClr val="F1F4F7"/>
            </a:solidFill>
            <a:miter lim="800000"/>
            <a:headEnd/>
            <a:tailEnd/>
          </a:ln>
        </p:spPr>
        <p:txBody>
          <a:bodyPr/>
          <a:lstStyle/>
          <a:p>
            <a:endParaRPr lang="en-US"/>
          </a:p>
        </p:txBody>
      </p:sp>
      <p:sp>
        <p:nvSpPr>
          <p:cNvPr id="7" name="Rectangle 8"/>
          <p:cNvSpPr>
            <a:spLocks noChangeArrowheads="1"/>
          </p:cNvSpPr>
          <p:nvPr/>
        </p:nvSpPr>
        <p:spPr bwMode="auto">
          <a:xfrm>
            <a:off x="5426075" y="2820988"/>
            <a:ext cx="3354388" cy="2781300"/>
          </a:xfrm>
          <a:prstGeom prst="rect">
            <a:avLst/>
          </a:prstGeom>
          <a:solidFill>
            <a:srgbClr val="F0F2F5"/>
          </a:solidFill>
          <a:ln w="117475">
            <a:solidFill>
              <a:srgbClr val="F0F2F5"/>
            </a:solidFill>
            <a:miter lim="800000"/>
            <a:headEnd/>
            <a:tailEnd/>
          </a:ln>
        </p:spPr>
        <p:txBody>
          <a:bodyPr/>
          <a:lstStyle/>
          <a:p>
            <a:endParaRPr lang="en-US"/>
          </a:p>
        </p:txBody>
      </p:sp>
      <p:sp>
        <p:nvSpPr>
          <p:cNvPr id="8" name="Rectangle 9"/>
          <p:cNvSpPr>
            <a:spLocks noChangeArrowheads="1"/>
          </p:cNvSpPr>
          <p:nvPr/>
        </p:nvSpPr>
        <p:spPr bwMode="auto">
          <a:xfrm>
            <a:off x="5426075" y="2820988"/>
            <a:ext cx="3354388" cy="2781300"/>
          </a:xfrm>
          <a:prstGeom prst="rect">
            <a:avLst/>
          </a:prstGeom>
          <a:solidFill>
            <a:srgbClr val="EEF1F4"/>
          </a:solidFill>
          <a:ln w="103188">
            <a:solidFill>
              <a:srgbClr val="EEF1F4"/>
            </a:solidFill>
            <a:miter lim="800000"/>
            <a:headEnd/>
            <a:tailEnd/>
          </a:ln>
        </p:spPr>
        <p:txBody>
          <a:bodyPr/>
          <a:lstStyle/>
          <a:p>
            <a:endParaRPr lang="en-US"/>
          </a:p>
        </p:txBody>
      </p:sp>
      <p:sp>
        <p:nvSpPr>
          <p:cNvPr id="9" name="Rectangle 10"/>
          <p:cNvSpPr>
            <a:spLocks noChangeArrowheads="1"/>
          </p:cNvSpPr>
          <p:nvPr/>
        </p:nvSpPr>
        <p:spPr bwMode="auto">
          <a:xfrm>
            <a:off x="5426075" y="2820988"/>
            <a:ext cx="3354388" cy="2781300"/>
          </a:xfrm>
          <a:prstGeom prst="rect">
            <a:avLst/>
          </a:prstGeom>
          <a:solidFill>
            <a:srgbClr val="EDEFF3"/>
          </a:solidFill>
          <a:ln w="88900">
            <a:solidFill>
              <a:srgbClr val="EDEFF3"/>
            </a:solidFill>
            <a:miter lim="800000"/>
            <a:headEnd/>
            <a:tailEnd/>
          </a:ln>
        </p:spPr>
        <p:txBody>
          <a:bodyPr/>
          <a:lstStyle/>
          <a:p>
            <a:endParaRPr lang="en-US"/>
          </a:p>
        </p:txBody>
      </p:sp>
      <p:sp>
        <p:nvSpPr>
          <p:cNvPr id="10" name="Rectangle 11"/>
          <p:cNvSpPr>
            <a:spLocks noChangeArrowheads="1"/>
          </p:cNvSpPr>
          <p:nvPr/>
        </p:nvSpPr>
        <p:spPr bwMode="auto">
          <a:xfrm>
            <a:off x="5426075" y="2820988"/>
            <a:ext cx="3354388" cy="2781300"/>
          </a:xfrm>
          <a:prstGeom prst="rect">
            <a:avLst/>
          </a:prstGeom>
          <a:solidFill>
            <a:srgbClr val="EBEEF2"/>
          </a:solidFill>
          <a:ln w="74613">
            <a:solidFill>
              <a:srgbClr val="EBEEF2"/>
            </a:solidFill>
            <a:miter lim="800000"/>
            <a:headEnd/>
            <a:tailEnd/>
          </a:ln>
        </p:spPr>
        <p:txBody>
          <a:bodyPr/>
          <a:lstStyle/>
          <a:p>
            <a:endParaRPr lang="en-US"/>
          </a:p>
        </p:txBody>
      </p:sp>
      <p:sp>
        <p:nvSpPr>
          <p:cNvPr id="11" name="Rectangle 12"/>
          <p:cNvSpPr>
            <a:spLocks noChangeArrowheads="1"/>
          </p:cNvSpPr>
          <p:nvPr/>
        </p:nvSpPr>
        <p:spPr bwMode="auto">
          <a:xfrm>
            <a:off x="5426075" y="2820988"/>
            <a:ext cx="3354388" cy="2781300"/>
          </a:xfrm>
          <a:prstGeom prst="rect">
            <a:avLst/>
          </a:prstGeom>
          <a:solidFill>
            <a:srgbClr val="EAECF1"/>
          </a:solidFill>
          <a:ln w="58738">
            <a:solidFill>
              <a:srgbClr val="EAECF1"/>
            </a:solidFill>
            <a:miter lim="800000"/>
            <a:headEnd/>
            <a:tailEnd/>
          </a:ln>
        </p:spPr>
        <p:txBody>
          <a:bodyPr/>
          <a:lstStyle/>
          <a:p>
            <a:endParaRPr lang="en-US"/>
          </a:p>
        </p:txBody>
      </p:sp>
      <p:sp>
        <p:nvSpPr>
          <p:cNvPr id="12" name="Rectangle 13"/>
          <p:cNvSpPr>
            <a:spLocks noChangeArrowheads="1"/>
          </p:cNvSpPr>
          <p:nvPr/>
        </p:nvSpPr>
        <p:spPr bwMode="auto">
          <a:xfrm>
            <a:off x="5426075" y="2820988"/>
            <a:ext cx="3354388" cy="2781300"/>
          </a:xfrm>
          <a:prstGeom prst="rect">
            <a:avLst/>
          </a:prstGeom>
          <a:solidFill>
            <a:srgbClr val="E9EBF0"/>
          </a:solidFill>
          <a:ln w="44450">
            <a:solidFill>
              <a:srgbClr val="E9EBF0"/>
            </a:solidFill>
            <a:miter lim="800000"/>
            <a:headEnd/>
            <a:tailEnd/>
          </a:ln>
        </p:spPr>
        <p:txBody>
          <a:bodyPr/>
          <a:lstStyle/>
          <a:p>
            <a:endParaRPr lang="en-US"/>
          </a:p>
        </p:txBody>
      </p:sp>
      <p:sp>
        <p:nvSpPr>
          <p:cNvPr id="13" name="Rectangle 14"/>
          <p:cNvSpPr>
            <a:spLocks noChangeArrowheads="1"/>
          </p:cNvSpPr>
          <p:nvPr/>
        </p:nvSpPr>
        <p:spPr bwMode="auto">
          <a:xfrm>
            <a:off x="5426075" y="2820988"/>
            <a:ext cx="3354388" cy="2781300"/>
          </a:xfrm>
          <a:prstGeom prst="rect">
            <a:avLst/>
          </a:prstGeom>
          <a:solidFill>
            <a:srgbClr val="E7EAEF"/>
          </a:solidFill>
          <a:ln w="30163">
            <a:solidFill>
              <a:srgbClr val="E7EAEF"/>
            </a:solidFill>
            <a:miter lim="800000"/>
            <a:headEnd/>
            <a:tailEnd/>
          </a:ln>
        </p:spPr>
        <p:txBody>
          <a:bodyPr/>
          <a:lstStyle/>
          <a:p>
            <a:endParaRPr lang="en-US"/>
          </a:p>
        </p:txBody>
      </p:sp>
      <p:sp>
        <p:nvSpPr>
          <p:cNvPr id="14" name="Rectangle 15"/>
          <p:cNvSpPr>
            <a:spLocks noChangeArrowheads="1"/>
          </p:cNvSpPr>
          <p:nvPr/>
        </p:nvSpPr>
        <p:spPr bwMode="auto">
          <a:xfrm>
            <a:off x="5426075" y="2820988"/>
            <a:ext cx="3354388" cy="2781300"/>
          </a:xfrm>
          <a:prstGeom prst="rect">
            <a:avLst/>
          </a:prstGeom>
          <a:solidFill>
            <a:srgbClr val="E6E9EF"/>
          </a:solidFill>
          <a:ln w="14288">
            <a:solidFill>
              <a:srgbClr val="E6E9EF"/>
            </a:solidFill>
            <a:miter lim="800000"/>
            <a:headEnd/>
            <a:tailEnd/>
          </a:ln>
        </p:spPr>
        <p:txBody>
          <a:bodyPr/>
          <a:lstStyle/>
          <a:p>
            <a:endParaRPr lang="en-US"/>
          </a:p>
        </p:txBody>
      </p:sp>
      <p:sp>
        <p:nvSpPr>
          <p:cNvPr id="15" name="Rectangle 27"/>
          <p:cNvSpPr>
            <a:spLocks noChangeArrowheads="1"/>
          </p:cNvSpPr>
          <p:nvPr/>
        </p:nvSpPr>
        <p:spPr bwMode="auto">
          <a:xfrm>
            <a:off x="5324475" y="2689225"/>
            <a:ext cx="3414713" cy="2855913"/>
          </a:xfrm>
          <a:prstGeom prst="rect">
            <a:avLst/>
          </a:prstGeom>
          <a:solidFill>
            <a:srgbClr val="FFFFFF"/>
          </a:solidFill>
          <a:ln w="9525">
            <a:noFill/>
            <a:miter lim="800000"/>
            <a:headEnd/>
            <a:tailEnd/>
          </a:ln>
        </p:spPr>
        <p:txBody>
          <a:bodyPr/>
          <a:lstStyle/>
          <a:p>
            <a:endParaRPr lang="en-US"/>
          </a:p>
        </p:txBody>
      </p:sp>
      <p:sp>
        <p:nvSpPr>
          <p:cNvPr id="16" name="Freeform 28"/>
          <p:cNvSpPr>
            <a:spLocks/>
          </p:cNvSpPr>
          <p:nvPr/>
        </p:nvSpPr>
        <p:spPr bwMode="auto">
          <a:xfrm>
            <a:off x="5337175" y="2701925"/>
            <a:ext cx="3414713" cy="2855913"/>
          </a:xfrm>
          <a:custGeom>
            <a:avLst/>
            <a:gdLst>
              <a:gd name="T0" fmla="*/ 0 w 2151"/>
              <a:gd name="T1" fmla="*/ 0 h 1799"/>
              <a:gd name="T2" fmla="*/ 0 w 2151"/>
              <a:gd name="T3" fmla="*/ 2855913 h 1799"/>
              <a:gd name="T4" fmla="*/ 3414713 w 2151"/>
              <a:gd name="T5" fmla="*/ 2855913 h 1799"/>
              <a:gd name="T6" fmla="*/ 0 60000 65536"/>
              <a:gd name="T7" fmla="*/ 0 60000 65536"/>
              <a:gd name="T8" fmla="*/ 0 60000 65536"/>
              <a:gd name="T9" fmla="*/ 0 w 2151"/>
              <a:gd name="T10" fmla="*/ 0 h 1799"/>
              <a:gd name="T11" fmla="*/ 2151 w 2151"/>
              <a:gd name="T12" fmla="*/ 1799 h 1799"/>
            </a:gdLst>
            <a:ahLst/>
            <a:cxnLst>
              <a:cxn ang="T6">
                <a:pos x="T0" y="T1"/>
              </a:cxn>
              <a:cxn ang="T7">
                <a:pos x="T2" y="T3"/>
              </a:cxn>
              <a:cxn ang="T8">
                <a:pos x="T4" y="T5"/>
              </a:cxn>
            </a:cxnLst>
            <a:rect l="T9" t="T10" r="T11" b="T12"/>
            <a:pathLst>
              <a:path w="2151" h="1799">
                <a:moveTo>
                  <a:pt x="0" y="0"/>
                </a:moveTo>
                <a:lnTo>
                  <a:pt x="0" y="1799"/>
                </a:lnTo>
                <a:lnTo>
                  <a:pt x="2151" y="1799"/>
                </a:lnTo>
              </a:path>
            </a:pathLst>
          </a:custGeom>
          <a:noFill/>
          <a:ln w="14288">
            <a:solidFill>
              <a:srgbClr val="000000"/>
            </a:solidFill>
            <a:round/>
            <a:headEnd/>
            <a:tailEnd/>
          </a:ln>
        </p:spPr>
        <p:txBody>
          <a:bodyPr/>
          <a:lstStyle/>
          <a:p>
            <a:endParaRPr lang="en-US"/>
          </a:p>
        </p:txBody>
      </p:sp>
      <p:sp>
        <p:nvSpPr>
          <p:cNvPr id="17" name="Rectangle 31"/>
          <p:cNvSpPr>
            <a:spLocks noChangeArrowheads="1"/>
          </p:cNvSpPr>
          <p:nvPr/>
        </p:nvSpPr>
        <p:spPr bwMode="auto">
          <a:xfrm>
            <a:off x="5895975" y="2330420"/>
            <a:ext cx="1897251" cy="246221"/>
          </a:xfrm>
          <a:prstGeom prst="rect">
            <a:avLst/>
          </a:prstGeom>
          <a:noFill/>
          <a:ln w="9525">
            <a:noFill/>
            <a:miter lim="800000"/>
            <a:headEnd/>
            <a:tailEnd/>
          </a:ln>
        </p:spPr>
        <p:txBody>
          <a:bodyPr wrap="none" lIns="0" tIns="0" rIns="0" bIns="0">
            <a:spAutoFit/>
          </a:bodyPr>
          <a:lstStyle/>
          <a:p>
            <a:pPr eaLnBrk="0" hangingPunct="0"/>
            <a:r>
              <a:rPr lang="en-US" sz="1600" b="1" u="none" dirty="0">
                <a:solidFill>
                  <a:srgbClr val="000000"/>
                </a:solidFill>
              </a:rPr>
              <a:t>(a) </a:t>
            </a:r>
            <a:r>
              <a:rPr lang="en-US" sz="1600" b="1" u="none" dirty="0" smtClean="0">
                <a:solidFill>
                  <a:srgbClr val="000000"/>
                </a:solidFill>
              </a:rPr>
              <a:t>An individual Firm</a:t>
            </a:r>
            <a:endParaRPr lang="en-US" sz="3200" u="none" dirty="0">
              <a:latin typeface="Times New Roman" pitchFamily="18" charset="0"/>
            </a:endParaRPr>
          </a:p>
        </p:txBody>
      </p:sp>
      <p:sp>
        <p:nvSpPr>
          <p:cNvPr id="18" name="Rectangle 34"/>
          <p:cNvSpPr>
            <a:spLocks noChangeArrowheads="1"/>
          </p:cNvSpPr>
          <p:nvPr/>
        </p:nvSpPr>
        <p:spPr bwMode="auto">
          <a:xfrm>
            <a:off x="7697788" y="5618163"/>
            <a:ext cx="1141412" cy="198437"/>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Quantity (firm)</a:t>
            </a:r>
            <a:endParaRPr lang="en-US" sz="2400" u="none">
              <a:latin typeface="Times New Roman" pitchFamily="18" charset="0"/>
            </a:endParaRPr>
          </a:p>
        </p:txBody>
      </p:sp>
      <p:sp>
        <p:nvSpPr>
          <p:cNvPr id="19" name="Rectangle 35"/>
          <p:cNvSpPr>
            <a:spLocks noChangeArrowheads="1"/>
          </p:cNvSpPr>
          <p:nvPr/>
        </p:nvSpPr>
        <p:spPr bwMode="auto">
          <a:xfrm>
            <a:off x="5203825" y="5622925"/>
            <a:ext cx="92075" cy="198438"/>
          </a:xfrm>
          <a:prstGeom prst="rect">
            <a:avLst/>
          </a:prstGeom>
          <a:noFill/>
          <a:ln w="9525">
            <a:noFill/>
            <a:miter lim="800000"/>
            <a:headEnd/>
            <a:tailEnd/>
          </a:ln>
        </p:spPr>
        <p:txBody>
          <a:bodyPr wrap="none" lIns="0" tIns="0" rIns="0" bIns="0">
            <a:spAutoFit/>
          </a:bodyPr>
          <a:lstStyle/>
          <a:p>
            <a:pPr eaLnBrk="0" hangingPunct="0"/>
            <a:r>
              <a:rPr lang="en-US" sz="1300" u="none">
                <a:solidFill>
                  <a:srgbClr val="000000"/>
                </a:solidFill>
              </a:rPr>
              <a:t>0</a:t>
            </a:r>
            <a:endParaRPr lang="en-US" sz="2400" u="none">
              <a:latin typeface="Times New Roman" pitchFamily="18" charset="0"/>
            </a:endParaRPr>
          </a:p>
        </p:txBody>
      </p:sp>
      <p:sp>
        <p:nvSpPr>
          <p:cNvPr id="20" name="Rectangle 36"/>
          <p:cNvSpPr>
            <a:spLocks noChangeArrowheads="1"/>
          </p:cNvSpPr>
          <p:nvPr/>
        </p:nvSpPr>
        <p:spPr bwMode="auto">
          <a:xfrm>
            <a:off x="4903788" y="2660650"/>
            <a:ext cx="403225" cy="198438"/>
          </a:xfrm>
          <a:prstGeom prst="rect">
            <a:avLst/>
          </a:prstGeom>
          <a:noFill/>
          <a:ln w="9525">
            <a:noFill/>
            <a:miter lim="800000"/>
            <a:headEnd/>
            <a:tailEnd/>
          </a:ln>
        </p:spPr>
        <p:txBody>
          <a:bodyPr wrap="none" lIns="0" tIns="0" rIns="0" bIns="0">
            <a:spAutoFit/>
          </a:bodyPr>
          <a:lstStyle/>
          <a:p>
            <a:pPr eaLnBrk="0" hangingPunct="0"/>
            <a:r>
              <a:rPr lang="en-US" sz="1300" b="1" u="none">
                <a:solidFill>
                  <a:srgbClr val="000000"/>
                </a:solidFill>
              </a:rPr>
              <a:t>Price</a:t>
            </a:r>
            <a:endParaRPr lang="en-US" sz="2400" u="none">
              <a:latin typeface="Times New Roman" pitchFamily="18" charset="0"/>
            </a:endParaRPr>
          </a:p>
        </p:txBody>
      </p:sp>
      <p:grpSp>
        <p:nvGrpSpPr>
          <p:cNvPr id="21" name="Group 50"/>
          <p:cNvGrpSpPr>
            <a:grpSpLocks/>
          </p:cNvGrpSpPr>
          <p:nvPr/>
        </p:nvGrpSpPr>
        <p:grpSpPr bwMode="auto">
          <a:xfrm>
            <a:off x="5618163" y="3573463"/>
            <a:ext cx="2179637" cy="1776412"/>
            <a:chOff x="823" y="2145"/>
            <a:chExt cx="1373" cy="1119"/>
          </a:xfrm>
        </p:grpSpPr>
        <p:sp>
          <p:nvSpPr>
            <p:cNvPr id="22" name="Line 51"/>
            <p:cNvSpPr>
              <a:spLocks noChangeShapeType="1"/>
            </p:cNvSpPr>
            <p:nvPr/>
          </p:nvSpPr>
          <p:spPr bwMode="auto">
            <a:xfrm flipV="1">
              <a:off x="823" y="2233"/>
              <a:ext cx="1173" cy="1031"/>
            </a:xfrm>
            <a:prstGeom prst="line">
              <a:avLst/>
            </a:prstGeom>
            <a:noFill/>
            <a:ln w="44450">
              <a:solidFill>
                <a:srgbClr val="AD0D1B"/>
              </a:solidFill>
              <a:round/>
              <a:headEnd/>
              <a:tailEnd/>
            </a:ln>
          </p:spPr>
          <p:txBody>
            <a:bodyPr/>
            <a:lstStyle/>
            <a:p>
              <a:endParaRPr lang="en-US"/>
            </a:p>
          </p:txBody>
        </p:sp>
        <p:sp>
          <p:nvSpPr>
            <p:cNvPr id="23" name="Rectangle 52"/>
            <p:cNvSpPr>
              <a:spLocks noChangeArrowheads="1"/>
            </p:cNvSpPr>
            <p:nvPr/>
          </p:nvSpPr>
          <p:spPr bwMode="auto">
            <a:xfrm>
              <a:off x="2034" y="2145"/>
              <a:ext cx="162" cy="125"/>
            </a:xfrm>
            <a:prstGeom prst="rect">
              <a:avLst/>
            </a:prstGeom>
            <a:noFill/>
            <a:ln w="9525">
              <a:noFill/>
              <a:miter lim="800000"/>
              <a:headEnd/>
              <a:tailEnd/>
            </a:ln>
          </p:spPr>
          <p:txBody>
            <a:bodyPr wrap="none" lIns="0" tIns="0" rIns="0" bIns="0">
              <a:spAutoFit/>
            </a:bodyPr>
            <a:lstStyle/>
            <a:p>
              <a:pPr eaLnBrk="0" hangingPunct="0"/>
              <a:r>
                <a:rPr lang="en-US" sz="1300" i="1" u="none">
                  <a:solidFill>
                    <a:srgbClr val="000000"/>
                  </a:solidFill>
                </a:rPr>
                <a:t>MC</a:t>
              </a:r>
              <a:endParaRPr lang="en-US" sz="2400" u="none">
                <a:latin typeface="Times New Roman" pitchFamily="18" charset="0"/>
              </a:endParaRPr>
            </a:p>
          </p:txBody>
        </p:sp>
      </p:grpSp>
      <p:sp>
        <p:nvSpPr>
          <p:cNvPr id="24" name="Line 73"/>
          <p:cNvSpPr>
            <a:spLocks noChangeShapeType="1"/>
          </p:cNvSpPr>
          <p:nvPr/>
        </p:nvSpPr>
        <p:spPr bwMode="auto">
          <a:xfrm>
            <a:off x="6584950" y="4511675"/>
            <a:ext cx="0" cy="1041400"/>
          </a:xfrm>
          <a:prstGeom prst="line">
            <a:avLst/>
          </a:prstGeom>
          <a:noFill/>
          <a:ln w="9525">
            <a:solidFill>
              <a:schemeClr val="tx1"/>
            </a:solidFill>
            <a:prstDash val="dashDot"/>
            <a:round/>
            <a:headEnd/>
            <a:tailEnd/>
          </a:ln>
        </p:spPr>
        <p:txBody>
          <a:bodyPr/>
          <a:lstStyle/>
          <a:p>
            <a:endParaRPr lang="en-US"/>
          </a:p>
        </p:txBody>
      </p:sp>
      <p:sp>
        <p:nvSpPr>
          <p:cNvPr id="25" name="Text Box 74"/>
          <p:cNvSpPr txBox="1">
            <a:spLocks noChangeArrowheads="1"/>
          </p:cNvSpPr>
          <p:nvPr/>
        </p:nvSpPr>
        <p:spPr bwMode="auto">
          <a:xfrm>
            <a:off x="6454775" y="5653088"/>
            <a:ext cx="311150" cy="366712"/>
          </a:xfrm>
          <a:prstGeom prst="rect">
            <a:avLst/>
          </a:prstGeom>
          <a:noFill/>
          <a:ln w="9525">
            <a:noFill/>
            <a:miter lim="800000"/>
            <a:headEnd/>
            <a:tailEnd/>
          </a:ln>
        </p:spPr>
        <p:txBody>
          <a:bodyPr wrap="none">
            <a:spAutoFit/>
          </a:bodyPr>
          <a:lstStyle/>
          <a:p>
            <a:r>
              <a:rPr lang="en-US" u="none"/>
              <a:t>q</a:t>
            </a:r>
          </a:p>
        </p:txBody>
      </p:sp>
      <p:sp>
        <p:nvSpPr>
          <p:cNvPr id="26" name="Text Box 77"/>
          <p:cNvSpPr txBox="1">
            <a:spLocks noChangeArrowheads="1"/>
          </p:cNvSpPr>
          <p:nvPr/>
        </p:nvSpPr>
        <p:spPr bwMode="auto">
          <a:xfrm>
            <a:off x="4816475" y="4332288"/>
            <a:ext cx="425450" cy="366712"/>
          </a:xfrm>
          <a:prstGeom prst="rect">
            <a:avLst/>
          </a:prstGeom>
          <a:noFill/>
          <a:ln w="9525">
            <a:noFill/>
            <a:miter lim="800000"/>
            <a:headEnd/>
            <a:tailEnd/>
          </a:ln>
        </p:spPr>
        <p:txBody>
          <a:bodyPr wrap="none">
            <a:spAutoFit/>
          </a:bodyPr>
          <a:lstStyle/>
          <a:p>
            <a:r>
              <a:rPr lang="en-US" u="none"/>
              <a:t>P*</a:t>
            </a:r>
          </a:p>
        </p:txBody>
      </p:sp>
      <p:cxnSp>
        <p:nvCxnSpPr>
          <p:cNvPr id="27" name="Straight Connector 26"/>
          <p:cNvCxnSpPr/>
          <p:nvPr/>
        </p:nvCxnSpPr>
        <p:spPr>
          <a:xfrm>
            <a:off x="5314950" y="4511675"/>
            <a:ext cx="2286000"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53"/>
          <p:cNvGrpSpPr>
            <a:grpSpLocks/>
          </p:cNvGrpSpPr>
          <p:nvPr/>
        </p:nvGrpSpPr>
        <p:grpSpPr bwMode="auto">
          <a:xfrm>
            <a:off x="5715000" y="3857625"/>
            <a:ext cx="2554287" cy="1247775"/>
            <a:chOff x="897" y="2318"/>
            <a:chExt cx="1609" cy="786"/>
          </a:xfrm>
        </p:grpSpPr>
        <p:sp>
          <p:nvSpPr>
            <p:cNvPr id="30" name="Freeform 54"/>
            <p:cNvSpPr>
              <a:spLocks/>
            </p:cNvSpPr>
            <p:nvPr/>
          </p:nvSpPr>
          <p:spPr bwMode="auto">
            <a:xfrm>
              <a:off x="897" y="2318"/>
              <a:ext cx="1350" cy="786"/>
            </a:xfrm>
            <a:custGeom>
              <a:avLst/>
              <a:gdLst>
                <a:gd name="T0" fmla="*/ 0 w 145"/>
                <a:gd name="T1" fmla="*/ 0 h 84"/>
                <a:gd name="T2" fmla="*/ 1350 w 145"/>
                <a:gd name="T3" fmla="*/ 140 h 84"/>
                <a:gd name="T4" fmla="*/ 0 60000 65536"/>
                <a:gd name="T5" fmla="*/ 0 60000 65536"/>
                <a:gd name="T6" fmla="*/ 0 w 145"/>
                <a:gd name="T7" fmla="*/ 0 h 84"/>
                <a:gd name="T8" fmla="*/ 145 w 145"/>
                <a:gd name="T9" fmla="*/ 84 h 84"/>
              </a:gdLst>
              <a:ahLst/>
              <a:cxnLst>
                <a:cxn ang="T4">
                  <a:pos x="T0" y="T1"/>
                </a:cxn>
                <a:cxn ang="T5">
                  <a:pos x="T2" y="T3"/>
                </a:cxn>
              </a:cxnLst>
              <a:rect l="T6" t="T7" r="T8" b="T9"/>
              <a:pathLst>
                <a:path w="145" h="84">
                  <a:moveTo>
                    <a:pt x="0" y="0"/>
                  </a:moveTo>
                  <a:cubicBezTo>
                    <a:pt x="0" y="0"/>
                    <a:pt x="16" y="84"/>
                    <a:pt x="145" y="15"/>
                  </a:cubicBezTo>
                </a:path>
              </a:pathLst>
            </a:custGeom>
            <a:noFill/>
            <a:ln w="44450">
              <a:solidFill>
                <a:srgbClr val="003F95"/>
              </a:solidFill>
              <a:round/>
              <a:headEnd/>
              <a:tailEnd/>
            </a:ln>
          </p:spPr>
          <p:txBody>
            <a:bodyPr/>
            <a:lstStyle/>
            <a:p>
              <a:endParaRPr lang="en-US"/>
            </a:p>
          </p:txBody>
        </p:sp>
        <p:sp>
          <p:nvSpPr>
            <p:cNvPr id="31" name="Rectangle 55"/>
            <p:cNvSpPr>
              <a:spLocks noChangeArrowheads="1"/>
            </p:cNvSpPr>
            <p:nvPr/>
          </p:nvSpPr>
          <p:spPr bwMode="auto">
            <a:xfrm>
              <a:off x="2298" y="2378"/>
              <a:ext cx="208" cy="125"/>
            </a:xfrm>
            <a:prstGeom prst="rect">
              <a:avLst/>
            </a:prstGeom>
            <a:noFill/>
            <a:ln w="9525">
              <a:noFill/>
              <a:miter lim="800000"/>
              <a:headEnd/>
              <a:tailEnd/>
            </a:ln>
          </p:spPr>
          <p:txBody>
            <a:bodyPr wrap="none" lIns="0" tIns="0" rIns="0" bIns="0">
              <a:spAutoFit/>
            </a:bodyPr>
            <a:lstStyle/>
            <a:p>
              <a:pPr eaLnBrk="0" hangingPunct="0"/>
              <a:r>
                <a:rPr lang="en-US" sz="1300" i="1" u="none">
                  <a:solidFill>
                    <a:srgbClr val="000000"/>
                  </a:solidFill>
                </a:rPr>
                <a:t>ATC</a:t>
              </a:r>
              <a:endParaRPr lang="en-US" sz="2400" u="none">
                <a:latin typeface="Times New Roman" pitchFamily="18" charset="0"/>
              </a:endParaRPr>
            </a:p>
          </p:txBody>
        </p:sp>
      </p:grpSp>
      <p:sp>
        <p:nvSpPr>
          <p:cNvPr id="32" name="Content Placeholder 2"/>
          <p:cNvSpPr txBox="1">
            <a:spLocks/>
          </p:cNvSpPr>
          <p:nvPr/>
        </p:nvSpPr>
        <p:spPr>
          <a:xfrm>
            <a:off x="152400" y="1752600"/>
            <a:ext cx="4721352" cy="4953000"/>
          </a:xfrm>
          <a:prstGeom prst="rect">
            <a:avLst/>
          </a:prstGeom>
          <a:solidFill>
            <a:schemeClr val="tx1">
              <a:lumMod val="65000"/>
              <a:lumOff val="35000"/>
            </a:schemeClr>
          </a:solidFill>
        </p:spPr>
        <p:txBody>
          <a:bodyPr>
            <a:normAutofit fontScale="92500"/>
          </a:bodyPr>
          <a:lstStyle/>
          <a:p>
            <a:pPr marL="640080" marR="0" lvl="1" indent="-274320" algn="l" defTabSz="914400" rtl="0" eaLnBrk="1" fontAlgn="auto" latinLnBrk="0" hangingPunct="1">
              <a:lnSpc>
                <a:spcPct val="80000"/>
              </a:lnSpc>
              <a:spcBef>
                <a:spcPts val="55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rPr>
              <a:t>Is Q* Efficient?</a:t>
            </a:r>
          </a:p>
          <a:p>
            <a:pPr marL="640080" marR="0" lvl="1" indent="-274320" algn="l" defTabSz="914400" rtl="0" eaLnBrk="1" fontAlgn="auto" latinLnBrk="0" hangingPunct="1">
              <a:lnSpc>
                <a:spcPct val="80000"/>
              </a:lnSpc>
              <a:spcBef>
                <a:spcPts val="550"/>
              </a:spcBef>
              <a:spcAft>
                <a:spcPts val="0"/>
              </a:spcAft>
              <a:buClr>
                <a:schemeClr val="accent1"/>
              </a:buClr>
              <a:buSzPct val="70000"/>
              <a:tabLst/>
              <a:defRPr/>
            </a:pPr>
            <a:endPar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640080" lvl="1" indent="-274320">
              <a:lnSpc>
                <a:spcPct val="80000"/>
              </a:lnSpc>
              <a:spcBef>
                <a:spcPts val="550"/>
              </a:spcBef>
              <a:buClr>
                <a:schemeClr val="accent1"/>
              </a:buClr>
              <a:buSzPct val="70000"/>
              <a:buFont typeface="Wingdings 2"/>
              <a:buChar char=""/>
              <a:defRPr/>
            </a:pPr>
            <a:r>
              <a:rPr lang="en-US" sz="3200" dirty="0" smtClean="0">
                <a:solidFill>
                  <a:schemeClr val="accent6">
                    <a:lumMod val="40000"/>
                    <a:lumOff val="60000"/>
                  </a:schemeClr>
                </a:solidFill>
                <a:latin typeface="Times New Roman" pitchFamily="18" charset="0"/>
                <a:cs typeface="Times New Roman" pitchFamily="18" charset="0"/>
              </a:rPr>
              <a:t>Firms are making zero economic profit.</a:t>
            </a:r>
          </a:p>
          <a:p>
            <a:pPr marL="640080" marR="0" lvl="1" indent="-274320" algn="l" defTabSz="914400" rtl="0" eaLnBrk="1" fontAlgn="auto" latinLnBrk="0" hangingPunct="1">
              <a:lnSpc>
                <a:spcPct val="80000"/>
              </a:lnSpc>
              <a:spcBef>
                <a:spcPts val="55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640080" lvl="1" indent="-274320">
              <a:lnSpc>
                <a:spcPct val="80000"/>
              </a:lnSpc>
              <a:spcBef>
                <a:spcPts val="550"/>
              </a:spcBef>
              <a:buClr>
                <a:schemeClr val="accent1"/>
              </a:buClr>
              <a:buSzPct val="70000"/>
              <a:buFont typeface="Wingdings 2"/>
              <a:buChar char=""/>
              <a:defRPr/>
            </a:pPr>
            <a:r>
              <a:rPr lang="en-US" sz="3200" dirty="0" smtClean="0">
                <a:solidFill>
                  <a:schemeClr val="accent6">
                    <a:lumMod val="40000"/>
                    <a:lumOff val="60000"/>
                  </a:schemeClr>
                </a:solidFill>
                <a:latin typeface="Times New Roman" pitchFamily="18" charset="0"/>
                <a:cs typeface="Times New Roman" pitchFamily="18" charset="0"/>
              </a:rPr>
              <a:t>Firms produce at the lowest possible unit cost, i.e. firms are operating at their efficient scale.</a:t>
            </a:r>
          </a:p>
          <a:p>
            <a:pPr marL="640080" lvl="1" indent="-274320">
              <a:lnSpc>
                <a:spcPct val="80000"/>
              </a:lnSpc>
              <a:spcBef>
                <a:spcPts val="550"/>
              </a:spcBef>
              <a:buClr>
                <a:schemeClr val="accent1"/>
              </a:buClr>
              <a:buSzPct val="70000"/>
              <a:buFont typeface="Wingdings 2"/>
              <a:buChar char=""/>
              <a:defRPr/>
            </a:pPr>
            <a:endParaRPr lang="en-US" sz="3200" dirty="0" smtClean="0">
              <a:solidFill>
                <a:schemeClr val="accent6">
                  <a:lumMod val="40000"/>
                  <a:lumOff val="60000"/>
                </a:schemeClr>
              </a:solidFill>
              <a:latin typeface="Times New Roman" pitchFamily="18" charset="0"/>
              <a:cs typeface="Times New Roman" pitchFamily="18" charset="0"/>
            </a:endParaRPr>
          </a:p>
          <a:p>
            <a:pPr marL="640080" lvl="1" indent="-274320">
              <a:lnSpc>
                <a:spcPct val="80000"/>
              </a:lnSpc>
              <a:spcBef>
                <a:spcPts val="550"/>
              </a:spcBef>
              <a:buClr>
                <a:schemeClr val="accent1"/>
              </a:buClr>
              <a:buSzPct val="70000"/>
              <a:buFont typeface="Wingdings 2"/>
              <a:buChar char=""/>
              <a:defRPr/>
            </a:pPr>
            <a:r>
              <a:rPr lang="en-US" sz="3200" dirty="0" smtClean="0">
                <a:solidFill>
                  <a:schemeClr val="accent6">
                    <a:lumMod val="40000"/>
                    <a:lumOff val="60000"/>
                  </a:schemeClr>
                </a:solidFill>
                <a:latin typeface="Times New Roman" pitchFamily="18" charset="0"/>
                <a:cs typeface="Times New Roman" pitchFamily="18" charset="0"/>
              </a:rPr>
              <a:t>PC market achieves </a:t>
            </a:r>
            <a:r>
              <a:rPr lang="en-US" sz="3200" dirty="0" smtClean="0">
                <a:solidFill>
                  <a:schemeClr val="bg2">
                    <a:lumMod val="75000"/>
                  </a:schemeClr>
                </a:solidFill>
                <a:latin typeface="Times New Roman" pitchFamily="18" charset="0"/>
                <a:cs typeface="Times New Roman" pitchFamily="18" charset="0"/>
              </a:rPr>
              <a:t>production efficiency</a:t>
            </a:r>
          </a:p>
          <a:p>
            <a:pPr marL="1085850" marR="0" lvl="2" indent="-228600" algn="l" defTabSz="914400" rtl="0" eaLnBrk="1" fontAlgn="auto" latinLnBrk="0" hangingPunct="1">
              <a:lnSpc>
                <a:spcPct val="80000"/>
              </a:lnSpc>
              <a:spcBef>
                <a:spcPts val="500"/>
              </a:spcBef>
              <a:spcAft>
                <a:spcPts val="0"/>
              </a:spcAft>
              <a:buClr>
                <a:schemeClr val="accent2"/>
              </a:buClr>
              <a:buSzPct val="75000"/>
              <a:buFont typeface="Wingdings"/>
              <a:buNone/>
              <a:tabLst/>
              <a:defRPr/>
            </a:pPr>
            <a:endParaRPr kumimoji="0" lang="en-US" sz="28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1085850" marR="0" lvl="2" indent="-228600" algn="l" defTabSz="914400" rtl="0" eaLnBrk="1" fontAlgn="auto" latinLnBrk="0" hangingPunct="1">
              <a:lnSpc>
                <a:spcPct val="80000"/>
              </a:lnSpc>
              <a:spcBef>
                <a:spcPts val="500"/>
              </a:spcBef>
              <a:spcAft>
                <a:spcPts val="0"/>
              </a:spcAft>
              <a:buClr>
                <a:schemeClr val="accent2"/>
              </a:buClr>
              <a:buSzPct val="75000"/>
              <a:buFont typeface="Wingdings"/>
              <a:buNone/>
              <a:tabLst/>
              <a:defRPr/>
            </a:pPr>
            <a:endParaRPr kumimoji="0" lang="en-US" sz="2800" b="0" i="0" u="none" strike="noStrike" kern="1200" cap="none" spc="0" normalizeH="0" baseline="0" noProof="0" dirty="0" smtClean="0">
              <a:ln>
                <a:noFill/>
              </a:ln>
              <a:solidFill>
                <a:schemeClr val="accent6">
                  <a:lumMod val="40000"/>
                  <a:lumOff val="60000"/>
                </a:schemeClr>
              </a:solidFill>
              <a:effectLst/>
              <a:uLnTx/>
              <a:uFillTx/>
              <a:latin typeface="Times New Roman" pitchFamily="18" charset="0"/>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3600" b="0" i="0" u="none" strike="noStrike" kern="1200" cap="none" spc="0" normalizeH="0" baseline="0" noProof="0" dirty="0">
              <a:ln>
                <a:noFill/>
              </a:ln>
              <a:solidFill>
                <a:schemeClr val="accent6">
                  <a:lumMod val="40000"/>
                  <a:lumOff val="60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Output and Prices: Monopoly markets</a:t>
            </a:r>
            <a:endParaRPr lang="en-US" dirty="0"/>
          </a:p>
        </p:txBody>
      </p:sp>
      <p:sp>
        <p:nvSpPr>
          <p:cNvPr id="3" name="Content Placeholder 2"/>
          <p:cNvSpPr>
            <a:spLocks noGrp="1"/>
          </p:cNvSpPr>
          <p:nvPr>
            <p:ph idx="1"/>
          </p:nvPr>
        </p:nvSpPr>
        <p:spPr/>
        <p:txBody>
          <a:bodyPr>
            <a:normAutofit/>
          </a:bodyPr>
          <a:lstStyle/>
          <a:p>
            <a:pPr lvl="1">
              <a:lnSpc>
                <a:spcPct val="80000"/>
              </a:lnSpc>
              <a:defRPr/>
            </a:pPr>
            <a:r>
              <a:rPr lang="en-US" sz="3200" dirty="0" smtClean="0">
                <a:latin typeface="Times New Roman" pitchFamily="18" charset="0"/>
                <a:cs typeface="Times New Roman" pitchFamily="18" charset="0"/>
              </a:rPr>
              <a:t> A Monopoly Firm</a:t>
            </a:r>
          </a:p>
          <a:p>
            <a:pPr marL="1085850" lvl="2">
              <a:lnSpc>
                <a:spcPct val="80000"/>
              </a:lnSpc>
              <a:defRPr/>
            </a:pPr>
            <a:r>
              <a:rPr lang="en-US" sz="2800" dirty="0" smtClean="0">
                <a:latin typeface="Times New Roman" pitchFamily="18" charset="0"/>
                <a:cs typeface="Times New Roman" pitchFamily="18" charset="0"/>
              </a:rPr>
              <a:t>Is a single seller in the market</a:t>
            </a:r>
          </a:p>
          <a:p>
            <a:pPr marL="1085850" lvl="2">
              <a:lnSpc>
                <a:spcPct val="80000"/>
              </a:lnSpc>
              <a:defRPr/>
            </a:pPr>
            <a:r>
              <a:rPr lang="en-US" sz="2800" dirty="0" smtClean="0">
                <a:latin typeface="Times New Roman" pitchFamily="18" charset="0"/>
                <a:cs typeface="Times New Roman" pitchFamily="18" charset="0"/>
              </a:rPr>
              <a:t>Has no close substitute to its product</a:t>
            </a:r>
          </a:p>
          <a:p>
            <a:pPr marL="1085850" lvl="2">
              <a:lnSpc>
                <a:spcPct val="80000"/>
              </a:lnSpc>
              <a:defRPr/>
            </a:pPr>
            <a:r>
              <a:rPr lang="en-US" sz="2800" dirty="0" smtClean="0">
                <a:latin typeface="Times New Roman" pitchFamily="18" charset="0"/>
                <a:cs typeface="Times New Roman" pitchFamily="18" charset="0"/>
              </a:rPr>
              <a:t>Faces a downward sloping demand curve</a:t>
            </a:r>
          </a:p>
          <a:p>
            <a:pPr marL="1085850" lvl="2">
              <a:lnSpc>
                <a:spcPct val="80000"/>
              </a:lnSpc>
              <a:defRPr/>
            </a:pPr>
            <a:r>
              <a:rPr lang="en-US" sz="2800" dirty="0" smtClean="0">
                <a:latin typeface="Times New Roman" pitchFamily="18" charset="0"/>
                <a:cs typeface="Times New Roman" pitchFamily="18" charset="0"/>
              </a:rPr>
              <a:t>Is a price maker</a:t>
            </a:r>
          </a:p>
          <a:p>
            <a:pPr marL="1085850" lvl="2">
              <a:lnSpc>
                <a:spcPct val="80000"/>
              </a:lnSpc>
              <a:defRPr/>
            </a:pPr>
            <a:r>
              <a:rPr lang="en-US" sz="2800" dirty="0" smtClean="0">
                <a:latin typeface="Times New Roman" pitchFamily="18" charset="0"/>
                <a:cs typeface="Times New Roman" pitchFamily="18" charset="0"/>
              </a:rPr>
              <a:t>Can lower or raise price by changing the amount it sells</a:t>
            </a:r>
          </a:p>
          <a:p>
            <a:pPr lvl="1">
              <a:lnSpc>
                <a:spcPct val="80000"/>
              </a:lnSpc>
              <a:defRPr/>
            </a:pPr>
            <a:endParaRPr lang="en-US" sz="3200" dirty="0" smtClean="0">
              <a:latin typeface="Times New Roman" pitchFamily="18" charset="0"/>
              <a:cs typeface="Times New Roman" pitchFamily="18" charset="0"/>
            </a:endParaRPr>
          </a:p>
          <a:p>
            <a:pPr marL="1085850" lvl="2">
              <a:lnSpc>
                <a:spcPct val="80000"/>
              </a:lnSpc>
              <a:buNone/>
              <a:defRPr/>
            </a:pPr>
            <a:endParaRPr lang="en-US" sz="2800" dirty="0" smtClean="0">
              <a:latin typeface="Times New Roman" pitchFamily="18" charset="0"/>
              <a:cs typeface="Times New Roman" pitchFamily="18" charset="0"/>
            </a:endParaRPr>
          </a:p>
          <a:p>
            <a:pPr marL="1085850" lvl="2">
              <a:lnSpc>
                <a:spcPct val="80000"/>
              </a:lnSpc>
              <a:buNone/>
              <a:defRPr/>
            </a:pPr>
            <a:endParaRPr lang="en-US" sz="28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239" name="Rectangle 55"/>
          <p:cNvSpPr>
            <a:spLocks noGrp="1" noChangeArrowheads="1"/>
          </p:cNvSpPr>
          <p:nvPr>
            <p:ph type="title"/>
          </p:nvPr>
        </p:nvSpPr>
        <p:spPr/>
        <p:txBody>
          <a:bodyPr/>
          <a:lstStyle/>
          <a:p>
            <a:pPr>
              <a:defRPr/>
            </a:pPr>
            <a:r>
              <a:rPr lang="en-US" dirty="0" smtClean="0"/>
              <a:t>Monopoly: Output and Price</a:t>
            </a:r>
          </a:p>
        </p:txBody>
      </p:sp>
      <p:sp>
        <p:nvSpPr>
          <p:cNvPr id="53251" name="Rectangle 5"/>
          <p:cNvSpPr>
            <a:spLocks noChangeArrowheads="1"/>
          </p:cNvSpPr>
          <p:nvPr/>
        </p:nvSpPr>
        <p:spPr bwMode="auto">
          <a:xfrm>
            <a:off x="1738313" y="1833562"/>
            <a:ext cx="6567487" cy="4348163"/>
          </a:xfrm>
          <a:prstGeom prst="rect">
            <a:avLst/>
          </a:prstGeom>
          <a:solidFill>
            <a:srgbClr val="F3F6F9"/>
          </a:solidFill>
          <a:ln w="211138">
            <a:solidFill>
              <a:srgbClr val="F3F6F9"/>
            </a:solidFill>
            <a:miter lim="800000"/>
            <a:headEnd/>
            <a:tailEnd/>
          </a:ln>
        </p:spPr>
        <p:txBody>
          <a:bodyPr/>
          <a:lstStyle/>
          <a:p>
            <a:endParaRPr lang="en-US"/>
          </a:p>
        </p:txBody>
      </p:sp>
      <p:sp>
        <p:nvSpPr>
          <p:cNvPr id="53252" name="Rectangle 6"/>
          <p:cNvSpPr>
            <a:spLocks noChangeArrowheads="1"/>
          </p:cNvSpPr>
          <p:nvPr/>
        </p:nvSpPr>
        <p:spPr bwMode="auto">
          <a:xfrm>
            <a:off x="1738313" y="1833562"/>
            <a:ext cx="6567487" cy="4348163"/>
          </a:xfrm>
          <a:prstGeom prst="rect">
            <a:avLst/>
          </a:prstGeom>
          <a:solidFill>
            <a:srgbClr val="F2F4F8"/>
          </a:solidFill>
          <a:ln w="192088">
            <a:solidFill>
              <a:srgbClr val="F2F4F8"/>
            </a:solidFill>
            <a:miter lim="800000"/>
            <a:headEnd/>
            <a:tailEnd/>
          </a:ln>
        </p:spPr>
        <p:txBody>
          <a:bodyPr/>
          <a:lstStyle/>
          <a:p>
            <a:endParaRPr lang="en-US"/>
          </a:p>
        </p:txBody>
      </p:sp>
      <p:sp>
        <p:nvSpPr>
          <p:cNvPr id="53253" name="Rectangle 7"/>
          <p:cNvSpPr>
            <a:spLocks noChangeArrowheads="1"/>
          </p:cNvSpPr>
          <p:nvPr/>
        </p:nvSpPr>
        <p:spPr bwMode="auto">
          <a:xfrm>
            <a:off x="1738313" y="1833562"/>
            <a:ext cx="6567487" cy="4348163"/>
          </a:xfrm>
          <a:prstGeom prst="rect">
            <a:avLst/>
          </a:prstGeom>
          <a:solidFill>
            <a:srgbClr val="F1F4F7"/>
          </a:solidFill>
          <a:ln w="173038">
            <a:solidFill>
              <a:srgbClr val="F1F4F7"/>
            </a:solidFill>
            <a:miter lim="800000"/>
            <a:headEnd/>
            <a:tailEnd/>
          </a:ln>
        </p:spPr>
        <p:txBody>
          <a:bodyPr/>
          <a:lstStyle/>
          <a:p>
            <a:endParaRPr lang="en-US"/>
          </a:p>
        </p:txBody>
      </p:sp>
      <p:sp>
        <p:nvSpPr>
          <p:cNvPr id="53254" name="Rectangle 8"/>
          <p:cNvSpPr>
            <a:spLocks noChangeArrowheads="1"/>
          </p:cNvSpPr>
          <p:nvPr/>
        </p:nvSpPr>
        <p:spPr bwMode="auto">
          <a:xfrm>
            <a:off x="1738313" y="1833562"/>
            <a:ext cx="6567487" cy="4348163"/>
          </a:xfrm>
          <a:prstGeom prst="rect">
            <a:avLst/>
          </a:prstGeom>
          <a:solidFill>
            <a:srgbClr val="F0F2F5"/>
          </a:solidFill>
          <a:ln w="152400">
            <a:solidFill>
              <a:srgbClr val="F0F2F5"/>
            </a:solidFill>
            <a:miter lim="800000"/>
            <a:headEnd/>
            <a:tailEnd/>
          </a:ln>
        </p:spPr>
        <p:txBody>
          <a:bodyPr/>
          <a:lstStyle/>
          <a:p>
            <a:endParaRPr lang="en-US"/>
          </a:p>
        </p:txBody>
      </p:sp>
      <p:sp>
        <p:nvSpPr>
          <p:cNvPr id="53255" name="Rectangle 9"/>
          <p:cNvSpPr>
            <a:spLocks noChangeArrowheads="1"/>
          </p:cNvSpPr>
          <p:nvPr/>
        </p:nvSpPr>
        <p:spPr bwMode="auto">
          <a:xfrm>
            <a:off x="1738313" y="1833562"/>
            <a:ext cx="6567487" cy="4348163"/>
          </a:xfrm>
          <a:prstGeom prst="rect">
            <a:avLst/>
          </a:prstGeom>
          <a:solidFill>
            <a:srgbClr val="EEF1F4"/>
          </a:solidFill>
          <a:ln w="133350">
            <a:solidFill>
              <a:srgbClr val="EEF1F4"/>
            </a:solidFill>
            <a:miter lim="800000"/>
            <a:headEnd/>
            <a:tailEnd/>
          </a:ln>
        </p:spPr>
        <p:txBody>
          <a:bodyPr/>
          <a:lstStyle/>
          <a:p>
            <a:endParaRPr lang="en-US"/>
          </a:p>
        </p:txBody>
      </p:sp>
      <p:sp>
        <p:nvSpPr>
          <p:cNvPr id="53256" name="Rectangle 10"/>
          <p:cNvSpPr>
            <a:spLocks noChangeArrowheads="1"/>
          </p:cNvSpPr>
          <p:nvPr/>
        </p:nvSpPr>
        <p:spPr bwMode="auto">
          <a:xfrm>
            <a:off x="1738313" y="1833562"/>
            <a:ext cx="6567487" cy="4348163"/>
          </a:xfrm>
          <a:prstGeom prst="rect">
            <a:avLst/>
          </a:prstGeom>
          <a:solidFill>
            <a:srgbClr val="EDEFF3"/>
          </a:solidFill>
          <a:ln w="114300">
            <a:solidFill>
              <a:srgbClr val="EDEFF3"/>
            </a:solidFill>
            <a:miter lim="800000"/>
            <a:headEnd/>
            <a:tailEnd/>
          </a:ln>
        </p:spPr>
        <p:txBody>
          <a:bodyPr/>
          <a:lstStyle/>
          <a:p>
            <a:endParaRPr lang="en-US"/>
          </a:p>
        </p:txBody>
      </p:sp>
      <p:sp>
        <p:nvSpPr>
          <p:cNvPr id="53257" name="Rectangle 11"/>
          <p:cNvSpPr>
            <a:spLocks noChangeArrowheads="1"/>
          </p:cNvSpPr>
          <p:nvPr/>
        </p:nvSpPr>
        <p:spPr bwMode="auto">
          <a:xfrm>
            <a:off x="1738313" y="1833562"/>
            <a:ext cx="6567487" cy="4348163"/>
          </a:xfrm>
          <a:prstGeom prst="rect">
            <a:avLst/>
          </a:prstGeom>
          <a:solidFill>
            <a:srgbClr val="EBEEF2"/>
          </a:solidFill>
          <a:ln w="95250">
            <a:solidFill>
              <a:srgbClr val="EBEEF2"/>
            </a:solidFill>
            <a:miter lim="800000"/>
            <a:headEnd/>
            <a:tailEnd/>
          </a:ln>
        </p:spPr>
        <p:txBody>
          <a:bodyPr/>
          <a:lstStyle/>
          <a:p>
            <a:endParaRPr lang="en-US"/>
          </a:p>
        </p:txBody>
      </p:sp>
      <p:sp>
        <p:nvSpPr>
          <p:cNvPr id="53258" name="Rectangle 12"/>
          <p:cNvSpPr>
            <a:spLocks noChangeArrowheads="1"/>
          </p:cNvSpPr>
          <p:nvPr/>
        </p:nvSpPr>
        <p:spPr bwMode="auto">
          <a:xfrm>
            <a:off x="1738313" y="1833562"/>
            <a:ext cx="6567487" cy="4348163"/>
          </a:xfrm>
          <a:prstGeom prst="rect">
            <a:avLst/>
          </a:prstGeom>
          <a:solidFill>
            <a:srgbClr val="EAECF1"/>
          </a:solidFill>
          <a:ln w="76200">
            <a:solidFill>
              <a:srgbClr val="EAECF1"/>
            </a:solidFill>
            <a:miter lim="800000"/>
            <a:headEnd/>
            <a:tailEnd/>
          </a:ln>
        </p:spPr>
        <p:txBody>
          <a:bodyPr/>
          <a:lstStyle/>
          <a:p>
            <a:endParaRPr lang="en-US"/>
          </a:p>
        </p:txBody>
      </p:sp>
      <p:sp>
        <p:nvSpPr>
          <p:cNvPr id="53259" name="Rectangle 13"/>
          <p:cNvSpPr>
            <a:spLocks noChangeArrowheads="1"/>
          </p:cNvSpPr>
          <p:nvPr/>
        </p:nvSpPr>
        <p:spPr bwMode="auto">
          <a:xfrm>
            <a:off x="1738313" y="1833562"/>
            <a:ext cx="6567487" cy="4348163"/>
          </a:xfrm>
          <a:prstGeom prst="rect">
            <a:avLst/>
          </a:prstGeom>
          <a:solidFill>
            <a:srgbClr val="E9EBF0"/>
          </a:solidFill>
          <a:ln w="57150">
            <a:solidFill>
              <a:srgbClr val="E9EBF0"/>
            </a:solidFill>
            <a:miter lim="800000"/>
            <a:headEnd/>
            <a:tailEnd/>
          </a:ln>
        </p:spPr>
        <p:txBody>
          <a:bodyPr/>
          <a:lstStyle/>
          <a:p>
            <a:endParaRPr lang="en-US"/>
          </a:p>
        </p:txBody>
      </p:sp>
      <p:sp>
        <p:nvSpPr>
          <p:cNvPr id="53260" name="Rectangle 14"/>
          <p:cNvSpPr>
            <a:spLocks noChangeArrowheads="1"/>
          </p:cNvSpPr>
          <p:nvPr/>
        </p:nvSpPr>
        <p:spPr bwMode="auto">
          <a:xfrm>
            <a:off x="1738313" y="1833562"/>
            <a:ext cx="6567487" cy="4348163"/>
          </a:xfrm>
          <a:prstGeom prst="rect">
            <a:avLst/>
          </a:prstGeom>
          <a:solidFill>
            <a:srgbClr val="E7EAEF"/>
          </a:solidFill>
          <a:ln w="38100">
            <a:solidFill>
              <a:srgbClr val="E7EAEF"/>
            </a:solidFill>
            <a:miter lim="800000"/>
            <a:headEnd/>
            <a:tailEnd/>
          </a:ln>
        </p:spPr>
        <p:txBody>
          <a:bodyPr/>
          <a:lstStyle/>
          <a:p>
            <a:endParaRPr lang="en-US"/>
          </a:p>
        </p:txBody>
      </p:sp>
      <p:sp>
        <p:nvSpPr>
          <p:cNvPr id="53261" name="Rectangle 15"/>
          <p:cNvSpPr>
            <a:spLocks noChangeArrowheads="1"/>
          </p:cNvSpPr>
          <p:nvPr/>
        </p:nvSpPr>
        <p:spPr bwMode="auto">
          <a:xfrm>
            <a:off x="1738313" y="1833562"/>
            <a:ext cx="6567487" cy="4348163"/>
          </a:xfrm>
          <a:prstGeom prst="rect">
            <a:avLst/>
          </a:prstGeom>
          <a:solidFill>
            <a:srgbClr val="E6E9EF"/>
          </a:solidFill>
          <a:ln w="19050">
            <a:solidFill>
              <a:srgbClr val="E6E9EF"/>
            </a:solidFill>
            <a:miter lim="800000"/>
            <a:headEnd/>
            <a:tailEnd/>
          </a:ln>
        </p:spPr>
        <p:txBody>
          <a:bodyPr/>
          <a:lstStyle/>
          <a:p>
            <a:endParaRPr lang="en-US"/>
          </a:p>
        </p:txBody>
      </p:sp>
      <p:sp>
        <p:nvSpPr>
          <p:cNvPr id="53264" name="Freeform 18"/>
          <p:cNvSpPr>
            <a:spLocks/>
          </p:cNvSpPr>
          <p:nvPr/>
        </p:nvSpPr>
        <p:spPr bwMode="auto">
          <a:xfrm>
            <a:off x="1546225" y="1639887"/>
            <a:ext cx="6643688" cy="4484688"/>
          </a:xfrm>
          <a:custGeom>
            <a:avLst/>
            <a:gdLst>
              <a:gd name="T0" fmla="*/ 0 w 4185"/>
              <a:gd name="T1" fmla="*/ 0 h 2825"/>
              <a:gd name="T2" fmla="*/ 0 w 4185"/>
              <a:gd name="T3" fmla="*/ 2825 h 2825"/>
              <a:gd name="T4" fmla="*/ 4185 w 4185"/>
              <a:gd name="T5" fmla="*/ 2825 h 2825"/>
              <a:gd name="T6" fmla="*/ 0 60000 65536"/>
              <a:gd name="T7" fmla="*/ 0 60000 65536"/>
              <a:gd name="T8" fmla="*/ 0 60000 65536"/>
              <a:gd name="T9" fmla="*/ 0 w 4185"/>
              <a:gd name="T10" fmla="*/ 0 h 2825"/>
              <a:gd name="T11" fmla="*/ 4185 w 4185"/>
              <a:gd name="T12" fmla="*/ 2825 h 2825"/>
            </a:gdLst>
            <a:ahLst/>
            <a:cxnLst>
              <a:cxn ang="T6">
                <a:pos x="T0" y="T1"/>
              </a:cxn>
              <a:cxn ang="T7">
                <a:pos x="T2" y="T3"/>
              </a:cxn>
              <a:cxn ang="T8">
                <a:pos x="T4" y="T5"/>
              </a:cxn>
            </a:cxnLst>
            <a:rect l="T9" t="T10" r="T11" b="T12"/>
            <a:pathLst>
              <a:path w="4185" h="2825">
                <a:moveTo>
                  <a:pt x="0" y="0"/>
                </a:moveTo>
                <a:lnTo>
                  <a:pt x="0" y="2825"/>
                </a:lnTo>
                <a:lnTo>
                  <a:pt x="4185" y="2825"/>
                </a:lnTo>
              </a:path>
            </a:pathLst>
          </a:custGeom>
          <a:noFill/>
          <a:ln w="19050">
            <a:solidFill>
              <a:srgbClr val="000000"/>
            </a:solidFill>
            <a:round/>
            <a:headEnd/>
            <a:tailEnd/>
          </a:ln>
        </p:spPr>
        <p:txBody>
          <a:bodyPr/>
          <a:lstStyle/>
          <a:p>
            <a:endParaRPr lang="en-US"/>
          </a:p>
        </p:txBody>
      </p:sp>
      <p:sp>
        <p:nvSpPr>
          <p:cNvPr id="53265" name="Rectangle 19"/>
          <p:cNvSpPr>
            <a:spLocks noChangeArrowheads="1"/>
          </p:cNvSpPr>
          <p:nvPr/>
        </p:nvSpPr>
        <p:spPr bwMode="auto">
          <a:xfrm>
            <a:off x="7378700" y="6197600"/>
            <a:ext cx="825500"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Quantity</a:t>
            </a:r>
            <a:endParaRPr lang="en-US" sz="2400" u="none">
              <a:latin typeface="Times New Roman" pitchFamily="18" charset="0"/>
            </a:endParaRPr>
          </a:p>
        </p:txBody>
      </p:sp>
      <p:sp>
        <p:nvSpPr>
          <p:cNvPr id="53266" name="Rectangle 20"/>
          <p:cNvSpPr>
            <a:spLocks noChangeArrowheads="1"/>
          </p:cNvSpPr>
          <p:nvPr/>
        </p:nvSpPr>
        <p:spPr bwMode="auto">
          <a:xfrm>
            <a:off x="1312863" y="6203950"/>
            <a:ext cx="112712" cy="244475"/>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0</a:t>
            </a:r>
            <a:endParaRPr lang="en-US" sz="2400" u="none">
              <a:latin typeface="Times New Roman" pitchFamily="18" charset="0"/>
            </a:endParaRPr>
          </a:p>
        </p:txBody>
      </p:sp>
      <p:sp>
        <p:nvSpPr>
          <p:cNvPr id="53267" name="Rectangle 21"/>
          <p:cNvSpPr>
            <a:spLocks noChangeArrowheads="1"/>
          </p:cNvSpPr>
          <p:nvPr/>
        </p:nvSpPr>
        <p:spPr bwMode="auto">
          <a:xfrm>
            <a:off x="928688" y="1624012"/>
            <a:ext cx="496887"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Price</a:t>
            </a:r>
            <a:endParaRPr lang="en-US" sz="2400" u="none">
              <a:latin typeface="Times New Roman" pitchFamily="18" charset="0"/>
            </a:endParaRPr>
          </a:p>
        </p:txBody>
      </p:sp>
      <p:grpSp>
        <p:nvGrpSpPr>
          <p:cNvPr id="3" name="Group 26"/>
          <p:cNvGrpSpPr>
            <a:grpSpLocks/>
          </p:cNvGrpSpPr>
          <p:nvPr/>
        </p:nvGrpSpPr>
        <p:grpSpPr bwMode="auto">
          <a:xfrm>
            <a:off x="1546225" y="1755775"/>
            <a:ext cx="5132388" cy="3925888"/>
            <a:chOff x="928" y="903"/>
            <a:chExt cx="3233" cy="2473"/>
          </a:xfrm>
        </p:grpSpPr>
        <p:sp>
          <p:nvSpPr>
            <p:cNvPr id="53308" name="Line 27"/>
            <p:cNvSpPr>
              <a:spLocks noChangeShapeType="1"/>
            </p:cNvSpPr>
            <p:nvPr/>
          </p:nvSpPr>
          <p:spPr bwMode="auto">
            <a:xfrm>
              <a:off x="928" y="903"/>
              <a:ext cx="2738" cy="2206"/>
            </a:xfrm>
            <a:prstGeom prst="line">
              <a:avLst/>
            </a:prstGeom>
            <a:noFill/>
            <a:ln w="57150">
              <a:solidFill>
                <a:srgbClr val="003F95"/>
              </a:solidFill>
              <a:round/>
              <a:headEnd/>
              <a:tailEnd/>
            </a:ln>
          </p:spPr>
          <p:txBody>
            <a:bodyPr/>
            <a:lstStyle/>
            <a:p>
              <a:endParaRPr lang="en-US"/>
            </a:p>
          </p:txBody>
        </p:sp>
        <p:sp>
          <p:nvSpPr>
            <p:cNvPr id="53309" name="Rectangle 28"/>
            <p:cNvSpPr>
              <a:spLocks noChangeArrowheads="1"/>
            </p:cNvSpPr>
            <p:nvPr/>
          </p:nvSpPr>
          <p:spPr bwMode="auto">
            <a:xfrm>
              <a:off x="3717" y="3066"/>
              <a:ext cx="444" cy="310"/>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Demand</a:t>
              </a:r>
            </a:p>
            <a:p>
              <a:pPr eaLnBrk="0" hangingPunct="0"/>
              <a:r>
                <a:rPr lang="en-US" sz="1600" dirty="0" smtClean="0">
                  <a:solidFill>
                    <a:srgbClr val="000000"/>
                  </a:solidFill>
                </a:rPr>
                <a:t>(MSB)</a:t>
              </a:r>
              <a:endParaRPr lang="en-US" sz="1600" u="none" dirty="0">
                <a:solidFill>
                  <a:srgbClr val="000000"/>
                </a:solidFill>
              </a:endParaRPr>
            </a:p>
          </p:txBody>
        </p:sp>
      </p:grpSp>
      <p:grpSp>
        <p:nvGrpSpPr>
          <p:cNvPr id="4" name="Group 29"/>
          <p:cNvGrpSpPr>
            <a:grpSpLocks/>
          </p:cNvGrpSpPr>
          <p:nvPr/>
        </p:nvGrpSpPr>
        <p:grpSpPr bwMode="auto">
          <a:xfrm>
            <a:off x="1546225" y="1755775"/>
            <a:ext cx="3343275" cy="3938587"/>
            <a:chOff x="928" y="903"/>
            <a:chExt cx="2106" cy="2481"/>
          </a:xfrm>
        </p:grpSpPr>
        <p:sp>
          <p:nvSpPr>
            <p:cNvPr id="53303" name="Line 30"/>
            <p:cNvSpPr>
              <a:spLocks noChangeShapeType="1"/>
            </p:cNvSpPr>
            <p:nvPr/>
          </p:nvSpPr>
          <p:spPr bwMode="auto">
            <a:xfrm>
              <a:off x="928" y="903"/>
              <a:ext cx="1339" cy="2158"/>
            </a:xfrm>
            <a:prstGeom prst="line">
              <a:avLst/>
            </a:prstGeom>
            <a:noFill/>
            <a:ln w="57150">
              <a:solidFill>
                <a:srgbClr val="AD0D1B"/>
              </a:solidFill>
              <a:round/>
              <a:headEnd/>
              <a:tailEnd/>
            </a:ln>
          </p:spPr>
          <p:txBody>
            <a:bodyPr/>
            <a:lstStyle/>
            <a:p>
              <a:endParaRPr lang="en-US"/>
            </a:p>
          </p:txBody>
        </p:sp>
        <p:grpSp>
          <p:nvGrpSpPr>
            <p:cNvPr id="5" name="Group 31"/>
            <p:cNvGrpSpPr>
              <a:grpSpLocks/>
            </p:cNvGrpSpPr>
            <p:nvPr/>
          </p:nvGrpSpPr>
          <p:grpSpPr bwMode="auto">
            <a:xfrm>
              <a:off x="2231" y="2912"/>
              <a:ext cx="803" cy="472"/>
              <a:chOff x="2231" y="2912"/>
              <a:chExt cx="803" cy="472"/>
            </a:xfrm>
          </p:grpSpPr>
          <p:sp>
            <p:nvSpPr>
              <p:cNvPr id="53305" name="Line 32"/>
              <p:cNvSpPr>
                <a:spLocks noChangeShapeType="1"/>
              </p:cNvSpPr>
              <p:nvPr/>
            </p:nvSpPr>
            <p:spPr bwMode="auto">
              <a:xfrm>
                <a:off x="2231" y="2915"/>
                <a:ext cx="289" cy="49"/>
              </a:xfrm>
              <a:prstGeom prst="line">
                <a:avLst/>
              </a:prstGeom>
              <a:noFill/>
              <a:ln w="19050">
                <a:solidFill>
                  <a:srgbClr val="000000"/>
                </a:solidFill>
                <a:round/>
                <a:headEnd/>
                <a:tailEnd/>
              </a:ln>
            </p:spPr>
            <p:txBody>
              <a:bodyPr/>
              <a:lstStyle/>
              <a:p>
                <a:endParaRPr lang="en-US"/>
              </a:p>
            </p:txBody>
          </p:sp>
          <p:sp>
            <p:nvSpPr>
              <p:cNvPr id="53306" name="Rectangle 33"/>
              <p:cNvSpPr>
                <a:spLocks noChangeArrowheads="1"/>
              </p:cNvSpPr>
              <p:nvPr/>
            </p:nvSpPr>
            <p:spPr bwMode="auto">
              <a:xfrm>
                <a:off x="2544" y="2912"/>
                <a:ext cx="490" cy="154"/>
              </a:xfrm>
              <a:prstGeom prst="rect">
                <a:avLst/>
              </a:prstGeom>
              <a:noFill/>
              <a:ln w="9525">
                <a:noFill/>
                <a:miter lim="800000"/>
                <a:headEnd/>
                <a:tailEnd/>
              </a:ln>
            </p:spPr>
            <p:txBody>
              <a:bodyPr wrap="none" lIns="0" tIns="0" rIns="0" bIns="0">
                <a:spAutoFit/>
              </a:bodyPr>
              <a:lstStyle/>
              <a:p>
                <a:pPr eaLnBrk="0" hangingPunct="0"/>
                <a:r>
                  <a:rPr lang="en-US" sz="1600" u="none" dirty="0">
                    <a:solidFill>
                      <a:srgbClr val="000000"/>
                    </a:solidFill>
                  </a:rPr>
                  <a:t>Marginal</a:t>
                </a:r>
                <a:endParaRPr lang="en-US" sz="2400" u="none" dirty="0">
                  <a:latin typeface="Times New Roman" pitchFamily="18" charset="0"/>
                </a:endParaRPr>
              </a:p>
            </p:txBody>
          </p:sp>
          <p:sp>
            <p:nvSpPr>
              <p:cNvPr id="53307" name="Rectangle 34"/>
              <p:cNvSpPr>
                <a:spLocks noChangeArrowheads="1"/>
              </p:cNvSpPr>
              <p:nvPr/>
            </p:nvSpPr>
            <p:spPr bwMode="auto">
              <a:xfrm>
                <a:off x="2556" y="3074"/>
                <a:ext cx="454" cy="310"/>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Revenue</a:t>
                </a:r>
              </a:p>
              <a:p>
                <a:pPr eaLnBrk="0" hangingPunct="0"/>
                <a:r>
                  <a:rPr lang="en-US" sz="1600" dirty="0" smtClean="0">
                    <a:solidFill>
                      <a:srgbClr val="000000"/>
                    </a:solidFill>
                    <a:latin typeface="Times New Roman" pitchFamily="18" charset="0"/>
                  </a:rPr>
                  <a:t>(MPB)</a:t>
                </a:r>
                <a:endParaRPr lang="en-US" sz="2400" u="none" dirty="0">
                  <a:latin typeface="Times New Roman" pitchFamily="18" charset="0"/>
                </a:endParaRPr>
              </a:p>
            </p:txBody>
          </p:sp>
        </p:grpSp>
      </p:grpSp>
      <p:grpSp>
        <p:nvGrpSpPr>
          <p:cNvPr id="6" name="Group 35"/>
          <p:cNvGrpSpPr>
            <a:grpSpLocks/>
          </p:cNvGrpSpPr>
          <p:nvPr/>
        </p:nvGrpSpPr>
        <p:grpSpPr bwMode="auto">
          <a:xfrm>
            <a:off x="1795463" y="1868487"/>
            <a:ext cx="4543426" cy="3351213"/>
            <a:chOff x="1085" y="974"/>
            <a:chExt cx="2862" cy="2111"/>
          </a:xfrm>
        </p:grpSpPr>
        <p:sp>
          <p:nvSpPr>
            <p:cNvPr id="53301" name="Line 36"/>
            <p:cNvSpPr>
              <a:spLocks noChangeShapeType="1"/>
            </p:cNvSpPr>
            <p:nvPr/>
          </p:nvSpPr>
          <p:spPr bwMode="auto">
            <a:xfrm flipH="1">
              <a:off x="1085" y="1061"/>
              <a:ext cx="2629" cy="2024"/>
            </a:xfrm>
            <a:prstGeom prst="line">
              <a:avLst/>
            </a:prstGeom>
            <a:noFill/>
            <a:ln w="57150">
              <a:solidFill>
                <a:srgbClr val="AD0D1B"/>
              </a:solidFill>
              <a:round/>
              <a:headEnd/>
              <a:tailEnd/>
            </a:ln>
          </p:spPr>
          <p:txBody>
            <a:bodyPr/>
            <a:lstStyle/>
            <a:p>
              <a:endParaRPr lang="en-US"/>
            </a:p>
          </p:txBody>
        </p:sp>
        <p:sp>
          <p:nvSpPr>
            <p:cNvPr id="53302" name="Rectangle 37"/>
            <p:cNvSpPr>
              <a:spLocks noChangeArrowheads="1"/>
            </p:cNvSpPr>
            <p:nvPr/>
          </p:nvSpPr>
          <p:spPr bwMode="auto">
            <a:xfrm>
              <a:off x="3769" y="974"/>
              <a:ext cx="178"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MC</a:t>
              </a:r>
              <a:endParaRPr lang="en-US" sz="2400" u="none" dirty="0">
                <a:latin typeface="Times New Roman" pitchFamily="18" charset="0"/>
              </a:endParaRPr>
            </a:p>
          </p:txBody>
        </p:sp>
      </p:grpSp>
      <p:grpSp>
        <p:nvGrpSpPr>
          <p:cNvPr id="9" name="Group 44"/>
          <p:cNvGrpSpPr>
            <a:grpSpLocks/>
          </p:cNvGrpSpPr>
          <p:nvPr/>
        </p:nvGrpSpPr>
        <p:grpSpPr bwMode="auto">
          <a:xfrm>
            <a:off x="536575" y="2838450"/>
            <a:ext cx="2868613" cy="3867150"/>
            <a:chOff x="292" y="1585"/>
            <a:chExt cx="1807" cy="2436"/>
          </a:xfrm>
        </p:grpSpPr>
        <p:sp>
          <p:nvSpPr>
            <p:cNvPr id="53287" name="Oval 45"/>
            <p:cNvSpPr>
              <a:spLocks noChangeArrowheads="1"/>
            </p:cNvSpPr>
            <p:nvPr/>
          </p:nvSpPr>
          <p:spPr bwMode="auto">
            <a:xfrm>
              <a:off x="1853" y="2418"/>
              <a:ext cx="86" cy="86"/>
            </a:xfrm>
            <a:prstGeom prst="ellipse">
              <a:avLst/>
            </a:prstGeom>
            <a:solidFill>
              <a:srgbClr val="000000"/>
            </a:solidFill>
            <a:ln w="9525">
              <a:noFill/>
              <a:round/>
              <a:headEnd/>
              <a:tailEnd/>
            </a:ln>
          </p:spPr>
          <p:txBody>
            <a:bodyPr/>
            <a:lstStyle/>
            <a:p>
              <a:endParaRPr lang="en-US"/>
            </a:p>
          </p:txBody>
        </p:sp>
        <p:grpSp>
          <p:nvGrpSpPr>
            <p:cNvPr id="10" name="Group 46"/>
            <p:cNvGrpSpPr>
              <a:grpSpLocks/>
            </p:cNvGrpSpPr>
            <p:nvPr/>
          </p:nvGrpSpPr>
          <p:grpSpPr bwMode="auto">
            <a:xfrm>
              <a:off x="292" y="1585"/>
              <a:ext cx="1807" cy="2436"/>
              <a:chOff x="292" y="1585"/>
              <a:chExt cx="1807" cy="2436"/>
            </a:xfrm>
          </p:grpSpPr>
          <p:sp>
            <p:nvSpPr>
              <p:cNvPr id="53289" name="Line 47"/>
              <p:cNvSpPr>
                <a:spLocks noChangeShapeType="1"/>
              </p:cNvSpPr>
              <p:nvPr/>
            </p:nvSpPr>
            <p:spPr bwMode="auto">
              <a:xfrm flipV="1">
                <a:off x="1893" y="1667"/>
                <a:ext cx="1" cy="1976"/>
              </a:xfrm>
              <a:prstGeom prst="line">
                <a:avLst/>
              </a:prstGeom>
              <a:noFill/>
              <a:ln w="19050">
                <a:solidFill>
                  <a:schemeClr val="tx1"/>
                </a:solidFill>
                <a:prstDash val="sysDot"/>
                <a:round/>
                <a:headEnd/>
                <a:tailEnd/>
              </a:ln>
            </p:spPr>
            <p:txBody>
              <a:bodyPr/>
              <a:lstStyle/>
              <a:p>
                <a:endParaRPr lang="en-US"/>
              </a:p>
            </p:txBody>
          </p:sp>
          <p:sp>
            <p:nvSpPr>
              <p:cNvPr id="53290" name="Line 48"/>
              <p:cNvSpPr>
                <a:spLocks noChangeShapeType="1"/>
              </p:cNvSpPr>
              <p:nvPr/>
            </p:nvSpPr>
            <p:spPr bwMode="auto">
              <a:xfrm flipH="1">
                <a:off x="928" y="1667"/>
                <a:ext cx="965" cy="1"/>
              </a:xfrm>
              <a:prstGeom prst="line">
                <a:avLst/>
              </a:prstGeom>
              <a:noFill/>
              <a:ln w="19050">
                <a:solidFill>
                  <a:schemeClr val="tx1"/>
                </a:solidFill>
                <a:prstDash val="sysDot"/>
                <a:round/>
                <a:headEnd/>
                <a:tailEnd/>
              </a:ln>
            </p:spPr>
            <p:txBody>
              <a:bodyPr/>
              <a:lstStyle/>
              <a:p>
                <a:endParaRPr lang="en-US"/>
              </a:p>
            </p:txBody>
          </p:sp>
          <p:sp>
            <p:nvSpPr>
              <p:cNvPr id="53291" name="Oval 49"/>
              <p:cNvSpPr>
                <a:spLocks noChangeArrowheads="1"/>
              </p:cNvSpPr>
              <p:nvPr/>
            </p:nvSpPr>
            <p:spPr bwMode="auto">
              <a:xfrm>
                <a:off x="1853" y="1630"/>
                <a:ext cx="86" cy="86"/>
              </a:xfrm>
              <a:prstGeom prst="ellipse">
                <a:avLst/>
              </a:prstGeom>
              <a:solidFill>
                <a:srgbClr val="000000"/>
              </a:solidFill>
              <a:ln w="9525">
                <a:noFill/>
                <a:round/>
                <a:headEnd/>
                <a:tailEnd/>
              </a:ln>
            </p:spPr>
            <p:txBody>
              <a:bodyPr/>
              <a:lstStyle/>
              <a:p>
                <a:endParaRPr lang="en-US"/>
              </a:p>
            </p:txBody>
          </p:sp>
          <p:sp>
            <p:nvSpPr>
              <p:cNvPr id="53292" name="Rectangle 50"/>
              <p:cNvSpPr>
                <a:spLocks noChangeArrowheads="1"/>
              </p:cNvSpPr>
              <p:nvPr/>
            </p:nvSpPr>
            <p:spPr bwMode="auto">
              <a:xfrm>
                <a:off x="292" y="1585"/>
                <a:ext cx="554"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Monopoly</a:t>
                </a:r>
                <a:endParaRPr lang="en-US" sz="2400" u="none">
                  <a:latin typeface="Times New Roman" pitchFamily="18" charset="0"/>
                </a:endParaRPr>
              </a:p>
            </p:txBody>
          </p:sp>
          <p:sp>
            <p:nvSpPr>
              <p:cNvPr id="53293" name="Rectangle 51"/>
              <p:cNvSpPr>
                <a:spLocks noChangeArrowheads="1"/>
              </p:cNvSpPr>
              <p:nvPr/>
            </p:nvSpPr>
            <p:spPr bwMode="auto">
              <a:xfrm>
                <a:off x="571" y="1747"/>
                <a:ext cx="277"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price</a:t>
                </a:r>
                <a:endParaRPr lang="en-US" sz="2400" u="none">
                  <a:latin typeface="Times New Roman" pitchFamily="18" charset="0"/>
                </a:endParaRPr>
              </a:p>
            </p:txBody>
          </p:sp>
          <p:sp>
            <p:nvSpPr>
              <p:cNvPr id="53294" name="Rectangle 52"/>
              <p:cNvSpPr>
                <a:spLocks noChangeArrowheads="1"/>
              </p:cNvSpPr>
              <p:nvPr/>
            </p:nvSpPr>
            <p:spPr bwMode="auto">
              <a:xfrm>
                <a:off x="1545" y="3705"/>
                <a:ext cx="554"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Monopoly</a:t>
                </a:r>
                <a:endParaRPr lang="en-US" sz="2400" u="none">
                  <a:latin typeface="Times New Roman" pitchFamily="18" charset="0"/>
                </a:endParaRPr>
              </a:p>
            </p:txBody>
          </p:sp>
          <p:sp>
            <p:nvSpPr>
              <p:cNvPr id="53295" name="Rectangle 53"/>
              <p:cNvSpPr>
                <a:spLocks noChangeArrowheads="1"/>
              </p:cNvSpPr>
              <p:nvPr/>
            </p:nvSpPr>
            <p:spPr bwMode="auto">
              <a:xfrm>
                <a:off x="1598" y="3867"/>
                <a:ext cx="448"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quantity</a:t>
                </a:r>
                <a:endParaRPr lang="en-US" sz="2400" u="none">
                  <a:latin typeface="Times New Roman" pitchFamily="18"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239" name="Rectangle 55"/>
          <p:cNvSpPr>
            <a:spLocks noGrp="1" noChangeArrowheads="1"/>
          </p:cNvSpPr>
          <p:nvPr>
            <p:ph type="title"/>
          </p:nvPr>
        </p:nvSpPr>
        <p:spPr/>
        <p:txBody>
          <a:bodyPr/>
          <a:lstStyle/>
          <a:p>
            <a:pPr eaLnBrk="1" hangingPunct="1">
              <a:defRPr/>
            </a:pPr>
            <a:r>
              <a:rPr lang="en-US" smtClean="0"/>
              <a:t>The Inefficiency of Monopoly</a:t>
            </a:r>
          </a:p>
        </p:txBody>
      </p:sp>
      <p:sp>
        <p:nvSpPr>
          <p:cNvPr id="53251" name="Rectangle 5"/>
          <p:cNvSpPr>
            <a:spLocks noChangeArrowheads="1"/>
          </p:cNvSpPr>
          <p:nvPr/>
        </p:nvSpPr>
        <p:spPr bwMode="auto">
          <a:xfrm>
            <a:off x="1738313" y="1833562"/>
            <a:ext cx="6567487" cy="4348163"/>
          </a:xfrm>
          <a:prstGeom prst="rect">
            <a:avLst/>
          </a:prstGeom>
          <a:solidFill>
            <a:srgbClr val="F3F6F9"/>
          </a:solidFill>
          <a:ln w="211138">
            <a:solidFill>
              <a:srgbClr val="F3F6F9"/>
            </a:solidFill>
            <a:miter lim="800000"/>
            <a:headEnd/>
            <a:tailEnd/>
          </a:ln>
        </p:spPr>
        <p:txBody>
          <a:bodyPr/>
          <a:lstStyle/>
          <a:p>
            <a:endParaRPr lang="en-US"/>
          </a:p>
        </p:txBody>
      </p:sp>
      <p:sp>
        <p:nvSpPr>
          <p:cNvPr id="53252" name="Rectangle 6"/>
          <p:cNvSpPr>
            <a:spLocks noChangeArrowheads="1"/>
          </p:cNvSpPr>
          <p:nvPr/>
        </p:nvSpPr>
        <p:spPr bwMode="auto">
          <a:xfrm>
            <a:off x="1738313" y="1833562"/>
            <a:ext cx="6567487" cy="4348163"/>
          </a:xfrm>
          <a:prstGeom prst="rect">
            <a:avLst/>
          </a:prstGeom>
          <a:solidFill>
            <a:srgbClr val="F2F4F8"/>
          </a:solidFill>
          <a:ln w="192088">
            <a:solidFill>
              <a:srgbClr val="F2F4F8"/>
            </a:solidFill>
            <a:miter lim="800000"/>
            <a:headEnd/>
            <a:tailEnd/>
          </a:ln>
        </p:spPr>
        <p:txBody>
          <a:bodyPr/>
          <a:lstStyle/>
          <a:p>
            <a:endParaRPr lang="en-US"/>
          </a:p>
        </p:txBody>
      </p:sp>
      <p:sp>
        <p:nvSpPr>
          <p:cNvPr id="53253" name="Rectangle 7"/>
          <p:cNvSpPr>
            <a:spLocks noChangeArrowheads="1"/>
          </p:cNvSpPr>
          <p:nvPr/>
        </p:nvSpPr>
        <p:spPr bwMode="auto">
          <a:xfrm>
            <a:off x="1738313" y="1833562"/>
            <a:ext cx="6567487" cy="4348163"/>
          </a:xfrm>
          <a:prstGeom prst="rect">
            <a:avLst/>
          </a:prstGeom>
          <a:solidFill>
            <a:srgbClr val="F1F4F7"/>
          </a:solidFill>
          <a:ln w="173038">
            <a:solidFill>
              <a:srgbClr val="F1F4F7"/>
            </a:solidFill>
            <a:miter lim="800000"/>
            <a:headEnd/>
            <a:tailEnd/>
          </a:ln>
        </p:spPr>
        <p:txBody>
          <a:bodyPr/>
          <a:lstStyle/>
          <a:p>
            <a:endParaRPr lang="en-US"/>
          </a:p>
        </p:txBody>
      </p:sp>
      <p:sp>
        <p:nvSpPr>
          <p:cNvPr id="53254" name="Rectangle 8"/>
          <p:cNvSpPr>
            <a:spLocks noChangeArrowheads="1"/>
          </p:cNvSpPr>
          <p:nvPr/>
        </p:nvSpPr>
        <p:spPr bwMode="auto">
          <a:xfrm>
            <a:off x="1738313" y="1833562"/>
            <a:ext cx="6567487" cy="4348163"/>
          </a:xfrm>
          <a:prstGeom prst="rect">
            <a:avLst/>
          </a:prstGeom>
          <a:solidFill>
            <a:srgbClr val="F0F2F5"/>
          </a:solidFill>
          <a:ln w="152400">
            <a:solidFill>
              <a:srgbClr val="F0F2F5"/>
            </a:solidFill>
            <a:miter lim="800000"/>
            <a:headEnd/>
            <a:tailEnd/>
          </a:ln>
        </p:spPr>
        <p:txBody>
          <a:bodyPr/>
          <a:lstStyle/>
          <a:p>
            <a:endParaRPr lang="en-US"/>
          </a:p>
        </p:txBody>
      </p:sp>
      <p:sp>
        <p:nvSpPr>
          <p:cNvPr id="53255" name="Rectangle 9"/>
          <p:cNvSpPr>
            <a:spLocks noChangeArrowheads="1"/>
          </p:cNvSpPr>
          <p:nvPr/>
        </p:nvSpPr>
        <p:spPr bwMode="auto">
          <a:xfrm>
            <a:off x="1738313" y="1833562"/>
            <a:ext cx="6567487" cy="4348163"/>
          </a:xfrm>
          <a:prstGeom prst="rect">
            <a:avLst/>
          </a:prstGeom>
          <a:solidFill>
            <a:srgbClr val="EEF1F4"/>
          </a:solidFill>
          <a:ln w="133350">
            <a:solidFill>
              <a:srgbClr val="EEF1F4"/>
            </a:solidFill>
            <a:miter lim="800000"/>
            <a:headEnd/>
            <a:tailEnd/>
          </a:ln>
        </p:spPr>
        <p:txBody>
          <a:bodyPr/>
          <a:lstStyle/>
          <a:p>
            <a:endParaRPr lang="en-US"/>
          </a:p>
        </p:txBody>
      </p:sp>
      <p:sp>
        <p:nvSpPr>
          <p:cNvPr id="53256" name="Rectangle 10"/>
          <p:cNvSpPr>
            <a:spLocks noChangeArrowheads="1"/>
          </p:cNvSpPr>
          <p:nvPr/>
        </p:nvSpPr>
        <p:spPr bwMode="auto">
          <a:xfrm>
            <a:off x="1738313" y="1833562"/>
            <a:ext cx="6567487" cy="4348163"/>
          </a:xfrm>
          <a:prstGeom prst="rect">
            <a:avLst/>
          </a:prstGeom>
          <a:solidFill>
            <a:srgbClr val="EDEFF3"/>
          </a:solidFill>
          <a:ln w="114300">
            <a:solidFill>
              <a:srgbClr val="EDEFF3"/>
            </a:solidFill>
            <a:miter lim="800000"/>
            <a:headEnd/>
            <a:tailEnd/>
          </a:ln>
        </p:spPr>
        <p:txBody>
          <a:bodyPr/>
          <a:lstStyle/>
          <a:p>
            <a:endParaRPr lang="en-US"/>
          </a:p>
        </p:txBody>
      </p:sp>
      <p:sp>
        <p:nvSpPr>
          <p:cNvPr id="53257" name="Rectangle 11"/>
          <p:cNvSpPr>
            <a:spLocks noChangeArrowheads="1"/>
          </p:cNvSpPr>
          <p:nvPr/>
        </p:nvSpPr>
        <p:spPr bwMode="auto">
          <a:xfrm>
            <a:off x="1738313" y="1833562"/>
            <a:ext cx="6567487" cy="4348163"/>
          </a:xfrm>
          <a:prstGeom prst="rect">
            <a:avLst/>
          </a:prstGeom>
          <a:solidFill>
            <a:srgbClr val="EBEEF2"/>
          </a:solidFill>
          <a:ln w="95250">
            <a:solidFill>
              <a:srgbClr val="EBEEF2"/>
            </a:solidFill>
            <a:miter lim="800000"/>
            <a:headEnd/>
            <a:tailEnd/>
          </a:ln>
        </p:spPr>
        <p:txBody>
          <a:bodyPr/>
          <a:lstStyle/>
          <a:p>
            <a:endParaRPr lang="en-US"/>
          </a:p>
        </p:txBody>
      </p:sp>
      <p:sp>
        <p:nvSpPr>
          <p:cNvPr id="53258" name="Rectangle 12"/>
          <p:cNvSpPr>
            <a:spLocks noChangeArrowheads="1"/>
          </p:cNvSpPr>
          <p:nvPr/>
        </p:nvSpPr>
        <p:spPr bwMode="auto">
          <a:xfrm>
            <a:off x="1738313" y="1833562"/>
            <a:ext cx="6567487" cy="4348163"/>
          </a:xfrm>
          <a:prstGeom prst="rect">
            <a:avLst/>
          </a:prstGeom>
          <a:solidFill>
            <a:srgbClr val="EAECF1"/>
          </a:solidFill>
          <a:ln w="76200">
            <a:solidFill>
              <a:srgbClr val="EAECF1"/>
            </a:solidFill>
            <a:miter lim="800000"/>
            <a:headEnd/>
            <a:tailEnd/>
          </a:ln>
        </p:spPr>
        <p:txBody>
          <a:bodyPr/>
          <a:lstStyle/>
          <a:p>
            <a:endParaRPr lang="en-US"/>
          </a:p>
        </p:txBody>
      </p:sp>
      <p:sp>
        <p:nvSpPr>
          <p:cNvPr id="53259" name="Rectangle 13"/>
          <p:cNvSpPr>
            <a:spLocks noChangeArrowheads="1"/>
          </p:cNvSpPr>
          <p:nvPr/>
        </p:nvSpPr>
        <p:spPr bwMode="auto">
          <a:xfrm>
            <a:off x="1738313" y="1833562"/>
            <a:ext cx="6567487" cy="4348163"/>
          </a:xfrm>
          <a:prstGeom prst="rect">
            <a:avLst/>
          </a:prstGeom>
          <a:solidFill>
            <a:srgbClr val="E9EBF0"/>
          </a:solidFill>
          <a:ln w="57150">
            <a:solidFill>
              <a:srgbClr val="E9EBF0"/>
            </a:solidFill>
            <a:miter lim="800000"/>
            <a:headEnd/>
            <a:tailEnd/>
          </a:ln>
        </p:spPr>
        <p:txBody>
          <a:bodyPr/>
          <a:lstStyle/>
          <a:p>
            <a:endParaRPr lang="en-US"/>
          </a:p>
        </p:txBody>
      </p:sp>
      <p:sp>
        <p:nvSpPr>
          <p:cNvPr id="53260" name="Rectangle 14"/>
          <p:cNvSpPr>
            <a:spLocks noChangeArrowheads="1"/>
          </p:cNvSpPr>
          <p:nvPr/>
        </p:nvSpPr>
        <p:spPr bwMode="auto">
          <a:xfrm>
            <a:off x="1738313" y="1833562"/>
            <a:ext cx="6567487" cy="4348163"/>
          </a:xfrm>
          <a:prstGeom prst="rect">
            <a:avLst/>
          </a:prstGeom>
          <a:solidFill>
            <a:srgbClr val="E7EAEF"/>
          </a:solidFill>
          <a:ln w="38100">
            <a:solidFill>
              <a:srgbClr val="E7EAEF"/>
            </a:solidFill>
            <a:miter lim="800000"/>
            <a:headEnd/>
            <a:tailEnd/>
          </a:ln>
        </p:spPr>
        <p:txBody>
          <a:bodyPr/>
          <a:lstStyle/>
          <a:p>
            <a:endParaRPr lang="en-US"/>
          </a:p>
        </p:txBody>
      </p:sp>
      <p:sp>
        <p:nvSpPr>
          <p:cNvPr id="53261" name="Rectangle 15"/>
          <p:cNvSpPr>
            <a:spLocks noChangeArrowheads="1"/>
          </p:cNvSpPr>
          <p:nvPr/>
        </p:nvSpPr>
        <p:spPr bwMode="auto">
          <a:xfrm>
            <a:off x="1738313" y="1833562"/>
            <a:ext cx="6567487" cy="4348163"/>
          </a:xfrm>
          <a:prstGeom prst="rect">
            <a:avLst/>
          </a:prstGeom>
          <a:solidFill>
            <a:srgbClr val="E6E9EF"/>
          </a:solidFill>
          <a:ln w="19050">
            <a:solidFill>
              <a:srgbClr val="E6E9EF"/>
            </a:solidFill>
            <a:miter lim="800000"/>
            <a:headEnd/>
            <a:tailEnd/>
          </a:ln>
        </p:spPr>
        <p:txBody>
          <a:bodyPr/>
          <a:lstStyle/>
          <a:p>
            <a:endParaRPr lang="en-US"/>
          </a:p>
        </p:txBody>
      </p:sp>
      <p:sp>
        <p:nvSpPr>
          <p:cNvPr id="605201" name="Freeform 17"/>
          <p:cNvSpPr>
            <a:spLocks/>
          </p:cNvSpPr>
          <p:nvPr/>
        </p:nvSpPr>
        <p:spPr bwMode="auto">
          <a:xfrm>
            <a:off x="3078163" y="2968625"/>
            <a:ext cx="785812" cy="1250950"/>
          </a:xfrm>
          <a:custGeom>
            <a:avLst/>
            <a:gdLst>
              <a:gd name="T0" fmla="*/ 0 w 495"/>
              <a:gd name="T1" fmla="*/ 0 h 788"/>
              <a:gd name="T2" fmla="*/ 0 w 495"/>
              <a:gd name="T3" fmla="*/ 788 h 788"/>
              <a:gd name="T4" fmla="*/ 495 w 495"/>
              <a:gd name="T5" fmla="*/ 412 h 788"/>
              <a:gd name="T6" fmla="*/ 0 w 495"/>
              <a:gd name="T7" fmla="*/ 0 h 788"/>
              <a:gd name="T8" fmla="*/ 0 60000 65536"/>
              <a:gd name="T9" fmla="*/ 0 60000 65536"/>
              <a:gd name="T10" fmla="*/ 0 60000 65536"/>
              <a:gd name="T11" fmla="*/ 0 60000 65536"/>
              <a:gd name="T12" fmla="*/ 0 w 495"/>
              <a:gd name="T13" fmla="*/ 0 h 788"/>
              <a:gd name="T14" fmla="*/ 495 w 495"/>
              <a:gd name="T15" fmla="*/ 788 h 788"/>
            </a:gdLst>
            <a:ahLst/>
            <a:cxnLst>
              <a:cxn ang="T8">
                <a:pos x="T0" y="T1"/>
              </a:cxn>
              <a:cxn ang="T9">
                <a:pos x="T2" y="T3"/>
              </a:cxn>
              <a:cxn ang="T10">
                <a:pos x="T4" y="T5"/>
              </a:cxn>
              <a:cxn ang="T11">
                <a:pos x="T6" y="T7"/>
              </a:cxn>
            </a:cxnLst>
            <a:rect l="T12" t="T13" r="T14" b="T15"/>
            <a:pathLst>
              <a:path w="495" h="788">
                <a:moveTo>
                  <a:pt x="0" y="0"/>
                </a:moveTo>
                <a:lnTo>
                  <a:pt x="0" y="788"/>
                </a:lnTo>
                <a:lnTo>
                  <a:pt x="495" y="412"/>
                </a:lnTo>
                <a:lnTo>
                  <a:pt x="0" y="0"/>
                </a:lnTo>
                <a:close/>
              </a:path>
            </a:pathLst>
          </a:custGeom>
          <a:solidFill>
            <a:schemeClr val="tx1">
              <a:lumMod val="65000"/>
              <a:lumOff val="35000"/>
            </a:schemeClr>
          </a:solidFill>
          <a:ln w="9525">
            <a:noFill/>
            <a:round/>
            <a:headEnd/>
            <a:tailEnd/>
          </a:ln>
        </p:spPr>
        <p:txBody>
          <a:bodyPr/>
          <a:lstStyle/>
          <a:p>
            <a:endParaRPr lang="en-US"/>
          </a:p>
        </p:txBody>
      </p:sp>
      <p:sp>
        <p:nvSpPr>
          <p:cNvPr id="53264" name="Freeform 18"/>
          <p:cNvSpPr>
            <a:spLocks/>
          </p:cNvSpPr>
          <p:nvPr/>
        </p:nvSpPr>
        <p:spPr bwMode="auto">
          <a:xfrm>
            <a:off x="1546225" y="1639887"/>
            <a:ext cx="6643688" cy="4484688"/>
          </a:xfrm>
          <a:custGeom>
            <a:avLst/>
            <a:gdLst>
              <a:gd name="T0" fmla="*/ 0 w 4185"/>
              <a:gd name="T1" fmla="*/ 0 h 2825"/>
              <a:gd name="T2" fmla="*/ 0 w 4185"/>
              <a:gd name="T3" fmla="*/ 2825 h 2825"/>
              <a:gd name="T4" fmla="*/ 4185 w 4185"/>
              <a:gd name="T5" fmla="*/ 2825 h 2825"/>
              <a:gd name="T6" fmla="*/ 0 60000 65536"/>
              <a:gd name="T7" fmla="*/ 0 60000 65536"/>
              <a:gd name="T8" fmla="*/ 0 60000 65536"/>
              <a:gd name="T9" fmla="*/ 0 w 4185"/>
              <a:gd name="T10" fmla="*/ 0 h 2825"/>
              <a:gd name="T11" fmla="*/ 4185 w 4185"/>
              <a:gd name="T12" fmla="*/ 2825 h 2825"/>
            </a:gdLst>
            <a:ahLst/>
            <a:cxnLst>
              <a:cxn ang="T6">
                <a:pos x="T0" y="T1"/>
              </a:cxn>
              <a:cxn ang="T7">
                <a:pos x="T2" y="T3"/>
              </a:cxn>
              <a:cxn ang="T8">
                <a:pos x="T4" y="T5"/>
              </a:cxn>
            </a:cxnLst>
            <a:rect l="T9" t="T10" r="T11" b="T12"/>
            <a:pathLst>
              <a:path w="4185" h="2825">
                <a:moveTo>
                  <a:pt x="0" y="0"/>
                </a:moveTo>
                <a:lnTo>
                  <a:pt x="0" y="2825"/>
                </a:lnTo>
                <a:lnTo>
                  <a:pt x="4185" y="2825"/>
                </a:lnTo>
              </a:path>
            </a:pathLst>
          </a:custGeom>
          <a:noFill/>
          <a:ln w="19050">
            <a:solidFill>
              <a:srgbClr val="000000"/>
            </a:solidFill>
            <a:round/>
            <a:headEnd/>
            <a:tailEnd/>
          </a:ln>
        </p:spPr>
        <p:txBody>
          <a:bodyPr/>
          <a:lstStyle/>
          <a:p>
            <a:endParaRPr lang="en-US"/>
          </a:p>
        </p:txBody>
      </p:sp>
      <p:sp>
        <p:nvSpPr>
          <p:cNvPr id="53265" name="Rectangle 19"/>
          <p:cNvSpPr>
            <a:spLocks noChangeArrowheads="1"/>
          </p:cNvSpPr>
          <p:nvPr/>
        </p:nvSpPr>
        <p:spPr bwMode="auto">
          <a:xfrm>
            <a:off x="7378700" y="6197600"/>
            <a:ext cx="825500"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Quantity</a:t>
            </a:r>
            <a:endParaRPr lang="en-US" sz="2400" u="none">
              <a:latin typeface="Times New Roman" pitchFamily="18" charset="0"/>
            </a:endParaRPr>
          </a:p>
        </p:txBody>
      </p:sp>
      <p:sp>
        <p:nvSpPr>
          <p:cNvPr id="53266" name="Rectangle 20"/>
          <p:cNvSpPr>
            <a:spLocks noChangeArrowheads="1"/>
          </p:cNvSpPr>
          <p:nvPr/>
        </p:nvSpPr>
        <p:spPr bwMode="auto">
          <a:xfrm>
            <a:off x="1312863" y="6203950"/>
            <a:ext cx="112712" cy="244475"/>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0</a:t>
            </a:r>
            <a:endParaRPr lang="en-US" sz="2400" u="none">
              <a:latin typeface="Times New Roman" pitchFamily="18" charset="0"/>
            </a:endParaRPr>
          </a:p>
        </p:txBody>
      </p:sp>
      <p:sp>
        <p:nvSpPr>
          <p:cNvPr id="53267" name="Rectangle 21"/>
          <p:cNvSpPr>
            <a:spLocks noChangeArrowheads="1"/>
          </p:cNvSpPr>
          <p:nvPr/>
        </p:nvSpPr>
        <p:spPr bwMode="auto">
          <a:xfrm>
            <a:off x="928688" y="1624012"/>
            <a:ext cx="496887"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Price</a:t>
            </a:r>
            <a:endParaRPr lang="en-US" sz="2400" u="none">
              <a:latin typeface="Times New Roman" pitchFamily="18" charset="0"/>
            </a:endParaRPr>
          </a:p>
        </p:txBody>
      </p:sp>
      <p:grpSp>
        <p:nvGrpSpPr>
          <p:cNvPr id="2" name="Group 22"/>
          <p:cNvGrpSpPr>
            <a:grpSpLocks/>
          </p:cNvGrpSpPr>
          <p:nvPr/>
        </p:nvGrpSpPr>
        <p:grpSpPr bwMode="auto">
          <a:xfrm>
            <a:off x="3244853" y="1933575"/>
            <a:ext cx="1546226" cy="1611312"/>
            <a:chOff x="1998" y="1015"/>
            <a:chExt cx="974" cy="1015"/>
          </a:xfrm>
        </p:grpSpPr>
        <p:sp>
          <p:nvSpPr>
            <p:cNvPr id="53310" name="Line 23"/>
            <p:cNvSpPr>
              <a:spLocks noChangeShapeType="1"/>
            </p:cNvSpPr>
            <p:nvPr/>
          </p:nvSpPr>
          <p:spPr bwMode="auto">
            <a:xfrm flipV="1">
              <a:off x="2062" y="1315"/>
              <a:ext cx="289" cy="715"/>
            </a:xfrm>
            <a:prstGeom prst="line">
              <a:avLst/>
            </a:prstGeom>
            <a:noFill/>
            <a:ln w="19050">
              <a:solidFill>
                <a:srgbClr val="000000"/>
              </a:solidFill>
              <a:round/>
              <a:headEnd/>
              <a:tailEnd/>
            </a:ln>
          </p:spPr>
          <p:txBody>
            <a:bodyPr/>
            <a:lstStyle/>
            <a:p>
              <a:endParaRPr lang="en-US"/>
            </a:p>
          </p:txBody>
        </p:sp>
        <p:sp>
          <p:nvSpPr>
            <p:cNvPr id="53311" name="Rectangle 24"/>
            <p:cNvSpPr>
              <a:spLocks noChangeArrowheads="1"/>
            </p:cNvSpPr>
            <p:nvPr/>
          </p:nvSpPr>
          <p:spPr bwMode="auto">
            <a:xfrm>
              <a:off x="1998" y="1015"/>
              <a:ext cx="974" cy="233"/>
            </a:xfrm>
            <a:prstGeom prst="rect">
              <a:avLst/>
            </a:prstGeom>
            <a:noFill/>
            <a:ln w="9525">
              <a:noFill/>
              <a:miter lim="800000"/>
              <a:headEnd/>
              <a:tailEnd/>
            </a:ln>
          </p:spPr>
          <p:txBody>
            <a:bodyPr wrap="none" lIns="0" tIns="0" rIns="0" bIns="0">
              <a:spAutoFit/>
            </a:bodyPr>
            <a:lstStyle/>
            <a:p>
              <a:pPr eaLnBrk="0" hangingPunct="0"/>
              <a:r>
                <a:rPr lang="en-US" sz="2400" b="1" u="none" dirty="0">
                  <a:solidFill>
                    <a:srgbClr val="000000"/>
                  </a:solidFill>
                </a:rPr>
                <a:t>Deadweight</a:t>
              </a:r>
              <a:endParaRPr lang="en-US" sz="3600" b="1" u="none" dirty="0">
                <a:latin typeface="Times New Roman" pitchFamily="18" charset="0"/>
              </a:endParaRPr>
            </a:p>
          </p:txBody>
        </p:sp>
        <p:sp>
          <p:nvSpPr>
            <p:cNvPr id="53312" name="Rectangle 25"/>
            <p:cNvSpPr>
              <a:spLocks noChangeArrowheads="1"/>
            </p:cNvSpPr>
            <p:nvPr/>
          </p:nvSpPr>
          <p:spPr bwMode="auto">
            <a:xfrm>
              <a:off x="2225" y="1176"/>
              <a:ext cx="319" cy="233"/>
            </a:xfrm>
            <a:prstGeom prst="rect">
              <a:avLst/>
            </a:prstGeom>
            <a:noFill/>
            <a:ln w="9525">
              <a:noFill/>
              <a:miter lim="800000"/>
              <a:headEnd/>
              <a:tailEnd/>
            </a:ln>
          </p:spPr>
          <p:txBody>
            <a:bodyPr wrap="none" lIns="0" tIns="0" rIns="0" bIns="0">
              <a:spAutoFit/>
            </a:bodyPr>
            <a:lstStyle/>
            <a:p>
              <a:pPr eaLnBrk="0" hangingPunct="0"/>
              <a:r>
                <a:rPr lang="en-US" sz="2400" b="1" u="none">
                  <a:solidFill>
                    <a:srgbClr val="000000"/>
                  </a:solidFill>
                </a:rPr>
                <a:t>loss</a:t>
              </a:r>
              <a:endParaRPr lang="en-US" sz="3600" b="1" u="none">
                <a:latin typeface="Times New Roman" pitchFamily="18" charset="0"/>
              </a:endParaRPr>
            </a:p>
          </p:txBody>
        </p:sp>
      </p:grpSp>
      <p:grpSp>
        <p:nvGrpSpPr>
          <p:cNvPr id="3" name="Group 26"/>
          <p:cNvGrpSpPr>
            <a:grpSpLocks/>
          </p:cNvGrpSpPr>
          <p:nvPr/>
        </p:nvGrpSpPr>
        <p:grpSpPr bwMode="auto">
          <a:xfrm>
            <a:off x="1546225" y="1755775"/>
            <a:ext cx="5121275" cy="3925887"/>
            <a:chOff x="928" y="903"/>
            <a:chExt cx="3226" cy="2473"/>
          </a:xfrm>
        </p:grpSpPr>
        <p:sp>
          <p:nvSpPr>
            <p:cNvPr id="53308" name="Line 27"/>
            <p:cNvSpPr>
              <a:spLocks noChangeShapeType="1"/>
            </p:cNvSpPr>
            <p:nvPr/>
          </p:nvSpPr>
          <p:spPr bwMode="auto">
            <a:xfrm>
              <a:off x="928" y="903"/>
              <a:ext cx="2738" cy="2206"/>
            </a:xfrm>
            <a:prstGeom prst="line">
              <a:avLst/>
            </a:prstGeom>
            <a:noFill/>
            <a:ln w="57150">
              <a:solidFill>
                <a:srgbClr val="003F95"/>
              </a:solidFill>
              <a:round/>
              <a:headEnd/>
              <a:tailEnd/>
            </a:ln>
          </p:spPr>
          <p:txBody>
            <a:bodyPr/>
            <a:lstStyle/>
            <a:p>
              <a:endParaRPr lang="en-US"/>
            </a:p>
          </p:txBody>
        </p:sp>
        <p:sp>
          <p:nvSpPr>
            <p:cNvPr id="53309" name="Rectangle 28"/>
            <p:cNvSpPr>
              <a:spLocks noChangeArrowheads="1"/>
            </p:cNvSpPr>
            <p:nvPr/>
          </p:nvSpPr>
          <p:spPr bwMode="auto">
            <a:xfrm>
              <a:off x="3717" y="3066"/>
              <a:ext cx="437" cy="310"/>
            </a:xfrm>
            <a:prstGeom prst="rect">
              <a:avLst/>
            </a:prstGeom>
            <a:noFill/>
            <a:ln w="9525">
              <a:noFill/>
              <a:miter lim="800000"/>
              <a:headEnd/>
              <a:tailEnd/>
            </a:ln>
          </p:spPr>
          <p:txBody>
            <a:bodyPr wrap="none" lIns="0" tIns="0" rIns="0" bIns="0">
              <a:spAutoFit/>
            </a:bodyPr>
            <a:lstStyle/>
            <a:p>
              <a:pPr eaLnBrk="0" hangingPunct="0"/>
              <a:r>
                <a:rPr lang="en-US" sz="1600" u="none" dirty="0">
                  <a:solidFill>
                    <a:srgbClr val="000000"/>
                  </a:solidFill>
                </a:rPr>
                <a:t>Demand</a:t>
              </a:r>
            </a:p>
            <a:p>
              <a:pPr eaLnBrk="0" hangingPunct="0"/>
              <a:r>
                <a:rPr lang="en-US" sz="1600" u="none" dirty="0" smtClean="0">
                  <a:solidFill>
                    <a:srgbClr val="000000"/>
                  </a:solidFill>
                  <a:latin typeface="Times New Roman" pitchFamily="18" charset="0"/>
                </a:rPr>
                <a:t>MSB</a:t>
              </a:r>
              <a:endParaRPr lang="en-US" sz="2400" u="none" dirty="0">
                <a:latin typeface="Times New Roman" pitchFamily="18" charset="0"/>
              </a:endParaRPr>
            </a:p>
          </p:txBody>
        </p:sp>
      </p:grpSp>
      <p:grpSp>
        <p:nvGrpSpPr>
          <p:cNvPr id="4" name="Group 29"/>
          <p:cNvGrpSpPr>
            <a:grpSpLocks/>
          </p:cNvGrpSpPr>
          <p:nvPr/>
        </p:nvGrpSpPr>
        <p:grpSpPr bwMode="auto">
          <a:xfrm>
            <a:off x="1546225" y="1755775"/>
            <a:ext cx="3343275" cy="3938587"/>
            <a:chOff x="928" y="903"/>
            <a:chExt cx="2106" cy="2481"/>
          </a:xfrm>
        </p:grpSpPr>
        <p:sp>
          <p:nvSpPr>
            <p:cNvPr id="53303" name="Line 30"/>
            <p:cNvSpPr>
              <a:spLocks noChangeShapeType="1"/>
            </p:cNvSpPr>
            <p:nvPr/>
          </p:nvSpPr>
          <p:spPr bwMode="auto">
            <a:xfrm>
              <a:off x="928" y="903"/>
              <a:ext cx="1339" cy="2158"/>
            </a:xfrm>
            <a:prstGeom prst="line">
              <a:avLst/>
            </a:prstGeom>
            <a:noFill/>
            <a:ln w="57150">
              <a:solidFill>
                <a:srgbClr val="AD0D1B"/>
              </a:solidFill>
              <a:round/>
              <a:headEnd/>
              <a:tailEnd/>
            </a:ln>
          </p:spPr>
          <p:txBody>
            <a:bodyPr/>
            <a:lstStyle/>
            <a:p>
              <a:endParaRPr lang="en-US"/>
            </a:p>
          </p:txBody>
        </p:sp>
        <p:grpSp>
          <p:nvGrpSpPr>
            <p:cNvPr id="5" name="Group 31"/>
            <p:cNvGrpSpPr>
              <a:grpSpLocks/>
            </p:cNvGrpSpPr>
            <p:nvPr/>
          </p:nvGrpSpPr>
          <p:grpSpPr bwMode="auto">
            <a:xfrm>
              <a:off x="2231" y="2912"/>
              <a:ext cx="803" cy="472"/>
              <a:chOff x="2231" y="2912"/>
              <a:chExt cx="803" cy="472"/>
            </a:xfrm>
          </p:grpSpPr>
          <p:sp>
            <p:nvSpPr>
              <p:cNvPr id="53305" name="Line 32"/>
              <p:cNvSpPr>
                <a:spLocks noChangeShapeType="1"/>
              </p:cNvSpPr>
              <p:nvPr/>
            </p:nvSpPr>
            <p:spPr bwMode="auto">
              <a:xfrm>
                <a:off x="2231" y="2915"/>
                <a:ext cx="289" cy="49"/>
              </a:xfrm>
              <a:prstGeom prst="line">
                <a:avLst/>
              </a:prstGeom>
              <a:noFill/>
              <a:ln w="19050">
                <a:solidFill>
                  <a:srgbClr val="000000"/>
                </a:solidFill>
                <a:round/>
                <a:headEnd/>
                <a:tailEnd/>
              </a:ln>
            </p:spPr>
            <p:txBody>
              <a:bodyPr/>
              <a:lstStyle/>
              <a:p>
                <a:endParaRPr lang="en-US"/>
              </a:p>
            </p:txBody>
          </p:sp>
          <p:sp>
            <p:nvSpPr>
              <p:cNvPr id="53306" name="Rectangle 33"/>
              <p:cNvSpPr>
                <a:spLocks noChangeArrowheads="1"/>
              </p:cNvSpPr>
              <p:nvPr/>
            </p:nvSpPr>
            <p:spPr bwMode="auto">
              <a:xfrm>
                <a:off x="2544" y="2912"/>
                <a:ext cx="49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Marginal</a:t>
                </a:r>
                <a:endParaRPr lang="en-US" sz="2400" u="none">
                  <a:latin typeface="Times New Roman" pitchFamily="18" charset="0"/>
                </a:endParaRPr>
              </a:p>
            </p:txBody>
          </p:sp>
          <p:sp>
            <p:nvSpPr>
              <p:cNvPr id="53307" name="Rectangle 34"/>
              <p:cNvSpPr>
                <a:spLocks noChangeArrowheads="1"/>
              </p:cNvSpPr>
              <p:nvPr/>
            </p:nvSpPr>
            <p:spPr bwMode="auto">
              <a:xfrm>
                <a:off x="2556" y="3074"/>
                <a:ext cx="454" cy="310"/>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Revenue</a:t>
                </a:r>
              </a:p>
              <a:p>
                <a:pPr eaLnBrk="0" hangingPunct="0"/>
                <a:r>
                  <a:rPr lang="en-US" sz="1600" dirty="0" smtClean="0">
                    <a:solidFill>
                      <a:srgbClr val="000000"/>
                    </a:solidFill>
                    <a:latin typeface="Times New Roman" pitchFamily="18" charset="0"/>
                  </a:rPr>
                  <a:t>(MPB)</a:t>
                </a:r>
                <a:endParaRPr lang="en-US" sz="2400" u="none" dirty="0">
                  <a:latin typeface="Times New Roman" pitchFamily="18" charset="0"/>
                </a:endParaRPr>
              </a:p>
            </p:txBody>
          </p:sp>
        </p:grpSp>
      </p:grpSp>
      <p:grpSp>
        <p:nvGrpSpPr>
          <p:cNvPr id="6" name="Group 35"/>
          <p:cNvGrpSpPr>
            <a:grpSpLocks/>
          </p:cNvGrpSpPr>
          <p:nvPr/>
        </p:nvGrpSpPr>
        <p:grpSpPr bwMode="auto">
          <a:xfrm>
            <a:off x="1795463" y="1868487"/>
            <a:ext cx="4645026" cy="3351213"/>
            <a:chOff x="1085" y="974"/>
            <a:chExt cx="2926" cy="2111"/>
          </a:xfrm>
        </p:grpSpPr>
        <p:sp>
          <p:nvSpPr>
            <p:cNvPr id="53301" name="Line 36"/>
            <p:cNvSpPr>
              <a:spLocks noChangeShapeType="1"/>
            </p:cNvSpPr>
            <p:nvPr/>
          </p:nvSpPr>
          <p:spPr bwMode="auto">
            <a:xfrm flipH="1">
              <a:off x="1085" y="1061"/>
              <a:ext cx="2629" cy="2024"/>
            </a:xfrm>
            <a:prstGeom prst="line">
              <a:avLst/>
            </a:prstGeom>
            <a:noFill/>
            <a:ln w="57150">
              <a:solidFill>
                <a:srgbClr val="AD0D1B"/>
              </a:solidFill>
              <a:round/>
              <a:headEnd/>
              <a:tailEnd/>
            </a:ln>
          </p:spPr>
          <p:txBody>
            <a:bodyPr/>
            <a:lstStyle/>
            <a:p>
              <a:endParaRPr lang="en-US"/>
            </a:p>
          </p:txBody>
        </p:sp>
        <p:sp>
          <p:nvSpPr>
            <p:cNvPr id="53302" name="Rectangle 37"/>
            <p:cNvSpPr>
              <a:spLocks noChangeArrowheads="1"/>
            </p:cNvSpPr>
            <p:nvPr/>
          </p:nvSpPr>
          <p:spPr bwMode="auto">
            <a:xfrm>
              <a:off x="3769" y="974"/>
              <a:ext cx="242"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MSC</a:t>
              </a:r>
              <a:endParaRPr lang="en-US" sz="2400" u="none" dirty="0">
                <a:latin typeface="Times New Roman" pitchFamily="18" charset="0"/>
              </a:endParaRPr>
            </a:p>
          </p:txBody>
        </p:sp>
      </p:grpSp>
      <p:grpSp>
        <p:nvGrpSpPr>
          <p:cNvPr id="7" name="Group 38"/>
          <p:cNvGrpSpPr>
            <a:grpSpLocks/>
          </p:cNvGrpSpPr>
          <p:nvPr/>
        </p:nvGrpSpPr>
        <p:grpSpPr bwMode="auto">
          <a:xfrm>
            <a:off x="3567113" y="3565525"/>
            <a:ext cx="722312" cy="3140075"/>
            <a:chOff x="2201" y="2043"/>
            <a:chExt cx="455" cy="1978"/>
          </a:xfrm>
        </p:grpSpPr>
        <p:sp>
          <p:nvSpPr>
            <p:cNvPr id="53296" name="Rectangle 39"/>
            <p:cNvSpPr>
              <a:spLocks noChangeArrowheads="1"/>
            </p:cNvSpPr>
            <p:nvPr/>
          </p:nvSpPr>
          <p:spPr bwMode="auto">
            <a:xfrm>
              <a:off x="2201" y="3705"/>
              <a:ext cx="455"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Efficient</a:t>
              </a:r>
              <a:endParaRPr lang="en-US" sz="2400" u="none">
                <a:latin typeface="Times New Roman" pitchFamily="18" charset="0"/>
              </a:endParaRPr>
            </a:p>
          </p:txBody>
        </p:sp>
        <p:sp>
          <p:nvSpPr>
            <p:cNvPr id="53297" name="Rectangle 40"/>
            <p:cNvSpPr>
              <a:spLocks noChangeArrowheads="1"/>
            </p:cNvSpPr>
            <p:nvPr/>
          </p:nvSpPr>
          <p:spPr bwMode="auto">
            <a:xfrm>
              <a:off x="2201" y="3867"/>
              <a:ext cx="448"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quantity</a:t>
              </a:r>
              <a:endParaRPr lang="en-US" sz="2400" u="none">
                <a:latin typeface="Times New Roman" pitchFamily="18" charset="0"/>
              </a:endParaRPr>
            </a:p>
          </p:txBody>
        </p:sp>
        <p:grpSp>
          <p:nvGrpSpPr>
            <p:cNvPr id="8" name="Group 41"/>
            <p:cNvGrpSpPr>
              <a:grpSpLocks/>
            </p:cNvGrpSpPr>
            <p:nvPr/>
          </p:nvGrpSpPr>
          <p:grpSpPr bwMode="auto">
            <a:xfrm>
              <a:off x="2347" y="2043"/>
              <a:ext cx="86" cy="1588"/>
              <a:chOff x="2347" y="2043"/>
              <a:chExt cx="86" cy="1588"/>
            </a:xfrm>
          </p:grpSpPr>
          <p:sp>
            <p:nvSpPr>
              <p:cNvPr id="53299" name="Line 42"/>
              <p:cNvSpPr>
                <a:spLocks noChangeShapeType="1"/>
              </p:cNvSpPr>
              <p:nvPr/>
            </p:nvSpPr>
            <p:spPr bwMode="auto">
              <a:xfrm flipV="1">
                <a:off x="2388" y="2079"/>
                <a:ext cx="1" cy="1552"/>
              </a:xfrm>
              <a:prstGeom prst="line">
                <a:avLst/>
              </a:prstGeom>
              <a:noFill/>
              <a:ln w="19050">
                <a:solidFill>
                  <a:schemeClr val="tx1"/>
                </a:solidFill>
                <a:prstDash val="sysDot"/>
                <a:round/>
                <a:headEnd/>
                <a:tailEnd/>
              </a:ln>
            </p:spPr>
            <p:txBody>
              <a:bodyPr/>
              <a:lstStyle/>
              <a:p>
                <a:endParaRPr lang="en-US"/>
              </a:p>
            </p:txBody>
          </p:sp>
          <p:sp>
            <p:nvSpPr>
              <p:cNvPr id="53300" name="Oval 43"/>
              <p:cNvSpPr>
                <a:spLocks noChangeArrowheads="1"/>
              </p:cNvSpPr>
              <p:nvPr/>
            </p:nvSpPr>
            <p:spPr bwMode="auto">
              <a:xfrm>
                <a:off x="2347" y="2043"/>
                <a:ext cx="86" cy="86"/>
              </a:xfrm>
              <a:prstGeom prst="ellipse">
                <a:avLst/>
              </a:prstGeom>
              <a:solidFill>
                <a:srgbClr val="000000"/>
              </a:solidFill>
              <a:ln w="9525">
                <a:noFill/>
                <a:round/>
                <a:headEnd/>
                <a:tailEnd/>
              </a:ln>
            </p:spPr>
            <p:txBody>
              <a:bodyPr/>
              <a:lstStyle/>
              <a:p>
                <a:endParaRPr lang="en-US"/>
              </a:p>
            </p:txBody>
          </p:sp>
        </p:grpSp>
      </p:grpSp>
      <p:grpSp>
        <p:nvGrpSpPr>
          <p:cNvPr id="9" name="Group 44"/>
          <p:cNvGrpSpPr>
            <a:grpSpLocks/>
          </p:cNvGrpSpPr>
          <p:nvPr/>
        </p:nvGrpSpPr>
        <p:grpSpPr bwMode="auto">
          <a:xfrm>
            <a:off x="536575" y="2838450"/>
            <a:ext cx="2868613" cy="3867150"/>
            <a:chOff x="292" y="1585"/>
            <a:chExt cx="1807" cy="2436"/>
          </a:xfrm>
        </p:grpSpPr>
        <p:sp>
          <p:nvSpPr>
            <p:cNvPr id="53287" name="Oval 45"/>
            <p:cNvSpPr>
              <a:spLocks noChangeArrowheads="1"/>
            </p:cNvSpPr>
            <p:nvPr/>
          </p:nvSpPr>
          <p:spPr bwMode="auto">
            <a:xfrm>
              <a:off x="1853" y="2418"/>
              <a:ext cx="86" cy="86"/>
            </a:xfrm>
            <a:prstGeom prst="ellipse">
              <a:avLst/>
            </a:prstGeom>
            <a:solidFill>
              <a:srgbClr val="000000"/>
            </a:solidFill>
            <a:ln w="9525">
              <a:noFill/>
              <a:round/>
              <a:headEnd/>
              <a:tailEnd/>
            </a:ln>
          </p:spPr>
          <p:txBody>
            <a:bodyPr/>
            <a:lstStyle/>
            <a:p>
              <a:endParaRPr lang="en-US"/>
            </a:p>
          </p:txBody>
        </p:sp>
        <p:grpSp>
          <p:nvGrpSpPr>
            <p:cNvPr id="10" name="Group 46"/>
            <p:cNvGrpSpPr>
              <a:grpSpLocks/>
            </p:cNvGrpSpPr>
            <p:nvPr/>
          </p:nvGrpSpPr>
          <p:grpSpPr bwMode="auto">
            <a:xfrm>
              <a:off x="292" y="1585"/>
              <a:ext cx="1807" cy="2436"/>
              <a:chOff x="292" y="1585"/>
              <a:chExt cx="1807" cy="2436"/>
            </a:xfrm>
          </p:grpSpPr>
          <p:sp>
            <p:nvSpPr>
              <p:cNvPr id="53289" name="Line 47"/>
              <p:cNvSpPr>
                <a:spLocks noChangeShapeType="1"/>
              </p:cNvSpPr>
              <p:nvPr/>
            </p:nvSpPr>
            <p:spPr bwMode="auto">
              <a:xfrm flipV="1">
                <a:off x="1893" y="1667"/>
                <a:ext cx="1" cy="1976"/>
              </a:xfrm>
              <a:prstGeom prst="line">
                <a:avLst/>
              </a:prstGeom>
              <a:noFill/>
              <a:ln w="19050">
                <a:solidFill>
                  <a:schemeClr val="tx1"/>
                </a:solidFill>
                <a:prstDash val="sysDot"/>
                <a:round/>
                <a:headEnd/>
                <a:tailEnd/>
              </a:ln>
            </p:spPr>
            <p:txBody>
              <a:bodyPr/>
              <a:lstStyle/>
              <a:p>
                <a:endParaRPr lang="en-US"/>
              </a:p>
            </p:txBody>
          </p:sp>
          <p:sp>
            <p:nvSpPr>
              <p:cNvPr id="53290" name="Line 48"/>
              <p:cNvSpPr>
                <a:spLocks noChangeShapeType="1"/>
              </p:cNvSpPr>
              <p:nvPr/>
            </p:nvSpPr>
            <p:spPr bwMode="auto">
              <a:xfrm flipH="1">
                <a:off x="928" y="1667"/>
                <a:ext cx="965" cy="1"/>
              </a:xfrm>
              <a:prstGeom prst="line">
                <a:avLst/>
              </a:prstGeom>
              <a:noFill/>
              <a:ln w="19050">
                <a:solidFill>
                  <a:schemeClr val="tx1"/>
                </a:solidFill>
                <a:prstDash val="sysDot"/>
                <a:round/>
                <a:headEnd/>
                <a:tailEnd/>
              </a:ln>
            </p:spPr>
            <p:txBody>
              <a:bodyPr/>
              <a:lstStyle/>
              <a:p>
                <a:endParaRPr lang="en-US"/>
              </a:p>
            </p:txBody>
          </p:sp>
          <p:sp>
            <p:nvSpPr>
              <p:cNvPr id="53291" name="Oval 49"/>
              <p:cNvSpPr>
                <a:spLocks noChangeArrowheads="1"/>
              </p:cNvSpPr>
              <p:nvPr/>
            </p:nvSpPr>
            <p:spPr bwMode="auto">
              <a:xfrm>
                <a:off x="1853" y="1630"/>
                <a:ext cx="86" cy="86"/>
              </a:xfrm>
              <a:prstGeom prst="ellipse">
                <a:avLst/>
              </a:prstGeom>
              <a:solidFill>
                <a:srgbClr val="000000"/>
              </a:solidFill>
              <a:ln w="9525">
                <a:noFill/>
                <a:round/>
                <a:headEnd/>
                <a:tailEnd/>
              </a:ln>
            </p:spPr>
            <p:txBody>
              <a:bodyPr/>
              <a:lstStyle/>
              <a:p>
                <a:endParaRPr lang="en-US"/>
              </a:p>
            </p:txBody>
          </p:sp>
          <p:sp>
            <p:nvSpPr>
              <p:cNvPr id="53292" name="Rectangle 50"/>
              <p:cNvSpPr>
                <a:spLocks noChangeArrowheads="1"/>
              </p:cNvSpPr>
              <p:nvPr/>
            </p:nvSpPr>
            <p:spPr bwMode="auto">
              <a:xfrm>
                <a:off x="292" y="1585"/>
                <a:ext cx="554"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Monopoly</a:t>
                </a:r>
                <a:endParaRPr lang="en-US" sz="2400" u="none">
                  <a:latin typeface="Times New Roman" pitchFamily="18" charset="0"/>
                </a:endParaRPr>
              </a:p>
            </p:txBody>
          </p:sp>
          <p:sp>
            <p:nvSpPr>
              <p:cNvPr id="53293" name="Rectangle 51"/>
              <p:cNvSpPr>
                <a:spLocks noChangeArrowheads="1"/>
              </p:cNvSpPr>
              <p:nvPr/>
            </p:nvSpPr>
            <p:spPr bwMode="auto">
              <a:xfrm>
                <a:off x="571" y="1747"/>
                <a:ext cx="277"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price</a:t>
                </a:r>
                <a:endParaRPr lang="en-US" sz="2400" u="none">
                  <a:latin typeface="Times New Roman" pitchFamily="18" charset="0"/>
                </a:endParaRPr>
              </a:p>
            </p:txBody>
          </p:sp>
          <p:sp>
            <p:nvSpPr>
              <p:cNvPr id="53294" name="Rectangle 52"/>
              <p:cNvSpPr>
                <a:spLocks noChangeArrowheads="1"/>
              </p:cNvSpPr>
              <p:nvPr/>
            </p:nvSpPr>
            <p:spPr bwMode="auto">
              <a:xfrm>
                <a:off x="1545" y="3705"/>
                <a:ext cx="554"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Monopoly</a:t>
                </a:r>
                <a:endParaRPr lang="en-US" sz="2400" u="none">
                  <a:latin typeface="Times New Roman" pitchFamily="18" charset="0"/>
                </a:endParaRPr>
              </a:p>
            </p:txBody>
          </p:sp>
          <p:sp>
            <p:nvSpPr>
              <p:cNvPr id="53295" name="Rectangle 53"/>
              <p:cNvSpPr>
                <a:spLocks noChangeArrowheads="1"/>
              </p:cNvSpPr>
              <p:nvPr/>
            </p:nvSpPr>
            <p:spPr bwMode="auto">
              <a:xfrm>
                <a:off x="1598" y="3867"/>
                <a:ext cx="448"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quantity</a:t>
                </a:r>
                <a:endParaRPr lang="en-US" sz="2400" u="none">
                  <a:latin typeface="Times New Roman" pitchFamily="18" charset="0"/>
                </a:endParaRPr>
              </a:p>
            </p:txBody>
          </p:sp>
        </p:grpSp>
      </p:grpSp>
      <p:sp>
        <p:nvSpPr>
          <p:cNvPr id="605253" name="Text Box 69"/>
          <p:cNvSpPr txBox="1">
            <a:spLocks noChangeArrowheads="1"/>
          </p:cNvSpPr>
          <p:nvPr/>
        </p:nvSpPr>
        <p:spPr bwMode="auto">
          <a:xfrm>
            <a:off x="5418138" y="3460750"/>
            <a:ext cx="1228725" cy="641350"/>
          </a:xfrm>
          <a:prstGeom prst="rect">
            <a:avLst/>
          </a:prstGeom>
          <a:noFill/>
          <a:ln w="9525">
            <a:noFill/>
            <a:miter lim="800000"/>
            <a:headEnd/>
            <a:tailEnd/>
          </a:ln>
        </p:spPr>
        <p:txBody>
          <a:bodyPr>
            <a:spAutoFit/>
          </a:bodyPr>
          <a:lstStyle/>
          <a:p>
            <a:r>
              <a:rPr lang="en-US" u="none">
                <a:solidFill>
                  <a:srgbClr val="000000"/>
                </a:solidFill>
              </a:rPr>
              <a:t>Allocative Efficiency</a:t>
            </a:r>
          </a:p>
        </p:txBody>
      </p:sp>
      <p:sp>
        <p:nvSpPr>
          <p:cNvPr id="605254" name="Line 70"/>
          <p:cNvSpPr>
            <a:spLocks noChangeShapeType="1"/>
          </p:cNvSpPr>
          <p:nvPr/>
        </p:nvSpPr>
        <p:spPr bwMode="auto">
          <a:xfrm flipH="1" flipV="1">
            <a:off x="4005263" y="3629025"/>
            <a:ext cx="1219200" cy="460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05253"/>
                                        </p:tgtEl>
                                        <p:attrNameLst>
                                          <p:attrName>style.visibility</p:attrName>
                                        </p:attrNameLst>
                                      </p:cBhvr>
                                      <p:to>
                                        <p:strVal val="visible"/>
                                      </p:to>
                                    </p:set>
                                    <p:animEffect transition="in" filter="blinds(horizontal)">
                                      <p:cBhvr>
                                        <p:cTn id="18" dur="500"/>
                                        <p:tgtEl>
                                          <p:spTgt spid="60525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05254"/>
                                        </p:tgtEl>
                                        <p:attrNameLst>
                                          <p:attrName>style.visibility</p:attrName>
                                        </p:attrNameLst>
                                      </p:cBhvr>
                                      <p:to>
                                        <p:strVal val="visible"/>
                                      </p:to>
                                    </p:set>
                                    <p:animEffect transition="in" filter="blinds(horizontal)">
                                      <p:cBhvr>
                                        <p:cTn id="21" dur="500"/>
                                        <p:tgtEl>
                                          <p:spTgt spid="60525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05201"/>
                                        </p:tgtEl>
                                        <p:attrNameLst>
                                          <p:attrName>style.visibility</p:attrName>
                                        </p:attrNameLst>
                                      </p:cBhvr>
                                      <p:to>
                                        <p:strVal val="visible"/>
                                      </p:to>
                                    </p:set>
                                    <p:animEffect transition="in" filter="dissolve">
                                      <p:cBhvr>
                                        <p:cTn id="26" dur="500"/>
                                        <p:tgtEl>
                                          <p:spTgt spid="60520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01" grpId="0" animBg="1"/>
      <p:bldP spid="605253" grpId="0"/>
      <p:bldP spid="6052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t>PRICE DISCRIMINATION</a:t>
            </a:r>
          </a:p>
        </p:txBody>
      </p:sp>
      <p:sp>
        <p:nvSpPr>
          <p:cNvPr id="616451" name="Rectangle 3"/>
          <p:cNvSpPr>
            <a:spLocks noGrp="1" noChangeArrowheads="1"/>
          </p:cNvSpPr>
          <p:nvPr>
            <p:ph idx="1"/>
          </p:nvPr>
        </p:nvSpPr>
        <p:spPr>
          <a:xfrm>
            <a:off x="381000" y="1752600"/>
            <a:ext cx="8286750" cy="3783013"/>
          </a:xfrm>
        </p:spPr>
        <p:txBody>
          <a:bodyPr>
            <a:normAutofit/>
          </a:bodyPr>
          <a:lstStyle/>
          <a:p>
            <a:pPr>
              <a:buClr>
                <a:srgbClr val="00CC00"/>
              </a:buClr>
            </a:pPr>
            <a:r>
              <a:rPr lang="en-US" i="1" dirty="0">
                <a:solidFill>
                  <a:srgbClr val="C00000"/>
                </a:solidFill>
                <a:latin typeface="Times New Roman" pitchFamily="18" charset="0"/>
                <a:cs typeface="Times New Roman" pitchFamily="18" charset="0"/>
              </a:rPr>
              <a:t>Price discrimination </a:t>
            </a:r>
            <a:r>
              <a:rPr lang="en-US" dirty="0">
                <a:latin typeface="Times New Roman" pitchFamily="18" charset="0"/>
                <a:cs typeface="Times New Roman" pitchFamily="18" charset="0"/>
              </a:rPr>
              <a:t>is the </a:t>
            </a:r>
            <a:r>
              <a:rPr lang="en-US" dirty="0" smtClean="0">
                <a:latin typeface="Times New Roman" pitchFamily="18" charset="0"/>
                <a:cs typeface="Times New Roman" pitchFamily="18" charset="0"/>
              </a:rPr>
              <a:t>practice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charging </a:t>
            </a:r>
            <a:r>
              <a:rPr lang="en-US" dirty="0">
                <a:latin typeface="Times New Roman" pitchFamily="18" charset="0"/>
                <a:cs typeface="Times New Roman" pitchFamily="18" charset="0"/>
              </a:rPr>
              <a:t>different prices to different </a:t>
            </a:r>
            <a:r>
              <a:rPr lang="en-US" dirty="0" smtClean="0">
                <a:latin typeface="Times New Roman" pitchFamily="18" charset="0"/>
                <a:cs typeface="Times New Roman" pitchFamily="18" charset="0"/>
              </a:rPr>
              <a:t>customers for essentially the same good or service</a:t>
            </a:r>
          </a:p>
          <a:p>
            <a:pPr>
              <a:buClr>
                <a:srgbClr val="00CC00"/>
              </a:buClr>
            </a:pPr>
            <a:endParaRPr lang="en-US" dirty="0" smtClean="0">
              <a:latin typeface="Times New Roman" pitchFamily="18" charset="0"/>
              <a:cs typeface="Times New Roman" pitchFamily="18" charset="0"/>
            </a:endParaRPr>
          </a:p>
          <a:p>
            <a:pPr>
              <a:buClr>
                <a:srgbClr val="00CC00"/>
              </a:buClr>
            </a:pPr>
            <a:r>
              <a:rPr lang="en-US" dirty="0" smtClean="0">
                <a:latin typeface="Times New Roman" pitchFamily="18" charset="0"/>
                <a:cs typeface="Times New Roman" pitchFamily="18" charset="0"/>
              </a:rPr>
              <a:t>In order to price discriminate, the firm must have some </a:t>
            </a:r>
            <a:r>
              <a:rPr lang="en-US" i="1" dirty="0" smtClean="0">
                <a:latin typeface="Times New Roman" pitchFamily="18" charset="0"/>
                <a:cs typeface="Times New Roman" pitchFamily="18" charset="0"/>
              </a:rPr>
              <a:t>market power</a:t>
            </a:r>
            <a:r>
              <a:rPr lang="en-US" dirty="0" smtClean="0">
                <a:latin typeface="Times New Roman" pitchFamily="18" charset="0"/>
                <a:cs typeface="Times New Roman" pitchFamily="18" charset="0"/>
              </a:rPr>
              <a:t>.</a:t>
            </a:r>
          </a:p>
          <a:p>
            <a:pPr>
              <a:buClr>
                <a:srgbClr val="00CC00"/>
              </a:buClr>
            </a:pP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normAutofit/>
          </a:bodyPr>
          <a:lstStyle/>
          <a:p>
            <a:r>
              <a:rPr lang="en-US"/>
              <a:t>The Analytics of Price Discrimination</a:t>
            </a:r>
          </a:p>
        </p:txBody>
      </p:sp>
      <p:sp>
        <p:nvSpPr>
          <p:cNvPr id="618499" name="Rectangle 3"/>
          <p:cNvSpPr>
            <a:spLocks noGrp="1" noChangeArrowheads="1"/>
          </p:cNvSpPr>
          <p:nvPr>
            <p:ph idx="1"/>
          </p:nvPr>
        </p:nvSpPr>
        <p:spPr/>
        <p:txBody>
          <a:bodyPr/>
          <a:lstStyle/>
          <a:p>
            <a:r>
              <a:rPr lang="en-US" dirty="0">
                <a:latin typeface="Times New Roman" pitchFamily="18" charset="0"/>
                <a:cs typeface="Times New Roman" pitchFamily="18" charset="0"/>
              </a:rPr>
              <a:t>Two important effects of price discrimination:</a:t>
            </a:r>
          </a:p>
          <a:p>
            <a:pPr lvl="1"/>
            <a:r>
              <a:rPr lang="en-US" dirty="0">
                <a:latin typeface="Times New Roman" pitchFamily="18" charset="0"/>
                <a:cs typeface="Times New Roman" pitchFamily="18" charset="0"/>
              </a:rPr>
              <a:t>It can increase the monopolist’s profits.</a:t>
            </a:r>
          </a:p>
          <a:p>
            <a:pPr lvl="1"/>
            <a:r>
              <a:rPr lang="en-US" dirty="0">
                <a:latin typeface="Times New Roman" pitchFamily="18" charset="0"/>
                <a:cs typeface="Times New Roman" pitchFamily="18" charset="0"/>
              </a:rPr>
              <a:t>It can reduce deadweight loss.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en-US" dirty="0" smtClean="0"/>
              <a:t>Perfect Price </a:t>
            </a:r>
            <a:r>
              <a:rPr lang="en-US" dirty="0"/>
              <a:t>Discrimination</a:t>
            </a:r>
          </a:p>
        </p:txBody>
      </p:sp>
      <p:sp>
        <p:nvSpPr>
          <p:cNvPr id="617475" name="Rectangle 3"/>
          <p:cNvSpPr>
            <a:spLocks noGrp="1" noChangeArrowheads="1"/>
          </p:cNvSpPr>
          <p:nvPr>
            <p:ph idx="1"/>
          </p:nvPr>
        </p:nvSpPr>
        <p:spPr/>
        <p:txBody>
          <a:bodyPr>
            <a:normAutofit/>
          </a:bodyPr>
          <a:lstStyle/>
          <a:p>
            <a:pPr>
              <a:lnSpc>
                <a:spcPct val="90000"/>
              </a:lnSpc>
            </a:pPr>
            <a:r>
              <a:rPr lang="en-US" dirty="0" smtClean="0">
                <a:latin typeface="Times New Roman" pitchFamily="18" charset="0"/>
                <a:cs typeface="Times New Roman" pitchFamily="18" charset="0"/>
              </a:rPr>
              <a:t>Perfect (first degree) </a:t>
            </a:r>
            <a:r>
              <a:rPr lang="en-US" dirty="0">
                <a:latin typeface="Times New Roman" pitchFamily="18" charset="0"/>
                <a:cs typeface="Times New Roman" pitchFamily="18" charset="0"/>
              </a:rPr>
              <a:t>Price Discrimination</a:t>
            </a:r>
          </a:p>
          <a:p>
            <a:pPr lvl="1">
              <a:lnSpc>
                <a:spcPct val="9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monopolist knows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willingness to pay of each </a:t>
            </a:r>
            <a:r>
              <a:rPr lang="en-US" dirty="0" smtClean="0">
                <a:latin typeface="Times New Roman" pitchFamily="18" charset="0"/>
                <a:cs typeface="Times New Roman" pitchFamily="18" charset="0"/>
              </a:rPr>
              <a:t>buyer</a:t>
            </a:r>
          </a:p>
          <a:p>
            <a:pPr lvl="1">
              <a:lnSpc>
                <a:spcPct val="90000"/>
              </a:lnSpc>
            </a:pPr>
            <a:r>
              <a:rPr lang="en-US" dirty="0" smtClean="0">
                <a:latin typeface="Times New Roman" pitchFamily="18" charset="0"/>
                <a:cs typeface="Times New Roman" pitchFamily="18" charset="0"/>
              </a:rPr>
              <a:t>identical goods are sold at different prices to each  buyer based on his willingness to pay.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76" name="Rectangle 56"/>
          <p:cNvSpPr>
            <a:spLocks noGrp="1" noChangeArrowheads="1"/>
          </p:cNvSpPr>
          <p:nvPr>
            <p:ph type="title"/>
          </p:nvPr>
        </p:nvSpPr>
        <p:spPr>
          <a:xfrm>
            <a:off x="457200" y="685800"/>
            <a:ext cx="8229600" cy="914400"/>
          </a:xfrm>
          <a:noFill/>
          <a:ln/>
        </p:spPr>
        <p:txBody>
          <a:bodyPr>
            <a:normAutofit fontScale="90000"/>
          </a:bodyPr>
          <a:lstStyle/>
          <a:p>
            <a:r>
              <a:rPr lang="en-US" dirty="0" smtClean="0"/>
              <a:t>Welfare </a:t>
            </a:r>
            <a:r>
              <a:rPr lang="en-US" dirty="0"/>
              <a:t>with and without Price Discrimination</a:t>
            </a:r>
          </a:p>
        </p:txBody>
      </p:sp>
      <p:sp>
        <p:nvSpPr>
          <p:cNvPr id="619525" name="Rectangle 5"/>
          <p:cNvSpPr>
            <a:spLocks noChangeArrowheads="1"/>
          </p:cNvSpPr>
          <p:nvPr/>
        </p:nvSpPr>
        <p:spPr bwMode="auto">
          <a:xfrm>
            <a:off x="2168525" y="2033588"/>
            <a:ext cx="4930775" cy="3887787"/>
          </a:xfrm>
          <a:prstGeom prst="rect">
            <a:avLst/>
          </a:prstGeom>
          <a:solidFill>
            <a:srgbClr val="F3F6F9"/>
          </a:solidFill>
          <a:ln w="225425">
            <a:solidFill>
              <a:srgbClr val="F3F6F9"/>
            </a:solidFill>
            <a:miter lim="800000"/>
            <a:headEnd/>
            <a:tailEnd/>
          </a:ln>
        </p:spPr>
        <p:txBody>
          <a:bodyPr/>
          <a:lstStyle/>
          <a:p>
            <a:endParaRPr lang="en-US"/>
          </a:p>
        </p:txBody>
      </p:sp>
      <p:sp>
        <p:nvSpPr>
          <p:cNvPr id="619526" name="Rectangle 6"/>
          <p:cNvSpPr>
            <a:spLocks noChangeArrowheads="1"/>
          </p:cNvSpPr>
          <p:nvPr/>
        </p:nvSpPr>
        <p:spPr bwMode="auto">
          <a:xfrm>
            <a:off x="2168525" y="2033588"/>
            <a:ext cx="4930775" cy="3887787"/>
          </a:xfrm>
          <a:prstGeom prst="rect">
            <a:avLst/>
          </a:prstGeom>
          <a:solidFill>
            <a:srgbClr val="F2F4F8"/>
          </a:solidFill>
          <a:ln w="204788">
            <a:solidFill>
              <a:srgbClr val="F2F4F8"/>
            </a:solidFill>
            <a:miter lim="800000"/>
            <a:headEnd/>
            <a:tailEnd/>
          </a:ln>
        </p:spPr>
        <p:txBody>
          <a:bodyPr/>
          <a:lstStyle/>
          <a:p>
            <a:endParaRPr lang="en-US"/>
          </a:p>
        </p:txBody>
      </p:sp>
      <p:sp>
        <p:nvSpPr>
          <p:cNvPr id="619527" name="Rectangle 7"/>
          <p:cNvSpPr>
            <a:spLocks noChangeArrowheads="1"/>
          </p:cNvSpPr>
          <p:nvPr/>
        </p:nvSpPr>
        <p:spPr bwMode="auto">
          <a:xfrm>
            <a:off x="2168525" y="2033588"/>
            <a:ext cx="4930775" cy="3887787"/>
          </a:xfrm>
          <a:prstGeom prst="rect">
            <a:avLst/>
          </a:prstGeom>
          <a:solidFill>
            <a:srgbClr val="F1F4F7"/>
          </a:solidFill>
          <a:ln w="184150">
            <a:solidFill>
              <a:srgbClr val="F1F4F7"/>
            </a:solidFill>
            <a:miter lim="800000"/>
            <a:headEnd/>
            <a:tailEnd/>
          </a:ln>
        </p:spPr>
        <p:txBody>
          <a:bodyPr/>
          <a:lstStyle/>
          <a:p>
            <a:endParaRPr lang="en-US"/>
          </a:p>
        </p:txBody>
      </p:sp>
      <p:sp>
        <p:nvSpPr>
          <p:cNvPr id="619528" name="Rectangle 8"/>
          <p:cNvSpPr>
            <a:spLocks noChangeArrowheads="1"/>
          </p:cNvSpPr>
          <p:nvPr/>
        </p:nvSpPr>
        <p:spPr bwMode="auto">
          <a:xfrm>
            <a:off x="2168525" y="2033588"/>
            <a:ext cx="4930775" cy="3887787"/>
          </a:xfrm>
          <a:prstGeom prst="rect">
            <a:avLst/>
          </a:prstGeom>
          <a:solidFill>
            <a:srgbClr val="F0F2F5"/>
          </a:solidFill>
          <a:ln w="165100">
            <a:solidFill>
              <a:srgbClr val="F0F2F5"/>
            </a:solidFill>
            <a:miter lim="800000"/>
            <a:headEnd/>
            <a:tailEnd/>
          </a:ln>
        </p:spPr>
        <p:txBody>
          <a:bodyPr/>
          <a:lstStyle/>
          <a:p>
            <a:endParaRPr lang="en-US"/>
          </a:p>
        </p:txBody>
      </p:sp>
      <p:sp>
        <p:nvSpPr>
          <p:cNvPr id="619529" name="Rectangle 9"/>
          <p:cNvSpPr>
            <a:spLocks noChangeArrowheads="1"/>
          </p:cNvSpPr>
          <p:nvPr/>
        </p:nvSpPr>
        <p:spPr bwMode="auto">
          <a:xfrm>
            <a:off x="2168525" y="2033588"/>
            <a:ext cx="4930775" cy="3887787"/>
          </a:xfrm>
          <a:prstGeom prst="rect">
            <a:avLst/>
          </a:prstGeom>
          <a:solidFill>
            <a:srgbClr val="EEF1F4"/>
          </a:solidFill>
          <a:ln w="144463">
            <a:solidFill>
              <a:srgbClr val="EEF1F4"/>
            </a:solidFill>
            <a:miter lim="800000"/>
            <a:headEnd/>
            <a:tailEnd/>
          </a:ln>
        </p:spPr>
        <p:txBody>
          <a:bodyPr/>
          <a:lstStyle/>
          <a:p>
            <a:endParaRPr lang="en-US"/>
          </a:p>
        </p:txBody>
      </p:sp>
      <p:sp>
        <p:nvSpPr>
          <p:cNvPr id="619530" name="Rectangle 10"/>
          <p:cNvSpPr>
            <a:spLocks noChangeArrowheads="1"/>
          </p:cNvSpPr>
          <p:nvPr/>
        </p:nvSpPr>
        <p:spPr bwMode="auto">
          <a:xfrm>
            <a:off x="2168525" y="2033588"/>
            <a:ext cx="4930775" cy="3887787"/>
          </a:xfrm>
          <a:prstGeom prst="rect">
            <a:avLst/>
          </a:prstGeom>
          <a:solidFill>
            <a:srgbClr val="EDEFF3"/>
          </a:solidFill>
          <a:ln w="123825">
            <a:solidFill>
              <a:srgbClr val="EDEFF3"/>
            </a:solidFill>
            <a:miter lim="800000"/>
            <a:headEnd/>
            <a:tailEnd/>
          </a:ln>
        </p:spPr>
        <p:txBody>
          <a:bodyPr/>
          <a:lstStyle/>
          <a:p>
            <a:endParaRPr lang="en-US"/>
          </a:p>
        </p:txBody>
      </p:sp>
      <p:sp>
        <p:nvSpPr>
          <p:cNvPr id="619531" name="Rectangle 11"/>
          <p:cNvSpPr>
            <a:spLocks noChangeArrowheads="1"/>
          </p:cNvSpPr>
          <p:nvPr/>
        </p:nvSpPr>
        <p:spPr bwMode="auto">
          <a:xfrm>
            <a:off x="2168525" y="2033588"/>
            <a:ext cx="4930775" cy="3887787"/>
          </a:xfrm>
          <a:prstGeom prst="rect">
            <a:avLst/>
          </a:prstGeom>
          <a:solidFill>
            <a:srgbClr val="EBEEF2"/>
          </a:solidFill>
          <a:ln w="103188">
            <a:solidFill>
              <a:srgbClr val="EBEEF2"/>
            </a:solidFill>
            <a:miter lim="800000"/>
            <a:headEnd/>
            <a:tailEnd/>
          </a:ln>
        </p:spPr>
        <p:txBody>
          <a:bodyPr/>
          <a:lstStyle/>
          <a:p>
            <a:endParaRPr lang="en-US"/>
          </a:p>
        </p:txBody>
      </p:sp>
      <p:sp>
        <p:nvSpPr>
          <p:cNvPr id="619532" name="Rectangle 12"/>
          <p:cNvSpPr>
            <a:spLocks noChangeArrowheads="1"/>
          </p:cNvSpPr>
          <p:nvPr/>
        </p:nvSpPr>
        <p:spPr bwMode="auto">
          <a:xfrm>
            <a:off x="2168525" y="2033588"/>
            <a:ext cx="4930775" cy="3887787"/>
          </a:xfrm>
          <a:prstGeom prst="rect">
            <a:avLst/>
          </a:prstGeom>
          <a:solidFill>
            <a:srgbClr val="EAECF1"/>
          </a:solidFill>
          <a:ln w="82550">
            <a:solidFill>
              <a:srgbClr val="EAECF1"/>
            </a:solidFill>
            <a:miter lim="800000"/>
            <a:headEnd/>
            <a:tailEnd/>
          </a:ln>
        </p:spPr>
        <p:txBody>
          <a:bodyPr/>
          <a:lstStyle/>
          <a:p>
            <a:endParaRPr lang="en-US"/>
          </a:p>
        </p:txBody>
      </p:sp>
      <p:sp>
        <p:nvSpPr>
          <p:cNvPr id="619533" name="Rectangle 13"/>
          <p:cNvSpPr>
            <a:spLocks noChangeArrowheads="1"/>
          </p:cNvSpPr>
          <p:nvPr/>
        </p:nvSpPr>
        <p:spPr bwMode="auto">
          <a:xfrm>
            <a:off x="2168525" y="2033588"/>
            <a:ext cx="4930775" cy="3887787"/>
          </a:xfrm>
          <a:prstGeom prst="rect">
            <a:avLst/>
          </a:prstGeom>
          <a:solidFill>
            <a:srgbClr val="E9EBF0"/>
          </a:solidFill>
          <a:ln w="61913">
            <a:solidFill>
              <a:srgbClr val="E9EBF0"/>
            </a:solidFill>
            <a:miter lim="800000"/>
            <a:headEnd/>
            <a:tailEnd/>
          </a:ln>
        </p:spPr>
        <p:txBody>
          <a:bodyPr/>
          <a:lstStyle/>
          <a:p>
            <a:endParaRPr lang="en-US"/>
          </a:p>
        </p:txBody>
      </p:sp>
      <p:sp>
        <p:nvSpPr>
          <p:cNvPr id="619534" name="Rectangle 14"/>
          <p:cNvSpPr>
            <a:spLocks noChangeArrowheads="1"/>
          </p:cNvSpPr>
          <p:nvPr/>
        </p:nvSpPr>
        <p:spPr bwMode="auto">
          <a:xfrm>
            <a:off x="2168525" y="2033588"/>
            <a:ext cx="4930775" cy="3887787"/>
          </a:xfrm>
          <a:prstGeom prst="rect">
            <a:avLst/>
          </a:prstGeom>
          <a:solidFill>
            <a:srgbClr val="E7EAEF"/>
          </a:solidFill>
          <a:ln w="41275">
            <a:solidFill>
              <a:srgbClr val="E7EAEF"/>
            </a:solidFill>
            <a:miter lim="800000"/>
            <a:headEnd/>
            <a:tailEnd/>
          </a:ln>
        </p:spPr>
        <p:txBody>
          <a:bodyPr/>
          <a:lstStyle/>
          <a:p>
            <a:endParaRPr lang="en-US"/>
          </a:p>
        </p:txBody>
      </p:sp>
      <p:sp>
        <p:nvSpPr>
          <p:cNvPr id="619535" name="Rectangle 15"/>
          <p:cNvSpPr>
            <a:spLocks noChangeArrowheads="1"/>
          </p:cNvSpPr>
          <p:nvPr/>
        </p:nvSpPr>
        <p:spPr bwMode="auto">
          <a:xfrm>
            <a:off x="2168525" y="2033588"/>
            <a:ext cx="4930775" cy="3887787"/>
          </a:xfrm>
          <a:prstGeom prst="rect">
            <a:avLst/>
          </a:prstGeom>
          <a:solidFill>
            <a:srgbClr val="E6E9EF"/>
          </a:solidFill>
          <a:ln w="20638">
            <a:solidFill>
              <a:srgbClr val="E6E9EF"/>
            </a:solidFill>
            <a:miter lim="800000"/>
            <a:headEnd/>
            <a:tailEnd/>
          </a:ln>
        </p:spPr>
        <p:txBody>
          <a:bodyPr/>
          <a:lstStyle/>
          <a:p>
            <a:endParaRPr lang="en-US"/>
          </a:p>
        </p:txBody>
      </p:sp>
      <p:sp>
        <p:nvSpPr>
          <p:cNvPr id="619536" name="Rectangle 16"/>
          <p:cNvSpPr>
            <a:spLocks noChangeArrowheads="1"/>
          </p:cNvSpPr>
          <p:nvPr/>
        </p:nvSpPr>
        <p:spPr bwMode="auto">
          <a:xfrm>
            <a:off x="2024063" y="1909763"/>
            <a:ext cx="5013325" cy="3951287"/>
          </a:xfrm>
          <a:prstGeom prst="rect">
            <a:avLst/>
          </a:prstGeom>
          <a:solidFill>
            <a:srgbClr val="FFFFFF"/>
          </a:solidFill>
          <a:ln w="9525">
            <a:noFill/>
            <a:miter lim="800000"/>
            <a:headEnd/>
            <a:tailEnd/>
          </a:ln>
        </p:spPr>
        <p:txBody>
          <a:bodyPr/>
          <a:lstStyle/>
          <a:p>
            <a:endParaRPr lang="en-US"/>
          </a:p>
        </p:txBody>
      </p:sp>
      <p:sp>
        <p:nvSpPr>
          <p:cNvPr id="619537" name="Freeform 17"/>
          <p:cNvSpPr>
            <a:spLocks/>
          </p:cNvSpPr>
          <p:nvPr/>
        </p:nvSpPr>
        <p:spPr bwMode="auto">
          <a:xfrm>
            <a:off x="3441700" y="3597275"/>
            <a:ext cx="1417638" cy="904875"/>
          </a:xfrm>
          <a:custGeom>
            <a:avLst/>
            <a:gdLst/>
            <a:ahLst/>
            <a:cxnLst>
              <a:cxn ang="0">
                <a:pos x="0" y="0"/>
              </a:cxn>
              <a:cxn ang="0">
                <a:pos x="0" y="44"/>
              </a:cxn>
              <a:cxn ang="0">
                <a:pos x="69" y="44"/>
              </a:cxn>
              <a:cxn ang="0">
                <a:pos x="0" y="0"/>
              </a:cxn>
            </a:cxnLst>
            <a:rect l="0" t="0" r="r" b="b"/>
            <a:pathLst>
              <a:path w="69" h="44">
                <a:moveTo>
                  <a:pt x="0" y="0"/>
                </a:moveTo>
                <a:cubicBezTo>
                  <a:pt x="0" y="1"/>
                  <a:pt x="0" y="44"/>
                  <a:pt x="0" y="44"/>
                </a:cubicBezTo>
                <a:cubicBezTo>
                  <a:pt x="69" y="44"/>
                  <a:pt x="69" y="44"/>
                  <a:pt x="69" y="44"/>
                </a:cubicBezTo>
                <a:lnTo>
                  <a:pt x="0" y="0"/>
                </a:lnTo>
                <a:close/>
              </a:path>
            </a:pathLst>
          </a:custGeom>
          <a:solidFill>
            <a:srgbClr val="E9A5B5"/>
          </a:solidFill>
          <a:ln w="9525">
            <a:noFill/>
            <a:round/>
            <a:headEnd/>
            <a:tailEnd/>
          </a:ln>
        </p:spPr>
        <p:txBody>
          <a:bodyPr/>
          <a:lstStyle/>
          <a:p>
            <a:endParaRPr lang="en-US"/>
          </a:p>
        </p:txBody>
      </p:sp>
      <p:sp>
        <p:nvSpPr>
          <p:cNvPr id="619538" name="Freeform 18"/>
          <p:cNvSpPr>
            <a:spLocks/>
          </p:cNvSpPr>
          <p:nvPr/>
        </p:nvSpPr>
        <p:spPr bwMode="auto">
          <a:xfrm>
            <a:off x="2024063" y="3597275"/>
            <a:ext cx="1417637" cy="1588"/>
          </a:xfrm>
          <a:custGeom>
            <a:avLst/>
            <a:gdLst/>
            <a:ahLst/>
            <a:cxnLst>
              <a:cxn ang="0">
                <a:pos x="0" y="0"/>
              </a:cxn>
              <a:cxn ang="0">
                <a:pos x="893" y="0"/>
              </a:cxn>
              <a:cxn ang="0">
                <a:pos x="0" y="0"/>
              </a:cxn>
              <a:cxn ang="0">
                <a:pos x="0" y="0"/>
              </a:cxn>
            </a:cxnLst>
            <a:rect l="0" t="0" r="r" b="b"/>
            <a:pathLst>
              <a:path w="893">
                <a:moveTo>
                  <a:pt x="0" y="0"/>
                </a:moveTo>
                <a:lnTo>
                  <a:pt x="893" y="0"/>
                </a:lnTo>
                <a:lnTo>
                  <a:pt x="0" y="0"/>
                </a:lnTo>
                <a:lnTo>
                  <a:pt x="0" y="0"/>
                </a:lnTo>
                <a:close/>
              </a:path>
            </a:pathLst>
          </a:custGeom>
          <a:solidFill>
            <a:srgbClr val="D6ECFF"/>
          </a:solidFill>
          <a:ln w="9525">
            <a:noFill/>
            <a:round/>
            <a:headEnd/>
            <a:tailEnd/>
          </a:ln>
        </p:spPr>
        <p:txBody>
          <a:bodyPr/>
          <a:lstStyle/>
          <a:p>
            <a:endParaRPr lang="en-US"/>
          </a:p>
        </p:txBody>
      </p:sp>
      <p:grpSp>
        <p:nvGrpSpPr>
          <p:cNvPr id="2" name="Group 19"/>
          <p:cNvGrpSpPr>
            <a:grpSpLocks/>
          </p:cNvGrpSpPr>
          <p:nvPr/>
        </p:nvGrpSpPr>
        <p:grpSpPr bwMode="auto">
          <a:xfrm>
            <a:off x="2024063" y="3597275"/>
            <a:ext cx="1417637" cy="904875"/>
            <a:chOff x="1275" y="2266"/>
            <a:chExt cx="893" cy="570"/>
          </a:xfrm>
        </p:grpSpPr>
        <p:sp>
          <p:nvSpPr>
            <p:cNvPr id="619540" name="Rectangle 20"/>
            <p:cNvSpPr>
              <a:spLocks noChangeArrowheads="1"/>
            </p:cNvSpPr>
            <p:nvPr/>
          </p:nvSpPr>
          <p:spPr bwMode="auto">
            <a:xfrm>
              <a:off x="1275" y="2266"/>
              <a:ext cx="893" cy="570"/>
            </a:xfrm>
            <a:prstGeom prst="rect">
              <a:avLst/>
            </a:prstGeom>
            <a:solidFill>
              <a:srgbClr val="E7EBEE"/>
            </a:solidFill>
            <a:ln w="9525">
              <a:noFill/>
              <a:miter lim="800000"/>
              <a:headEnd/>
              <a:tailEnd/>
            </a:ln>
          </p:spPr>
          <p:txBody>
            <a:bodyPr/>
            <a:lstStyle/>
            <a:p>
              <a:endParaRPr lang="en-US"/>
            </a:p>
          </p:txBody>
        </p:sp>
        <p:sp>
          <p:nvSpPr>
            <p:cNvPr id="619541" name="Rectangle 21"/>
            <p:cNvSpPr>
              <a:spLocks noChangeArrowheads="1"/>
            </p:cNvSpPr>
            <p:nvPr/>
          </p:nvSpPr>
          <p:spPr bwMode="auto">
            <a:xfrm>
              <a:off x="1534" y="2480"/>
              <a:ext cx="318"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Profit</a:t>
              </a:r>
              <a:endParaRPr lang="en-US" sz="2400" u="none">
                <a:latin typeface="Times New Roman" pitchFamily="18" charset="0"/>
              </a:endParaRPr>
            </a:p>
          </p:txBody>
        </p:sp>
      </p:grpSp>
      <p:sp>
        <p:nvSpPr>
          <p:cNvPr id="619542" name="Freeform 22"/>
          <p:cNvSpPr>
            <a:spLocks/>
          </p:cNvSpPr>
          <p:nvPr/>
        </p:nvSpPr>
        <p:spPr bwMode="auto">
          <a:xfrm>
            <a:off x="2024063" y="2692400"/>
            <a:ext cx="1417637" cy="904875"/>
          </a:xfrm>
          <a:custGeom>
            <a:avLst/>
            <a:gdLst/>
            <a:ahLst/>
            <a:cxnLst>
              <a:cxn ang="0">
                <a:pos x="0" y="570"/>
              </a:cxn>
              <a:cxn ang="0">
                <a:pos x="893" y="570"/>
              </a:cxn>
              <a:cxn ang="0">
                <a:pos x="0" y="0"/>
              </a:cxn>
              <a:cxn ang="0">
                <a:pos x="0" y="570"/>
              </a:cxn>
              <a:cxn ang="0">
                <a:pos x="0" y="570"/>
              </a:cxn>
            </a:cxnLst>
            <a:rect l="0" t="0" r="r" b="b"/>
            <a:pathLst>
              <a:path w="893" h="570">
                <a:moveTo>
                  <a:pt x="0" y="570"/>
                </a:moveTo>
                <a:lnTo>
                  <a:pt x="893" y="570"/>
                </a:lnTo>
                <a:lnTo>
                  <a:pt x="0" y="0"/>
                </a:lnTo>
                <a:lnTo>
                  <a:pt x="0" y="570"/>
                </a:lnTo>
                <a:lnTo>
                  <a:pt x="0" y="570"/>
                </a:lnTo>
                <a:close/>
              </a:path>
            </a:pathLst>
          </a:custGeom>
          <a:solidFill>
            <a:srgbClr val="BBD8F9"/>
          </a:solidFill>
          <a:ln w="9525">
            <a:noFill/>
            <a:round/>
            <a:headEnd/>
            <a:tailEnd/>
          </a:ln>
        </p:spPr>
        <p:txBody>
          <a:bodyPr/>
          <a:lstStyle/>
          <a:p>
            <a:endParaRPr lang="en-US"/>
          </a:p>
        </p:txBody>
      </p:sp>
      <p:sp>
        <p:nvSpPr>
          <p:cNvPr id="619543" name="Freeform 23"/>
          <p:cNvSpPr>
            <a:spLocks/>
          </p:cNvSpPr>
          <p:nvPr/>
        </p:nvSpPr>
        <p:spPr bwMode="auto">
          <a:xfrm>
            <a:off x="2024063" y="1909763"/>
            <a:ext cx="5013325" cy="3951287"/>
          </a:xfrm>
          <a:custGeom>
            <a:avLst/>
            <a:gdLst/>
            <a:ahLst/>
            <a:cxnLst>
              <a:cxn ang="0">
                <a:pos x="0" y="0"/>
              </a:cxn>
              <a:cxn ang="0">
                <a:pos x="0" y="2489"/>
              </a:cxn>
              <a:cxn ang="0">
                <a:pos x="3158" y="2489"/>
              </a:cxn>
            </a:cxnLst>
            <a:rect l="0" t="0" r="r" b="b"/>
            <a:pathLst>
              <a:path w="3158" h="2489">
                <a:moveTo>
                  <a:pt x="0" y="0"/>
                </a:moveTo>
                <a:lnTo>
                  <a:pt x="0" y="2489"/>
                </a:lnTo>
                <a:lnTo>
                  <a:pt x="3158" y="2489"/>
                </a:lnTo>
              </a:path>
            </a:pathLst>
          </a:custGeom>
          <a:noFill/>
          <a:ln w="20638">
            <a:solidFill>
              <a:srgbClr val="000000"/>
            </a:solidFill>
            <a:prstDash val="solid"/>
            <a:round/>
            <a:headEnd/>
            <a:tailEnd/>
          </a:ln>
        </p:spPr>
        <p:txBody>
          <a:bodyPr/>
          <a:lstStyle/>
          <a:p>
            <a:endParaRPr lang="en-US"/>
          </a:p>
        </p:txBody>
      </p:sp>
      <p:sp>
        <p:nvSpPr>
          <p:cNvPr id="619544" name="Rectangle 24"/>
          <p:cNvSpPr>
            <a:spLocks noChangeArrowheads="1"/>
          </p:cNvSpPr>
          <p:nvPr/>
        </p:nvSpPr>
        <p:spPr bwMode="auto">
          <a:xfrm>
            <a:off x="2941638" y="1570037"/>
            <a:ext cx="3267075" cy="258763"/>
          </a:xfrm>
          <a:prstGeom prst="rect">
            <a:avLst/>
          </a:prstGeom>
          <a:noFill/>
          <a:ln w="9525">
            <a:noFill/>
            <a:miter lim="800000"/>
            <a:headEnd/>
            <a:tailEnd/>
          </a:ln>
        </p:spPr>
        <p:txBody>
          <a:bodyPr wrap="none" lIns="0" tIns="0" rIns="0" bIns="0">
            <a:spAutoFit/>
          </a:bodyPr>
          <a:lstStyle/>
          <a:p>
            <a:pPr eaLnBrk="0" hangingPunct="0"/>
            <a:r>
              <a:rPr lang="en-US" sz="1700" b="1" u="none" dirty="0">
                <a:solidFill>
                  <a:srgbClr val="000000"/>
                </a:solidFill>
              </a:rPr>
              <a:t>(a) Monopolist with Single Price</a:t>
            </a:r>
            <a:endParaRPr lang="en-US" sz="2400" u="none" dirty="0">
              <a:latin typeface="Times New Roman" pitchFamily="18" charset="0"/>
            </a:endParaRPr>
          </a:p>
        </p:txBody>
      </p:sp>
      <p:sp>
        <p:nvSpPr>
          <p:cNvPr id="619545" name="Rectangle 25"/>
          <p:cNvSpPr>
            <a:spLocks noChangeArrowheads="1"/>
          </p:cNvSpPr>
          <p:nvPr/>
        </p:nvSpPr>
        <p:spPr bwMode="auto">
          <a:xfrm>
            <a:off x="1457325" y="1851025"/>
            <a:ext cx="530225" cy="2587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Price</a:t>
            </a:r>
            <a:endParaRPr lang="en-US" sz="2400" u="none">
              <a:latin typeface="Times New Roman" pitchFamily="18" charset="0"/>
            </a:endParaRPr>
          </a:p>
        </p:txBody>
      </p:sp>
      <p:sp>
        <p:nvSpPr>
          <p:cNvPr id="619546" name="Rectangle 26"/>
          <p:cNvSpPr>
            <a:spLocks noChangeArrowheads="1"/>
          </p:cNvSpPr>
          <p:nvPr/>
        </p:nvSpPr>
        <p:spPr bwMode="auto">
          <a:xfrm>
            <a:off x="1874838" y="5919788"/>
            <a:ext cx="120650" cy="25876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0</a:t>
            </a:r>
            <a:endParaRPr lang="en-US" sz="2400" u="none">
              <a:latin typeface="Times New Roman" pitchFamily="18" charset="0"/>
            </a:endParaRPr>
          </a:p>
        </p:txBody>
      </p:sp>
      <p:sp>
        <p:nvSpPr>
          <p:cNvPr id="619547" name="Rectangle 27"/>
          <p:cNvSpPr>
            <a:spLocks noChangeArrowheads="1"/>
          </p:cNvSpPr>
          <p:nvPr/>
        </p:nvSpPr>
        <p:spPr bwMode="auto">
          <a:xfrm>
            <a:off x="6215063" y="5913438"/>
            <a:ext cx="876300" cy="258762"/>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Quantity</a:t>
            </a:r>
            <a:endParaRPr lang="en-US" sz="2400" u="none">
              <a:latin typeface="Times New Roman" pitchFamily="18" charset="0"/>
            </a:endParaRPr>
          </a:p>
        </p:txBody>
      </p:sp>
      <p:grpSp>
        <p:nvGrpSpPr>
          <p:cNvPr id="3" name="Group 28"/>
          <p:cNvGrpSpPr>
            <a:grpSpLocks/>
          </p:cNvGrpSpPr>
          <p:nvPr/>
        </p:nvGrpSpPr>
        <p:grpSpPr bwMode="auto">
          <a:xfrm>
            <a:off x="3935413" y="3362325"/>
            <a:ext cx="1598612" cy="893763"/>
            <a:chOff x="2479" y="2118"/>
            <a:chExt cx="1007" cy="563"/>
          </a:xfrm>
        </p:grpSpPr>
        <p:sp>
          <p:nvSpPr>
            <p:cNvPr id="619549" name="Line 29"/>
            <p:cNvSpPr>
              <a:spLocks noChangeShapeType="1"/>
            </p:cNvSpPr>
            <p:nvPr/>
          </p:nvSpPr>
          <p:spPr bwMode="auto">
            <a:xfrm flipV="1">
              <a:off x="2479" y="2279"/>
              <a:ext cx="259" cy="402"/>
            </a:xfrm>
            <a:prstGeom prst="line">
              <a:avLst/>
            </a:prstGeom>
            <a:noFill/>
            <a:ln w="20638">
              <a:solidFill>
                <a:srgbClr val="000000"/>
              </a:solidFill>
              <a:round/>
              <a:headEnd/>
              <a:tailEnd/>
            </a:ln>
          </p:spPr>
          <p:txBody>
            <a:bodyPr/>
            <a:lstStyle/>
            <a:p>
              <a:endParaRPr lang="en-US"/>
            </a:p>
          </p:txBody>
        </p:sp>
        <p:sp>
          <p:nvSpPr>
            <p:cNvPr id="619550" name="Rectangle 30"/>
            <p:cNvSpPr>
              <a:spLocks noChangeArrowheads="1"/>
            </p:cNvSpPr>
            <p:nvPr/>
          </p:nvSpPr>
          <p:spPr bwMode="auto">
            <a:xfrm>
              <a:off x="2766" y="2118"/>
              <a:ext cx="720"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Deadweight</a:t>
              </a:r>
              <a:endParaRPr lang="en-US" sz="2400" u="none">
                <a:latin typeface="Times New Roman" pitchFamily="18" charset="0"/>
              </a:endParaRPr>
            </a:p>
          </p:txBody>
        </p:sp>
        <p:sp>
          <p:nvSpPr>
            <p:cNvPr id="619551" name="Rectangle 31"/>
            <p:cNvSpPr>
              <a:spLocks noChangeArrowheads="1"/>
            </p:cNvSpPr>
            <p:nvPr/>
          </p:nvSpPr>
          <p:spPr bwMode="auto">
            <a:xfrm>
              <a:off x="3007" y="2290"/>
              <a:ext cx="242"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loss</a:t>
              </a:r>
              <a:endParaRPr lang="en-US" sz="2400" u="none">
                <a:latin typeface="Times New Roman" pitchFamily="18" charset="0"/>
              </a:endParaRPr>
            </a:p>
          </p:txBody>
        </p:sp>
      </p:grpSp>
      <p:grpSp>
        <p:nvGrpSpPr>
          <p:cNvPr id="4" name="Group 32"/>
          <p:cNvGrpSpPr>
            <a:grpSpLocks/>
          </p:cNvGrpSpPr>
          <p:nvPr/>
        </p:nvGrpSpPr>
        <p:grpSpPr bwMode="auto">
          <a:xfrm>
            <a:off x="2035175" y="2686050"/>
            <a:ext cx="4546600" cy="2479675"/>
            <a:chOff x="1282" y="1692"/>
            <a:chExt cx="2864" cy="1562"/>
          </a:xfrm>
        </p:grpSpPr>
        <p:sp>
          <p:nvSpPr>
            <p:cNvPr id="619553" name="Line 33"/>
            <p:cNvSpPr>
              <a:spLocks noChangeShapeType="1"/>
            </p:cNvSpPr>
            <p:nvPr/>
          </p:nvSpPr>
          <p:spPr bwMode="auto">
            <a:xfrm>
              <a:off x="1282" y="1692"/>
              <a:ext cx="2271" cy="1468"/>
            </a:xfrm>
            <a:prstGeom prst="line">
              <a:avLst/>
            </a:prstGeom>
            <a:noFill/>
            <a:ln w="61913">
              <a:solidFill>
                <a:srgbClr val="003F95"/>
              </a:solidFill>
              <a:round/>
              <a:headEnd/>
              <a:tailEnd/>
            </a:ln>
          </p:spPr>
          <p:txBody>
            <a:bodyPr/>
            <a:lstStyle/>
            <a:p>
              <a:endParaRPr lang="en-US"/>
            </a:p>
          </p:txBody>
        </p:sp>
        <p:sp>
          <p:nvSpPr>
            <p:cNvPr id="619554" name="Rectangle 34"/>
            <p:cNvSpPr>
              <a:spLocks noChangeArrowheads="1"/>
            </p:cNvSpPr>
            <p:nvPr/>
          </p:nvSpPr>
          <p:spPr bwMode="auto">
            <a:xfrm>
              <a:off x="3631" y="3091"/>
              <a:ext cx="515"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Demand</a:t>
              </a:r>
              <a:endParaRPr lang="en-US" sz="2400" u="none">
                <a:latin typeface="Times New Roman" pitchFamily="18" charset="0"/>
              </a:endParaRPr>
            </a:p>
          </p:txBody>
        </p:sp>
      </p:grpSp>
      <p:grpSp>
        <p:nvGrpSpPr>
          <p:cNvPr id="5" name="Group 35"/>
          <p:cNvGrpSpPr>
            <a:grpSpLocks/>
          </p:cNvGrpSpPr>
          <p:nvPr/>
        </p:nvGrpSpPr>
        <p:grpSpPr bwMode="auto">
          <a:xfrm>
            <a:off x="2030413" y="2678113"/>
            <a:ext cx="2765425" cy="2652712"/>
            <a:chOff x="1279" y="1687"/>
            <a:chExt cx="1742" cy="1671"/>
          </a:xfrm>
        </p:grpSpPr>
        <p:sp>
          <p:nvSpPr>
            <p:cNvPr id="619556" name="Line 36"/>
            <p:cNvSpPr>
              <a:spLocks noChangeShapeType="1"/>
            </p:cNvSpPr>
            <p:nvPr/>
          </p:nvSpPr>
          <p:spPr bwMode="auto">
            <a:xfrm>
              <a:off x="1279" y="1687"/>
              <a:ext cx="1135" cy="1486"/>
            </a:xfrm>
            <a:prstGeom prst="line">
              <a:avLst/>
            </a:prstGeom>
            <a:noFill/>
            <a:ln w="61913">
              <a:solidFill>
                <a:srgbClr val="AD0D1B"/>
              </a:solidFill>
              <a:round/>
              <a:headEnd/>
              <a:tailEnd/>
            </a:ln>
          </p:spPr>
          <p:txBody>
            <a:bodyPr/>
            <a:lstStyle/>
            <a:p>
              <a:endParaRPr lang="en-US"/>
            </a:p>
          </p:txBody>
        </p:sp>
        <p:sp>
          <p:nvSpPr>
            <p:cNvPr id="619557" name="Rectangle 37"/>
            <p:cNvSpPr>
              <a:spLocks noChangeArrowheads="1"/>
            </p:cNvSpPr>
            <p:nvPr/>
          </p:nvSpPr>
          <p:spPr bwMode="auto">
            <a:xfrm>
              <a:off x="2499" y="3023"/>
              <a:ext cx="522"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Marginal</a:t>
              </a:r>
              <a:endParaRPr lang="en-US" sz="2400" u="none">
                <a:latin typeface="Times New Roman" pitchFamily="18" charset="0"/>
              </a:endParaRPr>
            </a:p>
          </p:txBody>
        </p:sp>
        <p:sp>
          <p:nvSpPr>
            <p:cNvPr id="619558" name="Rectangle 38"/>
            <p:cNvSpPr>
              <a:spLocks noChangeArrowheads="1"/>
            </p:cNvSpPr>
            <p:nvPr/>
          </p:nvSpPr>
          <p:spPr bwMode="auto">
            <a:xfrm>
              <a:off x="2511" y="3195"/>
              <a:ext cx="493"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revenue</a:t>
              </a:r>
              <a:endParaRPr lang="en-US" sz="2400" u="none">
                <a:latin typeface="Times New Roman" pitchFamily="18" charset="0"/>
              </a:endParaRPr>
            </a:p>
          </p:txBody>
        </p:sp>
      </p:grpSp>
      <p:grpSp>
        <p:nvGrpSpPr>
          <p:cNvPr id="6" name="Group 39"/>
          <p:cNvGrpSpPr>
            <a:grpSpLocks/>
          </p:cNvGrpSpPr>
          <p:nvPr/>
        </p:nvGrpSpPr>
        <p:grpSpPr bwMode="auto">
          <a:xfrm>
            <a:off x="2373313" y="2568575"/>
            <a:ext cx="1482725" cy="822325"/>
            <a:chOff x="1495" y="1618"/>
            <a:chExt cx="934" cy="518"/>
          </a:xfrm>
        </p:grpSpPr>
        <p:sp>
          <p:nvSpPr>
            <p:cNvPr id="619560" name="Line 40"/>
            <p:cNvSpPr>
              <a:spLocks noChangeShapeType="1"/>
            </p:cNvSpPr>
            <p:nvPr/>
          </p:nvSpPr>
          <p:spPr bwMode="auto">
            <a:xfrm flipV="1">
              <a:off x="1495" y="1747"/>
              <a:ext cx="259" cy="389"/>
            </a:xfrm>
            <a:prstGeom prst="line">
              <a:avLst/>
            </a:prstGeom>
            <a:noFill/>
            <a:ln w="20638">
              <a:solidFill>
                <a:srgbClr val="000000"/>
              </a:solidFill>
              <a:round/>
              <a:headEnd/>
              <a:tailEnd/>
            </a:ln>
          </p:spPr>
          <p:txBody>
            <a:bodyPr/>
            <a:lstStyle/>
            <a:p>
              <a:endParaRPr lang="en-US"/>
            </a:p>
          </p:txBody>
        </p:sp>
        <p:sp>
          <p:nvSpPr>
            <p:cNvPr id="619561" name="Rectangle 41"/>
            <p:cNvSpPr>
              <a:spLocks noChangeArrowheads="1"/>
            </p:cNvSpPr>
            <p:nvPr/>
          </p:nvSpPr>
          <p:spPr bwMode="auto">
            <a:xfrm>
              <a:off x="1801" y="1618"/>
              <a:ext cx="628"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Consumer</a:t>
              </a:r>
              <a:endParaRPr lang="en-US" sz="2400" u="none">
                <a:latin typeface="Times New Roman" pitchFamily="18" charset="0"/>
              </a:endParaRPr>
            </a:p>
          </p:txBody>
        </p:sp>
        <p:sp>
          <p:nvSpPr>
            <p:cNvPr id="619562" name="Rectangle 42"/>
            <p:cNvSpPr>
              <a:spLocks noChangeArrowheads="1"/>
            </p:cNvSpPr>
            <p:nvPr/>
          </p:nvSpPr>
          <p:spPr bwMode="auto">
            <a:xfrm>
              <a:off x="1896" y="1790"/>
              <a:ext cx="439"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surplus</a:t>
              </a:r>
              <a:endParaRPr lang="en-US" sz="2400" u="none">
                <a:latin typeface="Times New Roman" pitchFamily="18" charset="0"/>
              </a:endParaRPr>
            </a:p>
          </p:txBody>
        </p:sp>
      </p:grpSp>
      <p:grpSp>
        <p:nvGrpSpPr>
          <p:cNvPr id="7" name="Group 43"/>
          <p:cNvGrpSpPr>
            <a:grpSpLocks/>
          </p:cNvGrpSpPr>
          <p:nvPr/>
        </p:nvGrpSpPr>
        <p:grpSpPr bwMode="auto">
          <a:xfrm>
            <a:off x="1047750" y="3436938"/>
            <a:ext cx="3089275" cy="2741612"/>
            <a:chOff x="660" y="2165"/>
            <a:chExt cx="1946" cy="1727"/>
          </a:xfrm>
        </p:grpSpPr>
        <p:grpSp>
          <p:nvGrpSpPr>
            <p:cNvPr id="8" name="Group 44"/>
            <p:cNvGrpSpPr>
              <a:grpSpLocks/>
            </p:cNvGrpSpPr>
            <p:nvPr/>
          </p:nvGrpSpPr>
          <p:grpSpPr bwMode="auto">
            <a:xfrm>
              <a:off x="660" y="2165"/>
              <a:ext cx="1946" cy="1727"/>
              <a:chOff x="660" y="2165"/>
              <a:chExt cx="1946" cy="1727"/>
            </a:xfrm>
          </p:grpSpPr>
          <p:sp>
            <p:nvSpPr>
              <p:cNvPr id="619565" name="Freeform 45"/>
              <p:cNvSpPr>
                <a:spLocks/>
              </p:cNvSpPr>
              <p:nvPr/>
            </p:nvSpPr>
            <p:spPr bwMode="auto">
              <a:xfrm>
                <a:off x="1275" y="2266"/>
                <a:ext cx="893" cy="1413"/>
              </a:xfrm>
              <a:custGeom>
                <a:avLst/>
                <a:gdLst/>
                <a:ahLst/>
                <a:cxnLst>
                  <a:cxn ang="0">
                    <a:pos x="893" y="1413"/>
                  </a:cxn>
                  <a:cxn ang="0">
                    <a:pos x="893" y="0"/>
                  </a:cxn>
                  <a:cxn ang="0">
                    <a:pos x="0" y="0"/>
                  </a:cxn>
                </a:cxnLst>
                <a:rect l="0" t="0" r="r" b="b"/>
                <a:pathLst>
                  <a:path w="893" h="1413">
                    <a:moveTo>
                      <a:pt x="893" y="1413"/>
                    </a:moveTo>
                    <a:lnTo>
                      <a:pt x="893" y="0"/>
                    </a:lnTo>
                    <a:lnTo>
                      <a:pt x="0" y="0"/>
                    </a:lnTo>
                  </a:path>
                </a:pathLst>
              </a:custGeom>
              <a:noFill/>
              <a:ln w="20638" cap="flat">
                <a:solidFill>
                  <a:schemeClr val="tx1"/>
                </a:solidFill>
                <a:prstDash val="sysDot"/>
                <a:round/>
                <a:headEnd/>
                <a:tailEnd/>
              </a:ln>
            </p:spPr>
            <p:txBody>
              <a:bodyPr/>
              <a:lstStyle/>
              <a:p>
                <a:endParaRPr lang="en-US"/>
              </a:p>
            </p:txBody>
          </p:sp>
          <p:sp>
            <p:nvSpPr>
              <p:cNvPr id="619566" name="Rectangle 46"/>
              <p:cNvSpPr>
                <a:spLocks noChangeArrowheads="1"/>
              </p:cNvSpPr>
              <p:nvPr/>
            </p:nvSpPr>
            <p:spPr bwMode="auto">
              <a:xfrm>
                <a:off x="1810" y="3729"/>
                <a:ext cx="796"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Quantity sold</a:t>
                </a:r>
                <a:endParaRPr lang="en-US" sz="2400" u="none">
                  <a:latin typeface="Times New Roman" pitchFamily="18" charset="0"/>
                </a:endParaRPr>
              </a:p>
            </p:txBody>
          </p:sp>
          <p:sp>
            <p:nvSpPr>
              <p:cNvPr id="619567" name="Rectangle 47"/>
              <p:cNvSpPr>
                <a:spLocks noChangeArrowheads="1"/>
              </p:cNvSpPr>
              <p:nvPr/>
            </p:nvSpPr>
            <p:spPr bwMode="auto">
              <a:xfrm>
                <a:off x="660" y="2165"/>
                <a:ext cx="591"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Monopoly</a:t>
                </a:r>
                <a:endParaRPr lang="en-US" sz="2400" u="none">
                  <a:latin typeface="Times New Roman" pitchFamily="18" charset="0"/>
                </a:endParaRPr>
              </a:p>
            </p:txBody>
          </p:sp>
          <p:sp>
            <p:nvSpPr>
              <p:cNvPr id="619568" name="Rectangle 48"/>
              <p:cNvSpPr>
                <a:spLocks noChangeArrowheads="1"/>
              </p:cNvSpPr>
              <p:nvPr/>
            </p:nvSpPr>
            <p:spPr bwMode="auto">
              <a:xfrm>
                <a:off x="957" y="2337"/>
                <a:ext cx="295"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a:t>
                </a:r>
                <a:endParaRPr lang="en-US" sz="2400" u="none">
                  <a:latin typeface="Times New Roman" pitchFamily="18" charset="0"/>
                </a:endParaRPr>
              </a:p>
            </p:txBody>
          </p:sp>
        </p:grpSp>
        <p:sp>
          <p:nvSpPr>
            <p:cNvPr id="619569" name="Oval 49"/>
            <p:cNvSpPr>
              <a:spLocks noChangeArrowheads="1"/>
            </p:cNvSpPr>
            <p:nvPr/>
          </p:nvSpPr>
          <p:spPr bwMode="auto">
            <a:xfrm>
              <a:off x="2116" y="2227"/>
              <a:ext cx="91" cy="92"/>
            </a:xfrm>
            <a:prstGeom prst="ellipse">
              <a:avLst/>
            </a:prstGeom>
            <a:solidFill>
              <a:srgbClr val="000000"/>
            </a:solidFill>
            <a:ln w="9525">
              <a:noFill/>
              <a:round/>
              <a:headEnd/>
              <a:tailEnd/>
            </a:ln>
          </p:spPr>
          <p:txBody>
            <a:bodyPr/>
            <a:lstStyle/>
            <a:p>
              <a:endParaRPr lang="en-US"/>
            </a:p>
          </p:txBody>
        </p:sp>
      </p:grpSp>
      <p:grpSp>
        <p:nvGrpSpPr>
          <p:cNvPr id="9" name="Group 50"/>
          <p:cNvGrpSpPr>
            <a:grpSpLocks/>
          </p:cNvGrpSpPr>
          <p:nvPr/>
        </p:nvGrpSpPr>
        <p:grpSpPr bwMode="auto">
          <a:xfrm>
            <a:off x="2044700" y="4195763"/>
            <a:ext cx="4643438" cy="390525"/>
            <a:chOff x="1288" y="2643"/>
            <a:chExt cx="2925" cy="246"/>
          </a:xfrm>
        </p:grpSpPr>
        <p:grpSp>
          <p:nvGrpSpPr>
            <p:cNvPr id="10" name="Group 51"/>
            <p:cNvGrpSpPr>
              <a:grpSpLocks/>
            </p:cNvGrpSpPr>
            <p:nvPr/>
          </p:nvGrpSpPr>
          <p:grpSpPr bwMode="auto">
            <a:xfrm>
              <a:off x="1288" y="2643"/>
              <a:ext cx="2925" cy="207"/>
              <a:chOff x="1288" y="2643"/>
              <a:chExt cx="2925" cy="207"/>
            </a:xfrm>
          </p:grpSpPr>
          <p:sp>
            <p:nvSpPr>
              <p:cNvPr id="619572" name="Line 52"/>
              <p:cNvSpPr>
                <a:spLocks noChangeShapeType="1"/>
              </p:cNvSpPr>
              <p:nvPr/>
            </p:nvSpPr>
            <p:spPr bwMode="auto">
              <a:xfrm>
                <a:off x="1288" y="2849"/>
                <a:ext cx="2912" cy="1"/>
              </a:xfrm>
              <a:prstGeom prst="line">
                <a:avLst/>
              </a:prstGeom>
              <a:noFill/>
              <a:ln w="61913">
                <a:solidFill>
                  <a:srgbClr val="AD0D1B"/>
                </a:solidFill>
                <a:round/>
                <a:headEnd/>
                <a:tailEnd/>
              </a:ln>
            </p:spPr>
            <p:txBody>
              <a:bodyPr/>
              <a:lstStyle/>
              <a:p>
                <a:endParaRPr lang="en-US"/>
              </a:p>
            </p:txBody>
          </p:sp>
          <p:sp>
            <p:nvSpPr>
              <p:cNvPr id="619573" name="Rectangle 53"/>
              <p:cNvSpPr>
                <a:spLocks noChangeArrowheads="1"/>
              </p:cNvSpPr>
              <p:nvPr/>
            </p:nvSpPr>
            <p:spPr bwMode="auto">
              <a:xfrm>
                <a:off x="3403" y="2643"/>
                <a:ext cx="810"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Marginal cost</a:t>
                </a:r>
                <a:endParaRPr lang="en-US" sz="2400" u="none">
                  <a:latin typeface="Times New Roman" pitchFamily="18" charset="0"/>
                </a:endParaRPr>
              </a:p>
            </p:txBody>
          </p:sp>
        </p:grpSp>
        <p:sp>
          <p:nvSpPr>
            <p:cNvPr id="619574" name="Oval 54"/>
            <p:cNvSpPr>
              <a:spLocks noChangeArrowheads="1"/>
            </p:cNvSpPr>
            <p:nvPr/>
          </p:nvSpPr>
          <p:spPr bwMode="auto">
            <a:xfrm>
              <a:off x="2129" y="2797"/>
              <a:ext cx="91" cy="92"/>
            </a:xfrm>
            <a:prstGeom prst="ellipse">
              <a:avLst/>
            </a:pr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9542"/>
                                        </p:tgtEl>
                                        <p:attrNameLst>
                                          <p:attrName>style.visibility</p:attrName>
                                        </p:attrNameLst>
                                      </p:cBhvr>
                                      <p:to>
                                        <p:strVal val="visible"/>
                                      </p:to>
                                    </p:set>
                                    <p:animEffect transition="in" filter="dissolve">
                                      <p:cBhvr>
                                        <p:cTn id="12" dur="500"/>
                                        <p:tgtEl>
                                          <p:spTgt spid="61954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9537"/>
                                        </p:tgtEl>
                                        <p:attrNameLst>
                                          <p:attrName>style.visibility</p:attrName>
                                        </p:attrNameLst>
                                      </p:cBhvr>
                                      <p:to>
                                        <p:strVal val="visible"/>
                                      </p:to>
                                    </p:set>
                                    <p:animEffect transition="in" filter="dissolve">
                                      <p:cBhvr>
                                        <p:cTn id="22" dur="500"/>
                                        <p:tgtEl>
                                          <p:spTgt spid="61953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upRigh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37" grpId="0" animBg="1"/>
      <p:bldP spid="6195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The US justice department filed antitrust charges against Microsoft.  In 2000 the court declared that Microsoft was a monopoly.</a:t>
            </a:r>
          </a:p>
          <a:p>
            <a:r>
              <a:rPr lang="en-US" sz="2400" dirty="0" smtClean="0">
                <a:latin typeface="Times New Roman" pitchFamily="18" charset="0"/>
                <a:cs typeface="Times New Roman" pitchFamily="18" charset="0"/>
              </a:rPr>
              <a:t>In 2008, the European Commission sent Intel Corp. a new set of antitrust charges for abuse of dominant position with the goal of excluding its main rival from the x86 central processing units market</a:t>
            </a:r>
          </a:p>
          <a:p>
            <a:r>
              <a:rPr lang="en-US" sz="2400" dirty="0" smtClean="0">
                <a:latin typeface="Times New Roman" pitchFamily="18" charset="0"/>
                <a:cs typeface="Times New Roman" pitchFamily="18" charset="0"/>
              </a:rPr>
              <a:t>Antitrust charges against Starbucks for lease agreement that excludes competitors from occupying the same building</a:t>
            </a:r>
          </a:p>
          <a:p>
            <a:r>
              <a:rPr lang="en-US" sz="2400" dirty="0" smtClean="0">
                <a:latin typeface="Times New Roman" pitchFamily="18" charset="0"/>
                <a:cs typeface="Times New Roman" pitchFamily="18" charset="0"/>
              </a:rPr>
              <a:t>Antitrust charges have been filed against big corporations like Wal-Mart, Toys R Us, Apple and AT&amp;T </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6000" dirty="0" smtClean="0">
                <a:solidFill>
                  <a:schemeClr val="tx2">
                    <a:lumMod val="10000"/>
                  </a:schemeClr>
                </a:solidFill>
              </a:rPr>
              <a:t>Fear of Big Firms</a:t>
            </a:r>
            <a:endParaRPr lang="en-US" sz="6000"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84" name="Rectangle 40"/>
          <p:cNvSpPr>
            <a:spLocks noGrp="1" noChangeArrowheads="1"/>
          </p:cNvSpPr>
          <p:nvPr>
            <p:ph type="title"/>
          </p:nvPr>
        </p:nvSpPr>
        <p:spPr>
          <a:xfrm>
            <a:off x="457200" y="685800"/>
            <a:ext cx="8229600" cy="914400"/>
          </a:xfrm>
          <a:noFill/>
          <a:ln/>
        </p:spPr>
        <p:txBody>
          <a:bodyPr>
            <a:normAutofit fontScale="90000"/>
          </a:bodyPr>
          <a:lstStyle/>
          <a:p>
            <a:r>
              <a:rPr lang="en-US" dirty="0" smtClean="0"/>
              <a:t>Welfare </a:t>
            </a:r>
            <a:r>
              <a:rPr lang="en-US" dirty="0"/>
              <a:t>with and without Price Discrimination</a:t>
            </a:r>
          </a:p>
        </p:txBody>
      </p:sp>
      <p:sp>
        <p:nvSpPr>
          <p:cNvPr id="620549" name="Rectangle 5"/>
          <p:cNvSpPr>
            <a:spLocks noChangeArrowheads="1"/>
          </p:cNvSpPr>
          <p:nvPr/>
        </p:nvSpPr>
        <p:spPr bwMode="auto">
          <a:xfrm>
            <a:off x="2362200" y="2033588"/>
            <a:ext cx="4910138" cy="3887787"/>
          </a:xfrm>
          <a:prstGeom prst="rect">
            <a:avLst/>
          </a:prstGeom>
          <a:solidFill>
            <a:srgbClr val="F3F6F9"/>
          </a:solidFill>
          <a:ln w="225425">
            <a:solidFill>
              <a:srgbClr val="F3F6F9"/>
            </a:solidFill>
            <a:miter lim="800000"/>
            <a:headEnd/>
            <a:tailEnd/>
          </a:ln>
        </p:spPr>
        <p:txBody>
          <a:bodyPr/>
          <a:lstStyle/>
          <a:p>
            <a:endParaRPr lang="en-US"/>
          </a:p>
        </p:txBody>
      </p:sp>
      <p:sp>
        <p:nvSpPr>
          <p:cNvPr id="620550" name="Rectangle 6"/>
          <p:cNvSpPr>
            <a:spLocks noChangeArrowheads="1"/>
          </p:cNvSpPr>
          <p:nvPr/>
        </p:nvSpPr>
        <p:spPr bwMode="auto">
          <a:xfrm>
            <a:off x="2362200" y="2033588"/>
            <a:ext cx="4910138" cy="3887787"/>
          </a:xfrm>
          <a:prstGeom prst="rect">
            <a:avLst/>
          </a:prstGeom>
          <a:solidFill>
            <a:srgbClr val="F2F4F8"/>
          </a:solidFill>
          <a:ln w="204788">
            <a:solidFill>
              <a:srgbClr val="F2F4F8"/>
            </a:solidFill>
            <a:miter lim="800000"/>
            <a:headEnd/>
            <a:tailEnd/>
          </a:ln>
        </p:spPr>
        <p:txBody>
          <a:bodyPr/>
          <a:lstStyle/>
          <a:p>
            <a:endParaRPr lang="en-US"/>
          </a:p>
        </p:txBody>
      </p:sp>
      <p:sp>
        <p:nvSpPr>
          <p:cNvPr id="620551" name="Rectangle 7"/>
          <p:cNvSpPr>
            <a:spLocks noChangeArrowheads="1"/>
          </p:cNvSpPr>
          <p:nvPr/>
        </p:nvSpPr>
        <p:spPr bwMode="auto">
          <a:xfrm>
            <a:off x="2362200" y="2033588"/>
            <a:ext cx="4910138" cy="3887787"/>
          </a:xfrm>
          <a:prstGeom prst="rect">
            <a:avLst/>
          </a:prstGeom>
          <a:solidFill>
            <a:srgbClr val="F1F4F7"/>
          </a:solidFill>
          <a:ln w="184150">
            <a:solidFill>
              <a:srgbClr val="F1F4F7"/>
            </a:solidFill>
            <a:miter lim="800000"/>
            <a:headEnd/>
            <a:tailEnd/>
          </a:ln>
        </p:spPr>
        <p:txBody>
          <a:bodyPr/>
          <a:lstStyle/>
          <a:p>
            <a:endParaRPr lang="en-US"/>
          </a:p>
        </p:txBody>
      </p:sp>
      <p:sp>
        <p:nvSpPr>
          <p:cNvPr id="620552" name="Rectangle 8"/>
          <p:cNvSpPr>
            <a:spLocks noChangeArrowheads="1"/>
          </p:cNvSpPr>
          <p:nvPr/>
        </p:nvSpPr>
        <p:spPr bwMode="auto">
          <a:xfrm>
            <a:off x="2362200" y="2033588"/>
            <a:ext cx="4910138" cy="3887787"/>
          </a:xfrm>
          <a:prstGeom prst="rect">
            <a:avLst/>
          </a:prstGeom>
          <a:solidFill>
            <a:srgbClr val="F0F2F5"/>
          </a:solidFill>
          <a:ln w="165100">
            <a:solidFill>
              <a:srgbClr val="F0F2F5"/>
            </a:solidFill>
            <a:miter lim="800000"/>
            <a:headEnd/>
            <a:tailEnd/>
          </a:ln>
        </p:spPr>
        <p:txBody>
          <a:bodyPr/>
          <a:lstStyle/>
          <a:p>
            <a:endParaRPr lang="en-US"/>
          </a:p>
        </p:txBody>
      </p:sp>
      <p:sp>
        <p:nvSpPr>
          <p:cNvPr id="620553" name="Rectangle 9"/>
          <p:cNvSpPr>
            <a:spLocks noChangeArrowheads="1"/>
          </p:cNvSpPr>
          <p:nvPr/>
        </p:nvSpPr>
        <p:spPr bwMode="auto">
          <a:xfrm>
            <a:off x="2362200" y="2033588"/>
            <a:ext cx="4910138" cy="3887787"/>
          </a:xfrm>
          <a:prstGeom prst="rect">
            <a:avLst/>
          </a:prstGeom>
          <a:solidFill>
            <a:srgbClr val="EEF1F4"/>
          </a:solidFill>
          <a:ln w="144463">
            <a:solidFill>
              <a:srgbClr val="EEF1F4"/>
            </a:solidFill>
            <a:miter lim="800000"/>
            <a:headEnd/>
            <a:tailEnd/>
          </a:ln>
        </p:spPr>
        <p:txBody>
          <a:bodyPr/>
          <a:lstStyle/>
          <a:p>
            <a:endParaRPr lang="en-US"/>
          </a:p>
        </p:txBody>
      </p:sp>
      <p:sp>
        <p:nvSpPr>
          <p:cNvPr id="620554" name="Rectangle 10"/>
          <p:cNvSpPr>
            <a:spLocks noChangeArrowheads="1"/>
          </p:cNvSpPr>
          <p:nvPr/>
        </p:nvSpPr>
        <p:spPr bwMode="auto">
          <a:xfrm>
            <a:off x="2362200" y="2033588"/>
            <a:ext cx="4910138" cy="3887787"/>
          </a:xfrm>
          <a:prstGeom prst="rect">
            <a:avLst/>
          </a:prstGeom>
          <a:solidFill>
            <a:srgbClr val="EDEFF3"/>
          </a:solidFill>
          <a:ln w="123825">
            <a:solidFill>
              <a:srgbClr val="EDEFF3"/>
            </a:solidFill>
            <a:miter lim="800000"/>
            <a:headEnd/>
            <a:tailEnd/>
          </a:ln>
        </p:spPr>
        <p:txBody>
          <a:bodyPr/>
          <a:lstStyle/>
          <a:p>
            <a:endParaRPr lang="en-US"/>
          </a:p>
        </p:txBody>
      </p:sp>
      <p:sp>
        <p:nvSpPr>
          <p:cNvPr id="620555" name="Rectangle 11"/>
          <p:cNvSpPr>
            <a:spLocks noChangeArrowheads="1"/>
          </p:cNvSpPr>
          <p:nvPr/>
        </p:nvSpPr>
        <p:spPr bwMode="auto">
          <a:xfrm>
            <a:off x="2362200" y="2033588"/>
            <a:ext cx="4910138" cy="3887787"/>
          </a:xfrm>
          <a:prstGeom prst="rect">
            <a:avLst/>
          </a:prstGeom>
          <a:solidFill>
            <a:srgbClr val="EBEEF2"/>
          </a:solidFill>
          <a:ln w="103188">
            <a:solidFill>
              <a:srgbClr val="EBEEF2"/>
            </a:solidFill>
            <a:miter lim="800000"/>
            <a:headEnd/>
            <a:tailEnd/>
          </a:ln>
        </p:spPr>
        <p:txBody>
          <a:bodyPr/>
          <a:lstStyle/>
          <a:p>
            <a:endParaRPr lang="en-US"/>
          </a:p>
        </p:txBody>
      </p:sp>
      <p:sp>
        <p:nvSpPr>
          <p:cNvPr id="620556" name="Rectangle 12"/>
          <p:cNvSpPr>
            <a:spLocks noChangeArrowheads="1"/>
          </p:cNvSpPr>
          <p:nvPr/>
        </p:nvSpPr>
        <p:spPr bwMode="auto">
          <a:xfrm>
            <a:off x="2362200" y="2033588"/>
            <a:ext cx="4910138" cy="3887787"/>
          </a:xfrm>
          <a:prstGeom prst="rect">
            <a:avLst/>
          </a:prstGeom>
          <a:solidFill>
            <a:srgbClr val="EAECF1"/>
          </a:solidFill>
          <a:ln w="82550">
            <a:solidFill>
              <a:srgbClr val="EAECF1"/>
            </a:solidFill>
            <a:miter lim="800000"/>
            <a:headEnd/>
            <a:tailEnd/>
          </a:ln>
        </p:spPr>
        <p:txBody>
          <a:bodyPr/>
          <a:lstStyle/>
          <a:p>
            <a:endParaRPr lang="en-US"/>
          </a:p>
        </p:txBody>
      </p:sp>
      <p:sp>
        <p:nvSpPr>
          <p:cNvPr id="620557" name="Rectangle 13"/>
          <p:cNvSpPr>
            <a:spLocks noChangeArrowheads="1"/>
          </p:cNvSpPr>
          <p:nvPr/>
        </p:nvSpPr>
        <p:spPr bwMode="auto">
          <a:xfrm>
            <a:off x="2362200" y="2033588"/>
            <a:ext cx="4910138" cy="3887787"/>
          </a:xfrm>
          <a:prstGeom prst="rect">
            <a:avLst/>
          </a:prstGeom>
          <a:solidFill>
            <a:srgbClr val="E9EBF0"/>
          </a:solidFill>
          <a:ln w="61913">
            <a:solidFill>
              <a:srgbClr val="E9EBF0"/>
            </a:solidFill>
            <a:miter lim="800000"/>
            <a:headEnd/>
            <a:tailEnd/>
          </a:ln>
        </p:spPr>
        <p:txBody>
          <a:bodyPr/>
          <a:lstStyle/>
          <a:p>
            <a:endParaRPr lang="en-US"/>
          </a:p>
        </p:txBody>
      </p:sp>
      <p:sp>
        <p:nvSpPr>
          <p:cNvPr id="620558" name="Rectangle 14"/>
          <p:cNvSpPr>
            <a:spLocks noChangeArrowheads="1"/>
          </p:cNvSpPr>
          <p:nvPr/>
        </p:nvSpPr>
        <p:spPr bwMode="auto">
          <a:xfrm>
            <a:off x="2362200" y="2033588"/>
            <a:ext cx="4910138" cy="3887787"/>
          </a:xfrm>
          <a:prstGeom prst="rect">
            <a:avLst/>
          </a:prstGeom>
          <a:solidFill>
            <a:srgbClr val="E7EAEF"/>
          </a:solidFill>
          <a:ln w="41275">
            <a:solidFill>
              <a:srgbClr val="E7EAEF"/>
            </a:solidFill>
            <a:miter lim="800000"/>
            <a:headEnd/>
            <a:tailEnd/>
          </a:ln>
        </p:spPr>
        <p:txBody>
          <a:bodyPr/>
          <a:lstStyle/>
          <a:p>
            <a:endParaRPr lang="en-US"/>
          </a:p>
        </p:txBody>
      </p:sp>
      <p:sp>
        <p:nvSpPr>
          <p:cNvPr id="620559" name="Rectangle 15"/>
          <p:cNvSpPr>
            <a:spLocks noChangeArrowheads="1"/>
          </p:cNvSpPr>
          <p:nvPr/>
        </p:nvSpPr>
        <p:spPr bwMode="auto">
          <a:xfrm>
            <a:off x="2362200" y="2033588"/>
            <a:ext cx="4910138" cy="3887787"/>
          </a:xfrm>
          <a:prstGeom prst="rect">
            <a:avLst/>
          </a:prstGeom>
          <a:solidFill>
            <a:srgbClr val="E6E9EF"/>
          </a:solidFill>
          <a:ln w="20638">
            <a:solidFill>
              <a:srgbClr val="E6E9EF"/>
            </a:solidFill>
            <a:miter lim="800000"/>
            <a:headEnd/>
            <a:tailEnd/>
          </a:ln>
        </p:spPr>
        <p:txBody>
          <a:bodyPr/>
          <a:lstStyle/>
          <a:p>
            <a:endParaRPr lang="en-US"/>
          </a:p>
        </p:txBody>
      </p:sp>
      <p:sp>
        <p:nvSpPr>
          <p:cNvPr id="620560" name="Rectangle 16"/>
          <p:cNvSpPr>
            <a:spLocks noChangeArrowheads="1"/>
          </p:cNvSpPr>
          <p:nvPr/>
        </p:nvSpPr>
        <p:spPr bwMode="auto">
          <a:xfrm>
            <a:off x="2197100" y="1909763"/>
            <a:ext cx="5013325" cy="3951287"/>
          </a:xfrm>
          <a:prstGeom prst="rect">
            <a:avLst/>
          </a:prstGeom>
          <a:solidFill>
            <a:srgbClr val="FFFFFF"/>
          </a:solidFill>
          <a:ln w="9525">
            <a:noFill/>
            <a:miter lim="800000"/>
            <a:headEnd/>
            <a:tailEnd/>
          </a:ln>
        </p:spPr>
        <p:txBody>
          <a:bodyPr/>
          <a:lstStyle/>
          <a:p>
            <a:endParaRPr lang="en-US"/>
          </a:p>
        </p:txBody>
      </p:sp>
      <p:grpSp>
        <p:nvGrpSpPr>
          <p:cNvPr id="2" name="Group 17"/>
          <p:cNvGrpSpPr>
            <a:grpSpLocks/>
          </p:cNvGrpSpPr>
          <p:nvPr/>
        </p:nvGrpSpPr>
        <p:grpSpPr bwMode="auto">
          <a:xfrm>
            <a:off x="2197100" y="2692400"/>
            <a:ext cx="2835275" cy="1809750"/>
            <a:chOff x="1384" y="1696"/>
            <a:chExt cx="1786" cy="1140"/>
          </a:xfrm>
        </p:grpSpPr>
        <p:sp>
          <p:nvSpPr>
            <p:cNvPr id="620562" name="Freeform 18"/>
            <p:cNvSpPr>
              <a:spLocks/>
            </p:cNvSpPr>
            <p:nvPr/>
          </p:nvSpPr>
          <p:spPr bwMode="auto">
            <a:xfrm>
              <a:off x="1384" y="1696"/>
              <a:ext cx="1786" cy="1140"/>
            </a:xfrm>
            <a:custGeom>
              <a:avLst/>
              <a:gdLst/>
              <a:ahLst/>
              <a:cxnLst>
                <a:cxn ang="0">
                  <a:pos x="893" y="1140"/>
                </a:cxn>
                <a:cxn ang="0">
                  <a:pos x="1786" y="1140"/>
                </a:cxn>
                <a:cxn ang="0">
                  <a:pos x="0" y="0"/>
                </a:cxn>
                <a:cxn ang="0">
                  <a:pos x="0" y="1140"/>
                </a:cxn>
                <a:cxn ang="0">
                  <a:pos x="893" y="1140"/>
                </a:cxn>
              </a:cxnLst>
              <a:rect l="0" t="0" r="r" b="b"/>
              <a:pathLst>
                <a:path w="1786" h="1140">
                  <a:moveTo>
                    <a:pt x="893" y="1140"/>
                  </a:moveTo>
                  <a:lnTo>
                    <a:pt x="1786" y="1140"/>
                  </a:lnTo>
                  <a:lnTo>
                    <a:pt x="0" y="0"/>
                  </a:lnTo>
                  <a:lnTo>
                    <a:pt x="0" y="1140"/>
                  </a:lnTo>
                  <a:lnTo>
                    <a:pt x="893" y="1140"/>
                  </a:lnTo>
                  <a:close/>
                </a:path>
              </a:pathLst>
            </a:custGeom>
            <a:solidFill>
              <a:srgbClr val="E7EBEE"/>
            </a:solidFill>
            <a:ln w="9525">
              <a:noFill/>
              <a:round/>
              <a:headEnd/>
              <a:tailEnd/>
            </a:ln>
          </p:spPr>
          <p:txBody>
            <a:bodyPr/>
            <a:lstStyle/>
            <a:p>
              <a:endParaRPr lang="en-US"/>
            </a:p>
          </p:txBody>
        </p:sp>
        <p:sp>
          <p:nvSpPr>
            <p:cNvPr id="620563" name="Rectangle 19"/>
            <p:cNvSpPr>
              <a:spLocks noChangeArrowheads="1"/>
            </p:cNvSpPr>
            <p:nvPr/>
          </p:nvSpPr>
          <p:spPr bwMode="auto">
            <a:xfrm>
              <a:off x="1769" y="2398"/>
              <a:ext cx="318"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Profit</a:t>
              </a:r>
              <a:endParaRPr lang="en-US" sz="2400" u="none">
                <a:latin typeface="Times New Roman" pitchFamily="18" charset="0"/>
              </a:endParaRPr>
            </a:p>
          </p:txBody>
        </p:sp>
      </p:grpSp>
      <p:sp>
        <p:nvSpPr>
          <p:cNvPr id="620564" name="Freeform 20"/>
          <p:cNvSpPr>
            <a:spLocks/>
          </p:cNvSpPr>
          <p:nvPr/>
        </p:nvSpPr>
        <p:spPr bwMode="auto">
          <a:xfrm>
            <a:off x="2197100" y="1909763"/>
            <a:ext cx="5013325" cy="3951287"/>
          </a:xfrm>
          <a:custGeom>
            <a:avLst/>
            <a:gdLst/>
            <a:ahLst/>
            <a:cxnLst>
              <a:cxn ang="0">
                <a:pos x="0" y="0"/>
              </a:cxn>
              <a:cxn ang="0">
                <a:pos x="0" y="2489"/>
              </a:cxn>
              <a:cxn ang="0">
                <a:pos x="3158" y="2489"/>
              </a:cxn>
            </a:cxnLst>
            <a:rect l="0" t="0" r="r" b="b"/>
            <a:pathLst>
              <a:path w="3158" h="2489">
                <a:moveTo>
                  <a:pt x="0" y="0"/>
                </a:moveTo>
                <a:lnTo>
                  <a:pt x="0" y="2489"/>
                </a:lnTo>
                <a:lnTo>
                  <a:pt x="3158" y="2489"/>
                </a:lnTo>
              </a:path>
            </a:pathLst>
          </a:custGeom>
          <a:noFill/>
          <a:ln w="20638">
            <a:solidFill>
              <a:srgbClr val="000000"/>
            </a:solidFill>
            <a:prstDash val="solid"/>
            <a:round/>
            <a:headEnd/>
            <a:tailEnd/>
          </a:ln>
        </p:spPr>
        <p:txBody>
          <a:bodyPr/>
          <a:lstStyle/>
          <a:p>
            <a:endParaRPr lang="en-US"/>
          </a:p>
        </p:txBody>
      </p:sp>
      <p:sp>
        <p:nvSpPr>
          <p:cNvPr id="620565" name="Rectangle 21"/>
          <p:cNvSpPr>
            <a:spLocks noChangeArrowheads="1"/>
          </p:cNvSpPr>
          <p:nvPr/>
        </p:nvSpPr>
        <p:spPr bwMode="auto">
          <a:xfrm>
            <a:off x="2260600" y="1493837"/>
            <a:ext cx="4924425" cy="258763"/>
          </a:xfrm>
          <a:prstGeom prst="rect">
            <a:avLst/>
          </a:prstGeom>
          <a:noFill/>
          <a:ln w="9525">
            <a:noFill/>
            <a:miter lim="800000"/>
            <a:headEnd/>
            <a:tailEnd/>
          </a:ln>
        </p:spPr>
        <p:txBody>
          <a:bodyPr wrap="none" lIns="0" tIns="0" rIns="0" bIns="0">
            <a:spAutoFit/>
          </a:bodyPr>
          <a:lstStyle/>
          <a:p>
            <a:pPr eaLnBrk="0" hangingPunct="0"/>
            <a:r>
              <a:rPr lang="en-US" sz="1700" b="1" u="none" dirty="0">
                <a:solidFill>
                  <a:srgbClr val="000000"/>
                </a:solidFill>
              </a:rPr>
              <a:t>(b) Monopolist with </a:t>
            </a:r>
            <a:r>
              <a:rPr lang="en-US" sz="1700" b="1" dirty="0">
                <a:solidFill>
                  <a:srgbClr val="000000"/>
                </a:solidFill>
              </a:rPr>
              <a:t>Perfect</a:t>
            </a:r>
            <a:r>
              <a:rPr lang="en-US" sz="1700" b="1" u="none" dirty="0">
                <a:solidFill>
                  <a:srgbClr val="000000"/>
                </a:solidFill>
              </a:rPr>
              <a:t> Price Discrimination</a:t>
            </a:r>
            <a:endParaRPr lang="en-US" sz="2400" u="none" dirty="0">
              <a:latin typeface="Times New Roman" pitchFamily="18" charset="0"/>
            </a:endParaRPr>
          </a:p>
        </p:txBody>
      </p:sp>
      <p:sp>
        <p:nvSpPr>
          <p:cNvPr id="620566" name="Rectangle 22"/>
          <p:cNvSpPr>
            <a:spLocks noChangeArrowheads="1"/>
          </p:cNvSpPr>
          <p:nvPr/>
        </p:nvSpPr>
        <p:spPr bwMode="auto">
          <a:xfrm>
            <a:off x="1617663" y="1851025"/>
            <a:ext cx="530225" cy="2587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Price</a:t>
            </a:r>
            <a:endParaRPr lang="en-US" sz="2400" u="none">
              <a:latin typeface="Times New Roman" pitchFamily="18" charset="0"/>
            </a:endParaRPr>
          </a:p>
        </p:txBody>
      </p:sp>
      <p:sp>
        <p:nvSpPr>
          <p:cNvPr id="620567" name="Rectangle 23"/>
          <p:cNvSpPr>
            <a:spLocks noChangeArrowheads="1"/>
          </p:cNvSpPr>
          <p:nvPr/>
        </p:nvSpPr>
        <p:spPr bwMode="auto">
          <a:xfrm>
            <a:off x="2028825" y="5919788"/>
            <a:ext cx="120650" cy="25876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0</a:t>
            </a:r>
            <a:endParaRPr lang="en-US" sz="2400" u="none">
              <a:latin typeface="Times New Roman" pitchFamily="18" charset="0"/>
            </a:endParaRPr>
          </a:p>
        </p:txBody>
      </p:sp>
      <p:sp>
        <p:nvSpPr>
          <p:cNvPr id="620568" name="Rectangle 24"/>
          <p:cNvSpPr>
            <a:spLocks noChangeArrowheads="1"/>
          </p:cNvSpPr>
          <p:nvPr/>
        </p:nvSpPr>
        <p:spPr bwMode="auto">
          <a:xfrm>
            <a:off x="6375400" y="5913438"/>
            <a:ext cx="876300" cy="258762"/>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Quantity</a:t>
            </a:r>
            <a:endParaRPr lang="en-US" sz="2400" u="none">
              <a:latin typeface="Times New Roman" pitchFamily="18" charset="0"/>
            </a:endParaRPr>
          </a:p>
        </p:txBody>
      </p:sp>
      <p:grpSp>
        <p:nvGrpSpPr>
          <p:cNvPr id="3" name="Group 25"/>
          <p:cNvGrpSpPr>
            <a:grpSpLocks/>
          </p:cNvGrpSpPr>
          <p:nvPr/>
        </p:nvGrpSpPr>
        <p:grpSpPr bwMode="auto">
          <a:xfrm>
            <a:off x="2203450" y="2670175"/>
            <a:ext cx="4538663" cy="2495550"/>
            <a:chOff x="1388" y="1682"/>
            <a:chExt cx="2859" cy="1572"/>
          </a:xfrm>
        </p:grpSpPr>
        <p:sp>
          <p:nvSpPr>
            <p:cNvPr id="620570" name="Line 26"/>
            <p:cNvSpPr>
              <a:spLocks noChangeShapeType="1"/>
            </p:cNvSpPr>
            <p:nvPr/>
          </p:nvSpPr>
          <p:spPr bwMode="auto">
            <a:xfrm>
              <a:off x="1388" y="1682"/>
              <a:ext cx="2261" cy="1478"/>
            </a:xfrm>
            <a:prstGeom prst="line">
              <a:avLst/>
            </a:prstGeom>
            <a:noFill/>
            <a:ln w="61913">
              <a:solidFill>
                <a:srgbClr val="003F95"/>
              </a:solidFill>
              <a:round/>
              <a:headEnd/>
              <a:tailEnd/>
            </a:ln>
          </p:spPr>
          <p:txBody>
            <a:bodyPr/>
            <a:lstStyle/>
            <a:p>
              <a:endParaRPr lang="en-US"/>
            </a:p>
          </p:txBody>
        </p:sp>
        <p:sp>
          <p:nvSpPr>
            <p:cNvPr id="620571" name="Rectangle 27"/>
            <p:cNvSpPr>
              <a:spLocks noChangeArrowheads="1"/>
            </p:cNvSpPr>
            <p:nvPr/>
          </p:nvSpPr>
          <p:spPr bwMode="auto">
            <a:xfrm>
              <a:off x="3732" y="3091"/>
              <a:ext cx="515"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Demand</a:t>
              </a:r>
              <a:endParaRPr lang="en-US" sz="2400" u="none">
                <a:latin typeface="Times New Roman" pitchFamily="18" charset="0"/>
              </a:endParaRPr>
            </a:p>
          </p:txBody>
        </p:sp>
      </p:grpSp>
      <p:grpSp>
        <p:nvGrpSpPr>
          <p:cNvPr id="4" name="Group 28"/>
          <p:cNvGrpSpPr>
            <a:grpSpLocks/>
          </p:cNvGrpSpPr>
          <p:nvPr/>
        </p:nvGrpSpPr>
        <p:grpSpPr bwMode="auto">
          <a:xfrm>
            <a:off x="2197100" y="4195763"/>
            <a:ext cx="4651375" cy="328612"/>
            <a:chOff x="1384" y="2643"/>
            <a:chExt cx="2930" cy="207"/>
          </a:xfrm>
        </p:grpSpPr>
        <p:sp>
          <p:nvSpPr>
            <p:cNvPr id="620573" name="Line 29"/>
            <p:cNvSpPr>
              <a:spLocks noChangeShapeType="1"/>
            </p:cNvSpPr>
            <p:nvPr/>
          </p:nvSpPr>
          <p:spPr bwMode="auto">
            <a:xfrm>
              <a:off x="1384" y="2849"/>
              <a:ext cx="2912" cy="1"/>
            </a:xfrm>
            <a:prstGeom prst="line">
              <a:avLst/>
            </a:prstGeom>
            <a:noFill/>
            <a:ln w="61913">
              <a:solidFill>
                <a:srgbClr val="AD0D1B"/>
              </a:solidFill>
              <a:round/>
              <a:headEnd/>
              <a:tailEnd/>
            </a:ln>
          </p:spPr>
          <p:txBody>
            <a:bodyPr/>
            <a:lstStyle/>
            <a:p>
              <a:endParaRPr lang="en-US"/>
            </a:p>
          </p:txBody>
        </p:sp>
        <p:sp>
          <p:nvSpPr>
            <p:cNvPr id="620574" name="Rectangle 30"/>
            <p:cNvSpPr>
              <a:spLocks noChangeArrowheads="1"/>
            </p:cNvSpPr>
            <p:nvPr/>
          </p:nvSpPr>
          <p:spPr bwMode="auto">
            <a:xfrm>
              <a:off x="3504" y="2643"/>
              <a:ext cx="810"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Marginal cost</a:t>
              </a:r>
              <a:endParaRPr lang="en-US" sz="2400" u="none">
                <a:latin typeface="Times New Roman" pitchFamily="18" charset="0"/>
              </a:endParaRPr>
            </a:p>
          </p:txBody>
        </p:sp>
      </p:grpSp>
      <p:grpSp>
        <p:nvGrpSpPr>
          <p:cNvPr id="5" name="Group 31"/>
          <p:cNvGrpSpPr>
            <a:grpSpLocks/>
          </p:cNvGrpSpPr>
          <p:nvPr/>
        </p:nvGrpSpPr>
        <p:grpSpPr bwMode="auto">
          <a:xfrm>
            <a:off x="4468813" y="4452938"/>
            <a:ext cx="1263650" cy="1725612"/>
            <a:chOff x="2815" y="2805"/>
            <a:chExt cx="796" cy="1087"/>
          </a:xfrm>
        </p:grpSpPr>
        <p:grpSp>
          <p:nvGrpSpPr>
            <p:cNvPr id="6" name="Group 32"/>
            <p:cNvGrpSpPr>
              <a:grpSpLocks/>
            </p:cNvGrpSpPr>
            <p:nvPr/>
          </p:nvGrpSpPr>
          <p:grpSpPr bwMode="auto">
            <a:xfrm>
              <a:off x="3131" y="2805"/>
              <a:ext cx="78" cy="874"/>
              <a:chOff x="3131" y="2805"/>
              <a:chExt cx="78" cy="874"/>
            </a:xfrm>
          </p:grpSpPr>
          <p:sp>
            <p:nvSpPr>
              <p:cNvPr id="620577" name="Line 33"/>
              <p:cNvSpPr>
                <a:spLocks noChangeShapeType="1"/>
              </p:cNvSpPr>
              <p:nvPr/>
            </p:nvSpPr>
            <p:spPr bwMode="auto">
              <a:xfrm flipV="1">
                <a:off x="3170" y="2836"/>
                <a:ext cx="1" cy="843"/>
              </a:xfrm>
              <a:prstGeom prst="line">
                <a:avLst/>
              </a:prstGeom>
              <a:noFill/>
              <a:ln w="20638">
                <a:solidFill>
                  <a:schemeClr val="tx1"/>
                </a:solidFill>
                <a:prstDash val="sysDot"/>
                <a:round/>
                <a:headEnd/>
                <a:tailEnd/>
              </a:ln>
            </p:spPr>
            <p:txBody>
              <a:bodyPr/>
              <a:lstStyle/>
              <a:p>
                <a:endParaRPr lang="en-US"/>
              </a:p>
            </p:txBody>
          </p:sp>
          <p:sp>
            <p:nvSpPr>
              <p:cNvPr id="620578" name="Oval 34"/>
              <p:cNvSpPr>
                <a:spLocks noChangeArrowheads="1"/>
              </p:cNvSpPr>
              <p:nvPr/>
            </p:nvSpPr>
            <p:spPr bwMode="auto">
              <a:xfrm>
                <a:off x="3131" y="2805"/>
                <a:ext cx="78" cy="78"/>
              </a:xfrm>
              <a:prstGeom prst="ellipse">
                <a:avLst/>
              </a:prstGeom>
              <a:solidFill>
                <a:srgbClr val="000000"/>
              </a:solidFill>
              <a:ln w="9525">
                <a:noFill/>
                <a:round/>
                <a:headEnd/>
                <a:tailEnd/>
              </a:ln>
            </p:spPr>
            <p:txBody>
              <a:bodyPr/>
              <a:lstStyle/>
              <a:p>
                <a:endParaRPr lang="en-US"/>
              </a:p>
            </p:txBody>
          </p:sp>
        </p:grpSp>
        <p:sp>
          <p:nvSpPr>
            <p:cNvPr id="620579" name="Rectangle 35"/>
            <p:cNvSpPr>
              <a:spLocks noChangeArrowheads="1"/>
            </p:cNvSpPr>
            <p:nvPr/>
          </p:nvSpPr>
          <p:spPr bwMode="auto">
            <a:xfrm>
              <a:off x="2815" y="3729"/>
              <a:ext cx="796"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Quantity sold</a:t>
              </a:r>
              <a:endParaRPr lang="en-US" sz="2400" u="none">
                <a:latin typeface="Times New Roman" pitchFamily="18" charset="0"/>
              </a:endParaRPr>
            </a:p>
          </p:txBody>
        </p:sp>
      </p:grpSp>
      <p:sp>
        <p:nvSpPr>
          <p:cNvPr id="620580" name="Text Box 36"/>
          <p:cNvSpPr txBox="1">
            <a:spLocks noChangeArrowheads="1"/>
          </p:cNvSpPr>
          <p:nvPr/>
        </p:nvSpPr>
        <p:spPr bwMode="auto">
          <a:xfrm>
            <a:off x="6024562" y="3198813"/>
            <a:ext cx="3119438" cy="915987"/>
          </a:xfrm>
          <a:prstGeom prst="rect">
            <a:avLst/>
          </a:prstGeom>
          <a:noFill/>
          <a:ln w="9525">
            <a:noFill/>
            <a:miter lim="800000"/>
            <a:headEnd/>
            <a:tailEnd/>
          </a:ln>
          <a:effectLst/>
        </p:spPr>
        <p:txBody>
          <a:bodyPr>
            <a:spAutoFit/>
          </a:bodyPr>
          <a:lstStyle/>
          <a:p>
            <a:pPr>
              <a:spcBef>
                <a:spcPct val="50000"/>
              </a:spcBef>
            </a:pPr>
            <a:r>
              <a:rPr lang="en-US" u="none" dirty="0">
                <a:solidFill>
                  <a:schemeClr val="tx2">
                    <a:lumMod val="75000"/>
                  </a:schemeClr>
                </a:solidFill>
                <a:latin typeface="Times New Roman" pitchFamily="18" charset="0"/>
                <a:cs typeface="Times New Roman" pitchFamily="18" charset="0"/>
              </a:rPr>
              <a:t>Consumer surplus and deadweight loss have both been converted into profit.</a:t>
            </a:r>
          </a:p>
        </p:txBody>
      </p:sp>
      <p:sp>
        <p:nvSpPr>
          <p:cNvPr id="620581" name="Text Box 37"/>
          <p:cNvSpPr txBox="1">
            <a:spLocks noChangeArrowheads="1"/>
          </p:cNvSpPr>
          <p:nvPr/>
        </p:nvSpPr>
        <p:spPr bwMode="auto">
          <a:xfrm>
            <a:off x="5176838" y="1905000"/>
            <a:ext cx="3967162" cy="1200329"/>
          </a:xfrm>
          <a:prstGeom prst="rect">
            <a:avLst/>
          </a:prstGeom>
          <a:noFill/>
          <a:ln w="9525">
            <a:noFill/>
            <a:miter lim="800000"/>
            <a:headEnd/>
            <a:tailEnd/>
          </a:ln>
          <a:effectLst/>
        </p:spPr>
        <p:txBody>
          <a:bodyPr>
            <a:spAutoFit/>
          </a:bodyPr>
          <a:lstStyle/>
          <a:p>
            <a:pPr>
              <a:spcBef>
                <a:spcPct val="50000"/>
              </a:spcBef>
            </a:pPr>
            <a:r>
              <a:rPr lang="en-US" u="none" dirty="0">
                <a:solidFill>
                  <a:schemeClr val="tx2">
                    <a:lumMod val="75000"/>
                  </a:schemeClr>
                </a:solidFill>
                <a:latin typeface="Times New Roman" pitchFamily="18" charset="0"/>
                <a:cs typeface="Times New Roman" pitchFamily="18" charset="0"/>
              </a:rPr>
              <a:t>Every consumer gets charged a different price -- the highest price they are willing to pay -- so in this special case, the demand curve is also MR!</a:t>
            </a:r>
          </a:p>
        </p:txBody>
      </p:sp>
      <p:sp>
        <p:nvSpPr>
          <p:cNvPr id="620582" name="Text Box 38"/>
          <p:cNvSpPr txBox="1">
            <a:spLocks noChangeArrowheads="1"/>
          </p:cNvSpPr>
          <p:nvPr/>
        </p:nvSpPr>
        <p:spPr bwMode="auto">
          <a:xfrm>
            <a:off x="5267325" y="5067300"/>
            <a:ext cx="1930400" cy="350838"/>
          </a:xfrm>
          <a:prstGeom prst="rect">
            <a:avLst/>
          </a:prstGeom>
          <a:noFill/>
          <a:ln w="9525">
            <a:noFill/>
            <a:miter lim="800000"/>
            <a:headEnd/>
            <a:tailEnd/>
          </a:ln>
          <a:effectLst/>
        </p:spPr>
        <p:txBody>
          <a:bodyPr>
            <a:spAutoFit/>
          </a:bodyPr>
          <a:lstStyle/>
          <a:p>
            <a:pPr>
              <a:spcBef>
                <a:spcPct val="50000"/>
              </a:spcBef>
            </a:pPr>
            <a:r>
              <a:rPr lang="en-US" sz="1700" u="none">
                <a:solidFill>
                  <a:schemeClr val="accent2"/>
                </a:solidFill>
              </a:rPr>
              <a:t>Marginal revenue</a:t>
            </a:r>
          </a:p>
        </p:txBody>
      </p:sp>
      <p:pic>
        <p:nvPicPr>
          <p:cNvPr id="3076" name="Picture 4" descr="C:\Documents and Settings\rahmed\Local Settings\Temporary Internet Files\Content.IE5\CPBHL83M\MCj04348820000[1].png"/>
          <p:cNvPicPr>
            <a:picLocks noChangeAspect="1" noChangeArrowheads="1"/>
          </p:cNvPicPr>
          <p:nvPr/>
        </p:nvPicPr>
        <p:blipFill>
          <a:blip r:embed="rId3" cstate="print"/>
          <a:srcRect/>
          <a:stretch>
            <a:fillRect/>
          </a:stretch>
        </p:blipFill>
        <p:spPr bwMode="auto">
          <a:xfrm>
            <a:off x="4800743" y="3886200"/>
            <a:ext cx="609457" cy="609457"/>
          </a:xfrm>
          <a:prstGeom prst="rect">
            <a:avLst/>
          </a:prstGeom>
          <a:noFill/>
        </p:spPr>
      </p:pic>
      <p:pic>
        <p:nvPicPr>
          <p:cNvPr id="3077" name="Picture 5" descr="C:\Documents and Settings\rahmed\Local Settings\Temporary Internet Files\Content.IE5\8ECERJN0\MCj04326210000[1].png"/>
          <p:cNvPicPr>
            <a:picLocks noChangeAspect="1" noChangeArrowheads="1"/>
          </p:cNvPicPr>
          <p:nvPr/>
        </p:nvPicPr>
        <p:blipFill>
          <a:blip r:embed="rId4" cstate="print"/>
          <a:srcRect/>
          <a:stretch>
            <a:fillRect/>
          </a:stretch>
        </p:blipFill>
        <p:spPr bwMode="auto">
          <a:xfrm>
            <a:off x="2209800" y="2209800"/>
            <a:ext cx="476250" cy="476250"/>
          </a:xfrm>
          <a:prstGeom prst="rect">
            <a:avLst/>
          </a:prstGeom>
          <a:noFill/>
        </p:spPr>
      </p:pic>
      <p:pic>
        <p:nvPicPr>
          <p:cNvPr id="3078" name="Picture 6" descr="C:\Documents and Settings\rahmed\Local Settings\Temporary Internet Files\Content.IE5\5R4O1XII\MCj04326260000[1].png"/>
          <p:cNvPicPr>
            <a:picLocks noChangeAspect="1" noChangeArrowheads="1"/>
          </p:cNvPicPr>
          <p:nvPr/>
        </p:nvPicPr>
        <p:blipFill>
          <a:blip r:embed="rId5" cstate="print"/>
          <a:srcRect/>
          <a:stretch>
            <a:fillRect/>
          </a:stretch>
        </p:blipFill>
        <p:spPr bwMode="auto">
          <a:xfrm>
            <a:off x="2643187" y="2514600"/>
            <a:ext cx="481013" cy="481013"/>
          </a:xfrm>
          <a:prstGeom prst="rect">
            <a:avLst/>
          </a:prstGeom>
          <a:noFill/>
        </p:spPr>
      </p:pic>
      <p:pic>
        <p:nvPicPr>
          <p:cNvPr id="3079" name="Picture 7" descr="C:\Documents and Settings\rahmed\Local Settings\Temporary Internet Files\Content.IE5\Z045SZC4\MCj04326250000[1].png"/>
          <p:cNvPicPr>
            <a:picLocks noChangeAspect="1" noChangeArrowheads="1"/>
          </p:cNvPicPr>
          <p:nvPr/>
        </p:nvPicPr>
        <p:blipFill>
          <a:blip r:embed="rId6" cstate="print"/>
          <a:srcRect/>
          <a:stretch>
            <a:fillRect/>
          </a:stretch>
        </p:blipFill>
        <p:spPr bwMode="auto">
          <a:xfrm>
            <a:off x="3048000" y="2743057"/>
            <a:ext cx="457200" cy="457200"/>
          </a:xfrm>
          <a:prstGeom prst="rect">
            <a:avLst/>
          </a:prstGeom>
          <a:noFill/>
        </p:spPr>
      </p:pic>
      <p:pic>
        <p:nvPicPr>
          <p:cNvPr id="3080" name="Picture 8" descr="C:\Documents and Settings\rahmed\Local Settings\Temporary Internet Files\Content.IE5\UJ25Q21E\MCj04326120000[1].png"/>
          <p:cNvPicPr>
            <a:picLocks noChangeAspect="1" noChangeArrowheads="1"/>
          </p:cNvPicPr>
          <p:nvPr/>
        </p:nvPicPr>
        <p:blipFill>
          <a:blip r:embed="rId7" cstate="print"/>
          <a:srcRect/>
          <a:stretch>
            <a:fillRect/>
          </a:stretch>
        </p:blipFill>
        <p:spPr bwMode="auto">
          <a:xfrm>
            <a:off x="3429000" y="2971800"/>
            <a:ext cx="533400" cy="533400"/>
          </a:xfrm>
          <a:prstGeom prst="rect">
            <a:avLst/>
          </a:prstGeom>
          <a:noFill/>
        </p:spPr>
      </p:pic>
      <p:pic>
        <p:nvPicPr>
          <p:cNvPr id="3081" name="Picture 9" descr="C:\Documents and Settings\rahmed\Local Settings\Temporary Internet Files\Content.IE5\L3K9TK9D\MCj04326110000[1].png"/>
          <p:cNvPicPr>
            <a:picLocks noChangeAspect="1" noChangeArrowheads="1"/>
          </p:cNvPicPr>
          <p:nvPr/>
        </p:nvPicPr>
        <p:blipFill>
          <a:blip r:embed="rId8" cstate="print"/>
          <a:srcRect/>
          <a:stretch>
            <a:fillRect/>
          </a:stretch>
        </p:blipFill>
        <p:spPr bwMode="auto">
          <a:xfrm>
            <a:off x="3886200" y="3276600"/>
            <a:ext cx="533400" cy="533400"/>
          </a:xfrm>
          <a:prstGeom prst="rect">
            <a:avLst/>
          </a:prstGeom>
          <a:noFill/>
        </p:spPr>
      </p:pic>
      <p:pic>
        <p:nvPicPr>
          <p:cNvPr id="3082" name="Picture 10" descr="C:\Documents and Settings\rahmed\Local Settings\Temporary Internet Files\Content.IE5\Z1SPVHGY\MCj04326230000[1].png"/>
          <p:cNvPicPr>
            <a:picLocks noChangeAspect="1" noChangeArrowheads="1"/>
          </p:cNvPicPr>
          <p:nvPr/>
        </p:nvPicPr>
        <p:blipFill>
          <a:blip r:embed="rId9" cstate="print"/>
          <a:srcRect/>
          <a:stretch>
            <a:fillRect/>
          </a:stretch>
        </p:blipFill>
        <p:spPr bwMode="auto">
          <a:xfrm>
            <a:off x="4343400" y="3657600"/>
            <a:ext cx="533400" cy="533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0580"/>
                                        </p:tgtEl>
                                        <p:attrNameLst>
                                          <p:attrName>style.visibility</p:attrName>
                                        </p:attrNameLst>
                                      </p:cBhvr>
                                      <p:to>
                                        <p:strVal val="visible"/>
                                      </p:to>
                                    </p:set>
                                    <p:animEffect transition="in" filter="dissolve">
                                      <p:cBhvr>
                                        <p:cTn id="17" dur="500"/>
                                        <p:tgtEl>
                                          <p:spTgt spid="6205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0581"/>
                                        </p:tgtEl>
                                        <p:attrNameLst>
                                          <p:attrName>style.visibility</p:attrName>
                                        </p:attrNameLst>
                                      </p:cBhvr>
                                      <p:to>
                                        <p:strVal val="visible"/>
                                      </p:to>
                                    </p:set>
                                    <p:animEffect transition="in" filter="dissolve">
                                      <p:cBhvr>
                                        <p:cTn id="22" dur="500"/>
                                        <p:tgtEl>
                                          <p:spTgt spid="620581"/>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620582"/>
                                        </p:tgtEl>
                                        <p:attrNameLst>
                                          <p:attrName>style.visibility</p:attrName>
                                        </p:attrNameLst>
                                      </p:cBhvr>
                                      <p:to>
                                        <p:strVal val="visible"/>
                                      </p:to>
                                    </p:set>
                                    <p:animEffect transition="in" filter="dissolve">
                                      <p:cBhvr>
                                        <p:cTn id="26" dur="500"/>
                                        <p:tgtEl>
                                          <p:spTgt spid="620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80" grpId="0"/>
      <p:bldP spid="620581" grpId="0"/>
      <p:bldP spid="6205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dirty="0" smtClean="0"/>
              <a:t/>
            </a:r>
            <a:br>
              <a:rPr lang="en-US" dirty="0" smtClean="0"/>
            </a:br>
            <a:endParaRPr lang="en-US" dirty="0"/>
          </a:p>
        </p:txBody>
      </p:sp>
      <p:sp>
        <p:nvSpPr>
          <p:cNvPr id="3" name="Rectangle 3"/>
          <p:cNvSpPr txBox="1">
            <a:spLocks noChangeArrowheads="1"/>
          </p:cNvSpPr>
          <p:nvPr/>
        </p:nvSpPr>
        <p:spPr>
          <a:xfrm>
            <a:off x="471488" y="1509713"/>
            <a:ext cx="8229600" cy="4094162"/>
          </a:xfrm>
          <a:prstGeom prst="rect">
            <a:avLst/>
          </a:prstGeom>
        </p:spPr>
        <p:txBody>
          <a:bodyPr/>
          <a:lstStyle/>
          <a:p>
            <a:pPr marL="320040" lvl="0" indent="-320040">
              <a:spcBef>
                <a:spcPts val="700"/>
              </a:spcBef>
              <a:buClr>
                <a:schemeClr val="accent2"/>
              </a:buClr>
              <a:buSzPct val="60000"/>
              <a:buFont typeface="Wingdings"/>
              <a:buChar char=""/>
            </a:pPr>
            <a:r>
              <a:rPr lang="en-US" sz="3200" dirty="0" smtClean="0">
                <a:latin typeface="Times New Roman" pitchFamily="18" charset="0"/>
                <a:cs typeface="Times New Roman" pitchFamily="18" charset="0"/>
              </a:rPr>
              <a:t>You can see this type of price discrimination in the sale of both new and used cars. People will pay different prices for cars with identical features, and the salesperson must attempt to gauge the maximum price at which the car can be sold. </a:t>
            </a:r>
          </a:p>
          <a:p>
            <a:pPr marL="320040" lvl="0" indent="-320040">
              <a:spcBef>
                <a:spcPts val="700"/>
              </a:spcBef>
              <a:buClr>
                <a:schemeClr val="accent2"/>
              </a:buClr>
              <a:buSzPct val="60000"/>
              <a:buFont typeface="Wingdings"/>
              <a:buChar char=""/>
            </a:pPr>
            <a:r>
              <a:rPr lang="en-US" sz="3200" dirty="0" smtClean="0">
                <a:latin typeface="Times New Roman" pitchFamily="18" charset="0"/>
                <a:cs typeface="Times New Roman" pitchFamily="18" charset="0"/>
              </a:rPr>
              <a:t>This type of price discrimination                  often includes a bargaining                       aspect, where the consumer                    attempts to negotiate the price.</a:t>
            </a:r>
            <a:endParaRPr kumimoji="0" lang="en-US" sz="29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1026" name="Picture 2" descr="C:\Documents and Settings\rahmed\Local Settings\Temporary Internet Files\Content.IE5\L3K9TK9D\MCj02330280000[1].wmf"/>
          <p:cNvPicPr>
            <a:picLocks noChangeAspect="1" noChangeArrowheads="1"/>
          </p:cNvPicPr>
          <p:nvPr/>
        </p:nvPicPr>
        <p:blipFill>
          <a:blip r:embed="rId3" cstate="print"/>
          <a:srcRect/>
          <a:stretch>
            <a:fillRect/>
          </a:stretch>
        </p:blipFill>
        <p:spPr bwMode="auto">
          <a:xfrm>
            <a:off x="6390238" y="4038600"/>
            <a:ext cx="2601362" cy="2646630"/>
          </a:xfrm>
          <a:prstGeom prst="rect">
            <a:avLst/>
          </a:prstGeom>
          <a:noFill/>
        </p:spPr>
      </p:pic>
      <p:sp>
        <p:nvSpPr>
          <p:cNvPr id="5" name="Rectangle 2"/>
          <p:cNvSpPr txBox="1">
            <a:spLocks noChangeArrowheads="1"/>
          </p:cNvSpPr>
          <p:nvPr/>
        </p:nvSpPr>
        <p:spPr>
          <a:xfrm>
            <a:off x="612648" y="228600"/>
            <a:ext cx="8153400" cy="990600"/>
          </a:xfrm>
          <a:prstGeom prst="rect">
            <a:avLst/>
          </a:prstGeom>
        </p:spPr>
        <p:txBody>
          <a:bodyPr vert="horz"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Examples of Perfect Price Discrimination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Second-degree price discrimination</a:t>
            </a:r>
            <a:endParaRPr lang="en-US" sz="3600" dirty="0"/>
          </a:p>
        </p:txBody>
      </p:sp>
      <p:sp>
        <p:nvSpPr>
          <p:cNvPr id="3" name="Rectangle 3"/>
          <p:cNvSpPr txBox="1">
            <a:spLocks noChangeArrowheads="1"/>
          </p:cNvSpPr>
          <p:nvPr/>
        </p:nvSpPr>
        <p:spPr>
          <a:xfrm>
            <a:off x="471488" y="1509713"/>
            <a:ext cx="8229600" cy="4094162"/>
          </a:xfrm>
          <a:prstGeom prst="rect">
            <a:avLst/>
          </a:prstGeom>
        </p:spPr>
        <p:txBody>
          <a:bodyPr/>
          <a:lstStyle/>
          <a:p>
            <a:pPr marL="320040" lvl="0" indent="-320040">
              <a:spcBef>
                <a:spcPts val="700"/>
              </a:spcBef>
              <a:buClr>
                <a:schemeClr val="accent2"/>
              </a:buClr>
              <a:buSzPct val="60000"/>
              <a:buFont typeface="Wingdings" pitchFamily="2" charset="2"/>
              <a:buChar char="q"/>
            </a:pPr>
            <a:r>
              <a:rPr lang="en-US" sz="3200" dirty="0" smtClean="0">
                <a:latin typeface="Times New Roman" pitchFamily="18" charset="0"/>
                <a:cs typeface="Times New Roman" pitchFamily="18" charset="0"/>
              </a:rPr>
              <a:t>In many situations the firm</a:t>
            </a:r>
          </a:p>
          <a:p>
            <a:pPr marL="777240" lvl="1" indent="-320040">
              <a:spcBef>
                <a:spcPts val="700"/>
              </a:spcBef>
              <a:buClr>
                <a:schemeClr val="accent2"/>
              </a:buClr>
              <a:buSzPct val="60000"/>
              <a:buFont typeface="Wingdings" pitchFamily="2" charset="2"/>
              <a:buChar char="q"/>
            </a:pPr>
            <a:r>
              <a:rPr lang="en-US" sz="3200" dirty="0" smtClean="0">
                <a:latin typeface="Times New Roman" pitchFamily="18" charset="0"/>
                <a:cs typeface="Times New Roman" pitchFamily="18" charset="0"/>
              </a:rPr>
              <a:t> does not know the willingness to pay of each buyer, and </a:t>
            </a:r>
          </a:p>
          <a:p>
            <a:pPr marL="777240" lvl="1" indent="-320040">
              <a:spcBef>
                <a:spcPts val="700"/>
              </a:spcBef>
              <a:buClr>
                <a:schemeClr val="accent2"/>
              </a:buClr>
              <a:buSzPct val="60000"/>
              <a:buFont typeface="Wingdings" pitchFamily="2" charset="2"/>
              <a:buChar char="q"/>
            </a:pPr>
            <a:r>
              <a:rPr lang="en-US" sz="3200" dirty="0" smtClean="0">
                <a:latin typeface="Times New Roman" pitchFamily="18" charset="0"/>
                <a:cs typeface="Times New Roman" pitchFamily="18" charset="0"/>
              </a:rPr>
              <a:t>cannot sell identical units of the good at different prices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Second-degree price discrimination</a:t>
            </a:r>
            <a:endParaRPr lang="en-US" sz="3600" dirty="0"/>
          </a:p>
        </p:txBody>
      </p:sp>
      <p:sp>
        <p:nvSpPr>
          <p:cNvPr id="3" name="Rectangle 3"/>
          <p:cNvSpPr txBox="1">
            <a:spLocks noChangeArrowheads="1"/>
          </p:cNvSpPr>
          <p:nvPr/>
        </p:nvSpPr>
        <p:spPr>
          <a:xfrm>
            <a:off x="471488" y="1509713"/>
            <a:ext cx="8229600" cy="4094162"/>
          </a:xfrm>
          <a:prstGeom prst="rect">
            <a:avLst/>
          </a:prstGeom>
        </p:spPr>
        <p:txBody>
          <a:bodyPr/>
          <a:lstStyle/>
          <a:p>
            <a:pPr marL="320040" lvl="0" indent="-320040">
              <a:spcBef>
                <a:spcPts val="700"/>
              </a:spcBef>
              <a:buClr>
                <a:schemeClr val="accent2"/>
              </a:buClr>
              <a:buSzPct val="60000"/>
            </a:pPr>
            <a:r>
              <a:rPr lang="en-US" sz="3200" dirty="0" smtClean="0">
                <a:latin typeface="Times New Roman" pitchFamily="18" charset="0"/>
                <a:cs typeface="Times New Roman" pitchFamily="18" charset="0"/>
              </a:rPr>
              <a:t>Hurdle Pricing:</a:t>
            </a:r>
          </a:p>
          <a:p>
            <a:pPr marL="320040" lvl="0" indent="-320040">
              <a:spcBef>
                <a:spcPts val="700"/>
              </a:spcBef>
              <a:buClr>
                <a:schemeClr val="accent2"/>
              </a:buClr>
              <a:buSzPct val="60000"/>
              <a:buFont typeface="Wingdings" pitchFamily="2" charset="2"/>
              <a:buChar char="q"/>
            </a:pPr>
            <a:r>
              <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Firm </a:t>
            </a:r>
            <a:r>
              <a:rPr lang="en-US" sz="3200" dirty="0" smtClean="0">
                <a:latin typeface="Times New Roman" pitchFamily="18" charset="0"/>
                <a:cs typeface="Times New Roman" pitchFamily="18" charset="0"/>
              </a:rPr>
              <a:t>put</a:t>
            </a:r>
            <a:r>
              <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s a “hurdle” to sort the different types of consumers</a:t>
            </a:r>
          </a:p>
          <a:p>
            <a:pPr marL="320040" lvl="0" indent="-320040">
              <a:spcBef>
                <a:spcPts val="700"/>
              </a:spcBef>
              <a:buClr>
                <a:schemeClr val="accent2"/>
              </a:buClr>
              <a:buSzPct val="60000"/>
              <a:buFont typeface="Wingdings" pitchFamily="2" charset="2"/>
              <a:buChar char="q"/>
            </a:pPr>
            <a:r>
              <a:rPr lang="en-US" sz="3200" dirty="0" smtClean="0">
                <a:latin typeface="Times New Roman" pitchFamily="18" charset="0"/>
                <a:cs typeface="Times New Roman" pitchFamily="18" charset="0"/>
              </a:rPr>
              <a:t>Self selection: a certain type of consumers will go through the hurdle. Ideally that is the low willingness to pay type. </a:t>
            </a:r>
            <a:endPar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320040" lvl="0" indent="-320040">
              <a:spcBef>
                <a:spcPts val="700"/>
              </a:spcBef>
              <a:buClr>
                <a:schemeClr val="accent2"/>
              </a:buClr>
              <a:buSzPct val="60000"/>
              <a:buFont typeface="Wingdings" pitchFamily="2" charset="2"/>
              <a:buChar char="q"/>
            </a:pPr>
            <a:r>
              <a:rPr lang="en-US" sz="3200" dirty="0" smtClean="0">
                <a:latin typeface="Times New Roman" pitchFamily="18" charset="0"/>
                <a:cs typeface="Times New Roman" pitchFamily="18" charset="0"/>
              </a:rPr>
              <a:t>Those who go through the hurdle get the lowest price</a:t>
            </a:r>
            <a:endPar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320040" lvl="0" indent="-320040">
              <a:spcBef>
                <a:spcPts val="700"/>
              </a:spcBef>
              <a:buClr>
                <a:schemeClr val="accent2"/>
              </a:buClr>
              <a:buSzPct val="60000"/>
              <a:buFont typeface="Wingdings" pitchFamily="2" charset="2"/>
              <a:buChar char="q"/>
            </a:pPr>
            <a:endPar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320040" lvl="0" indent="-320040">
              <a:spcBef>
                <a:spcPts val="700"/>
              </a:spcBef>
              <a:buClr>
                <a:schemeClr val="accent2"/>
              </a:buClr>
              <a:buSzPct val="60000"/>
            </a:pPr>
            <a:r>
              <a:rPr lang="en-US" sz="3200" dirty="0" smtClean="0">
                <a:latin typeface="Times New Roman" pitchFamily="18" charset="0"/>
                <a:cs typeface="Times New Roman" pitchFamily="18" charset="0"/>
              </a:rPr>
              <a:t> </a:t>
            </a:r>
            <a:endPar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320040" lvl="0" indent="-320040">
              <a:spcBef>
                <a:spcPts val="700"/>
              </a:spcBef>
              <a:buClr>
                <a:schemeClr val="accent2"/>
              </a:buClr>
              <a:buSzPct val="60000"/>
              <a:buFont typeface="Wingdings"/>
              <a:buChar char=""/>
            </a:pPr>
            <a:endParaRPr kumimoji="0" lang="en-US" sz="29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dobe Caslon Pro Bold" pitchFamily="18" charset="0"/>
              </a:rPr>
              <a:t>Examples of Second-Degree Price Discrimination</a:t>
            </a:r>
            <a:endParaRPr lang="en-US" sz="3600" dirty="0">
              <a:latin typeface="Adobe Caslon Pro Bold" pitchFamily="18" charset="0"/>
            </a:endParaRPr>
          </a:p>
        </p:txBody>
      </p:sp>
      <p:sp>
        <p:nvSpPr>
          <p:cNvPr id="3" name="Rectangle 3"/>
          <p:cNvSpPr txBox="1">
            <a:spLocks noChangeArrowheads="1"/>
          </p:cNvSpPr>
          <p:nvPr/>
        </p:nvSpPr>
        <p:spPr>
          <a:xfrm>
            <a:off x="471488" y="1849438"/>
            <a:ext cx="8229600" cy="4094162"/>
          </a:xfrm>
          <a:prstGeom prst="rect">
            <a:avLst/>
          </a:prstGeom>
        </p:spPr>
        <p:txBody>
          <a:bodyPr/>
          <a:lstStyle/>
          <a:p>
            <a:pPr marL="320040" lvl="0" indent="-320040">
              <a:spcBef>
                <a:spcPts val="700"/>
              </a:spcBef>
              <a:buClr>
                <a:schemeClr val="accent2"/>
              </a:buClr>
              <a:buSzPct val="60000"/>
              <a:buFont typeface="Wingdings"/>
              <a:buChar char=""/>
            </a:pPr>
            <a:r>
              <a:rPr lang="en-US" sz="3200" dirty="0" smtClean="0">
                <a:latin typeface="Times New Roman" pitchFamily="18" charset="0"/>
                <a:cs typeface="Times New Roman" pitchFamily="18" charset="0"/>
              </a:rPr>
              <a:t>Bulk discounts: a reduced price may be offered if you buy two t-shirts instead of just one. (e.g., 1/$6.99 or 2/$10)</a:t>
            </a:r>
          </a:p>
          <a:p>
            <a:pPr marL="320040" lvl="0" indent="-320040">
              <a:spcBef>
                <a:spcPts val="700"/>
              </a:spcBef>
              <a:buClr>
                <a:schemeClr val="accent2"/>
              </a:buClr>
              <a:buSzPct val="60000"/>
              <a:buFont typeface="Wingdings"/>
              <a:buChar char=""/>
            </a:pPr>
            <a:r>
              <a:rPr lang="en-US" sz="3200" dirty="0" smtClean="0">
                <a:latin typeface="Times New Roman" pitchFamily="18" charset="0"/>
                <a:cs typeface="Times New Roman" pitchFamily="18" charset="0"/>
              </a:rPr>
              <a:t>Small vs. Large cup of coffee</a:t>
            </a:r>
          </a:p>
          <a:p>
            <a:pPr marL="320040" lvl="0" indent="-320040">
              <a:spcBef>
                <a:spcPts val="700"/>
              </a:spcBef>
              <a:buClr>
                <a:schemeClr val="accent2"/>
              </a:buClr>
              <a:buSzPct val="60000"/>
              <a:buFont typeface="Wingdings"/>
              <a:buChar cha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Airline Tickets</a:t>
            </a:r>
          </a:p>
          <a:p>
            <a:pPr marL="320040" indent="-320040">
              <a:spcBef>
                <a:spcPts val="700"/>
              </a:spcBef>
              <a:buClr>
                <a:schemeClr val="accent2"/>
              </a:buClr>
              <a:buSzPct val="60000"/>
              <a:buFont typeface="Wingdings"/>
              <a:buChar char=""/>
            </a:pPr>
            <a:r>
              <a:rPr lang="en-US" sz="3200" dirty="0" smtClean="0">
                <a:latin typeface="Times New Roman" pitchFamily="18" charset="0"/>
                <a:cs typeface="Times New Roman" pitchFamily="18" charset="0"/>
              </a:rPr>
              <a:t>Discount coupons</a:t>
            </a:r>
          </a:p>
          <a:p>
            <a:pPr marL="320040" lvl="0" indent="-320040">
              <a:spcBef>
                <a:spcPts val="700"/>
              </a:spcBef>
              <a:buClr>
                <a:schemeClr val="accent2"/>
              </a:buClr>
              <a:buSzPct val="60000"/>
              <a:buFont typeface="Wingdings"/>
              <a:buChar char=""/>
            </a:pPr>
            <a:endParaRPr kumimoji="0" lang="en-US" sz="29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59" name="Picture 11" descr="C:\Documents and Settings\rahmed\Local Settings\Temporary Internet Files\Content.IE5\BVQCK19B\MCj04315630000[1].png"/>
          <p:cNvPicPr>
            <a:picLocks noChangeAspect="1" noChangeArrowheads="1"/>
          </p:cNvPicPr>
          <p:nvPr/>
        </p:nvPicPr>
        <p:blipFill>
          <a:blip r:embed="rId3" cstate="print"/>
          <a:srcRect/>
          <a:stretch>
            <a:fillRect/>
          </a:stretch>
        </p:blipFill>
        <p:spPr bwMode="auto">
          <a:xfrm>
            <a:off x="5029200" y="4407140"/>
            <a:ext cx="1904762" cy="1917460"/>
          </a:xfrm>
          <a:prstGeom prst="rect">
            <a:avLst/>
          </a:prstGeom>
          <a:noFill/>
        </p:spPr>
      </p:pic>
      <p:sp>
        <p:nvSpPr>
          <p:cNvPr id="15" name="TextBox 14"/>
          <p:cNvSpPr txBox="1"/>
          <p:nvPr/>
        </p:nvSpPr>
        <p:spPr>
          <a:xfrm>
            <a:off x="5791200" y="6059269"/>
            <a:ext cx="2154757" cy="646331"/>
          </a:xfrm>
          <a:prstGeom prst="rect">
            <a:avLst/>
          </a:prstGeom>
          <a:noFill/>
        </p:spPr>
        <p:txBody>
          <a:bodyPr wrap="none" rtlCol="0">
            <a:spAutoFit/>
          </a:bodyPr>
          <a:lstStyle/>
          <a:p>
            <a:r>
              <a:rPr lang="en-US" dirty="0" smtClean="0"/>
              <a:t>8 oz	        16 oz</a:t>
            </a:r>
          </a:p>
          <a:p>
            <a:r>
              <a:rPr lang="en-US" dirty="0" smtClean="0"/>
              <a:t>$1.5	       $1.79</a:t>
            </a:r>
            <a:endParaRPr lang="en-US" dirty="0"/>
          </a:p>
        </p:txBody>
      </p:sp>
      <p:pic>
        <p:nvPicPr>
          <p:cNvPr id="16" name="Picture 11" descr="C:\Documents and Settings\rahmed\Local Settings\Temporary Internet Files\Content.IE5\BVQCK19B\MCj04315630000[1].png"/>
          <p:cNvPicPr>
            <a:picLocks noChangeAspect="1" noChangeArrowheads="1"/>
          </p:cNvPicPr>
          <p:nvPr/>
        </p:nvPicPr>
        <p:blipFill>
          <a:blip r:embed="rId3" cstate="print"/>
          <a:srcRect/>
          <a:stretch>
            <a:fillRect/>
          </a:stretch>
        </p:blipFill>
        <p:spPr bwMode="auto">
          <a:xfrm>
            <a:off x="6019800" y="3581400"/>
            <a:ext cx="2819400" cy="306679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533400" y="152400"/>
            <a:ext cx="8153400" cy="990600"/>
          </a:xfrm>
        </p:spPr>
        <p:txBody>
          <a:bodyPr>
            <a:normAutofit fontScale="90000"/>
          </a:bodyPr>
          <a:lstStyle/>
          <a:p>
            <a:r>
              <a:rPr lang="en-US" dirty="0" smtClean="0"/>
              <a:t>Are profits higher with price discrimination?</a:t>
            </a:r>
            <a:endParaRPr lang="en-US" dirty="0"/>
          </a:p>
        </p:txBody>
      </p:sp>
      <p:sp>
        <p:nvSpPr>
          <p:cNvPr id="617475" name="Rectangle 3"/>
          <p:cNvSpPr>
            <a:spLocks noGrp="1" noChangeArrowheads="1"/>
          </p:cNvSpPr>
          <p:nvPr>
            <p:ph idx="1"/>
          </p:nvPr>
        </p:nvSpPr>
        <p:spPr/>
        <p:txBody>
          <a:bodyPr>
            <a:normAutofit/>
          </a:bodyPr>
          <a:lstStyle/>
          <a:p>
            <a:pPr>
              <a:lnSpc>
                <a:spcPct val="90000"/>
              </a:lnSpc>
            </a:pPr>
            <a:r>
              <a:rPr lang="en-US" sz="2400" dirty="0" smtClean="0">
                <a:latin typeface="Times New Roman" pitchFamily="18" charset="0"/>
                <a:cs typeface="Times New Roman" pitchFamily="18" charset="0"/>
              </a:rPr>
              <a:t>A bookseller knows that there are two groups of people willing to buy a given book.  </a:t>
            </a:r>
          </a:p>
          <a:p>
            <a:pPr lvl="1">
              <a:lnSpc>
                <a:spcPct val="90000"/>
              </a:lnSpc>
            </a:pPr>
            <a:r>
              <a:rPr lang="en-US" sz="2400" dirty="0" smtClean="0">
                <a:latin typeface="Times New Roman" pitchFamily="18" charset="0"/>
                <a:cs typeface="Times New Roman" pitchFamily="18" charset="0"/>
              </a:rPr>
              <a:t>high demand group is willing to pay $50, low demand group is willing to pay $20</a:t>
            </a:r>
          </a:p>
          <a:p>
            <a:pPr lvl="1">
              <a:lnSpc>
                <a:spcPct val="90000"/>
              </a:lnSpc>
            </a:pPr>
            <a:r>
              <a:rPr lang="en-US" sz="2400" dirty="0" smtClean="0">
                <a:latin typeface="Times New Roman" pitchFamily="18" charset="0"/>
                <a:cs typeface="Times New Roman" pitchFamily="18" charset="0"/>
              </a:rPr>
              <a:t>There are 100 people in each group</a:t>
            </a:r>
          </a:p>
          <a:p>
            <a:pPr lvl="1">
              <a:lnSpc>
                <a:spcPct val="90000"/>
              </a:lnSpc>
            </a:pPr>
            <a:r>
              <a:rPr lang="en-US" sz="2400" dirty="0" smtClean="0">
                <a:latin typeface="Times New Roman" pitchFamily="18" charset="0"/>
                <a:cs typeface="Times New Roman" pitchFamily="18" charset="0"/>
              </a:rPr>
              <a:t>The cost of each book is zero (for simplicity)</a:t>
            </a:r>
          </a:p>
          <a:p>
            <a:pPr lvl="1">
              <a:lnSpc>
                <a:spcPct val="90000"/>
              </a:lnSpc>
            </a:pPr>
            <a:endParaRPr lang="en-US" sz="2400" dirty="0" smtClean="0">
              <a:latin typeface="Times New Roman" pitchFamily="18" charset="0"/>
              <a:cs typeface="Times New Roman" pitchFamily="18" charset="0"/>
            </a:endParaRPr>
          </a:p>
          <a:p>
            <a:pPr lvl="1">
              <a:lnSpc>
                <a:spcPct val="90000"/>
              </a:lnSpc>
            </a:pPr>
            <a:r>
              <a:rPr lang="en-US" sz="2400" dirty="0" smtClean="0">
                <a:latin typeface="Times New Roman" pitchFamily="18" charset="0"/>
                <a:cs typeface="Times New Roman" pitchFamily="18" charset="0"/>
              </a:rPr>
              <a:t>What pricing strategy (single pricing vs. price discriminations)? What hurdle? Higher Profits? Efficiency?</a:t>
            </a:r>
          </a:p>
        </p:txBody>
      </p:sp>
      <p:pic>
        <p:nvPicPr>
          <p:cNvPr id="3076" name="Picture 4" descr="C:\Documents and Settings\rahmed\Local Settings\Temporary Internet Files\Content.IE5\L3K9TK9D\MCj04402210000[1].wmf"/>
          <p:cNvPicPr>
            <a:picLocks noChangeAspect="1" noChangeArrowheads="1"/>
          </p:cNvPicPr>
          <p:nvPr/>
        </p:nvPicPr>
        <p:blipFill>
          <a:blip r:embed="rId3" cstate="print"/>
          <a:srcRect/>
          <a:stretch>
            <a:fillRect/>
          </a:stretch>
        </p:blipFill>
        <p:spPr bwMode="auto">
          <a:xfrm>
            <a:off x="6781800" y="5029200"/>
            <a:ext cx="2058644" cy="169227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Degree Price Discrimination</a:t>
            </a:r>
            <a:endParaRPr lang="en-US" dirty="0"/>
          </a:p>
        </p:txBody>
      </p:sp>
      <p:sp>
        <p:nvSpPr>
          <p:cNvPr id="3" name="Content Placeholder 2"/>
          <p:cNvSpPr>
            <a:spLocks noGrp="1"/>
          </p:cNvSpPr>
          <p:nvPr>
            <p:ph idx="1"/>
          </p:nvPr>
        </p:nvSpPr>
        <p:spPr/>
        <p:txBody>
          <a:bodyPr/>
          <a:lstStyle/>
          <a:p>
            <a:r>
              <a:rPr lang="en-US" dirty="0" smtClean="0"/>
              <a:t>Different groups of consumers that are easily identifiable</a:t>
            </a:r>
          </a:p>
          <a:p>
            <a:r>
              <a:rPr lang="en-US" dirty="0" smtClean="0"/>
              <a:t>Seller can identify which group the consumer belongs to</a:t>
            </a:r>
          </a:p>
          <a:p>
            <a:r>
              <a:rPr lang="en-US" dirty="0" smtClean="0"/>
              <a:t>The seller knows the demand of each group but not the WTP of each individual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84" name="Rectangle 40"/>
          <p:cNvSpPr>
            <a:spLocks noGrp="1" noChangeArrowheads="1"/>
          </p:cNvSpPr>
          <p:nvPr>
            <p:ph type="title"/>
          </p:nvPr>
        </p:nvSpPr>
        <p:spPr>
          <a:xfrm>
            <a:off x="457200" y="457200"/>
            <a:ext cx="8229600" cy="914400"/>
          </a:xfrm>
          <a:noFill/>
          <a:ln/>
        </p:spPr>
        <p:txBody>
          <a:bodyPr>
            <a:normAutofit fontScale="90000"/>
          </a:bodyPr>
          <a:lstStyle/>
          <a:p>
            <a:r>
              <a:rPr lang="en-US" dirty="0" smtClean="0"/>
              <a:t>Third Degree Price Discrimination in the Market for Movie Tickets</a:t>
            </a:r>
            <a:endParaRPr lang="en-US" dirty="0"/>
          </a:p>
        </p:txBody>
      </p:sp>
      <p:sp>
        <p:nvSpPr>
          <p:cNvPr id="620550" name="Rectangle 6"/>
          <p:cNvSpPr>
            <a:spLocks noChangeArrowheads="1"/>
          </p:cNvSpPr>
          <p:nvPr/>
        </p:nvSpPr>
        <p:spPr bwMode="auto">
          <a:xfrm>
            <a:off x="457200" y="2033588"/>
            <a:ext cx="8458200" cy="3887787"/>
          </a:xfrm>
          <a:prstGeom prst="rect">
            <a:avLst/>
          </a:prstGeom>
          <a:solidFill>
            <a:srgbClr val="F2F4F8"/>
          </a:solidFill>
          <a:ln w="204788">
            <a:solidFill>
              <a:srgbClr val="F2F4F8"/>
            </a:solidFill>
            <a:miter lim="800000"/>
            <a:headEnd/>
            <a:tailEnd/>
          </a:ln>
        </p:spPr>
        <p:txBody>
          <a:bodyPr/>
          <a:lstStyle/>
          <a:p>
            <a:endParaRPr lang="en-US" dirty="0"/>
          </a:p>
        </p:txBody>
      </p:sp>
      <p:grpSp>
        <p:nvGrpSpPr>
          <p:cNvPr id="3" name="Group 25"/>
          <p:cNvGrpSpPr>
            <a:grpSpLocks/>
          </p:cNvGrpSpPr>
          <p:nvPr/>
        </p:nvGrpSpPr>
        <p:grpSpPr bwMode="auto">
          <a:xfrm>
            <a:off x="4495800" y="3429000"/>
            <a:ext cx="4538663" cy="1504950"/>
            <a:chOff x="1388" y="2306"/>
            <a:chExt cx="2859" cy="948"/>
          </a:xfrm>
        </p:grpSpPr>
        <p:sp>
          <p:nvSpPr>
            <p:cNvPr id="620570" name="Line 26"/>
            <p:cNvSpPr>
              <a:spLocks noChangeShapeType="1"/>
            </p:cNvSpPr>
            <p:nvPr/>
          </p:nvSpPr>
          <p:spPr bwMode="auto">
            <a:xfrm>
              <a:off x="1388" y="2306"/>
              <a:ext cx="2256" cy="912"/>
            </a:xfrm>
            <a:prstGeom prst="line">
              <a:avLst/>
            </a:prstGeom>
            <a:noFill/>
            <a:ln w="61913">
              <a:solidFill>
                <a:srgbClr val="003F95"/>
              </a:solidFill>
              <a:round/>
              <a:headEnd/>
              <a:tailEnd/>
            </a:ln>
          </p:spPr>
          <p:txBody>
            <a:bodyPr/>
            <a:lstStyle/>
            <a:p>
              <a:endParaRPr lang="en-US"/>
            </a:p>
          </p:txBody>
        </p:sp>
        <p:sp>
          <p:nvSpPr>
            <p:cNvPr id="620571" name="Rectangle 27"/>
            <p:cNvSpPr>
              <a:spLocks noChangeArrowheads="1"/>
            </p:cNvSpPr>
            <p:nvPr/>
          </p:nvSpPr>
          <p:spPr bwMode="auto">
            <a:xfrm>
              <a:off x="3732" y="3091"/>
              <a:ext cx="515" cy="163"/>
            </a:xfrm>
            <a:prstGeom prst="rect">
              <a:avLst/>
            </a:prstGeom>
            <a:noFill/>
            <a:ln w="9525">
              <a:noFill/>
              <a:miter lim="800000"/>
              <a:headEnd/>
              <a:tailEnd/>
            </a:ln>
          </p:spPr>
          <p:txBody>
            <a:bodyPr wrap="none" lIns="0" tIns="0" rIns="0" bIns="0">
              <a:spAutoFit/>
            </a:bodyPr>
            <a:lstStyle/>
            <a:p>
              <a:pPr eaLnBrk="0" hangingPunct="0"/>
              <a:r>
                <a:rPr lang="en-US" sz="1700" u="none" dirty="0">
                  <a:solidFill>
                    <a:srgbClr val="000000"/>
                  </a:solidFill>
                </a:rPr>
                <a:t>Demand</a:t>
              </a:r>
              <a:endParaRPr lang="en-US" sz="2400" u="none" dirty="0">
                <a:latin typeface="Times New Roman" pitchFamily="18" charset="0"/>
              </a:endParaRPr>
            </a:p>
          </p:txBody>
        </p:sp>
      </p:grpSp>
      <p:sp>
        <p:nvSpPr>
          <p:cNvPr id="620574" name="Rectangle 30"/>
          <p:cNvSpPr>
            <a:spLocks noChangeArrowheads="1"/>
          </p:cNvSpPr>
          <p:nvPr/>
        </p:nvSpPr>
        <p:spPr bwMode="auto">
          <a:xfrm>
            <a:off x="7451237" y="4114800"/>
            <a:ext cx="1129200" cy="25876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Marginal cost</a:t>
            </a:r>
            <a:endParaRPr lang="en-US" sz="2400" u="none">
              <a:latin typeface="Times New Roman" pitchFamily="18" charset="0"/>
            </a:endParaRPr>
          </a:p>
        </p:txBody>
      </p:sp>
      <p:sp>
        <p:nvSpPr>
          <p:cNvPr id="620582" name="Text Box 38"/>
          <p:cNvSpPr txBox="1">
            <a:spLocks noChangeArrowheads="1"/>
          </p:cNvSpPr>
          <p:nvPr/>
        </p:nvSpPr>
        <p:spPr bwMode="auto">
          <a:xfrm>
            <a:off x="6680200" y="5067300"/>
            <a:ext cx="482600" cy="350838"/>
          </a:xfrm>
          <a:prstGeom prst="rect">
            <a:avLst/>
          </a:prstGeom>
          <a:noFill/>
          <a:ln w="9525">
            <a:noFill/>
            <a:miter lim="800000"/>
            <a:headEnd/>
            <a:tailEnd/>
          </a:ln>
          <a:effectLst/>
        </p:spPr>
        <p:txBody>
          <a:bodyPr wrap="square">
            <a:spAutoFit/>
          </a:bodyPr>
          <a:lstStyle/>
          <a:p>
            <a:pPr>
              <a:spcBef>
                <a:spcPct val="50000"/>
              </a:spcBef>
            </a:pPr>
            <a:r>
              <a:rPr lang="en-US" sz="1700" u="none" dirty="0" smtClean="0">
                <a:solidFill>
                  <a:srgbClr val="FF0000"/>
                </a:solidFill>
              </a:rPr>
              <a:t>MR</a:t>
            </a:r>
            <a:endParaRPr lang="en-US" sz="1700" u="none" dirty="0">
              <a:solidFill>
                <a:srgbClr val="FF0000"/>
              </a:solidFill>
            </a:endParaRPr>
          </a:p>
        </p:txBody>
      </p:sp>
      <p:cxnSp>
        <p:nvCxnSpPr>
          <p:cNvPr id="38" name="Straight Connector 37"/>
          <p:cNvCxnSpPr/>
          <p:nvPr/>
        </p:nvCxnSpPr>
        <p:spPr>
          <a:xfrm rot="5400000">
            <a:off x="2591594" y="3886200"/>
            <a:ext cx="3810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1000" y="5791200"/>
            <a:ext cx="85344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1" name="Group 25"/>
          <p:cNvGrpSpPr>
            <a:grpSpLocks/>
          </p:cNvGrpSpPr>
          <p:nvPr/>
        </p:nvGrpSpPr>
        <p:grpSpPr bwMode="auto">
          <a:xfrm>
            <a:off x="1828801" y="2057003"/>
            <a:ext cx="2057401" cy="3429661"/>
            <a:chOff x="2903" y="1194"/>
            <a:chExt cx="1296" cy="2074"/>
          </a:xfrm>
        </p:grpSpPr>
        <p:sp>
          <p:nvSpPr>
            <p:cNvPr id="42" name="Line 26"/>
            <p:cNvSpPr>
              <a:spLocks noChangeShapeType="1"/>
            </p:cNvSpPr>
            <p:nvPr/>
          </p:nvSpPr>
          <p:spPr bwMode="auto">
            <a:xfrm flipV="1">
              <a:off x="3383" y="1194"/>
              <a:ext cx="816" cy="2074"/>
            </a:xfrm>
            <a:prstGeom prst="line">
              <a:avLst/>
            </a:prstGeom>
            <a:noFill/>
            <a:ln w="61913">
              <a:solidFill>
                <a:srgbClr val="003F95"/>
              </a:solidFill>
              <a:round/>
              <a:headEnd/>
              <a:tailEnd/>
            </a:ln>
          </p:spPr>
          <p:txBody>
            <a:bodyPr/>
            <a:lstStyle/>
            <a:p>
              <a:endParaRPr lang="en-US"/>
            </a:p>
          </p:txBody>
        </p:sp>
        <p:sp>
          <p:nvSpPr>
            <p:cNvPr id="43" name="Rectangle 27"/>
            <p:cNvSpPr>
              <a:spLocks noChangeArrowheads="1"/>
            </p:cNvSpPr>
            <p:nvPr/>
          </p:nvSpPr>
          <p:spPr bwMode="auto">
            <a:xfrm>
              <a:off x="2903" y="3091"/>
              <a:ext cx="455" cy="158"/>
            </a:xfrm>
            <a:prstGeom prst="rect">
              <a:avLst/>
            </a:prstGeom>
            <a:noFill/>
            <a:ln w="9525">
              <a:noFill/>
              <a:miter lim="800000"/>
              <a:headEnd/>
              <a:tailEnd/>
            </a:ln>
          </p:spPr>
          <p:txBody>
            <a:bodyPr wrap="none" lIns="0" tIns="0" rIns="0" bIns="0">
              <a:spAutoFit/>
            </a:bodyPr>
            <a:lstStyle/>
            <a:p>
              <a:pPr eaLnBrk="0" hangingPunct="0"/>
              <a:r>
                <a:rPr lang="en-US" sz="1700" u="none" dirty="0">
                  <a:solidFill>
                    <a:schemeClr val="accent6">
                      <a:lumMod val="50000"/>
                    </a:schemeClr>
                  </a:solidFill>
                </a:rPr>
                <a:t>Demand</a:t>
              </a:r>
              <a:endParaRPr lang="en-US" sz="2400" u="none" dirty="0">
                <a:solidFill>
                  <a:schemeClr val="accent6">
                    <a:lumMod val="50000"/>
                  </a:schemeClr>
                </a:solidFill>
                <a:latin typeface="Times New Roman" pitchFamily="18" charset="0"/>
              </a:endParaRPr>
            </a:p>
          </p:txBody>
        </p:sp>
      </p:grpSp>
      <p:cxnSp>
        <p:nvCxnSpPr>
          <p:cNvPr id="45" name="Straight Connector 44"/>
          <p:cNvCxnSpPr/>
          <p:nvPr/>
        </p:nvCxnSpPr>
        <p:spPr>
          <a:xfrm rot="10800000">
            <a:off x="685800" y="4495800"/>
            <a:ext cx="8077200" cy="1588"/>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47" name="Line 26"/>
          <p:cNvSpPr>
            <a:spLocks noChangeShapeType="1"/>
          </p:cNvSpPr>
          <p:nvPr/>
        </p:nvSpPr>
        <p:spPr bwMode="auto">
          <a:xfrm>
            <a:off x="4495800" y="3429000"/>
            <a:ext cx="2209800" cy="1828800"/>
          </a:xfrm>
          <a:prstGeom prst="line">
            <a:avLst/>
          </a:prstGeom>
          <a:noFill/>
          <a:ln w="61913">
            <a:solidFill>
              <a:srgbClr val="FF0000"/>
            </a:solidFill>
            <a:round/>
            <a:headEnd/>
            <a:tailEnd/>
          </a:ln>
        </p:spPr>
        <p:txBody>
          <a:bodyPr/>
          <a:lstStyle/>
          <a:p>
            <a:endParaRPr lang="en-US"/>
          </a:p>
        </p:txBody>
      </p:sp>
      <p:grpSp>
        <p:nvGrpSpPr>
          <p:cNvPr id="5" name="Group 31"/>
          <p:cNvGrpSpPr>
            <a:grpSpLocks/>
          </p:cNvGrpSpPr>
          <p:nvPr/>
        </p:nvGrpSpPr>
        <p:grpSpPr bwMode="auto">
          <a:xfrm>
            <a:off x="5670550" y="3918365"/>
            <a:ext cx="349250" cy="2269465"/>
            <a:chOff x="3075" y="2432"/>
            <a:chExt cx="220" cy="1466"/>
          </a:xfrm>
        </p:grpSpPr>
        <p:grpSp>
          <p:nvGrpSpPr>
            <p:cNvPr id="6" name="Group 32"/>
            <p:cNvGrpSpPr>
              <a:grpSpLocks/>
            </p:cNvGrpSpPr>
            <p:nvPr/>
          </p:nvGrpSpPr>
          <p:grpSpPr bwMode="auto">
            <a:xfrm>
              <a:off x="3131" y="2432"/>
              <a:ext cx="78" cy="1209"/>
              <a:chOff x="3131" y="2432"/>
              <a:chExt cx="78" cy="1209"/>
            </a:xfrm>
          </p:grpSpPr>
          <p:sp>
            <p:nvSpPr>
              <p:cNvPr id="620577" name="Line 33"/>
              <p:cNvSpPr>
                <a:spLocks noChangeShapeType="1"/>
              </p:cNvSpPr>
              <p:nvPr/>
            </p:nvSpPr>
            <p:spPr bwMode="auto">
              <a:xfrm flipV="1">
                <a:off x="3151" y="2460"/>
                <a:ext cx="29" cy="1181"/>
              </a:xfrm>
              <a:prstGeom prst="line">
                <a:avLst/>
              </a:prstGeom>
              <a:noFill/>
              <a:ln w="20638">
                <a:solidFill>
                  <a:schemeClr val="tx1"/>
                </a:solidFill>
                <a:prstDash val="sysDot"/>
                <a:round/>
                <a:headEnd/>
                <a:tailEnd/>
              </a:ln>
            </p:spPr>
            <p:txBody>
              <a:bodyPr/>
              <a:lstStyle/>
              <a:p>
                <a:endParaRPr lang="en-US"/>
              </a:p>
            </p:txBody>
          </p:sp>
          <p:sp>
            <p:nvSpPr>
              <p:cNvPr id="620578" name="Oval 34"/>
              <p:cNvSpPr>
                <a:spLocks noChangeArrowheads="1"/>
              </p:cNvSpPr>
              <p:nvPr/>
            </p:nvSpPr>
            <p:spPr bwMode="auto">
              <a:xfrm>
                <a:off x="3131" y="2432"/>
                <a:ext cx="78" cy="78"/>
              </a:xfrm>
              <a:prstGeom prst="ellipse">
                <a:avLst/>
              </a:prstGeom>
              <a:solidFill>
                <a:srgbClr val="000000"/>
              </a:solidFill>
              <a:ln w="9525">
                <a:noFill/>
                <a:round/>
                <a:headEnd/>
                <a:tailEnd/>
              </a:ln>
            </p:spPr>
            <p:txBody>
              <a:bodyPr/>
              <a:lstStyle/>
              <a:p>
                <a:endParaRPr lang="en-US"/>
              </a:p>
            </p:txBody>
          </p:sp>
        </p:grpSp>
        <p:sp>
          <p:nvSpPr>
            <p:cNvPr id="620579" name="Rectangle 35"/>
            <p:cNvSpPr>
              <a:spLocks noChangeArrowheads="1"/>
            </p:cNvSpPr>
            <p:nvPr/>
          </p:nvSpPr>
          <p:spPr bwMode="auto">
            <a:xfrm>
              <a:off x="3075" y="3729"/>
              <a:ext cx="220" cy="169"/>
            </a:xfrm>
            <a:prstGeom prst="rect">
              <a:avLst/>
            </a:prstGeom>
            <a:noFill/>
            <a:ln w="9525">
              <a:noFill/>
              <a:miter lim="800000"/>
              <a:headEnd/>
              <a:tailEnd/>
            </a:ln>
          </p:spPr>
          <p:txBody>
            <a:bodyPr wrap="none" lIns="0" tIns="0" rIns="0" bIns="0">
              <a:spAutoFit/>
            </a:bodyPr>
            <a:lstStyle/>
            <a:p>
              <a:pPr eaLnBrk="0" hangingPunct="0"/>
              <a:r>
                <a:rPr lang="en-US" sz="1700" u="none" dirty="0" smtClean="0">
                  <a:solidFill>
                    <a:srgbClr val="000000"/>
                  </a:solidFill>
                </a:rPr>
                <a:t>Q 2</a:t>
              </a:r>
              <a:endParaRPr lang="en-US" sz="2400" u="none" dirty="0">
                <a:latin typeface="Times New Roman" pitchFamily="18" charset="0"/>
              </a:endParaRPr>
            </a:p>
          </p:txBody>
        </p:sp>
      </p:grpSp>
      <p:grpSp>
        <p:nvGrpSpPr>
          <p:cNvPr id="49" name="Group 25"/>
          <p:cNvGrpSpPr>
            <a:grpSpLocks/>
          </p:cNvGrpSpPr>
          <p:nvPr/>
        </p:nvGrpSpPr>
        <p:grpSpPr bwMode="auto">
          <a:xfrm>
            <a:off x="3124202" y="2133336"/>
            <a:ext cx="990601" cy="3505729"/>
            <a:chOff x="3452" y="1148"/>
            <a:chExt cx="624" cy="2120"/>
          </a:xfrm>
        </p:grpSpPr>
        <p:sp>
          <p:nvSpPr>
            <p:cNvPr id="50" name="Line 26"/>
            <p:cNvSpPr>
              <a:spLocks noChangeShapeType="1"/>
            </p:cNvSpPr>
            <p:nvPr/>
          </p:nvSpPr>
          <p:spPr bwMode="auto">
            <a:xfrm flipV="1">
              <a:off x="3692" y="1148"/>
              <a:ext cx="384" cy="2120"/>
            </a:xfrm>
            <a:prstGeom prst="line">
              <a:avLst/>
            </a:prstGeom>
            <a:noFill/>
            <a:ln w="61913">
              <a:solidFill>
                <a:srgbClr val="FF0000"/>
              </a:solidFill>
              <a:round/>
              <a:headEnd/>
              <a:tailEnd/>
            </a:ln>
          </p:spPr>
          <p:txBody>
            <a:bodyPr/>
            <a:lstStyle/>
            <a:p>
              <a:endParaRPr lang="en-US"/>
            </a:p>
          </p:txBody>
        </p:sp>
        <p:sp>
          <p:nvSpPr>
            <p:cNvPr id="51" name="Rectangle 27"/>
            <p:cNvSpPr>
              <a:spLocks noChangeArrowheads="1"/>
            </p:cNvSpPr>
            <p:nvPr/>
          </p:nvSpPr>
          <p:spPr bwMode="auto">
            <a:xfrm>
              <a:off x="3452" y="3091"/>
              <a:ext cx="175" cy="158"/>
            </a:xfrm>
            <a:prstGeom prst="rect">
              <a:avLst/>
            </a:prstGeom>
            <a:noFill/>
            <a:ln w="9525">
              <a:noFill/>
              <a:miter lim="800000"/>
              <a:headEnd/>
              <a:tailEnd/>
            </a:ln>
          </p:spPr>
          <p:txBody>
            <a:bodyPr wrap="none" lIns="0" tIns="0" rIns="0" bIns="0">
              <a:spAutoFit/>
            </a:bodyPr>
            <a:lstStyle/>
            <a:p>
              <a:pPr eaLnBrk="0" hangingPunct="0"/>
              <a:r>
                <a:rPr lang="en-US" sz="1700" u="none" dirty="0" smtClean="0">
                  <a:solidFill>
                    <a:srgbClr val="FF0000"/>
                  </a:solidFill>
                </a:rPr>
                <a:t>MR</a:t>
              </a:r>
              <a:endParaRPr lang="en-US" sz="2400" u="none" dirty="0">
                <a:solidFill>
                  <a:srgbClr val="FF0000"/>
                </a:solidFill>
                <a:latin typeface="Times New Roman" pitchFamily="18" charset="0"/>
              </a:endParaRPr>
            </a:p>
          </p:txBody>
        </p:sp>
      </p:grpSp>
      <p:grpSp>
        <p:nvGrpSpPr>
          <p:cNvPr id="52" name="Group 31"/>
          <p:cNvGrpSpPr>
            <a:grpSpLocks/>
          </p:cNvGrpSpPr>
          <p:nvPr/>
        </p:nvGrpSpPr>
        <p:grpSpPr bwMode="auto">
          <a:xfrm>
            <a:off x="3581113" y="2362049"/>
            <a:ext cx="348931" cy="3749094"/>
            <a:chOff x="2974" y="1425"/>
            <a:chExt cx="243" cy="2477"/>
          </a:xfrm>
        </p:grpSpPr>
        <p:sp>
          <p:nvSpPr>
            <p:cNvPr id="56" name="Oval 34"/>
            <p:cNvSpPr>
              <a:spLocks noChangeArrowheads="1"/>
            </p:cNvSpPr>
            <p:nvPr/>
          </p:nvSpPr>
          <p:spPr bwMode="auto">
            <a:xfrm>
              <a:off x="3055" y="1425"/>
              <a:ext cx="78" cy="78"/>
            </a:xfrm>
            <a:prstGeom prst="ellipse">
              <a:avLst/>
            </a:prstGeom>
            <a:solidFill>
              <a:srgbClr val="000000"/>
            </a:solidFill>
            <a:ln w="9525">
              <a:noFill/>
              <a:round/>
              <a:headEnd/>
              <a:tailEnd/>
            </a:ln>
          </p:spPr>
          <p:txBody>
            <a:bodyPr/>
            <a:lstStyle/>
            <a:p>
              <a:endParaRPr lang="en-US"/>
            </a:p>
          </p:txBody>
        </p:sp>
        <p:sp>
          <p:nvSpPr>
            <p:cNvPr id="54" name="Rectangle 35"/>
            <p:cNvSpPr>
              <a:spLocks noChangeArrowheads="1"/>
            </p:cNvSpPr>
            <p:nvPr/>
          </p:nvSpPr>
          <p:spPr bwMode="auto">
            <a:xfrm>
              <a:off x="2974" y="3729"/>
              <a:ext cx="243" cy="173"/>
            </a:xfrm>
            <a:prstGeom prst="rect">
              <a:avLst/>
            </a:prstGeom>
            <a:noFill/>
            <a:ln w="9525">
              <a:noFill/>
              <a:miter lim="800000"/>
              <a:headEnd/>
              <a:tailEnd/>
            </a:ln>
          </p:spPr>
          <p:txBody>
            <a:bodyPr wrap="none" lIns="0" tIns="0" rIns="0" bIns="0">
              <a:spAutoFit/>
            </a:bodyPr>
            <a:lstStyle/>
            <a:p>
              <a:pPr eaLnBrk="0" hangingPunct="0"/>
              <a:r>
                <a:rPr lang="en-US" sz="1700" u="none" dirty="0" smtClean="0">
                  <a:solidFill>
                    <a:srgbClr val="000000"/>
                  </a:solidFill>
                </a:rPr>
                <a:t>Q 1</a:t>
              </a:r>
              <a:endParaRPr lang="en-US" sz="2400" u="none" dirty="0">
                <a:latin typeface="Times New Roman" pitchFamily="18" charset="0"/>
              </a:endParaRPr>
            </a:p>
          </p:txBody>
        </p:sp>
      </p:grpSp>
      <p:cxnSp>
        <p:nvCxnSpPr>
          <p:cNvPr id="58" name="Straight Connector 57"/>
          <p:cNvCxnSpPr/>
          <p:nvPr/>
        </p:nvCxnSpPr>
        <p:spPr>
          <a:xfrm rot="5400000" flipH="1" flipV="1">
            <a:off x="2020094" y="4076700"/>
            <a:ext cx="3429000" cy="15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867400" y="1611868"/>
            <a:ext cx="2634054" cy="369332"/>
          </a:xfrm>
          <a:prstGeom prst="rect">
            <a:avLst/>
          </a:prstGeom>
          <a:noFill/>
        </p:spPr>
        <p:txBody>
          <a:bodyPr wrap="none" rtlCol="0">
            <a:spAutoFit/>
          </a:bodyPr>
          <a:lstStyle/>
          <a:p>
            <a:r>
              <a:rPr lang="en-US" dirty="0" smtClean="0">
                <a:latin typeface="Times New Roman" pitchFamily="18" charset="0"/>
                <a:cs typeface="Times New Roman" pitchFamily="18" charset="0"/>
              </a:rPr>
              <a:t>(b) Senior citizen demand</a:t>
            </a:r>
            <a:endParaRPr lang="en-US" dirty="0">
              <a:latin typeface="Times New Roman" pitchFamily="18" charset="0"/>
              <a:cs typeface="Times New Roman" pitchFamily="18" charset="0"/>
            </a:endParaRPr>
          </a:p>
        </p:txBody>
      </p:sp>
      <p:sp>
        <p:nvSpPr>
          <p:cNvPr id="60" name="TextBox 59"/>
          <p:cNvSpPr txBox="1"/>
          <p:nvPr/>
        </p:nvSpPr>
        <p:spPr>
          <a:xfrm>
            <a:off x="457200" y="1600200"/>
            <a:ext cx="3544560" cy="369332"/>
          </a:xfrm>
          <a:prstGeom prst="rect">
            <a:avLst/>
          </a:prstGeom>
          <a:noFill/>
        </p:spPr>
        <p:txBody>
          <a:bodyPr wrap="none" rtlCol="0">
            <a:spAutoFit/>
          </a:bodyPr>
          <a:lstStyle/>
          <a:p>
            <a:r>
              <a:rPr lang="en-US" dirty="0" smtClean="0">
                <a:latin typeface="Times New Roman" pitchFamily="18" charset="0"/>
                <a:cs typeface="Times New Roman" pitchFamily="18" charset="0"/>
              </a:rPr>
              <a:t>(b) Demand by people below age 60</a:t>
            </a:r>
            <a:endParaRPr lang="en-US" dirty="0">
              <a:latin typeface="Times New Roman" pitchFamily="18" charset="0"/>
              <a:cs typeface="Times New Roman" pitchFamily="18" charset="0"/>
            </a:endParaRPr>
          </a:p>
        </p:txBody>
      </p:sp>
      <p:sp>
        <p:nvSpPr>
          <p:cNvPr id="61" name="TextBox 60"/>
          <p:cNvSpPr txBox="1"/>
          <p:nvPr/>
        </p:nvSpPr>
        <p:spPr>
          <a:xfrm>
            <a:off x="4473496" y="1916668"/>
            <a:ext cx="631904" cy="369332"/>
          </a:xfrm>
          <a:prstGeom prst="rect">
            <a:avLst/>
          </a:prstGeom>
          <a:noFill/>
        </p:spPr>
        <p:txBody>
          <a:bodyPr wrap="square" rtlCol="0">
            <a:spAutoFit/>
          </a:bodyPr>
          <a:lstStyle/>
          <a:p>
            <a:r>
              <a:rPr lang="en-US" dirty="0" smtClean="0"/>
              <a:t>Price</a:t>
            </a:r>
            <a:endParaRPr lang="en-US" dirty="0"/>
          </a:p>
        </p:txBody>
      </p:sp>
      <p:cxnSp>
        <p:nvCxnSpPr>
          <p:cNvPr id="63" name="Straight Connector 62"/>
          <p:cNvCxnSpPr/>
          <p:nvPr/>
        </p:nvCxnSpPr>
        <p:spPr>
          <a:xfrm flipV="1">
            <a:off x="3733800" y="2438400"/>
            <a:ext cx="762000" cy="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419600" y="2221468"/>
            <a:ext cx="631904" cy="369332"/>
          </a:xfrm>
          <a:prstGeom prst="rect">
            <a:avLst/>
          </a:prstGeom>
          <a:noFill/>
        </p:spPr>
        <p:txBody>
          <a:bodyPr wrap="square" rtlCol="0">
            <a:spAutoFit/>
          </a:bodyPr>
          <a:lstStyle/>
          <a:p>
            <a:r>
              <a:rPr lang="en-US" dirty="0" smtClean="0"/>
              <a:t>P1</a:t>
            </a:r>
            <a:endParaRPr lang="en-US" dirty="0"/>
          </a:p>
        </p:txBody>
      </p:sp>
      <p:cxnSp>
        <p:nvCxnSpPr>
          <p:cNvPr id="66" name="Straight Connector 65"/>
          <p:cNvCxnSpPr/>
          <p:nvPr/>
        </p:nvCxnSpPr>
        <p:spPr>
          <a:xfrm>
            <a:off x="4495800" y="3962400"/>
            <a:ext cx="1295400" cy="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114800" y="3745468"/>
            <a:ext cx="631904" cy="369332"/>
          </a:xfrm>
          <a:prstGeom prst="rect">
            <a:avLst/>
          </a:prstGeom>
          <a:noFill/>
        </p:spPr>
        <p:txBody>
          <a:bodyPr wrap="square" rtlCol="0">
            <a:spAutoFit/>
          </a:bodyPr>
          <a:lstStyle/>
          <a:p>
            <a:r>
              <a:rPr lang="en-US" dirty="0" smtClean="0"/>
              <a:t>P2</a:t>
            </a:r>
            <a:endParaRPr lang="en-US" dirty="0"/>
          </a:p>
        </p:txBody>
      </p:sp>
      <p:sp>
        <p:nvSpPr>
          <p:cNvPr id="35" name="TextBox 34"/>
          <p:cNvSpPr txBox="1"/>
          <p:nvPr/>
        </p:nvSpPr>
        <p:spPr>
          <a:xfrm>
            <a:off x="6096000" y="2133600"/>
            <a:ext cx="2743199" cy="1200329"/>
          </a:xfrm>
          <a:prstGeom prst="rect">
            <a:avLst/>
          </a:prstGeom>
          <a:noFill/>
        </p:spPr>
        <p:txBody>
          <a:bodyPr wrap="square" rtlCol="0">
            <a:spAutoFit/>
          </a:bodyPr>
          <a:lstStyle/>
          <a:p>
            <a:r>
              <a:rPr lang="en-US" dirty="0" smtClean="0"/>
              <a:t>The relative prices charged will depend on the price elasticity of demand in each market:</a:t>
            </a:r>
            <a:endParaRPr lang="en-US" dirty="0"/>
          </a:p>
        </p:txBody>
      </p:sp>
      <p:graphicFrame>
        <p:nvGraphicFramePr>
          <p:cNvPr id="36" name="Object 35"/>
          <p:cNvGraphicFramePr>
            <a:graphicFrameLocks noChangeAspect="1"/>
          </p:cNvGraphicFramePr>
          <p:nvPr/>
        </p:nvGraphicFramePr>
        <p:xfrm>
          <a:off x="7624082" y="2971800"/>
          <a:ext cx="1062718" cy="838200"/>
        </p:xfrm>
        <a:graphic>
          <a:graphicData uri="http://schemas.openxmlformats.org/presentationml/2006/ole">
            <mc:AlternateContent xmlns:mc="http://schemas.openxmlformats.org/markup-compatibility/2006">
              <mc:Choice xmlns:v="urn:schemas-microsoft-com:vml" Requires="v">
                <p:oleObj spid="_x0000_s1039" name="Equation" r:id="rId4" imgW="901440" imgH="711000" progId="Equation.DSMT4">
                  <p:embed/>
                </p:oleObj>
              </mc:Choice>
              <mc:Fallback>
                <p:oleObj name="Equation" r:id="rId4" imgW="901440" imgH="7110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4082" y="2971800"/>
                        <a:ext cx="106271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20574"/>
                                        </p:tgtEl>
                                        <p:attrNameLst>
                                          <p:attrName>style.visibility</p:attrName>
                                        </p:attrNameLst>
                                      </p:cBhvr>
                                      <p:to>
                                        <p:strVal val="visible"/>
                                      </p:to>
                                    </p:set>
                                    <p:animEffect transition="in" filter="blinds(horizontal)">
                                      <p:cBhvr>
                                        <p:cTn id="18" dur="500"/>
                                        <p:tgtEl>
                                          <p:spTgt spid="62057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20582"/>
                                        </p:tgtEl>
                                        <p:attrNameLst>
                                          <p:attrName>style.visibility</p:attrName>
                                        </p:attrNameLst>
                                      </p:cBhvr>
                                      <p:to>
                                        <p:strVal val="visible"/>
                                      </p:to>
                                    </p:set>
                                    <p:animEffect transition="in" filter="blinds(horizontal)">
                                      <p:cBhvr>
                                        <p:cTn id="28" dur="500"/>
                                        <p:tgtEl>
                                          <p:spTgt spid="620582"/>
                                        </p:tgtEl>
                                      </p:cBhvr>
                                    </p:animEffect>
                                  </p:childTnLst>
                                </p:cTn>
                              </p:par>
                              <p:par>
                                <p:cTn id="29" presetID="53"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par>
                                <p:cTn id="39" presetID="3" presetClass="entr" presetSubtype="1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blinds(horizontal)">
                                      <p:cBhvr>
                                        <p:cTn id="41" dur="500"/>
                                        <p:tgtEl>
                                          <p:spTgt spid="52"/>
                                        </p:tgtEl>
                                      </p:cBhvr>
                                    </p:animEffect>
                                  </p:childTnLst>
                                </p:cTn>
                              </p:par>
                              <p:par>
                                <p:cTn id="42" presetID="3" presetClass="entr" presetSubtype="1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linds(horizontal)">
                                      <p:cBhvr>
                                        <p:cTn id="44" dur="500"/>
                                        <p:tgtEl>
                                          <p:spTgt spid="6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linds(horizontal)">
                                      <p:cBhvr>
                                        <p:cTn id="52" dur="500"/>
                                        <p:tgtEl>
                                          <p:spTgt spid="6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blinds(horizontal)">
                                      <p:cBhvr>
                                        <p:cTn id="55" dur="500"/>
                                        <p:tgtEl>
                                          <p:spTgt spid="67"/>
                                        </p:tgtEl>
                                      </p:cBhvr>
                                    </p:animEffect>
                                  </p:childTnLst>
                                </p:cTn>
                              </p:par>
                              <p:par>
                                <p:cTn id="56" presetID="3" presetClass="entr" presetSubtype="1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linds(horizont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blinds(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linds(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74" grpId="0"/>
      <p:bldP spid="620582" grpId="0"/>
      <p:bldP spid="47" grpId="0" animBg="1"/>
      <p:bldP spid="65" grpId="0"/>
      <p:bldP spid="67"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Barriers</a:t>
            </a:r>
            <a:endParaRPr lang="en-US" dirty="0"/>
          </a:p>
        </p:txBody>
      </p:sp>
      <p:sp>
        <p:nvSpPr>
          <p:cNvPr id="3" name="Content Placeholder 2"/>
          <p:cNvSpPr>
            <a:spLocks noGrp="1"/>
          </p:cNvSpPr>
          <p:nvPr>
            <p:ph idx="1"/>
          </p:nvPr>
        </p:nvSpPr>
        <p:spPr>
          <a:xfrm>
            <a:off x="612648" y="1600200"/>
            <a:ext cx="5864352" cy="4495800"/>
          </a:xfrm>
        </p:spPr>
        <p:txBody>
          <a:bodyPr>
            <a:normAutofit/>
          </a:bodyPr>
          <a:lstStyle/>
          <a:p>
            <a:r>
              <a:rPr lang="en-US" dirty="0" smtClean="0"/>
              <a:t>As an industry realizes economic profit, new firms enter the market hoping to realize the above average rate of return.</a:t>
            </a:r>
          </a:p>
          <a:p>
            <a:r>
              <a:rPr lang="en-US" dirty="0" smtClean="0"/>
              <a:t>Entry helps to allocate resources among industries</a:t>
            </a:r>
          </a:p>
          <a:p>
            <a:r>
              <a:rPr lang="en-US" dirty="0" smtClean="0"/>
              <a:t>Attempts to deter entry or exit in an industry would create a misallocation of resources.  </a:t>
            </a:r>
            <a:endParaRPr lang="en-US" dirty="0"/>
          </a:p>
        </p:txBody>
      </p:sp>
      <p:pic>
        <p:nvPicPr>
          <p:cNvPr id="4098" name="Picture 2" descr="C:\Documents and Settings\rahmed\Local Settings\Temporary Internet Files\Content.IE5\Z045SZC4\MCj01978550000[1].wmf"/>
          <p:cNvPicPr>
            <a:picLocks noChangeAspect="1" noChangeArrowheads="1"/>
          </p:cNvPicPr>
          <p:nvPr/>
        </p:nvPicPr>
        <p:blipFill>
          <a:blip r:embed="rId3" cstate="print"/>
          <a:srcRect/>
          <a:stretch>
            <a:fillRect/>
          </a:stretch>
        </p:blipFill>
        <p:spPr bwMode="auto">
          <a:xfrm>
            <a:off x="6324600" y="1524000"/>
            <a:ext cx="2819400" cy="5151192"/>
          </a:xfrm>
          <a:prstGeom prst="rect">
            <a:avLst/>
          </a:prstGeom>
          <a:noFill/>
        </p:spPr>
      </p:pic>
      <p:sp>
        <p:nvSpPr>
          <p:cNvPr id="10" name="Oval 34"/>
          <p:cNvSpPr>
            <a:spLocks noChangeArrowheads="1"/>
          </p:cNvSpPr>
          <p:nvPr/>
        </p:nvSpPr>
        <p:spPr bwMode="auto">
          <a:xfrm>
            <a:off x="7543800" y="3200401"/>
            <a:ext cx="304800" cy="304800"/>
          </a:xfrm>
          <a:prstGeom prst="ellipse">
            <a:avLst/>
          </a:prstGeom>
          <a:solidFill>
            <a:srgbClr val="C00000"/>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Entry Barriers </a:t>
            </a:r>
            <a:endParaRPr lang="en-US" dirty="0"/>
          </a:p>
        </p:txBody>
      </p:sp>
      <p:sp>
        <p:nvSpPr>
          <p:cNvPr id="3" name="Content Placeholder 2"/>
          <p:cNvSpPr>
            <a:spLocks noGrp="1"/>
          </p:cNvSpPr>
          <p:nvPr>
            <p:ph idx="1"/>
          </p:nvPr>
        </p:nvSpPr>
        <p:spPr/>
        <p:txBody>
          <a:bodyPr/>
          <a:lstStyle/>
          <a:p>
            <a:r>
              <a:rPr lang="en-US" dirty="0" smtClean="0"/>
              <a:t>Sometimes the process of entry is impeded resulting in imperfect competitive market structures</a:t>
            </a:r>
          </a:p>
          <a:p>
            <a:r>
              <a:rPr lang="en-US" dirty="0" smtClean="0"/>
              <a:t>The impediments may be raised by firms already in the market who have an interest in keeping prices high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significant percentage of innovations produced by firms with monopoly power.</a:t>
            </a:r>
          </a:p>
          <a:p>
            <a:endParaRPr lang="en-US" dirty="0" smtClean="0"/>
          </a:p>
          <a:p>
            <a:r>
              <a:rPr lang="en-US" dirty="0" smtClean="0"/>
              <a:t>Regulation of big firms imposes costs on society</a:t>
            </a:r>
          </a:p>
          <a:p>
            <a:pPr lvl="1"/>
            <a:r>
              <a:rPr lang="en-US" dirty="0" smtClean="0"/>
              <a:t>Diminished incentives to innovate</a:t>
            </a:r>
          </a:p>
          <a:p>
            <a:pPr lvl="1"/>
            <a:r>
              <a:rPr lang="en-US" dirty="0" smtClean="0"/>
              <a:t>Big governments</a:t>
            </a:r>
            <a:endParaRPr lang="en-US" dirty="0"/>
          </a:p>
        </p:txBody>
      </p:sp>
      <p:sp>
        <p:nvSpPr>
          <p:cNvPr id="3" name="Title 2"/>
          <p:cNvSpPr>
            <a:spLocks noGrp="1"/>
          </p:cNvSpPr>
          <p:nvPr>
            <p:ph type="title"/>
          </p:nvPr>
        </p:nvSpPr>
        <p:spPr/>
        <p:txBody>
          <a:bodyPr/>
          <a:lstStyle/>
          <a:p>
            <a:r>
              <a:rPr lang="en-US" dirty="0" smtClean="0">
                <a:solidFill>
                  <a:schemeClr val="bg1">
                    <a:lumMod val="75000"/>
                    <a:lumOff val="25000"/>
                  </a:schemeClr>
                </a:solidFill>
              </a:rPr>
              <a:t>Cost of Regulation</a:t>
            </a:r>
            <a:endParaRPr lang="en-US"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eaLnBrk="1" hangingPunct="1">
              <a:defRPr/>
            </a:pPr>
            <a:r>
              <a:rPr lang="en-US" dirty="0" smtClean="0">
                <a:solidFill>
                  <a:schemeClr val="bg1">
                    <a:lumMod val="25000"/>
                  </a:schemeClr>
                </a:solidFill>
              </a:rPr>
              <a:t>Private Barriers</a:t>
            </a:r>
          </a:p>
        </p:txBody>
      </p:sp>
      <p:sp>
        <p:nvSpPr>
          <p:cNvPr id="580611" name="Rectangle 3"/>
          <p:cNvSpPr>
            <a:spLocks noGrp="1" noChangeArrowheads="1"/>
          </p:cNvSpPr>
          <p:nvPr>
            <p:ph idx="1"/>
          </p:nvPr>
        </p:nvSpPr>
        <p:spPr>
          <a:xfrm>
            <a:off x="592138" y="1676400"/>
            <a:ext cx="7918450" cy="4648200"/>
          </a:xfrm>
        </p:spPr>
        <p:txBody>
          <a:bodyPr>
            <a:normAutofit/>
          </a:bodyPr>
          <a:lstStyle/>
          <a:p>
            <a:pPr eaLnBrk="1" hangingPunct="1">
              <a:buFont typeface="Wingdings" pitchFamily="2" charset="2"/>
              <a:buNone/>
              <a:defRPr/>
            </a:pPr>
            <a:r>
              <a:rPr lang="en-US" dirty="0" smtClean="0"/>
              <a:t>Arise from the nature of the market or the actions of participant:</a:t>
            </a:r>
          </a:p>
          <a:p>
            <a:pPr lvl="1" eaLnBrk="1" hangingPunct="1">
              <a:defRPr/>
            </a:pPr>
            <a:r>
              <a:rPr lang="en-US" dirty="0" smtClean="0"/>
              <a:t>Ownership of a key resource</a:t>
            </a:r>
          </a:p>
          <a:p>
            <a:pPr lvl="1" eaLnBrk="1" hangingPunct="1">
              <a:defRPr/>
            </a:pPr>
            <a:r>
              <a:rPr lang="en-US" dirty="0" smtClean="0"/>
              <a:t>The threat to fight new entrants by lowering prices</a:t>
            </a:r>
          </a:p>
        </p:txBody>
      </p:sp>
      <p:pic>
        <p:nvPicPr>
          <p:cNvPr id="5" name="Picture 13" descr="MCj01045440000[1]"/>
          <p:cNvPicPr>
            <a:picLocks noChangeAspect="1" noChangeArrowheads="1"/>
          </p:cNvPicPr>
          <p:nvPr/>
        </p:nvPicPr>
        <p:blipFill>
          <a:blip r:embed="rId3" cstate="print"/>
          <a:srcRect/>
          <a:stretch>
            <a:fillRect/>
          </a:stretch>
        </p:blipFill>
        <p:spPr bwMode="auto">
          <a:xfrm>
            <a:off x="7408863" y="3584575"/>
            <a:ext cx="1658937" cy="1652587"/>
          </a:xfrm>
          <a:prstGeom prst="rect">
            <a:avLst/>
          </a:prstGeom>
          <a:noFill/>
          <a:ln w="9525">
            <a:noFill/>
            <a:miter lim="800000"/>
            <a:headEnd/>
            <a:tailEnd/>
          </a:ln>
        </p:spPr>
      </p:pic>
      <p:pic>
        <p:nvPicPr>
          <p:cNvPr id="6" name="Picture 18" descr="MCBS02032_0000[1]"/>
          <p:cNvPicPr>
            <a:picLocks noChangeAspect="1" noChangeArrowheads="1"/>
          </p:cNvPicPr>
          <p:nvPr/>
        </p:nvPicPr>
        <p:blipFill>
          <a:blip r:embed="rId4" cstate="print"/>
          <a:srcRect/>
          <a:stretch>
            <a:fillRect/>
          </a:stretch>
        </p:blipFill>
        <p:spPr bwMode="auto">
          <a:xfrm>
            <a:off x="6629400" y="4906962"/>
            <a:ext cx="1209675" cy="1417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animEffect transition="in" filter="blinds(horizontal)">
                                      <p:cBhvr>
                                        <p:cTn id="7" dur="500"/>
                                        <p:tgtEl>
                                          <p:spTgt spid="580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0611">
                                            <p:txEl>
                                              <p:pRg st="1" end="1"/>
                                            </p:txEl>
                                          </p:spTgt>
                                        </p:tgtEl>
                                        <p:attrNameLst>
                                          <p:attrName>style.visibility</p:attrName>
                                        </p:attrNameLst>
                                      </p:cBhvr>
                                      <p:to>
                                        <p:strVal val="visible"/>
                                      </p:to>
                                    </p:set>
                                    <p:animEffect transition="in" filter="blinds(horizontal)">
                                      <p:cBhvr>
                                        <p:cTn id="12" dur="500"/>
                                        <p:tgtEl>
                                          <p:spTgt spid="580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0611">
                                            <p:txEl>
                                              <p:pRg st="2" end="2"/>
                                            </p:txEl>
                                          </p:spTgt>
                                        </p:tgtEl>
                                        <p:attrNameLst>
                                          <p:attrName>style.visibility</p:attrName>
                                        </p:attrNameLst>
                                      </p:cBhvr>
                                      <p:to>
                                        <p:strVal val="visible"/>
                                      </p:to>
                                    </p:set>
                                    <p:animEffect transition="in" filter="blinds(horizontal)">
                                      <p:cBhvr>
                                        <p:cTn id="17" dur="500"/>
                                        <p:tgtEl>
                                          <p:spTgt spid="580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eaLnBrk="1" hangingPunct="1">
              <a:defRPr/>
            </a:pPr>
            <a:r>
              <a:rPr lang="en-US" dirty="0" smtClean="0">
                <a:solidFill>
                  <a:schemeClr val="bg1">
                    <a:lumMod val="25000"/>
                  </a:schemeClr>
                </a:solidFill>
              </a:rPr>
              <a:t>Private Barriers</a:t>
            </a:r>
          </a:p>
        </p:txBody>
      </p:sp>
      <p:sp>
        <p:nvSpPr>
          <p:cNvPr id="580611" name="Rectangle 3"/>
          <p:cNvSpPr>
            <a:spLocks noGrp="1" noChangeArrowheads="1"/>
          </p:cNvSpPr>
          <p:nvPr>
            <p:ph idx="1"/>
          </p:nvPr>
        </p:nvSpPr>
        <p:spPr>
          <a:xfrm>
            <a:off x="592138" y="1676400"/>
            <a:ext cx="7918450" cy="4648200"/>
          </a:xfrm>
        </p:spPr>
        <p:txBody>
          <a:bodyPr>
            <a:normAutofit/>
          </a:bodyPr>
          <a:lstStyle/>
          <a:p>
            <a:pPr eaLnBrk="1" hangingPunct="1">
              <a:buFont typeface="Wingdings" pitchFamily="2" charset="2"/>
              <a:buNone/>
              <a:defRPr/>
            </a:pPr>
            <a:r>
              <a:rPr lang="en-US" dirty="0" smtClean="0"/>
              <a:t>Arise from the nature of the market or the actions of participant:</a:t>
            </a:r>
          </a:p>
          <a:p>
            <a:pPr lvl="1" eaLnBrk="1" hangingPunct="1">
              <a:defRPr/>
            </a:pPr>
            <a:r>
              <a:rPr lang="en-US" dirty="0" smtClean="0"/>
              <a:t>Product differentiation and offering a large variety</a:t>
            </a:r>
          </a:p>
          <a:p>
            <a:pPr lvl="1" eaLnBrk="1" hangingPunct="1">
              <a:defRPr/>
            </a:pPr>
            <a:r>
              <a:rPr lang="en-US" dirty="0" smtClean="0"/>
              <a:t>Network economies: value of the product is enhanced by increased adoption </a:t>
            </a:r>
          </a:p>
          <a:p>
            <a:pPr lvl="1" eaLnBrk="1" hangingPunct="1">
              <a:defRPr/>
            </a:pPr>
            <a:r>
              <a:rPr lang="en-US" dirty="0" smtClean="0"/>
              <a:t>Economies of scale: average cost decline with production.  A single producer is more efficient than a large number of producers.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80611">
                                            <p:txEl>
                                              <p:pRg st="1" end="1"/>
                                            </p:txEl>
                                          </p:spTgt>
                                        </p:tgtEl>
                                        <p:attrNameLst>
                                          <p:attrName>style.visibility</p:attrName>
                                        </p:attrNameLst>
                                      </p:cBhvr>
                                      <p:to>
                                        <p:strVal val="visible"/>
                                      </p:to>
                                    </p:set>
                                    <p:animEffect transition="in" filter="blinds(horizontal)">
                                      <p:cBhvr>
                                        <p:cTn id="7" dur="500"/>
                                        <p:tgtEl>
                                          <p:spTgt spid="580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0611">
                                            <p:txEl>
                                              <p:pRg st="2" end="2"/>
                                            </p:txEl>
                                          </p:spTgt>
                                        </p:tgtEl>
                                        <p:attrNameLst>
                                          <p:attrName>style.visibility</p:attrName>
                                        </p:attrNameLst>
                                      </p:cBhvr>
                                      <p:to>
                                        <p:strVal val="visible"/>
                                      </p:to>
                                    </p:set>
                                    <p:animEffect transition="in" filter="blinds(horizontal)">
                                      <p:cBhvr>
                                        <p:cTn id="12" dur="500"/>
                                        <p:tgtEl>
                                          <p:spTgt spid="580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0611">
                                            <p:txEl>
                                              <p:pRg st="3" end="3"/>
                                            </p:txEl>
                                          </p:spTgt>
                                        </p:tgtEl>
                                        <p:attrNameLst>
                                          <p:attrName>style.visibility</p:attrName>
                                        </p:attrNameLst>
                                      </p:cBhvr>
                                      <p:to>
                                        <p:strVal val="visible"/>
                                      </p:to>
                                    </p:set>
                                    <p:animEffect transition="in" filter="blinds(horizontal)">
                                      <p:cBhvr>
                                        <p:cTn id="17" dur="500"/>
                                        <p:tgtEl>
                                          <p:spTgt spid="580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1" name="Rectangle 5"/>
          <p:cNvSpPr>
            <a:spLocks noGrp="1" noChangeArrowheads="1"/>
          </p:cNvSpPr>
          <p:nvPr>
            <p:ph type="title"/>
          </p:nvPr>
        </p:nvSpPr>
        <p:spPr/>
        <p:txBody>
          <a:bodyPr/>
          <a:lstStyle/>
          <a:p>
            <a:pPr eaLnBrk="1" hangingPunct="1">
              <a:defRPr/>
            </a:pPr>
            <a:r>
              <a:rPr lang="en-US" dirty="0" smtClean="0">
                <a:solidFill>
                  <a:schemeClr val="bg1">
                    <a:lumMod val="25000"/>
                  </a:schemeClr>
                </a:solidFill>
              </a:rPr>
              <a:t>Government-Created Monopolies</a:t>
            </a:r>
          </a:p>
        </p:txBody>
      </p:sp>
      <p:sp>
        <p:nvSpPr>
          <p:cNvPr id="582662" name="Rectangle 6"/>
          <p:cNvSpPr>
            <a:spLocks noGrp="1" noChangeArrowheads="1"/>
          </p:cNvSpPr>
          <p:nvPr>
            <p:ph idx="1"/>
          </p:nvPr>
        </p:nvSpPr>
        <p:spPr/>
        <p:txBody>
          <a:bodyPr/>
          <a:lstStyle/>
          <a:p>
            <a:pPr eaLnBrk="1" hangingPunct="1">
              <a:defRPr/>
            </a:pPr>
            <a:r>
              <a:rPr lang="en-US" smtClean="0"/>
              <a:t>Governments may restrict entry by giving a single firm the exclusive right to sell a particular good in certain markets.  </a:t>
            </a:r>
          </a:p>
          <a:p>
            <a:pPr eaLnBrk="1" hangingPunct="1">
              <a:defRPr/>
            </a:pPr>
            <a:r>
              <a:rPr lang="en-US" smtClean="0"/>
              <a:t>Patent and copyright laws are two important examples of how government creates a monopoly to serve the public interest.</a:t>
            </a:r>
          </a:p>
          <a:p>
            <a:pPr eaLnBrk="1" hangingPunct="1">
              <a:defRPr/>
            </a:pPr>
            <a:endParaRPr lang="en-US" smtClean="0"/>
          </a:p>
        </p:txBody>
      </p:sp>
      <p:pic>
        <p:nvPicPr>
          <p:cNvPr id="32772" name="Picture 4"/>
          <p:cNvPicPr>
            <a:picLocks noChangeArrowheads="1"/>
          </p:cNvPicPr>
          <p:nvPr/>
        </p:nvPicPr>
        <p:blipFill>
          <a:blip r:embed="rId3" cstate="print"/>
          <a:srcRect/>
          <a:stretch>
            <a:fillRect/>
          </a:stretch>
        </p:blipFill>
        <p:spPr bwMode="auto">
          <a:xfrm>
            <a:off x="406400" y="5054600"/>
            <a:ext cx="8509000" cy="172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2662">
                                            <p:txEl>
                                              <p:pRg st="0" end="0"/>
                                            </p:txEl>
                                          </p:spTgt>
                                        </p:tgtEl>
                                        <p:attrNameLst>
                                          <p:attrName>style.visibility</p:attrName>
                                        </p:attrNameLst>
                                      </p:cBhvr>
                                      <p:to>
                                        <p:strVal val="visible"/>
                                      </p:to>
                                    </p:set>
                                    <p:animEffect transition="in" filter="blinds(horizontal)">
                                      <p:cBhvr>
                                        <p:cTn id="7" dur="500"/>
                                        <p:tgtEl>
                                          <p:spTgt spid="582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2662">
                                            <p:txEl>
                                              <p:pRg st="1" end="1"/>
                                            </p:txEl>
                                          </p:spTgt>
                                        </p:tgtEl>
                                        <p:attrNameLst>
                                          <p:attrName>style.visibility</p:attrName>
                                        </p:attrNameLst>
                                      </p:cBhvr>
                                      <p:to>
                                        <p:strVal val="visible"/>
                                      </p:to>
                                    </p:set>
                                    <p:animEffect transition="in" filter="blinds(horizontal)">
                                      <p:cBhvr>
                                        <p:cTn id="12" dur="500"/>
                                        <p:tgtEl>
                                          <p:spTgt spid="5826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9" name="Rectangle 5"/>
          <p:cNvSpPr>
            <a:spLocks noGrp="1" noChangeArrowheads="1"/>
          </p:cNvSpPr>
          <p:nvPr>
            <p:ph type="title"/>
          </p:nvPr>
        </p:nvSpPr>
        <p:spPr/>
        <p:txBody>
          <a:bodyPr/>
          <a:lstStyle/>
          <a:p>
            <a:pPr eaLnBrk="1" hangingPunct="1">
              <a:defRPr/>
            </a:pPr>
            <a:r>
              <a:rPr lang="en-US" smtClean="0"/>
              <a:t>Natural Monopolies</a:t>
            </a:r>
          </a:p>
        </p:txBody>
      </p:sp>
      <p:sp>
        <p:nvSpPr>
          <p:cNvPr id="584710" name="Rectangle 6"/>
          <p:cNvSpPr>
            <a:spLocks noGrp="1" noChangeArrowheads="1"/>
          </p:cNvSpPr>
          <p:nvPr>
            <p:ph idx="1"/>
          </p:nvPr>
        </p:nvSpPr>
        <p:spPr/>
        <p:txBody>
          <a:bodyPr>
            <a:normAutofit/>
          </a:bodyPr>
          <a:lstStyle/>
          <a:p>
            <a:pPr eaLnBrk="1" hangingPunct="1">
              <a:defRPr/>
            </a:pPr>
            <a:r>
              <a:rPr lang="en-US" dirty="0" smtClean="0">
                <a:latin typeface="Albertus MT" pitchFamily="18" charset="0"/>
              </a:rPr>
              <a:t>An industry is a </a:t>
            </a:r>
            <a:r>
              <a:rPr lang="en-US" i="1" dirty="0" smtClean="0">
                <a:solidFill>
                  <a:srgbClr val="00CC00"/>
                </a:solidFill>
                <a:latin typeface="Albertus MT" pitchFamily="18" charset="0"/>
              </a:rPr>
              <a:t>natural monopoly</a:t>
            </a:r>
            <a:r>
              <a:rPr lang="en-US" dirty="0" smtClean="0">
                <a:latin typeface="Albertus MT" pitchFamily="18" charset="0"/>
              </a:rPr>
              <a:t> when a single firm can supply a good or service to an entire market at a smaller cost than could two or more firms.</a:t>
            </a:r>
          </a:p>
          <a:p>
            <a:pPr eaLnBrk="1" hangingPunct="1">
              <a:defRPr/>
            </a:pPr>
            <a:r>
              <a:rPr lang="en-US" dirty="0" smtClean="0">
                <a:latin typeface="Albertus MT" pitchFamily="18" charset="0"/>
              </a:rPr>
              <a:t>A natural monopoly arises when there are economies of scale over the relevant range of output.</a:t>
            </a:r>
          </a:p>
          <a:p>
            <a:pPr>
              <a:defRPr/>
            </a:pPr>
            <a:r>
              <a:rPr lang="en-US" dirty="0" smtClean="0">
                <a:latin typeface="Albertus MT" pitchFamily="18" charset="0"/>
              </a:rPr>
              <a:t>Examples:  water services and electricity. It is very expensive to build transmission networks (water/gas pipelines, electricity and telephone lines), therefore it is unlikely that a potential competitor would be willing to make the capital investment needed to even enter the monopolists market</a:t>
            </a:r>
          </a:p>
          <a:p>
            <a:pPr eaLnBrk="1" hangingPunct="1">
              <a:defRPr/>
            </a:pPr>
            <a:endParaRPr lang="en-US" dirty="0" smtClean="0">
              <a:latin typeface="Albertus MT"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4710">
                                            <p:txEl>
                                              <p:pRg st="0" end="0"/>
                                            </p:txEl>
                                          </p:spTgt>
                                        </p:tgtEl>
                                        <p:attrNameLst>
                                          <p:attrName>style.visibility</p:attrName>
                                        </p:attrNameLst>
                                      </p:cBhvr>
                                      <p:to>
                                        <p:strVal val="visible"/>
                                      </p:to>
                                    </p:set>
                                    <p:animEffect transition="in" filter="blinds(horizontal)">
                                      <p:cBhvr>
                                        <p:cTn id="7" dur="500"/>
                                        <p:tgtEl>
                                          <p:spTgt spid="5847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4710">
                                            <p:txEl>
                                              <p:pRg st="1" end="1"/>
                                            </p:txEl>
                                          </p:spTgt>
                                        </p:tgtEl>
                                        <p:attrNameLst>
                                          <p:attrName>style.visibility</p:attrName>
                                        </p:attrNameLst>
                                      </p:cBhvr>
                                      <p:to>
                                        <p:strVal val="visible"/>
                                      </p:to>
                                    </p:set>
                                    <p:animEffect transition="in" filter="blinds(horizontal)">
                                      <p:cBhvr>
                                        <p:cTn id="12" dur="500"/>
                                        <p:tgtEl>
                                          <p:spTgt spid="5847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4710">
                                            <p:txEl>
                                              <p:pRg st="2" end="2"/>
                                            </p:txEl>
                                          </p:spTgt>
                                        </p:tgtEl>
                                        <p:attrNameLst>
                                          <p:attrName>style.visibility</p:attrName>
                                        </p:attrNameLst>
                                      </p:cBhvr>
                                      <p:to>
                                        <p:strVal val="visible"/>
                                      </p:to>
                                    </p:set>
                                    <p:animEffect transition="in" filter="blinds(horizontal)">
                                      <p:cBhvr>
                                        <p:cTn id="17" dur="500"/>
                                        <p:tgtEl>
                                          <p:spTgt spid="5847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80" name="Rectangle 28"/>
          <p:cNvSpPr>
            <a:spLocks noGrp="1" noChangeArrowheads="1"/>
          </p:cNvSpPr>
          <p:nvPr>
            <p:ph type="title"/>
          </p:nvPr>
        </p:nvSpPr>
        <p:spPr>
          <a:xfrm>
            <a:off x="457200" y="31750"/>
            <a:ext cx="8229600" cy="1143000"/>
          </a:xfrm>
        </p:spPr>
        <p:txBody>
          <a:bodyPr>
            <a:normAutofit/>
          </a:bodyPr>
          <a:lstStyle/>
          <a:p>
            <a:pPr eaLnBrk="1" hangingPunct="1">
              <a:defRPr/>
            </a:pPr>
            <a:r>
              <a:rPr lang="en-US" dirty="0" smtClean="0"/>
              <a:t>Natural Monopoly: One is Better than Two! </a:t>
            </a:r>
          </a:p>
        </p:txBody>
      </p:sp>
      <p:sp>
        <p:nvSpPr>
          <p:cNvPr id="34819" name="Rectangle 5"/>
          <p:cNvSpPr>
            <a:spLocks noChangeArrowheads="1"/>
          </p:cNvSpPr>
          <p:nvPr/>
        </p:nvSpPr>
        <p:spPr bwMode="auto">
          <a:xfrm>
            <a:off x="1614488" y="1798638"/>
            <a:ext cx="6078537" cy="4587875"/>
          </a:xfrm>
          <a:prstGeom prst="rect">
            <a:avLst/>
          </a:prstGeom>
          <a:solidFill>
            <a:srgbClr val="F3F6F9"/>
          </a:solidFill>
          <a:ln w="265113">
            <a:solidFill>
              <a:srgbClr val="F3F6F9"/>
            </a:solidFill>
            <a:miter lim="800000"/>
            <a:headEnd/>
            <a:tailEnd/>
          </a:ln>
        </p:spPr>
        <p:txBody>
          <a:bodyPr/>
          <a:lstStyle/>
          <a:p>
            <a:endParaRPr lang="en-US"/>
          </a:p>
        </p:txBody>
      </p:sp>
      <p:sp>
        <p:nvSpPr>
          <p:cNvPr id="34820" name="Rectangle 6"/>
          <p:cNvSpPr>
            <a:spLocks noChangeArrowheads="1"/>
          </p:cNvSpPr>
          <p:nvPr/>
        </p:nvSpPr>
        <p:spPr bwMode="auto">
          <a:xfrm>
            <a:off x="1614488" y="1798638"/>
            <a:ext cx="6078537" cy="4587875"/>
          </a:xfrm>
          <a:prstGeom prst="rect">
            <a:avLst/>
          </a:prstGeom>
          <a:solidFill>
            <a:srgbClr val="F2F4F8"/>
          </a:solidFill>
          <a:ln w="241300">
            <a:solidFill>
              <a:srgbClr val="F2F4F8"/>
            </a:solidFill>
            <a:miter lim="800000"/>
            <a:headEnd/>
            <a:tailEnd/>
          </a:ln>
        </p:spPr>
        <p:txBody>
          <a:bodyPr/>
          <a:lstStyle/>
          <a:p>
            <a:endParaRPr lang="en-US"/>
          </a:p>
        </p:txBody>
      </p:sp>
      <p:sp>
        <p:nvSpPr>
          <p:cNvPr id="34821" name="Rectangle 7"/>
          <p:cNvSpPr>
            <a:spLocks noChangeArrowheads="1"/>
          </p:cNvSpPr>
          <p:nvPr/>
        </p:nvSpPr>
        <p:spPr bwMode="auto">
          <a:xfrm>
            <a:off x="1614488" y="1798638"/>
            <a:ext cx="6078537" cy="4587875"/>
          </a:xfrm>
          <a:prstGeom prst="rect">
            <a:avLst/>
          </a:prstGeom>
          <a:solidFill>
            <a:srgbClr val="F1F4F7"/>
          </a:solidFill>
          <a:ln w="217488">
            <a:solidFill>
              <a:srgbClr val="F1F4F7"/>
            </a:solidFill>
            <a:miter lim="800000"/>
            <a:headEnd/>
            <a:tailEnd/>
          </a:ln>
        </p:spPr>
        <p:txBody>
          <a:bodyPr/>
          <a:lstStyle/>
          <a:p>
            <a:endParaRPr lang="en-US"/>
          </a:p>
        </p:txBody>
      </p:sp>
      <p:sp>
        <p:nvSpPr>
          <p:cNvPr id="34822" name="Rectangle 9"/>
          <p:cNvSpPr>
            <a:spLocks noChangeArrowheads="1"/>
          </p:cNvSpPr>
          <p:nvPr/>
        </p:nvSpPr>
        <p:spPr bwMode="auto">
          <a:xfrm>
            <a:off x="1614488" y="1798638"/>
            <a:ext cx="6078537" cy="4587875"/>
          </a:xfrm>
          <a:prstGeom prst="rect">
            <a:avLst/>
          </a:prstGeom>
          <a:solidFill>
            <a:srgbClr val="EEF1F4"/>
          </a:solidFill>
          <a:ln w="168275">
            <a:solidFill>
              <a:srgbClr val="EEF1F4"/>
            </a:solidFill>
            <a:miter lim="800000"/>
            <a:headEnd/>
            <a:tailEnd/>
          </a:ln>
        </p:spPr>
        <p:txBody>
          <a:bodyPr/>
          <a:lstStyle/>
          <a:p>
            <a:endParaRPr lang="en-US"/>
          </a:p>
        </p:txBody>
      </p:sp>
      <p:sp>
        <p:nvSpPr>
          <p:cNvPr id="34823" name="Rectangle 10"/>
          <p:cNvSpPr>
            <a:spLocks noChangeArrowheads="1"/>
          </p:cNvSpPr>
          <p:nvPr/>
        </p:nvSpPr>
        <p:spPr bwMode="auto">
          <a:xfrm>
            <a:off x="1614488" y="1798638"/>
            <a:ext cx="6078537" cy="4587875"/>
          </a:xfrm>
          <a:prstGeom prst="rect">
            <a:avLst/>
          </a:prstGeom>
          <a:solidFill>
            <a:srgbClr val="EDEFF3"/>
          </a:solidFill>
          <a:ln w="144463">
            <a:solidFill>
              <a:srgbClr val="EDEFF3"/>
            </a:solidFill>
            <a:miter lim="800000"/>
            <a:headEnd/>
            <a:tailEnd/>
          </a:ln>
        </p:spPr>
        <p:txBody>
          <a:bodyPr/>
          <a:lstStyle/>
          <a:p>
            <a:endParaRPr lang="en-US"/>
          </a:p>
        </p:txBody>
      </p:sp>
      <p:sp>
        <p:nvSpPr>
          <p:cNvPr id="34824" name="Rectangle 11"/>
          <p:cNvSpPr>
            <a:spLocks noChangeArrowheads="1"/>
          </p:cNvSpPr>
          <p:nvPr/>
        </p:nvSpPr>
        <p:spPr bwMode="auto">
          <a:xfrm>
            <a:off x="1614488" y="1798638"/>
            <a:ext cx="6078537" cy="4587875"/>
          </a:xfrm>
          <a:prstGeom prst="rect">
            <a:avLst/>
          </a:prstGeom>
          <a:solidFill>
            <a:srgbClr val="EBEEF2"/>
          </a:solidFill>
          <a:ln w="120650">
            <a:solidFill>
              <a:srgbClr val="EBEEF2"/>
            </a:solidFill>
            <a:miter lim="800000"/>
            <a:headEnd/>
            <a:tailEnd/>
          </a:ln>
        </p:spPr>
        <p:txBody>
          <a:bodyPr/>
          <a:lstStyle/>
          <a:p>
            <a:endParaRPr lang="en-US"/>
          </a:p>
        </p:txBody>
      </p:sp>
      <p:sp>
        <p:nvSpPr>
          <p:cNvPr id="34825" name="Rectangle 12"/>
          <p:cNvSpPr>
            <a:spLocks noChangeArrowheads="1"/>
          </p:cNvSpPr>
          <p:nvPr/>
        </p:nvSpPr>
        <p:spPr bwMode="auto">
          <a:xfrm>
            <a:off x="1614488" y="1798638"/>
            <a:ext cx="6078537" cy="4587875"/>
          </a:xfrm>
          <a:prstGeom prst="rect">
            <a:avLst/>
          </a:prstGeom>
          <a:solidFill>
            <a:srgbClr val="EAECF1"/>
          </a:solidFill>
          <a:ln w="96838">
            <a:solidFill>
              <a:srgbClr val="EAECF1"/>
            </a:solidFill>
            <a:miter lim="800000"/>
            <a:headEnd/>
            <a:tailEnd/>
          </a:ln>
        </p:spPr>
        <p:txBody>
          <a:bodyPr/>
          <a:lstStyle/>
          <a:p>
            <a:endParaRPr lang="en-US"/>
          </a:p>
        </p:txBody>
      </p:sp>
      <p:sp>
        <p:nvSpPr>
          <p:cNvPr id="34826" name="Rectangle 13"/>
          <p:cNvSpPr>
            <a:spLocks noChangeArrowheads="1"/>
          </p:cNvSpPr>
          <p:nvPr/>
        </p:nvSpPr>
        <p:spPr bwMode="auto">
          <a:xfrm>
            <a:off x="1614488" y="1798638"/>
            <a:ext cx="6078537" cy="4587875"/>
          </a:xfrm>
          <a:prstGeom prst="rect">
            <a:avLst/>
          </a:prstGeom>
          <a:solidFill>
            <a:srgbClr val="E9EBF0"/>
          </a:solidFill>
          <a:ln w="73025">
            <a:solidFill>
              <a:srgbClr val="E9EBF0"/>
            </a:solidFill>
            <a:miter lim="800000"/>
            <a:headEnd/>
            <a:tailEnd/>
          </a:ln>
        </p:spPr>
        <p:txBody>
          <a:bodyPr/>
          <a:lstStyle/>
          <a:p>
            <a:endParaRPr lang="en-US"/>
          </a:p>
        </p:txBody>
      </p:sp>
      <p:sp>
        <p:nvSpPr>
          <p:cNvPr id="34827" name="Rectangle 14"/>
          <p:cNvSpPr>
            <a:spLocks noChangeArrowheads="1"/>
          </p:cNvSpPr>
          <p:nvPr/>
        </p:nvSpPr>
        <p:spPr bwMode="auto">
          <a:xfrm>
            <a:off x="1614488" y="1798638"/>
            <a:ext cx="6078537" cy="4587875"/>
          </a:xfrm>
          <a:prstGeom prst="rect">
            <a:avLst/>
          </a:prstGeom>
          <a:solidFill>
            <a:srgbClr val="E7EAEF"/>
          </a:solidFill>
          <a:ln w="47625">
            <a:solidFill>
              <a:srgbClr val="E7EAEF"/>
            </a:solidFill>
            <a:miter lim="800000"/>
            <a:headEnd/>
            <a:tailEnd/>
          </a:ln>
        </p:spPr>
        <p:txBody>
          <a:bodyPr/>
          <a:lstStyle/>
          <a:p>
            <a:endParaRPr lang="en-US"/>
          </a:p>
        </p:txBody>
      </p:sp>
      <p:sp>
        <p:nvSpPr>
          <p:cNvPr id="34828" name="Rectangle 15"/>
          <p:cNvSpPr>
            <a:spLocks noChangeArrowheads="1"/>
          </p:cNvSpPr>
          <p:nvPr/>
        </p:nvSpPr>
        <p:spPr bwMode="auto">
          <a:xfrm>
            <a:off x="1614488" y="1798638"/>
            <a:ext cx="6078537" cy="4587875"/>
          </a:xfrm>
          <a:prstGeom prst="rect">
            <a:avLst/>
          </a:prstGeom>
          <a:solidFill>
            <a:srgbClr val="E6E9EF"/>
          </a:solidFill>
          <a:ln w="23813">
            <a:solidFill>
              <a:srgbClr val="E6E9EF"/>
            </a:solidFill>
            <a:miter lim="800000"/>
            <a:headEnd/>
            <a:tailEnd/>
          </a:ln>
        </p:spPr>
        <p:txBody>
          <a:bodyPr/>
          <a:lstStyle/>
          <a:p>
            <a:endParaRPr lang="en-US"/>
          </a:p>
        </p:txBody>
      </p:sp>
      <p:sp>
        <p:nvSpPr>
          <p:cNvPr id="34829" name="Rectangle 16"/>
          <p:cNvSpPr>
            <a:spLocks noChangeArrowheads="1"/>
          </p:cNvSpPr>
          <p:nvPr/>
        </p:nvSpPr>
        <p:spPr bwMode="auto">
          <a:xfrm>
            <a:off x="849313" y="1600200"/>
            <a:ext cx="7373937" cy="5133975"/>
          </a:xfrm>
          <a:prstGeom prst="rect">
            <a:avLst/>
          </a:prstGeom>
          <a:solidFill>
            <a:schemeClr val="accent3">
              <a:lumMod val="60000"/>
              <a:lumOff val="40000"/>
            </a:schemeClr>
          </a:solidFill>
          <a:ln w="9525">
            <a:noFill/>
            <a:miter lim="800000"/>
            <a:headEnd/>
            <a:tailEnd/>
          </a:ln>
        </p:spPr>
        <p:txBody>
          <a:bodyPr/>
          <a:lstStyle/>
          <a:p>
            <a:endParaRPr lang="en-US"/>
          </a:p>
        </p:txBody>
      </p:sp>
      <p:sp>
        <p:nvSpPr>
          <p:cNvPr id="34830" name="Freeform 17"/>
          <p:cNvSpPr>
            <a:spLocks/>
          </p:cNvSpPr>
          <p:nvPr/>
        </p:nvSpPr>
        <p:spPr bwMode="auto">
          <a:xfrm>
            <a:off x="1470025" y="1628775"/>
            <a:ext cx="6149975" cy="4660900"/>
          </a:xfrm>
          <a:custGeom>
            <a:avLst/>
            <a:gdLst>
              <a:gd name="T0" fmla="*/ 0 w 3874"/>
              <a:gd name="T1" fmla="*/ 0 h 2936"/>
              <a:gd name="T2" fmla="*/ 0 w 3874"/>
              <a:gd name="T3" fmla="*/ 2936 h 2936"/>
              <a:gd name="T4" fmla="*/ 3874 w 3874"/>
              <a:gd name="T5" fmla="*/ 2936 h 2936"/>
              <a:gd name="T6" fmla="*/ 0 60000 65536"/>
              <a:gd name="T7" fmla="*/ 0 60000 65536"/>
              <a:gd name="T8" fmla="*/ 0 60000 65536"/>
              <a:gd name="T9" fmla="*/ 0 w 3874"/>
              <a:gd name="T10" fmla="*/ 0 h 2936"/>
              <a:gd name="T11" fmla="*/ 3874 w 3874"/>
              <a:gd name="T12" fmla="*/ 2936 h 2936"/>
            </a:gdLst>
            <a:ahLst/>
            <a:cxnLst>
              <a:cxn ang="T6">
                <a:pos x="T0" y="T1"/>
              </a:cxn>
              <a:cxn ang="T7">
                <a:pos x="T2" y="T3"/>
              </a:cxn>
              <a:cxn ang="T8">
                <a:pos x="T4" y="T5"/>
              </a:cxn>
            </a:cxnLst>
            <a:rect l="T9" t="T10" r="T11" b="T12"/>
            <a:pathLst>
              <a:path w="3874" h="2936">
                <a:moveTo>
                  <a:pt x="0" y="0"/>
                </a:moveTo>
                <a:lnTo>
                  <a:pt x="0" y="2936"/>
                </a:lnTo>
                <a:lnTo>
                  <a:pt x="3874" y="2936"/>
                </a:lnTo>
              </a:path>
            </a:pathLst>
          </a:custGeom>
          <a:noFill/>
          <a:ln w="23813">
            <a:solidFill>
              <a:srgbClr val="000000"/>
            </a:solidFill>
            <a:round/>
            <a:headEnd/>
            <a:tailEnd/>
          </a:ln>
        </p:spPr>
        <p:txBody>
          <a:bodyPr/>
          <a:lstStyle/>
          <a:p>
            <a:endParaRPr lang="en-US"/>
          </a:p>
        </p:txBody>
      </p:sp>
      <p:sp>
        <p:nvSpPr>
          <p:cNvPr id="34831" name="Rectangle 18"/>
          <p:cNvSpPr>
            <a:spLocks noChangeArrowheads="1"/>
          </p:cNvSpPr>
          <p:nvPr/>
        </p:nvSpPr>
        <p:spPr bwMode="auto">
          <a:xfrm>
            <a:off x="5353050" y="6316663"/>
            <a:ext cx="2239963"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Quantity of Output</a:t>
            </a:r>
            <a:endParaRPr lang="en-US" sz="2400" u="none">
              <a:latin typeface="Times New Roman" pitchFamily="18" charset="0"/>
            </a:endParaRPr>
          </a:p>
        </p:txBody>
      </p:sp>
      <p:grpSp>
        <p:nvGrpSpPr>
          <p:cNvPr id="2" name="Group 19"/>
          <p:cNvGrpSpPr>
            <a:grpSpLocks/>
          </p:cNvGrpSpPr>
          <p:nvPr/>
        </p:nvGrpSpPr>
        <p:grpSpPr bwMode="auto">
          <a:xfrm>
            <a:off x="1565275" y="2187575"/>
            <a:ext cx="6018213" cy="3822700"/>
            <a:chOff x="986" y="1164"/>
            <a:chExt cx="3791" cy="2408"/>
          </a:xfrm>
        </p:grpSpPr>
        <p:sp>
          <p:nvSpPr>
            <p:cNvPr id="34846" name="Freeform 20"/>
            <p:cNvSpPr>
              <a:spLocks/>
            </p:cNvSpPr>
            <p:nvPr/>
          </p:nvSpPr>
          <p:spPr bwMode="auto">
            <a:xfrm>
              <a:off x="986" y="1164"/>
              <a:ext cx="3176" cy="1896"/>
            </a:xfrm>
            <a:custGeom>
              <a:avLst/>
              <a:gdLst>
                <a:gd name="T0" fmla="*/ 0 w 209"/>
                <a:gd name="T1" fmla="*/ 0 h 124"/>
                <a:gd name="T2" fmla="*/ 209 w 209"/>
                <a:gd name="T3" fmla="*/ 124 h 124"/>
                <a:gd name="T4" fmla="*/ 0 60000 65536"/>
                <a:gd name="T5" fmla="*/ 0 60000 65536"/>
                <a:gd name="T6" fmla="*/ 0 w 209"/>
                <a:gd name="T7" fmla="*/ 0 h 124"/>
                <a:gd name="T8" fmla="*/ 209 w 209"/>
                <a:gd name="T9" fmla="*/ 124 h 124"/>
              </a:gdLst>
              <a:ahLst/>
              <a:cxnLst>
                <a:cxn ang="T4">
                  <a:pos x="T0" y="T1"/>
                </a:cxn>
                <a:cxn ang="T5">
                  <a:pos x="T2" y="T3"/>
                </a:cxn>
              </a:cxnLst>
              <a:rect l="T6" t="T7" r="T8" b="T9"/>
              <a:pathLst>
                <a:path w="209" h="124">
                  <a:moveTo>
                    <a:pt x="0" y="0"/>
                  </a:moveTo>
                  <a:cubicBezTo>
                    <a:pt x="0" y="0"/>
                    <a:pt x="15" y="105"/>
                    <a:pt x="209" y="124"/>
                  </a:cubicBezTo>
                </a:path>
              </a:pathLst>
            </a:custGeom>
            <a:noFill/>
            <a:ln w="73025">
              <a:solidFill>
                <a:srgbClr val="004C9F"/>
              </a:solidFill>
              <a:round/>
              <a:headEnd/>
              <a:tailEnd/>
            </a:ln>
          </p:spPr>
          <p:txBody>
            <a:bodyPr/>
            <a:lstStyle/>
            <a:p>
              <a:endParaRPr lang="en-US"/>
            </a:p>
          </p:txBody>
        </p:sp>
        <p:grpSp>
          <p:nvGrpSpPr>
            <p:cNvPr id="3" name="Group 21"/>
            <p:cNvGrpSpPr>
              <a:grpSpLocks/>
            </p:cNvGrpSpPr>
            <p:nvPr/>
          </p:nvGrpSpPr>
          <p:grpSpPr bwMode="auto">
            <a:xfrm>
              <a:off x="4181" y="2975"/>
              <a:ext cx="596" cy="597"/>
              <a:chOff x="4181" y="2975"/>
              <a:chExt cx="596" cy="597"/>
            </a:xfrm>
          </p:grpSpPr>
          <p:sp>
            <p:nvSpPr>
              <p:cNvPr id="34848" name="Rectangle 22"/>
              <p:cNvSpPr>
                <a:spLocks noChangeArrowheads="1"/>
              </p:cNvSpPr>
              <p:nvPr/>
            </p:nvSpPr>
            <p:spPr bwMode="auto">
              <a:xfrm>
                <a:off x="4181" y="2975"/>
                <a:ext cx="596" cy="192"/>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Average</a:t>
                </a:r>
                <a:endParaRPr lang="en-US" sz="2400" u="none">
                  <a:latin typeface="Times New Roman" pitchFamily="18" charset="0"/>
                </a:endParaRPr>
              </a:p>
            </p:txBody>
          </p:sp>
          <p:sp>
            <p:nvSpPr>
              <p:cNvPr id="34849" name="Rectangle 23"/>
              <p:cNvSpPr>
                <a:spLocks noChangeArrowheads="1"/>
              </p:cNvSpPr>
              <p:nvPr/>
            </p:nvSpPr>
            <p:spPr bwMode="auto">
              <a:xfrm>
                <a:off x="4328" y="3178"/>
                <a:ext cx="302" cy="192"/>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total</a:t>
                </a:r>
                <a:endParaRPr lang="en-US" sz="2400" u="none">
                  <a:latin typeface="Times New Roman" pitchFamily="18" charset="0"/>
                </a:endParaRPr>
              </a:p>
            </p:txBody>
          </p:sp>
          <p:sp>
            <p:nvSpPr>
              <p:cNvPr id="34850" name="Rectangle 24"/>
              <p:cNvSpPr>
                <a:spLocks noChangeArrowheads="1"/>
              </p:cNvSpPr>
              <p:nvPr/>
            </p:nvSpPr>
            <p:spPr bwMode="auto">
              <a:xfrm>
                <a:off x="4333" y="3380"/>
                <a:ext cx="293" cy="192"/>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cost</a:t>
                </a:r>
                <a:endParaRPr lang="en-US" sz="2400" u="none">
                  <a:latin typeface="Times New Roman" pitchFamily="18" charset="0"/>
                </a:endParaRPr>
              </a:p>
            </p:txBody>
          </p:sp>
        </p:grpSp>
      </p:grpSp>
      <p:sp>
        <p:nvSpPr>
          <p:cNvPr id="34833" name="Rectangle 25"/>
          <p:cNvSpPr>
            <a:spLocks noChangeArrowheads="1"/>
          </p:cNvSpPr>
          <p:nvPr/>
        </p:nvSpPr>
        <p:spPr bwMode="auto">
          <a:xfrm>
            <a:off x="1282700" y="6324600"/>
            <a:ext cx="141288" cy="304800"/>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0</a:t>
            </a:r>
            <a:endParaRPr lang="en-US" sz="2400" u="none">
              <a:latin typeface="Times New Roman" pitchFamily="18" charset="0"/>
            </a:endParaRPr>
          </a:p>
        </p:txBody>
      </p:sp>
      <p:sp>
        <p:nvSpPr>
          <p:cNvPr id="34834" name="Rectangle 26"/>
          <p:cNvSpPr>
            <a:spLocks noChangeArrowheads="1"/>
          </p:cNvSpPr>
          <p:nvPr/>
        </p:nvSpPr>
        <p:spPr bwMode="auto">
          <a:xfrm>
            <a:off x="849313" y="1601788"/>
            <a:ext cx="565150"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Cost</a:t>
            </a:r>
            <a:endParaRPr lang="en-US" sz="2400" u="none">
              <a:latin typeface="Times New Roman" pitchFamily="18" charset="0"/>
            </a:endParaRPr>
          </a:p>
        </p:txBody>
      </p:sp>
      <p:sp>
        <p:nvSpPr>
          <p:cNvPr id="586781" name="Line 29"/>
          <p:cNvSpPr>
            <a:spLocks noChangeShapeType="1"/>
          </p:cNvSpPr>
          <p:nvPr/>
        </p:nvSpPr>
        <p:spPr bwMode="auto">
          <a:xfrm>
            <a:off x="3116263" y="4119563"/>
            <a:ext cx="0" cy="2157412"/>
          </a:xfrm>
          <a:prstGeom prst="line">
            <a:avLst/>
          </a:prstGeom>
          <a:noFill/>
          <a:ln w="9525">
            <a:solidFill>
              <a:schemeClr val="tx1"/>
            </a:solidFill>
            <a:prstDash val="dash"/>
            <a:round/>
            <a:headEnd/>
            <a:tailEnd/>
          </a:ln>
        </p:spPr>
        <p:txBody>
          <a:bodyPr/>
          <a:lstStyle/>
          <a:p>
            <a:endParaRPr lang="en-US"/>
          </a:p>
        </p:txBody>
      </p:sp>
      <p:sp>
        <p:nvSpPr>
          <p:cNvPr id="586782" name="Line 30"/>
          <p:cNvSpPr>
            <a:spLocks noChangeShapeType="1"/>
          </p:cNvSpPr>
          <p:nvPr/>
        </p:nvSpPr>
        <p:spPr bwMode="auto">
          <a:xfrm>
            <a:off x="4827588" y="4865688"/>
            <a:ext cx="14287" cy="1420812"/>
          </a:xfrm>
          <a:prstGeom prst="line">
            <a:avLst/>
          </a:prstGeom>
          <a:noFill/>
          <a:ln w="9525">
            <a:solidFill>
              <a:schemeClr val="tx1"/>
            </a:solidFill>
            <a:prstDash val="dash"/>
            <a:round/>
            <a:headEnd/>
            <a:tailEnd/>
          </a:ln>
        </p:spPr>
        <p:txBody>
          <a:bodyPr/>
          <a:lstStyle/>
          <a:p>
            <a:endParaRPr lang="en-US"/>
          </a:p>
        </p:txBody>
      </p:sp>
      <p:sp>
        <p:nvSpPr>
          <p:cNvPr id="586783" name="Text Box 31"/>
          <p:cNvSpPr txBox="1">
            <a:spLocks noChangeArrowheads="1"/>
          </p:cNvSpPr>
          <p:nvPr/>
        </p:nvSpPr>
        <p:spPr bwMode="auto">
          <a:xfrm>
            <a:off x="2882900" y="6397625"/>
            <a:ext cx="438150" cy="366713"/>
          </a:xfrm>
          <a:prstGeom prst="rect">
            <a:avLst/>
          </a:prstGeom>
          <a:noFill/>
          <a:ln w="9525">
            <a:noFill/>
            <a:miter lim="800000"/>
            <a:headEnd/>
            <a:tailEnd/>
          </a:ln>
        </p:spPr>
        <p:txBody>
          <a:bodyPr wrap="none">
            <a:spAutoFit/>
          </a:bodyPr>
          <a:lstStyle/>
          <a:p>
            <a:r>
              <a:rPr lang="en-US" u="none">
                <a:solidFill>
                  <a:schemeClr val="bg1">
                    <a:lumMod val="25000"/>
                  </a:schemeClr>
                </a:solidFill>
              </a:rPr>
              <a:t>20</a:t>
            </a:r>
          </a:p>
        </p:txBody>
      </p:sp>
      <p:sp>
        <p:nvSpPr>
          <p:cNvPr id="586784" name="Text Box 32"/>
          <p:cNvSpPr txBox="1">
            <a:spLocks noChangeArrowheads="1"/>
          </p:cNvSpPr>
          <p:nvPr/>
        </p:nvSpPr>
        <p:spPr bwMode="auto">
          <a:xfrm>
            <a:off x="4622800" y="6408738"/>
            <a:ext cx="438150" cy="366712"/>
          </a:xfrm>
          <a:prstGeom prst="rect">
            <a:avLst/>
          </a:prstGeom>
          <a:noFill/>
          <a:ln w="9525">
            <a:noFill/>
            <a:miter lim="800000"/>
            <a:headEnd/>
            <a:tailEnd/>
          </a:ln>
        </p:spPr>
        <p:txBody>
          <a:bodyPr wrap="none">
            <a:spAutoFit/>
          </a:bodyPr>
          <a:lstStyle/>
          <a:p>
            <a:r>
              <a:rPr lang="en-US" u="none">
                <a:solidFill>
                  <a:schemeClr val="bg1">
                    <a:lumMod val="25000"/>
                  </a:schemeClr>
                </a:solidFill>
              </a:rPr>
              <a:t>40</a:t>
            </a:r>
          </a:p>
        </p:txBody>
      </p:sp>
      <p:sp>
        <p:nvSpPr>
          <p:cNvPr id="586785" name="Line 33"/>
          <p:cNvSpPr>
            <a:spLocks noChangeShapeType="1"/>
          </p:cNvSpPr>
          <p:nvPr/>
        </p:nvSpPr>
        <p:spPr bwMode="auto">
          <a:xfrm flipH="1">
            <a:off x="1454150" y="4881563"/>
            <a:ext cx="3373438" cy="0"/>
          </a:xfrm>
          <a:prstGeom prst="line">
            <a:avLst/>
          </a:prstGeom>
          <a:noFill/>
          <a:ln w="9525">
            <a:solidFill>
              <a:schemeClr val="tx1"/>
            </a:solidFill>
            <a:prstDash val="dash"/>
            <a:round/>
            <a:headEnd/>
            <a:tailEnd/>
          </a:ln>
        </p:spPr>
        <p:txBody>
          <a:bodyPr/>
          <a:lstStyle/>
          <a:p>
            <a:endParaRPr lang="en-US"/>
          </a:p>
        </p:txBody>
      </p:sp>
      <p:sp>
        <p:nvSpPr>
          <p:cNvPr id="586786" name="Line 34"/>
          <p:cNvSpPr>
            <a:spLocks noChangeShapeType="1"/>
          </p:cNvSpPr>
          <p:nvPr/>
        </p:nvSpPr>
        <p:spPr bwMode="auto">
          <a:xfrm flipH="1">
            <a:off x="1465263" y="4135438"/>
            <a:ext cx="1649412" cy="0"/>
          </a:xfrm>
          <a:prstGeom prst="line">
            <a:avLst/>
          </a:prstGeom>
          <a:noFill/>
          <a:ln w="9525">
            <a:solidFill>
              <a:schemeClr val="tx1"/>
            </a:solidFill>
            <a:prstDash val="dash"/>
            <a:round/>
            <a:headEnd/>
            <a:tailEnd/>
          </a:ln>
        </p:spPr>
        <p:txBody>
          <a:bodyPr/>
          <a:lstStyle/>
          <a:p>
            <a:endParaRPr lang="en-US"/>
          </a:p>
        </p:txBody>
      </p:sp>
      <p:sp>
        <p:nvSpPr>
          <p:cNvPr id="586787" name="Text Box 35"/>
          <p:cNvSpPr txBox="1">
            <a:spLocks noChangeArrowheads="1"/>
          </p:cNvSpPr>
          <p:nvPr/>
        </p:nvSpPr>
        <p:spPr bwMode="auto">
          <a:xfrm>
            <a:off x="1068388" y="4703763"/>
            <a:ext cx="311150" cy="366712"/>
          </a:xfrm>
          <a:prstGeom prst="rect">
            <a:avLst/>
          </a:prstGeom>
          <a:noFill/>
          <a:ln w="9525">
            <a:noFill/>
            <a:miter lim="800000"/>
            <a:headEnd/>
            <a:tailEnd/>
          </a:ln>
        </p:spPr>
        <p:txBody>
          <a:bodyPr wrap="none">
            <a:spAutoFit/>
          </a:bodyPr>
          <a:lstStyle/>
          <a:p>
            <a:r>
              <a:rPr lang="en-US" u="none"/>
              <a:t>5</a:t>
            </a:r>
          </a:p>
        </p:txBody>
      </p:sp>
      <p:sp>
        <p:nvSpPr>
          <p:cNvPr id="586788" name="Text Box 36"/>
          <p:cNvSpPr txBox="1">
            <a:spLocks noChangeArrowheads="1"/>
          </p:cNvSpPr>
          <p:nvPr/>
        </p:nvSpPr>
        <p:spPr bwMode="auto">
          <a:xfrm>
            <a:off x="1079500" y="3971925"/>
            <a:ext cx="311150" cy="366713"/>
          </a:xfrm>
          <a:prstGeom prst="rect">
            <a:avLst/>
          </a:prstGeom>
          <a:noFill/>
          <a:ln w="9525">
            <a:noFill/>
            <a:miter lim="800000"/>
            <a:headEnd/>
            <a:tailEnd/>
          </a:ln>
        </p:spPr>
        <p:txBody>
          <a:bodyPr wrap="none">
            <a:spAutoFit/>
          </a:bodyPr>
          <a:lstStyle/>
          <a:p>
            <a:r>
              <a:rPr lang="en-US" u="none"/>
              <a:t>7</a:t>
            </a:r>
          </a:p>
        </p:txBody>
      </p:sp>
      <p:sp>
        <p:nvSpPr>
          <p:cNvPr id="586790" name="Text Box 38"/>
          <p:cNvSpPr txBox="1">
            <a:spLocks noChangeArrowheads="1"/>
          </p:cNvSpPr>
          <p:nvPr/>
        </p:nvSpPr>
        <p:spPr bwMode="auto">
          <a:xfrm>
            <a:off x="4178300" y="3168650"/>
            <a:ext cx="3975100" cy="1015663"/>
          </a:xfrm>
          <a:prstGeom prst="rect">
            <a:avLst/>
          </a:prstGeom>
          <a:noFill/>
          <a:ln w="9525">
            <a:noFill/>
            <a:miter lim="800000"/>
            <a:headEnd/>
            <a:tailEnd/>
          </a:ln>
        </p:spPr>
        <p:txBody>
          <a:bodyPr wrap="square">
            <a:spAutoFit/>
          </a:bodyPr>
          <a:lstStyle/>
          <a:p>
            <a:r>
              <a:rPr lang="en-US" sz="2000" dirty="0" smtClean="0">
                <a:solidFill>
                  <a:srgbClr val="660066"/>
                </a:solidFill>
                <a:latin typeface="Albertus MT" pitchFamily="18" charset="0"/>
              </a:rPr>
              <a:t>Suppose 40 units can be sold. </a:t>
            </a:r>
            <a:r>
              <a:rPr lang="en-US" sz="2000" u="none" dirty="0" smtClean="0">
                <a:solidFill>
                  <a:srgbClr val="660066"/>
                </a:solidFill>
                <a:latin typeface="Albertus MT" pitchFamily="18" charset="0"/>
              </a:rPr>
              <a:t>A </a:t>
            </a:r>
            <a:r>
              <a:rPr lang="en-US" sz="2000" u="none" dirty="0">
                <a:solidFill>
                  <a:srgbClr val="660066"/>
                </a:solidFill>
                <a:latin typeface="Albertus MT" pitchFamily="18" charset="0"/>
              </a:rPr>
              <a:t>monopoly </a:t>
            </a:r>
            <a:r>
              <a:rPr lang="en-US" sz="2000" u="none" dirty="0" smtClean="0">
                <a:solidFill>
                  <a:srgbClr val="660066"/>
                </a:solidFill>
                <a:latin typeface="Albertus MT" pitchFamily="18" charset="0"/>
              </a:rPr>
              <a:t>firm </a:t>
            </a:r>
            <a:r>
              <a:rPr lang="en-US" sz="2000" u="none" dirty="0">
                <a:solidFill>
                  <a:srgbClr val="660066"/>
                </a:solidFill>
                <a:latin typeface="Albertus MT" pitchFamily="18" charset="0"/>
              </a:rPr>
              <a:t>produces 40 units at a cost of $5/unit</a:t>
            </a:r>
          </a:p>
        </p:txBody>
      </p:sp>
      <p:sp>
        <p:nvSpPr>
          <p:cNvPr id="586791" name="Text Box 39"/>
          <p:cNvSpPr txBox="1">
            <a:spLocks noChangeArrowheads="1"/>
          </p:cNvSpPr>
          <p:nvPr/>
        </p:nvSpPr>
        <p:spPr bwMode="auto">
          <a:xfrm>
            <a:off x="2822575" y="1976438"/>
            <a:ext cx="3981450" cy="1015663"/>
          </a:xfrm>
          <a:prstGeom prst="rect">
            <a:avLst/>
          </a:prstGeom>
          <a:noFill/>
          <a:ln w="9525">
            <a:noFill/>
            <a:miter lim="800000"/>
            <a:headEnd/>
            <a:tailEnd/>
          </a:ln>
        </p:spPr>
        <p:txBody>
          <a:bodyPr>
            <a:spAutoFit/>
          </a:bodyPr>
          <a:lstStyle/>
          <a:p>
            <a:r>
              <a:rPr lang="en-US" sz="2000" u="none" dirty="0" smtClean="0">
                <a:solidFill>
                  <a:srgbClr val="660066"/>
                </a:solidFill>
                <a:latin typeface="Albertus MT" pitchFamily="18" charset="0"/>
              </a:rPr>
              <a:t>With two </a:t>
            </a:r>
            <a:r>
              <a:rPr lang="en-US" sz="2000" u="none" dirty="0">
                <a:solidFill>
                  <a:srgbClr val="660066"/>
                </a:solidFill>
                <a:latin typeface="Albertus MT" pitchFamily="18" charset="0"/>
              </a:rPr>
              <a:t>firms, each produces 20 units and average cost </a:t>
            </a:r>
            <a:r>
              <a:rPr lang="en-US" sz="2000" dirty="0" smtClean="0">
                <a:solidFill>
                  <a:srgbClr val="660066"/>
                </a:solidFill>
                <a:latin typeface="Albertus MT" pitchFamily="18" charset="0"/>
              </a:rPr>
              <a:t>rises to </a:t>
            </a:r>
            <a:r>
              <a:rPr lang="en-US" sz="2000" u="none" dirty="0" smtClean="0">
                <a:solidFill>
                  <a:srgbClr val="660066"/>
                </a:solidFill>
                <a:latin typeface="Albertus MT" pitchFamily="18" charset="0"/>
              </a:rPr>
              <a:t>$7/unit</a:t>
            </a:r>
            <a:endParaRPr lang="en-US" sz="2000" u="none" dirty="0">
              <a:solidFill>
                <a:srgbClr val="660066"/>
              </a:solidFill>
              <a:latin typeface="Albertus MT" pitchFamily="18" charset="0"/>
            </a:endParaRPr>
          </a:p>
        </p:txBody>
      </p:sp>
      <p:pic>
        <p:nvPicPr>
          <p:cNvPr id="34845" name="Picture 40" descr="MCj04158680000[1]"/>
          <p:cNvPicPr>
            <a:picLocks noChangeAspect="1" noChangeArrowheads="1"/>
          </p:cNvPicPr>
          <p:nvPr/>
        </p:nvPicPr>
        <p:blipFill>
          <a:blip r:embed="rId3" cstate="print"/>
          <a:srcRect/>
          <a:stretch>
            <a:fillRect/>
          </a:stretch>
        </p:blipFill>
        <p:spPr bwMode="auto">
          <a:xfrm>
            <a:off x="6781800" y="914400"/>
            <a:ext cx="2060575" cy="1730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6785"/>
                                        </p:tgtEl>
                                        <p:attrNameLst>
                                          <p:attrName>style.visibility</p:attrName>
                                        </p:attrNameLst>
                                      </p:cBhvr>
                                      <p:to>
                                        <p:strVal val="visible"/>
                                      </p:to>
                                    </p:set>
                                    <p:animEffect transition="in" filter="blinds(horizontal)">
                                      <p:cBhvr>
                                        <p:cTn id="12" dur="500"/>
                                        <p:tgtEl>
                                          <p:spTgt spid="5867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6787"/>
                                        </p:tgtEl>
                                        <p:attrNameLst>
                                          <p:attrName>style.visibility</p:attrName>
                                        </p:attrNameLst>
                                      </p:cBhvr>
                                      <p:to>
                                        <p:strVal val="visible"/>
                                      </p:to>
                                    </p:set>
                                    <p:animEffect transition="in" filter="blinds(horizontal)">
                                      <p:cBhvr>
                                        <p:cTn id="15" dur="500"/>
                                        <p:tgtEl>
                                          <p:spTgt spid="58678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6784"/>
                                        </p:tgtEl>
                                        <p:attrNameLst>
                                          <p:attrName>style.visibility</p:attrName>
                                        </p:attrNameLst>
                                      </p:cBhvr>
                                      <p:to>
                                        <p:strVal val="visible"/>
                                      </p:to>
                                    </p:set>
                                    <p:animEffect transition="in" filter="blinds(horizontal)">
                                      <p:cBhvr>
                                        <p:cTn id="18" dur="500"/>
                                        <p:tgtEl>
                                          <p:spTgt spid="58678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86782"/>
                                        </p:tgtEl>
                                        <p:attrNameLst>
                                          <p:attrName>style.visibility</p:attrName>
                                        </p:attrNameLst>
                                      </p:cBhvr>
                                      <p:to>
                                        <p:strVal val="visible"/>
                                      </p:to>
                                    </p:set>
                                    <p:animEffect transition="in" filter="blinds(horizontal)">
                                      <p:cBhvr>
                                        <p:cTn id="21" dur="500"/>
                                        <p:tgtEl>
                                          <p:spTgt spid="58678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86790"/>
                                        </p:tgtEl>
                                        <p:attrNameLst>
                                          <p:attrName>style.visibility</p:attrName>
                                        </p:attrNameLst>
                                      </p:cBhvr>
                                      <p:to>
                                        <p:strVal val="visible"/>
                                      </p:to>
                                    </p:set>
                                    <p:animEffect transition="in" filter="blinds(horizontal)">
                                      <p:cBhvr>
                                        <p:cTn id="26" dur="500"/>
                                        <p:tgtEl>
                                          <p:spTgt spid="58679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86788"/>
                                        </p:tgtEl>
                                        <p:attrNameLst>
                                          <p:attrName>style.visibility</p:attrName>
                                        </p:attrNameLst>
                                      </p:cBhvr>
                                      <p:to>
                                        <p:strVal val="visible"/>
                                      </p:to>
                                    </p:set>
                                    <p:animEffect transition="in" filter="blinds(horizontal)">
                                      <p:cBhvr>
                                        <p:cTn id="31" dur="500"/>
                                        <p:tgtEl>
                                          <p:spTgt spid="58678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86786"/>
                                        </p:tgtEl>
                                        <p:attrNameLst>
                                          <p:attrName>style.visibility</p:attrName>
                                        </p:attrNameLst>
                                      </p:cBhvr>
                                      <p:to>
                                        <p:strVal val="visible"/>
                                      </p:to>
                                    </p:set>
                                    <p:animEffect transition="in" filter="blinds(horizontal)">
                                      <p:cBhvr>
                                        <p:cTn id="34" dur="500"/>
                                        <p:tgtEl>
                                          <p:spTgt spid="58678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86781"/>
                                        </p:tgtEl>
                                        <p:attrNameLst>
                                          <p:attrName>style.visibility</p:attrName>
                                        </p:attrNameLst>
                                      </p:cBhvr>
                                      <p:to>
                                        <p:strVal val="visible"/>
                                      </p:to>
                                    </p:set>
                                    <p:animEffect transition="in" filter="blinds(horizontal)">
                                      <p:cBhvr>
                                        <p:cTn id="37" dur="500"/>
                                        <p:tgtEl>
                                          <p:spTgt spid="58678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86783"/>
                                        </p:tgtEl>
                                        <p:attrNameLst>
                                          <p:attrName>style.visibility</p:attrName>
                                        </p:attrNameLst>
                                      </p:cBhvr>
                                      <p:to>
                                        <p:strVal val="visible"/>
                                      </p:to>
                                    </p:set>
                                    <p:animEffect transition="in" filter="blinds(horizontal)">
                                      <p:cBhvr>
                                        <p:cTn id="40" dur="500"/>
                                        <p:tgtEl>
                                          <p:spTgt spid="58678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86791"/>
                                        </p:tgtEl>
                                        <p:attrNameLst>
                                          <p:attrName>style.visibility</p:attrName>
                                        </p:attrNameLst>
                                      </p:cBhvr>
                                      <p:to>
                                        <p:strVal val="visible"/>
                                      </p:to>
                                    </p:set>
                                    <p:animEffect transition="in" filter="blinds(horizontal)">
                                      <p:cBhvr>
                                        <p:cTn id="45" dur="500"/>
                                        <p:tgtEl>
                                          <p:spTgt spid="58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1" grpId="0" animBg="1"/>
      <p:bldP spid="586782" grpId="0" animBg="1"/>
      <p:bldP spid="586783" grpId="0"/>
      <p:bldP spid="586784" grpId="0"/>
      <p:bldP spid="586785" grpId="0" animBg="1"/>
      <p:bldP spid="586786" grpId="0" animBg="1"/>
      <p:bldP spid="586787" grpId="0"/>
      <p:bldP spid="586788" grpId="0"/>
      <p:bldP spid="586790" grpId="0"/>
      <p:bldP spid="5867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80" name="Rectangle 28"/>
          <p:cNvSpPr>
            <a:spLocks noGrp="1" noChangeArrowheads="1"/>
          </p:cNvSpPr>
          <p:nvPr>
            <p:ph type="title"/>
          </p:nvPr>
        </p:nvSpPr>
        <p:spPr>
          <a:xfrm>
            <a:off x="457200" y="31750"/>
            <a:ext cx="8229600" cy="1143000"/>
          </a:xfrm>
        </p:spPr>
        <p:txBody>
          <a:bodyPr>
            <a:normAutofit fontScale="90000"/>
          </a:bodyPr>
          <a:lstStyle/>
          <a:p>
            <a:pPr eaLnBrk="1" hangingPunct="1">
              <a:defRPr/>
            </a:pPr>
            <a:r>
              <a:rPr lang="en-US" dirty="0" smtClean="0"/>
              <a:t>Natural Monopoly:…But One is A Monopoly!</a:t>
            </a:r>
          </a:p>
        </p:txBody>
      </p:sp>
      <p:sp>
        <p:nvSpPr>
          <p:cNvPr id="34819" name="Rectangle 5"/>
          <p:cNvSpPr>
            <a:spLocks noChangeArrowheads="1"/>
          </p:cNvSpPr>
          <p:nvPr/>
        </p:nvSpPr>
        <p:spPr bwMode="auto">
          <a:xfrm>
            <a:off x="1614488" y="1798638"/>
            <a:ext cx="6078537" cy="4587875"/>
          </a:xfrm>
          <a:prstGeom prst="rect">
            <a:avLst/>
          </a:prstGeom>
          <a:solidFill>
            <a:srgbClr val="F3F6F9"/>
          </a:solidFill>
          <a:ln w="265113">
            <a:solidFill>
              <a:srgbClr val="F3F6F9"/>
            </a:solidFill>
            <a:miter lim="800000"/>
            <a:headEnd/>
            <a:tailEnd/>
          </a:ln>
        </p:spPr>
        <p:txBody>
          <a:bodyPr/>
          <a:lstStyle/>
          <a:p>
            <a:endParaRPr lang="en-US"/>
          </a:p>
        </p:txBody>
      </p:sp>
      <p:sp>
        <p:nvSpPr>
          <p:cNvPr id="34820" name="Rectangle 6"/>
          <p:cNvSpPr>
            <a:spLocks noChangeArrowheads="1"/>
          </p:cNvSpPr>
          <p:nvPr/>
        </p:nvSpPr>
        <p:spPr bwMode="auto">
          <a:xfrm>
            <a:off x="1614488" y="1798638"/>
            <a:ext cx="6078537" cy="4587875"/>
          </a:xfrm>
          <a:prstGeom prst="rect">
            <a:avLst/>
          </a:prstGeom>
          <a:solidFill>
            <a:srgbClr val="F2F4F8"/>
          </a:solidFill>
          <a:ln w="241300">
            <a:solidFill>
              <a:srgbClr val="F2F4F8"/>
            </a:solidFill>
            <a:miter lim="800000"/>
            <a:headEnd/>
            <a:tailEnd/>
          </a:ln>
        </p:spPr>
        <p:txBody>
          <a:bodyPr/>
          <a:lstStyle/>
          <a:p>
            <a:endParaRPr lang="en-US"/>
          </a:p>
        </p:txBody>
      </p:sp>
      <p:sp>
        <p:nvSpPr>
          <p:cNvPr id="34821" name="Rectangle 7"/>
          <p:cNvSpPr>
            <a:spLocks noChangeArrowheads="1"/>
          </p:cNvSpPr>
          <p:nvPr/>
        </p:nvSpPr>
        <p:spPr bwMode="auto">
          <a:xfrm>
            <a:off x="1614488" y="1798638"/>
            <a:ext cx="6078537" cy="4587875"/>
          </a:xfrm>
          <a:prstGeom prst="rect">
            <a:avLst/>
          </a:prstGeom>
          <a:solidFill>
            <a:srgbClr val="F1F4F7"/>
          </a:solidFill>
          <a:ln w="217488">
            <a:solidFill>
              <a:srgbClr val="F1F4F7"/>
            </a:solidFill>
            <a:miter lim="800000"/>
            <a:headEnd/>
            <a:tailEnd/>
          </a:ln>
        </p:spPr>
        <p:txBody>
          <a:bodyPr/>
          <a:lstStyle/>
          <a:p>
            <a:endParaRPr lang="en-US"/>
          </a:p>
        </p:txBody>
      </p:sp>
      <p:sp>
        <p:nvSpPr>
          <p:cNvPr id="34822" name="Rectangle 9"/>
          <p:cNvSpPr>
            <a:spLocks noChangeArrowheads="1"/>
          </p:cNvSpPr>
          <p:nvPr/>
        </p:nvSpPr>
        <p:spPr bwMode="auto">
          <a:xfrm>
            <a:off x="1614488" y="1798638"/>
            <a:ext cx="6078537" cy="4587875"/>
          </a:xfrm>
          <a:prstGeom prst="rect">
            <a:avLst/>
          </a:prstGeom>
          <a:solidFill>
            <a:srgbClr val="EEF1F4"/>
          </a:solidFill>
          <a:ln w="168275">
            <a:solidFill>
              <a:srgbClr val="EEF1F4"/>
            </a:solidFill>
            <a:miter lim="800000"/>
            <a:headEnd/>
            <a:tailEnd/>
          </a:ln>
        </p:spPr>
        <p:txBody>
          <a:bodyPr/>
          <a:lstStyle/>
          <a:p>
            <a:endParaRPr lang="en-US"/>
          </a:p>
        </p:txBody>
      </p:sp>
      <p:sp>
        <p:nvSpPr>
          <p:cNvPr id="34823" name="Rectangle 10"/>
          <p:cNvSpPr>
            <a:spLocks noChangeArrowheads="1"/>
          </p:cNvSpPr>
          <p:nvPr/>
        </p:nvSpPr>
        <p:spPr bwMode="auto">
          <a:xfrm>
            <a:off x="1614488" y="1798638"/>
            <a:ext cx="6078537" cy="4587875"/>
          </a:xfrm>
          <a:prstGeom prst="rect">
            <a:avLst/>
          </a:prstGeom>
          <a:solidFill>
            <a:srgbClr val="EDEFF3"/>
          </a:solidFill>
          <a:ln w="144463">
            <a:solidFill>
              <a:srgbClr val="EDEFF3"/>
            </a:solidFill>
            <a:miter lim="800000"/>
            <a:headEnd/>
            <a:tailEnd/>
          </a:ln>
        </p:spPr>
        <p:txBody>
          <a:bodyPr/>
          <a:lstStyle/>
          <a:p>
            <a:endParaRPr lang="en-US"/>
          </a:p>
        </p:txBody>
      </p:sp>
      <p:sp>
        <p:nvSpPr>
          <p:cNvPr id="34824" name="Rectangle 11"/>
          <p:cNvSpPr>
            <a:spLocks noChangeArrowheads="1"/>
          </p:cNvSpPr>
          <p:nvPr/>
        </p:nvSpPr>
        <p:spPr bwMode="auto">
          <a:xfrm>
            <a:off x="1614488" y="1798638"/>
            <a:ext cx="6078537" cy="4587875"/>
          </a:xfrm>
          <a:prstGeom prst="rect">
            <a:avLst/>
          </a:prstGeom>
          <a:solidFill>
            <a:srgbClr val="EBEEF2"/>
          </a:solidFill>
          <a:ln w="120650">
            <a:solidFill>
              <a:srgbClr val="EBEEF2"/>
            </a:solidFill>
            <a:miter lim="800000"/>
            <a:headEnd/>
            <a:tailEnd/>
          </a:ln>
        </p:spPr>
        <p:txBody>
          <a:bodyPr/>
          <a:lstStyle/>
          <a:p>
            <a:endParaRPr lang="en-US"/>
          </a:p>
        </p:txBody>
      </p:sp>
      <p:sp>
        <p:nvSpPr>
          <p:cNvPr id="34825" name="Rectangle 12"/>
          <p:cNvSpPr>
            <a:spLocks noChangeArrowheads="1"/>
          </p:cNvSpPr>
          <p:nvPr/>
        </p:nvSpPr>
        <p:spPr bwMode="auto">
          <a:xfrm>
            <a:off x="1614488" y="1798638"/>
            <a:ext cx="6078537" cy="4587875"/>
          </a:xfrm>
          <a:prstGeom prst="rect">
            <a:avLst/>
          </a:prstGeom>
          <a:solidFill>
            <a:srgbClr val="EAECF1"/>
          </a:solidFill>
          <a:ln w="96838">
            <a:solidFill>
              <a:srgbClr val="EAECF1"/>
            </a:solidFill>
            <a:miter lim="800000"/>
            <a:headEnd/>
            <a:tailEnd/>
          </a:ln>
        </p:spPr>
        <p:txBody>
          <a:bodyPr/>
          <a:lstStyle/>
          <a:p>
            <a:endParaRPr lang="en-US"/>
          </a:p>
        </p:txBody>
      </p:sp>
      <p:sp>
        <p:nvSpPr>
          <p:cNvPr id="34826" name="Rectangle 13"/>
          <p:cNvSpPr>
            <a:spLocks noChangeArrowheads="1"/>
          </p:cNvSpPr>
          <p:nvPr/>
        </p:nvSpPr>
        <p:spPr bwMode="auto">
          <a:xfrm>
            <a:off x="1614488" y="1798638"/>
            <a:ext cx="6078537" cy="4587875"/>
          </a:xfrm>
          <a:prstGeom prst="rect">
            <a:avLst/>
          </a:prstGeom>
          <a:solidFill>
            <a:srgbClr val="E9EBF0"/>
          </a:solidFill>
          <a:ln w="73025">
            <a:solidFill>
              <a:srgbClr val="E9EBF0"/>
            </a:solidFill>
            <a:miter lim="800000"/>
            <a:headEnd/>
            <a:tailEnd/>
          </a:ln>
        </p:spPr>
        <p:txBody>
          <a:bodyPr/>
          <a:lstStyle/>
          <a:p>
            <a:endParaRPr lang="en-US"/>
          </a:p>
        </p:txBody>
      </p:sp>
      <p:sp>
        <p:nvSpPr>
          <p:cNvPr id="34827" name="Rectangle 14"/>
          <p:cNvSpPr>
            <a:spLocks noChangeArrowheads="1"/>
          </p:cNvSpPr>
          <p:nvPr/>
        </p:nvSpPr>
        <p:spPr bwMode="auto">
          <a:xfrm>
            <a:off x="1614488" y="1798638"/>
            <a:ext cx="6078537" cy="4587875"/>
          </a:xfrm>
          <a:prstGeom prst="rect">
            <a:avLst/>
          </a:prstGeom>
          <a:solidFill>
            <a:srgbClr val="E7EAEF"/>
          </a:solidFill>
          <a:ln w="47625">
            <a:solidFill>
              <a:srgbClr val="E7EAEF"/>
            </a:solidFill>
            <a:miter lim="800000"/>
            <a:headEnd/>
            <a:tailEnd/>
          </a:ln>
        </p:spPr>
        <p:txBody>
          <a:bodyPr/>
          <a:lstStyle/>
          <a:p>
            <a:endParaRPr lang="en-US"/>
          </a:p>
        </p:txBody>
      </p:sp>
      <p:sp>
        <p:nvSpPr>
          <p:cNvPr id="34828" name="Rectangle 15"/>
          <p:cNvSpPr>
            <a:spLocks noChangeArrowheads="1"/>
          </p:cNvSpPr>
          <p:nvPr/>
        </p:nvSpPr>
        <p:spPr bwMode="auto">
          <a:xfrm>
            <a:off x="1614488" y="1798638"/>
            <a:ext cx="6078537" cy="4587875"/>
          </a:xfrm>
          <a:prstGeom prst="rect">
            <a:avLst/>
          </a:prstGeom>
          <a:solidFill>
            <a:srgbClr val="E6E9EF"/>
          </a:solidFill>
          <a:ln w="23813">
            <a:solidFill>
              <a:srgbClr val="E6E9EF"/>
            </a:solidFill>
            <a:miter lim="800000"/>
            <a:headEnd/>
            <a:tailEnd/>
          </a:ln>
        </p:spPr>
        <p:txBody>
          <a:bodyPr/>
          <a:lstStyle/>
          <a:p>
            <a:endParaRPr lang="en-US"/>
          </a:p>
        </p:txBody>
      </p:sp>
      <p:sp>
        <p:nvSpPr>
          <p:cNvPr id="34829" name="Rectangle 16"/>
          <p:cNvSpPr>
            <a:spLocks noChangeArrowheads="1"/>
          </p:cNvSpPr>
          <p:nvPr/>
        </p:nvSpPr>
        <p:spPr bwMode="auto">
          <a:xfrm>
            <a:off x="1454150" y="1600200"/>
            <a:ext cx="6769100" cy="5133975"/>
          </a:xfrm>
          <a:prstGeom prst="rect">
            <a:avLst/>
          </a:prstGeom>
          <a:solidFill>
            <a:schemeClr val="accent3">
              <a:lumMod val="60000"/>
              <a:lumOff val="40000"/>
            </a:schemeClr>
          </a:solidFill>
          <a:ln w="9525">
            <a:noFill/>
            <a:miter lim="800000"/>
            <a:headEnd/>
            <a:tailEnd/>
          </a:ln>
        </p:spPr>
        <p:txBody>
          <a:bodyPr/>
          <a:lstStyle/>
          <a:p>
            <a:endParaRPr lang="en-US" dirty="0"/>
          </a:p>
        </p:txBody>
      </p:sp>
      <p:sp>
        <p:nvSpPr>
          <p:cNvPr id="34830" name="Freeform 17"/>
          <p:cNvSpPr>
            <a:spLocks/>
          </p:cNvSpPr>
          <p:nvPr/>
        </p:nvSpPr>
        <p:spPr bwMode="auto">
          <a:xfrm>
            <a:off x="1470025" y="1628775"/>
            <a:ext cx="6149975" cy="4660900"/>
          </a:xfrm>
          <a:custGeom>
            <a:avLst/>
            <a:gdLst>
              <a:gd name="T0" fmla="*/ 0 w 3874"/>
              <a:gd name="T1" fmla="*/ 0 h 2936"/>
              <a:gd name="T2" fmla="*/ 0 w 3874"/>
              <a:gd name="T3" fmla="*/ 2936 h 2936"/>
              <a:gd name="T4" fmla="*/ 3874 w 3874"/>
              <a:gd name="T5" fmla="*/ 2936 h 2936"/>
              <a:gd name="T6" fmla="*/ 0 60000 65536"/>
              <a:gd name="T7" fmla="*/ 0 60000 65536"/>
              <a:gd name="T8" fmla="*/ 0 60000 65536"/>
              <a:gd name="T9" fmla="*/ 0 w 3874"/>
              <a:gd name="T10" fmla="*/ 0 h 2936"/>
              <a:gd name="T11" fmla="*/ 3874 w 3874"/>
              <a:gd name="T12" fmla="*/ 2936 h 2936"/>
            </a:gdLst>
            <a:ahLst/>
            <a:cxnLst>
              <a:cxn ang="T6">
                <a:pos x="T0" y="T1"/>
              </a:cxn>
              <a:cxn ang="T7">
                <a:pos x="T2" y="T3"/>
              </a:cxn>
              <a:cxn ang="T8">
                <a:pos x="T4" y="T5"/>
              </a:cxn>
            </a:cxnLst>
            <a:rect l="T9" t="T10" r="T11" b="T12"/>
            <a:pathLst>
              <a:path w="3874" h="2936">
                <a:moveTo>
                  <a:pt x="0" y="0"/>
                </a:moveTo>
                <a:lnTo>
                  <a:pt x="0" y="2936"/>
                </a:lnTo>
                <a:lnTo>
                  <a:pt x="3874" y="2936"/>
                </a:lnTo>
              </a:path>
            </a:pathLst>
          </a:custGeom>
          <a:noFill/>
          <a:ln w="23813">
            <a:solidFill>
              <a:srgbClr val="000000"/>
            </a:solidFill>
            <a:round/>
            <a:headEnd/>
            <a:tailEnd/>
          </a:ln>
        </p:spPr>
        <p:txBody>
          <a:bodyPr/>
          <a:lstStyle/>
          <a:p>
            <a:endParaRPr lang="en-US"/>
          </a:p>
        </p:txBody>
      </p:sp>
      <p:sp>
        <p:nvSpPr>
          <p:cNvPr id="34831" name="Rectangle 18"/>
          <p:cNvSpPr>
            <a:spLocks noChangeArrowheads="1"/>
          </p:cNvSpPr>
          <p:nvPr/>
        </p:nvSpPr>
        <p:spPr bwMode="auto">
          <a:xfrm>
            <a:off x="7208837" y="6316663"/>
            <a:ext cx="1003480" cy="307777"/>
          </a:xfrm>
          <a:prstGeom prst="rect">
            <a:avLst/>
          </a:prstGeom>
          <a:noFill/>
          <a:ln w="9525">
            <a:noFill/>
            <a:miter lim="800000"/>
            <a:headEnd/>
            <a:tailEnd/>
          </a:ln>
        </p:spPr>
        <p:txBody>
          <a:bodyPr wrap="none" lIns="0" tIns="0" rIns="0" bIns="0">
            <a:spAutoFit/>
          </a:bodyPr>
          <a:lstStyle/>
          <a:p>
            <a:pPr eaLnBrk="0" hangingPunct="0"/>
            <a:r>
              <a:rPr lang="en-US" sz="2000" b="1" u="none" dirty="0">
                <a:solidFill>
                  <a:srgbClr val="000000"/>
                </a:solidFill>
              </a:rPr>
              <a:t>Quantity </a:t>
            </a:r>
            <a:endParaRPr lang="en-US" sz="2400" u="none" dirty="0">
              <a:latin typeface="Times New Roman" pitchFamily="18" charset="0"/>
            </a:endParaRPr>
          </a:p>
        </p:txBody>
      </p:sp>
      <p:grpSp>
        <p:nvGrpSpPr>
          <p:cNvPr id="2" name="Group 19"/>
          <p:cNvGrpSpPr>
            <a:grpSpLocks/>
          </p:cNvGrpSpPr>
          <p:nvPr/>
        </p:nvGrpSpPr>
        <p:grpSpPr bwMode="auto">
          <a:xfrm>
            <a:off x="1565275" y="2187575"/>
            <a:ext cx="5475288" cy="3182938"/>
            <a:chOff x="986" y="1164"/>
            <a:chExt cx="3449" cy="2005"/>
          </a:xfrm>
        </p:grpSpPr>
        <p:sp>
          <p:nvSpPr>
            <p:cNvPr id="34846" name="Freeform 20"/>
            <p:cNvSpPr>
              <a:spLocks/>
            </p:cNvSpPr>
            <p:nvPr/>
          </p:nvSpPr>
          <p:spPr bwMode="auto">
            <a:xfrm>
              <a:off x="986" y="1164"/>
              <a:ext cx="3176" cy="1896"/>
            </a:xfrm>
            <a:custGeom>
              <a:avLst/>
              <a:gdLst>
                <a:gd name="T0" fmla="*/ 0 w 209"/>
                <a:gd name="T1" fmla="*/ 0 h 124"/>
                <a:gd name="T2" fmla="*/ 209 w 209"/>
                <a:gd name="T3" fmla="*/ 124 h 124"/>
                <a:gd name="T4" fmla="*/ 0 60000 65536"/>
                <a:gd name="T5" fmla="*/ 0 60000 65536"/>
                <a:gd name="T6" fmla="*/ 0 w 209"/>
                <a:gd name="T7" fmla="*/ 0 h 124"/>
                <a:gd name="T8" fmla="*/ 209 w 209"/>
                <a:gd name="T9" fmla="*/ 124 h 124"/>
              </a:gdLst>
              <a:ahLst/>
              <a:cxnLst>
                <a:cxn ang="T4">
                  <a:pos x="T0" y="T1"/>
                </a:cxn>
                <a:cxn ang="T5">
                  <a:pos x="T2" y="T3"/>
                </a:cxn>
              </a:cxnLst>
              <a:rect l="T6" t="T7" r="T8" b="T9"/>
              <a:pathLst>
                <a:path w="209" h="124">
                  <a:moveTo>
                    <a:pt x="0" y="0"/>
                  </a:moveTo>
                  <a:cubicBezTo>
                    <a:pt x="0" y="0"/>
                    <a:pt x="15" y="105"/>
                    <a:pt x="209" y="124"/>
                  </a:cubicBezTo>
                </a:path>
              </a:pathLst>
            </a:custGeom>
            <a:noFill/>
            <a:ln w="73025">
              <a:solidFill>
                <a:srgbClr val="004C9F"/>
              </a:solidFill>
              <a:round/>
              <a:headEnd/>
              <a:tailEnd/>
            </a:ln>
          </p:spPr>
          <p:txBody>
            <a:bodyPr/>
            <a:lstStyle/>
            <a:p>
              <a:endParaRPr lang="en-US"/>
            </a:p>
          </p:txBody>
        </p:sp>
        <p:sp>
          <p:nvSpPr>
            <p:cNvPr id="34848" name="Rectangle 22"/>
            <p:cNvSpPr>
              <a:spLocks noChangeArrowheads="1"/>
            </p:cNvSpPr>
            <p:nvPr/>
          </p:nvSpPr>
          <p:spPr bwMode="auto">
            <a:xfrm>
              <a:off x="4181" y="2975"/>
              <a:ext cx="254" cy="194"/>
            </a:xfrm>
            <a:prstGeom prst="rect">
              <a:avLst/>
            </a:prstGeom>
            <a:noFill/>
            <a:ln w="9525">
              <a:noFill/>
              <a:miter lim="800000"/>
              <a:headEnd/>
              <a:tailEnd/>
            </a:ln>
          </p:spPr>
          <p:txBody>
            <a:bodyPr wrap="none" lIns="0" tIns="0" rIns="0" bIns="0">
              <a:spAutoFit/>
            </a:bodyPr>
            <a:lstStyle/>
            <a:p>
              <a:pPr eaLnBrk="0" hangingPunct="0"/>
              <a:r>
                <a:rPr lang="en-US" sz="2000" u="none" dirty="0" smtClean="0">
                  <a:solidFill>
                    <a:srgbClr val="0070C0"/>
                  </a:solidFill>
                </a:rPr>
                <a:t>ATC</a:t>
              </a:r>
              <a:endParaRPr lang="en-US" sz="2400" u="none" dirty="0">
                <a:solidFill>
                  <a:srgbClr val="0070C0"/>
                </a:solidFill>
                <a:latin typeface="Times New Roman" pitchFamily="18" charset="0"/>
              </a:endParaRPr>
            </a:p>
          </p:txBody>
        </p:sp>
      </p:grpSp>
      <p:sp>
        <p:nvSpPr>
          <p:cNvPr id="34833" name="Rectangle 25"/>
          <p:cNvSpPr>
            <a:spLocks noChangeArrowheads="1"/>
          </p:cNvSpPr>
          <p:nvPr/>
        </p:nvSpPr>
        <p:spPr bwMode="auto">
          <a:xfrm>
            <a:off x="1282700" y="6324600"/>
            <a:ext cx="141288" cy="304800"/>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0</a:t>
            </a:r>
            <a:endParaRPr lang="en-US" sz="2400" u="none">
              <a:latin typeface="Times New Roman" pitchFamily="18" charset="0"/>
            </a:endParaRPr>
          </a:p>
        </p:txBody>
      </p:sp>
      <p:sp>
        <p:nvSpPr>
          <p:cNvPr id="34834" name="Rectangle 26"/>
          <p:cNvSpPr>
            <a:spLocks noChangeArrowheads="1"/>
          </p:cNvSpPr>
          <p:nvPr/>
        </p:nvSpPr>
        <p:spPr bwMode="auto">
          <a:xfrm>
            <a:off x="849313" y="1601788"/>
            <a:ext cx="565150"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Cost</a:t>
            </a:r>
            <a:endParaRPr lang="en-US" sz="2400" u="none">
              <a:latin typeface="Times New Roman" pitchFamily="18" charset="0"/>
            </a:endParaRPr>
          </a:p>
        </p:txBody>
      </p:sp>
      <p:sp>
        <p:nvSpPr>
          <p:cNvPr id="586784" name="Text Box 32"/>
          <p:cNvSpPr txBox="1">
            <a:spLocks noChangeArrowheads="1"/>
          </p:cNvSpPr>
          <p:nvPr/>
        </p:nvSpPr>
        <p:spPr bwMode="auto">
          <a:xfrm>
            <a:off x="3156703" y="6408738"/>
            <a:ext cx="1221809" cy="369332"/>
          </a:xfrm>
          <a:prstGeom prst="rect">
            <a:avLst/>
          </a:prstGeom>
          <a:noFill/>
          <a:ln w="9525">
            <a:noFill/>
            <a:miter lim="800000"/>
            <a:headEnd/>
            <a:tailEnd/>
          </a:ln>
        </p:spPr>
        <p:txBody>
          <a:bodyPr wrap="none">
            <a:spAutoFit/>
          </a:bodyPr>
          <a:lstStyle/>
          <a:p>
            <a:r>
              <a:rPr lang="en-US" u="none" dirty="0" smtClean="0">
                <a:solidFill>
                  <a:schemeClr val="bg1">
                    <a:lumMod val="25000"/>
                  </a:schemeClr>
                </a:solidFill>
              </a:rPr>
              <a:t>Q </a:t>
            </a:r>
            <a:r>
              <a:rPr lang="en-US" sz="1600" u="none" dirty="0" smtClean="0">
                <a:solidFill>
                  <a:schemeClr val="bg1">
                    <a:lumMod val="25000"/>
                  </a:schemeClr>
                </a:solidFill>
              </a:rPr>
              <a:t>monopoly</a:t>
            </a:r>
            <a:endParaRPr lang="en-US" u="none" dirty="0">
              <a:solidFill>
                <a:schemeClr val="bg1">
                  <a:lumMod val="25000"/>
                </a:schemeClr>
              </a:solidFill>
            </a:endParaRPr>
          </a:p>
        </p:txBody>
      </p:sp>
      <p:cxnSp>
        <p:nvCxnSpPr>
          <p:cNvPr id="36" name="Straight Connector 35"/>
          <p:cNvCxnSpPr/>
          <p:nvPr/>
        </p:nvCxnSpPr>
        <p:spPr>
          <a:xfrm rot="16200000" flipH="1">
            <a:off x="2019300" y="2324100"/>
            <a:ext cx="426720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59294" y="5772090"/>
            <a:ext cx="338554" cy="461665"/>
          </a:xfrm>
          <a:prstGeom prst="rect">
            <a:avLst/>
          </a:prstGeom>
          <a:noFill/>
        </p:spPr>
        <p:txBody>
          <a:bodyPr wrap="none" rtlCol="0">
            <a:spAutoFit/>
          </a:bodyPr>
          <a:lstStyle/>
          <a:p>
            <a:r>
              <a:rPr lang="en-US" sz="2400" dirty="0" smtClean="0">
                <a:solidFill>
                  <a:srgbClr val="FF0000"/>
                </a:solidFill>
              </a:rPr>
              <a:t>P</a:t>
            </a:r>
            <a:endParaRPr lang="en-US" sz="2400" dirty="0">
              <a:solidFill>
                <a:srgbClr val="FF0000"/>
              </a:solidFill>
            </a:endParaRPr>
          </a:p>
        </p:txBody>
      </p:sp>
      <p:sp>
        <p:nvSpPr>
          <p:cNvPr id="46" name="Freeform 45"/>
          <p:cNvSpPr/>
          <p:nvPr/>
        </p:nvSpPr>
        <p:spPr>
          <a:xfrm>
            <a:off x="1798983" y="4005470"/>
            <a:ext cx="4906617" cy="1709530"/>
          </a:xfrm>
          <a:custGeom>
            <a:avLst/>
            <a:gdLst>
              <a:gd name="connsiteX0" fmla="*/ 0 w 4837043"/>
              <a:gd name="connsiteY0" fmla="*/ 0 h 1974573"/>
              <a:gd name="connsiteX1" fmla="*/ 1789043 w 4837043"/>
              <a:gd name="connsiteY1" fmla="*/ 1510747 h 1974573"/>
              <a:gd name="connsiteX2" fmla="*/ 4837043 w 4837043"/>
              <a:gd name="connsiteY2" fmla="*/ 1974573 h 1974573"/>
            </a:gdLst>
            <a:ahLst/>
            <a:cxnLst>
              <a:cxn ang="0">
                <a:pos x="connsiteX0" y="connsiteY0"/>
              </a:cxn>
              <a:cxn ang="0">
                <a:pos x="connsiteX1" y="connsiteY1"/>
              </a:cxn>
              <a:cxn ang="0">
                <a:pos x="connsiteX2" y="connsiteY2"/>
              </a:cxn>
            </a:cxnLst>
            <a:rect l="l" t="t" r="r" b="b"/>
            <a:pathLst>
              <a:path w="4837043" h="1974573">
                <a:moveTo>
                  <a:pt x="0" y="0"/>
                </a:moveTo>
                <a:cubicBezTo>
                  <a:pt x="491434" y="590826"/>
                  <a:pt x="982869" y="1181652"/>
                  <a:pt x="1789043" y="1510747"/>
                </a:cubicBezTo>
                <a:cubicBezTo>
                  <a:pt x="2595217" y="1839842"/>
                  <a:pt x="3716130" y="1907207"/>
                  <a:pt x="4837043" y="1974573"/>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22"/>
          <p:cNvSpPr>
            <a:spLocks noChangeArrowheads="1"/>
          </p:cNvSpPr>
          <p:nvPr/>
        </p:nvSpPr>
        <p:spPr bwMode="auto">
          <a:xfrm>
            <a:off x="6759997" y="5635823"/>
            <a:ext cx="352661" cy="307777"/>
          </a:xfrm>
          <a:prstGeom prst="rect">
            <a:avLst/>
          </a:prstGeom>
          <a:noFill/>
          <a:ln w="9525">
            <a:noFill/>
            <a:miter lim="800000"/>
            <a:headEnd/>
            <a:tailEnd/>
          </a:ln>
        </p:spPr>
        <p:txBody>
          <a:bodyPr wrap="none" lIns="0" tIns="0" rIns="0" bIns="0">
            <a:spAutoFit/>
          </a:bodyPr>
          <a:lstStyle/>
          <a:p>
            <a:pPr eaLnBrk="0" hangingPunct="0"/>
            <a:r>
              <a:rPr lang="en-US" sz="2000" u="none" dirty="0" smtClean="0">
                <a:solidFill>
                  <a:srgbClr val="000000"/>
                </a:solidFill>
              </a:rPr>
              <a:t>MC</a:t>
            </a:r>
            <a:endParaRPr lang="en-US" sz="2400" u="none" dirty="0">
              <a:latin typeface="Times New Roman" pitchFamily="18" charset="0"/>
            </a:endParaRPr>
          </a:p>
        </p:txBody>
      </p:sp>
      <p:sp>
        <p:nvSpPr>
          <p:cNvPr id="51" name="TextBox 50"/>
          <p:cNvSpPr txBox="1"/>
          <p:nvPr/>
        </p:nvSpPr>
        <p:spPr>
          <a:xfrm>
            <a:off x="4419600" y="1676400"/>
            <a:ext cx="3810000" cy="2308324"/>
          </a:xfrm>
          <a:prstGeom prst="rect">
            <a:avLst/>
          </a:prstGeom>
          <a:noFill/>
        </p:spPr>
        <p:txBody>
          <a:bodyPr wrap="square" rtlCol="0">
            <a:spAutoFit/>
          </a:bodyPr>
          <a:lstStyle/>
          <a:p>
            <a:r>
              <a:rPr lang="en-US" sz="2400" dirty="0" smtClean="0">
                <a:latin typeface="Albertus MT" pitchFamily="18" charset="0"/>
              </a:rPr>
              <a:t>While it is desirable to have a single firm, the monopolist does not produce the socially optimum output level since P&gt;MR=MC</a:t>
            </a:r>
            <a:endParaRPr lang="en-US" sz="2400" dirty="0">
              <a:latin typeface="Albertus MT" pitchFamily="18" charset="0"/>
            </a:endParaRPr>
          </a:p>
        </p:txBody>
      </p:sp>
      <p:cxnSp>
        <p:nvCxnSpPr>
          <p:cNvPr id="29" name="Straight Connector 28"/>
          <p:cNvCxnSpPr/>
          <p:nvPr/>
        </p:nvCxnSpPr>
        <p:spPr>
          <a:xfrm rot="16200000" flipH="1">
            <a:off x="876298" y="3162298"/>
            <a:ext cx="4267204" cy="175260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6200" y="5695890"/>
            <a:ext cx="575799" cy="461665"/>
          </a:xfrm>
          <a:prstGeom prst="rect">
            <a:avLst/>
          </a:prstGeom>
          <a:noFill/>
        </p:spPr>
        <p:txBody>
          <a:bodyPr wrap="none" rtlCol="0">
            <a:spAutoFit/>
          </a:bodyPr>
          <a:lstStyle/>
          <a:p>
            <a:r>
              <a:rPr lang="en-US" sz="2400" dirty="0" smtClean="0">
                <a:solidFill>
                  <a:srgbClr val="C00000"/>
                </a:solidFill>
              </a:rPr>
              <a:t>MR</a:t>
            </a:r>
            <a:endParaRPr lang="en-US" sz="2400" dirty="0">
              <a:solidFill>
                <a:srgbClr val="C00000"/>
              </a:solidFill>
            </a:endParaRPr>
          </a:p>
        </p:txBody>
      </p:sp>
      <p:sp>
        <p:nvSpPr>
          <p:cNvPr id="34" name="Text Box 32"/>
          <p:cNvSpPr txBox="1">
            <a:spLocks noChangeArrowheads="1"/>
          </p:cNvSpPr>
          <p:nvPr/>
        </p:nvSpPr>
        <p:spPr bwMode="auto">
          <a:xfrm>
            <a:off x="4909303" y="6407944"/>
            <a:ext cx="1110497" cy="369332"/>
          </a:xfrm>
          <a:prstGeom prst="rect">
            <a:avLst/>
          </a:prstGeom>
          <a:noFill/>
          <a:ln w="9525">
            <a:noFill/>
            <a:miter lim="800000"/>
            <a:headEnd/>
            <a:tailEnd/>
          </a:ln>
        </p:spPr>
        <p:txBody>
          <a:bodyPr wrap="none">
            <a:spAutoFit/>
          </a:bodyPr>
          <a:lstStyle/>
          <a:p>
            <a:r>
              <a:rPr lang="en-US" u="none" dirty="0" smtClean="0">
                <a:solidFill>
                  <a:schemeClr val="bg1">
                    <a:lumMod val="25000"/>
                  </a:schemeClr>
                </a:solidFill>
              </a:rPr>
              <a:t>Q </a:t>
            </a:r>
            <a:r>
              <a:rPr lang="en-US" sz="1600" u="none" dirty="0" smtClean="0">
                <a:solidFill>
                  <a:schemeClr val="bg1">
                    <a:lumMod val="25000"/>
                  </a:schemeClr>
                </a:solidFill>
              </a:rPr>
              <a:t>optimum</a:t>
            </a:r>
            <a:endParaRPr lang="en-US" u="none" dirty="0">
              <a:solidFill>
                <a:schemeClr val="bg1">
                  <a:lumMod val="25000"/>
                </a:schemeClr>
              </a:solidFill>
            </a:endParaRPr>
          </a:p>
        </p:txBody>
      </p:sp>
      <p:cxnSp>
        <p:nvCxnSpPr>
          <p:cNvPr id="35" name="Straight Connector 34"/>
          <p:cNvCxnSpPr/>
          <p:nvPr/>
        </p:nvCxnSpPr>
        <p:spPr>
          <a:xfrm rot="5400000">
            <a:off x="5139094" y="5942409"/>
            <a:ext cx="608806"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010694" y="5753100"/>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6784"/>
                                        </p:tgtEl>
                                        <p:attrNameLst>
                                          <p:attrName>style.visibility</p:attrName>
                                        </p:attrNameLst>
                                      </p:cBhvr>
                                      <p:to>
                                        <p:strVal val="visible"/>
                                      </p:to>
                                    </p:set>
                                    <p:animEffect transition="in" filter="blinds(horizontal)">
                                      <p:cBhvr>
                                        <p:cTn id="18" dur="500"/>
                                        <p:tgtEl>
                                          <p:spTgt spid="5867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linds(horizontal)">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4" grpId="0"/>
      <p:bldP spid="51"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80" name="Rectangle 28"/>
          <p:cNvSpPr>
            <a:spLocks noGrp="1" noChangeArrowheads="1"/>
          </p:cNvSpPr>
          <p:nvPr>
            <p:ph type="title"/>
          </p:nvPr>
        </p:nvSpPr>
        <p:spPr>
          <a:xfrm>
            <a:off x="457200" y="31750"/>
            <a:ext cx="8229600" cy="1143000"/>
          </a:xfrm>
        </p:spPr>
        <p:txBody>
          <a:bodyPr>
            <a:normAutofit/>
          </a:bodyPr>
          <a:lstStyle/>
          <a:p>
            <a:pPr eaLnBrk="1" hangingPunct="1">
              <a:defRPr/>
            </a:pPr>
            <a:r>
              <a:rPr lang="en-US" dirty="0" smtClean="0"/>
              <a:t>Natural Monopoly</a:t>
            </a:r>
          </a:p>
        </p:txBody>
      </p:sp>
      <p:sp>
        <p:nvSpPr>
          <p:cNvPr id="34819" name="Rectangle 5"/>
          <p:cNvSpPr>
            <a:spLocks noChangeArrowheads="1"/>
          </p:cNvSpPr>
          <p:nvPr/>
        </p:nvSpPr>
        <p:spPr bwMode="auto">
          <a:xfrm>
            <a:off x="1614488" y="1798638"/>
            <a:ext cx="6078537" cy="4587875"/>
          </a:xfrm>
          <a:prstGeom prst="rect">
            <a:avLst/>
          </a:prstGeom>
          <a:solidFill>
            <a:srgbClr val="F3F6F9"/>
          </a:solidFill>
          <a:ln w="265113">
            <a:solidFill>
              <a:srgbClr val="F3F6F9"/>
            </a:solidFill>
            <a:miter lim="800000"/>
            <a:headEnd/>
            <a:tailEnd/>
          </a:ln>
        </p:spPr>
        <p:txBody>
          <a:bodyPr/>
          <a:lstStyle/>
          <a:p>
            <a:endParaRPr lang="en-US"/>
          </a:p>
        </p:txBody>
      </p:sp>
      <p:sp>
        <p:nvSpPr>
          <p:cNvPr id="34820" name="Rectangle 6"/>
          <p:cNvSpPr>
            <a:spLocks noChangeArrowheads="1"/>
          </p:cNvSpPr>
          <p:nvPr/>
        </p:nvSpPr>
        <p:spPr bwMode="auto">
          <a:xfrm>
            <a:off x="1614488" y="1798638"/>
            <a:ext cx="6078537" cy="4587875"/>
          </a:xfrm>
          <a:prstGeom prst="rect">
            <a:avLst/>
          </a:prstGeom>
          <a:solidFill>
            <a:srgbClr val="F2F4F8"/>
          </a:solidFill>
          <a:ln w="241300">
            <a:solidFill>
              <a:srgbClr val="F2F4F8"/>
            </a:solidFill>
            <a:miter lim="800000"/>
            <a:headEnd/>
            <a:tailEnd/>
          </a:ln>
        </p:spPr>
        <p:txBody>
          <a:bodyPr/>
          <a:lstStyle/>
          <a:p>
            <a:endParaRPr lang="en-US"/>
          </a:p>
        </p:txBody>
      </p:sp>
      <p:sp>
        <p:nvSpPr>
          <p:cNvPr id="34821" name="Rectangle 7"/>
          <p:cNvSpPr>
            <a:spLocks noChangeArrowheads="1"/>
          </p:cNvSpPr>
          <p:nvPr/>
        </p:nvSpPr>
        <p:spPr bwMode="auto">
          <a:xfrm>
            <a:off x="1614488" y="1798638"/>
            <a:ext cx="6078537" cy="4587875"/>
          </a:xfrm>
          <a:prstGeom prst="rect">
            <a:avLst/>
          </a:prstGeom>
          <a:solidFill>
            <a:srgbClr val="F1F4F7"/>
          </a:solidFill>
          <a:ln w="217488">
            <a:solidFill>
              <a:srgbClr val="F1F4F7"/>
            </a:solidFill>
            <a:miter lim="800000"/>
            <a:headEnd/>
            <a:tailEnd/>
          </a:ln>
        </p:spPr>
        <p:txBody>
          <a:bodyPr/>
          <a:lstStyle/>
          <a:p>
            <a:endParaRPr lang="en-US"/>
          </a:p>
        </p:txBody>
      </p:sp>
      <p:sp>
        <p:nvSpPr>
          <p:cNvPr id="34822" name="Rectangle 9"/>
          <p:cNvSpPr>
            <a:spLocks noChangeArrowheads="1"/>
          </p:cNvSpPr>
          <p:nvPr/>
        </p:nvSpPr>
        <p:spPr bwMode="auto">
          <a:xfrm>
            <a:off x="1614488" y="1798638"/>
            <a:ext cx="6078537" cy="4587875"/>
          </a:xfrm>
          <a:prstGeom prst="rect">
            <a:avLst/>
          </a:prstGeom>
          <a:solidFill>
            <a:srgbClr val="EEF1F4"/>
          </a:solidFill>
          <a:ln w="168275">
            <a:solidFill>
              <a:srgbClr val="EEF1F4"/>
            </a:solidFill>
            <a:miter lim="800000"/>
            <a:headEnd/>
            <a:tailEnd/>
          </a:ln>
        </p:spPr>
        <p:txBody>
          <a:bodyPr/>
          <a:lstStyle/>
          <a:p>
            <a:endParaRPr lang="en-US"/>
          </a:p>
        </p:txBody>
      </p:sp>
      <p:sp>
        <p:nvSpPr>
          <p:cNvPr id="34823" name="Rectangle 10"/>
          <p:cNvSpPr>
            <a:spLocks noChangeArrowheads="1"/>
          </p:cNvSpPr>
          <p:nvPr/>
        </p:nvSpPr>
        <p:spPr bwMode="auto">
          <a:xfrm>
            <a:off x="1614488" y="1798638"/>
            <a:ext cx="6078537" cy="4587875"/>
          </a:xfrm>
          <a:prstGeom prst="rect">
            <a:avLst/>
          </a:prstGeom>
          <a:solidFill>
            <a:srgbClr val="EDEFF3"/>
          </a:solidFill>
          <a:ln w="144463">
            <a:solidFill>
              <a:srgbClr val="EDEFF3"/>
            </a:solidFill>
            <a:miter lim="800000"/>
            <a:headEnd/>
            <a:tailEnd/>
          </a:ln>
        </p:spPr>
        <p:txBody>
          <a:bodyPr/>
          <a:lstStyle/>
          <a:p>
            <a:endParaRPr lang="en-US"/>
          </a:p>
        </p:txBody>
      </p:sp>
      <p:sp>
        <p:nvSpPr>
          <p:cNvPr id="34824" name="Rectangle 11"/>
          <p:cNvSpPr>
            <a:spLocks noChangeArrowheads="1"/>
          </p:cNvSpPr>
          <p:nvPr/>
        </p:nvSpPr>
        <p:spPr bwMode="auto">
          <a:xfrm>
            <a:off x="1614488" y="1798638"/>
            <a:ext cx="6078537" cy="4587875"/>
          </a:xfrm>
          <a:prstGeom prst="rect">
            <a:avLst/>
          </a:prstGeom>
          <a:solidFill>
            <a:srgbClr val="EBEEF2"/>
          </a:solidFill>
          <a:ln w="120650">
            <a:solidFill>
              <a:srgbClr val="EBEEF2"/>
            </a:solidFill>
            <a:miter lim="800000"/>
            <a:headEnd/>
            <a:tailEnd/>
          </a:ln>
        </p:spPr>
        <p:txBody>
          <a:bodyPr/>
          <a:lstStyle/>
          <a:p>
            <a:endParaRPr lang="en-US"/>
          </a:p>
        </p:txBody>
      </p:sp>
      <p:sp>
        <p:nvSpPr>
          <p:cNvPr id="34825" name="Rectangle 12"/>
          <p:cNvSpPr>
            <a:spLocks noChangeArrowheads="1"/>
          </p:cNvSpPr>
          <p:nvPr/>
        </p:nvSpPr>
        <p:spPr bwMode="auto">
          <a:xfrm>
            <a:off x="1614488" y="1798638"/>
            <a:ext cx="6078537" cy="4587875"/>
          </a:xfrm>
          <a:prstGeom prst="rect">
            <a:avLst/>
          </a:prstGeom>
          <a:solidFill>
            <a:srgbClr val="EAECF1"/>
          </a:solidFill>
          <a:ln w="96838">
            <a:solidFill>
              <a:srgbClr val="EAECF1"/>
            </a:solidFill>
            <a:miter lim="800000"/>
            <a:headEnd/>
            <a:tailEnd/>
          </a:ln>
        </p:spPr>
        <p:txBody>
          <a:bodyPr/>
          <a:lstStyle/>
          <a:p>
            <a:endParaRPr lang="en-US"/>
          </a:p>
        </p:txBody>
      </p:sp>
      <p:sp>
        <p:nvSpPr>
          <p:cNvPr id="34826" name="Rectangle 13"/>
          <p:cNvSpPr>
            <a:spLocks noChangeArrowheads="1"/>
          </p:cNvSpPr>
          <p:nvPr/>
        </p:nvSpPr>
        <p:spPr bwMode="auto">
          <a:xfrm>
            <a:off x="1614488" y="1798638"/>
            <a:ext cx="6078537" cy="4587875"/>
          </a:xfrm>
          <a:prstGeom prst="rect">
            <a:avLst/>
          </a:prstGeom>
          <a:solidFill>
            <a:srgbClr val="E9EBF0"/>
          </a:solidFill>
          <a:ln w="73025">
            <a:solidFill>
              <a:srgbClr val="E9EBF0"/>
            </a:solidFill>
            <a:miter lim="800000"/>
            <a:headEnd/>
            <a:tailEnd/>
          </a:ln>
        </p:spPr>
        <p:txBody>
          <a:bodyPr/>
          <a:lstStyle/>
          <a:p>
            <a:endParaRPr lang="en-US"/>
          </a:p>
        </p:txBody>
      </p:sp>
      <p:sp>
        <p:nvSpPr>
          <p:cNvPr id="34827" name="Rectangle 14"/>
          <p:cNvSpPr>
            <a:spLocks noChangeArrowheads="1"/>
          </p:cNvSpPr>
          <p:nvPr/>
        </p:nvSpPr>
        <p:spPr bwMode="auto">
          <a:xfrm>
            <a:off x="1614488" y="1798638"/>
            <a:ext cx="6078537" cy="4587875"/>
          </a:xfrm>
          <a:prstGeom prst="rect">
            <a:avLst/>
          </a:prstGeom>
          <a:solidFill>
            <a:srgbClr val="E7EAEF"/>
          </a:solidFill>
          <a:ln w="47625">
            <a:solidFill>
              <a:srgbClr val="E7EAEF"/>
            </a:solidFill>
            <a:miter lim="800000"/>
            <a:headEnd/>
            <a:tailEnd/>
          </a:ln>
        </p:spPr>
        <p:txBody>
          <a:bodyPr/>
          <a:lstStyle/>
          <a:p>
            <a:endParaRPr lang="en-US"/>
          </a:p>
        </p:txBody>
      </p:sp>
      <p:sp>
        <p:nvSpPr>
          <p:cNvPr id="34828" name="Rectangle 15"/>
          <p:cNvSpPr>
            <a:spLocks noChangeArrowheads="1"/>
          </p:cNvSpPr>
          <p:nvPr/>
        </p:nvSpPr>
        <p:spPr bwMode="auto">
          <a:xfrm>
            <a:off x="1614488" y="1798638"/>
            <a:ext cx="6078537" cy="4587875"/>
          </a:xfrm>
          <a:prstGeom prst="rect">
            <a:avLst/>
          </a:prstGeom>
          <a:solidFill>
            <a:srgbClr val="E6E9EF"/>
          </a:solidFill>
          <a:ln w="23813">
            <a:solidFill>
              <a:srgbClr val="E6E9EF"/>
            </a:solidFill>
            <a:miter lim="800000"/>
            <a:headEnd/>
            <a:tailEnd/>
          </a:ln>
        </p:spPr>
        <p:txBody>
          <a:bodyPr/>
          <a:lstStyle/>
          <a:p>
            <a:endParaRPr lang="en-US"/>
          </a:p>
        </p:txBody>
      </p:sp>
      <p:sp>
        <p:nvSpPr>
          <p:cNvPr id="34829" name="Rectangle 16"/>
          <p:cNvSpPr>
            <a:spLocks noChangeArrowheads="1"/>
          </p:cNvSpPr>
          <p:nvPr/>
        </p:nvSpPr>
        <p:spPr bwMode="auto">
          <a:xfrm>
            <a:off x="1454150" y="1600200"/>
            <a:ext cx="6769100" cy="5133975"/>
          </a:xfrm>
          <a:prstGeom prst="rect">
            <a:avLst/>
          </a:prstGeom>
          <a:solidFill>
            <a:schemeClr val="accent3">
              <a:lumMod val="60000"/>
              <a:lumOff val="40000"/>
            </a:schemeClr>
          </a:solidFill>
          <a:ln w="9525">
            <a:noFill/>
            <a:miter lim="800000"/>
            <a:headEnd/>
            <a:tailEnd/>
          </a:ln>
        </p:spPr>
        <p:txBody>
          <a:bodyPr/>
          <a:lstStyle/>
          <a:p>
            <a:endParaRPr lang="en-US" dirty="0"/>
          </a:p>
        </p:txBody>
      </p:sp>
      <p:sp>
        <p:nvSpPr>
          <p:cNvPr id="34830" name="Freeform 17"/>
          <p:cNvSpPr>
            <a:spLocks/>
          </p:cNvSpPr>
          <p:nvPr/>
        </p:nvSpPr>
        <p:spPr bwMode="auto">
          <a:xfrm>
            <a:off x="1470025" y="1628775"/>
            <a:ext cx="6149975" cy="4660900"/>
          </a:xfrm>
          <a:custGeom>
            <a:avLst/>
            <a:gdLst>
              <a:gd name="T0" fmla="*/ 0 w 3874"/>
              <a:gd name="T1" fmla="*/ 0 h 2936"/>
              <a:gd name="T2" fmla="*/ 0 w 3874"/>
              <a:gd name="T3" fmla="*/ 2936 h 2936"/>
              <a:gd name="T4" fmla="*/ 3874 w 3874"/>
              <a:gd name="T5" fmla="*/ 2936 h 2936"/>
              <a:gd name="T6" fmla="*/ 0 60000 65536"/>
              <a:gd name="T7" fmla="*/ 0 60000 65536"/>
              <a:gd name="T8" fmla="*/ 0 60000 65536"/>
              <a:gd name="T9" fmla="*/ 0 w 3874"/>
              <a:gd name="T10" fmla="*/ 0 h 2936"/>
              <a:gd name="T11" fmla="*/ 3874 w 3874"/>
              <a:gd name="T12" fmla="*/ 2936 h 2936"/>
            </a:gdLst>
            <a:ahLst/>
            <a:cxnLst>
              <a:cxn ang="T6">
                <a:pos x="T0" y="T1"/>
              </a:cxn>
              <a:cxn ang="T7">
                <a:pos x="T2" y="T3"/>
              </a:cxn>
              <a:cxn ang="T8">
                <a:pos x="T4" y="T5"/>
              </a:cxn>
            </a:cxnLst>
            <a:rect l="T9" t="T10" r="T11" b="T12"/>
            <a:pathLst>
              <a:path w="3874" h="2936">
                <a:moveTo>
                  <a:pt x="0" y="0"/>
                </a:moveTo>
                <a:lnTo>
                  <a:pt x="0" y="2936"/>
                </a:lnTo>
                <a:lnTo>
                  <a:pt x="3874" y="2936"/>
                </a:lnTo>
              </a:path>
            </a:pathLst>
          </a:custGeom>
          <a:noFill/>
          <a:ln w="23813">
            <a:solidFill>
              <a:srgbClr val="000000"/>
            </a:solidFill>
            <a:round/>
            <a:headEnd/>
            <a:tailEnd/>
          </a:ln>
        </p:spPr>
        <p:txBody>
          <a:bodyPr/>
          <a:lstStyle/>
          <a:p>
            <a:endParaRPr lang="en-US"/>
          </a:p>
        </p:txBody>
      </p:sp>
      <p:sp>
        <p:nvSpPr>
          <p:cNvPr id="34831" name="Rectangle 18"/>
          <p:cNvSpPr>
            <a:spLocks noChangeArrowheads="1"/>
          </p:cNvSpPr>
          <p:nvPr/>
        </p:nvSpPr>
        <p:spPr bwMode="auto">
          <a:xfrm>
            <a:off x="7208837" y="6316663"/>
            <a:ext cx="1003480" cy="307777"/>
          </a:xfrm>
          <a:prstGeom prst="rect">
            <a:avLst/>
          </a:prstGeom>
          <a:noFill/>
          <a:ln w="9525">
            <a:noFill/>
            <a:miter lim="800000"/>
            <a:headEnd/>
            <a:tailEnd/>
          </a:ln>
        </p:spPr>
        <p:txBody>
          <a:bodyPr wrap="none" lIns="0" tIns="0" rIns="0" bIns="0">
            <a:spAutoFit/>
          </a:bodyPr>
          <a:lstStyle/>
          <a:p>
            <a:pPr eaLnBrk="0" hangingPunct="0"/>
            <a:r>
              <a:rPr lang="en-US" sz="2000" b="1" u="none" dirty="0">
                <a:solidFill>
                  <a:srgbClr val="000000"/>
                </a:solidFill>
              </a:rPr>
              <a:t>Quantity </a:t>
            </a:r>
            <a:endParaRPr lang="en-US" sz="2400" u="none" dirty="0">
              <a:latin typeface="Times New Roman" pitchFamily="18" charset="0"/>
            </a:endParaRPr>
          </a:p>
        </p:txBody>
      </p:sp>
      <p:grpSp>
        <p:nvGrpSpPr>
          <p:cNvPr id="2" name="Group 19"/>
          <p:cNvGrpSpPr>
            <a:grpSpLocks/>
          </p:cNvGrpSpPr>
          <p:nvPr/>
        </p:nvGrpSpPr>
        <p:grpSpPr bwMode="auto">
          <a:xfrm>
            <a:off x="1565275" y="2187575"/>
            <a:ext cx="5475288" cy="3182938"/>
            <a:chOff x="986" y="1164"/>
            <a:chExt cx="3449" cy="2005"/>
          </a:xfrm>
        </p:grpSpPr>
        <p:sp>
          <p:nvSpPr>
            <p:cNvPr id="34846" name="Freeform 20"/>
            <p:cNvSpPr>
              <a:spLocks/>
            </p:cNvSpPr>
            <p:nvPr/>
          </p:nvSpPr>
          <p:spPr bwMode="auto">
            <a:xfrm>
              <a:off x="986" y="1164"/>
              <a:ext cx="3176" cy="1896"/>
            </a:xfrm>
            <a:custGeom>
              <a:avLst/>
              <a:gdLst>
                <a:gd name="T0" fmla="*/ 0 w 209"/>
                <a:gd name="T1" fmla="*/ 0 h 124"/>
                <a:gd name="T2" fmla="*/ 209 w 209"/>
                <a:gd name="T3" fmla="*/ 124 h 124"/>
                <a:gd name="T4" fmla="*/ 0 60000 65536"/>
                <a:gd name="T5" fmla="*/ 0 60000 65536"/>
                <a:gd name="T6" fmla="*/ 0 w 209"/>
                <a:gd name="T7" fmla="*/ 0 h 124"/>
                <a:gd name="T8" fmla="*/ 209 w 209"/>
                <a:gd name="T9" fmla="*/ 124 h 124"/>
              </a:gdLst>
              <a:ahLst/>
              <a:cxnLst>
                <a:cxn ang="T4">
                  <a:pos x="T0" y="T1"/>
                </a:cxn>
                <a:cxn ang="T5">
                  <a:pos x="T2" y="T3"/>
                </a:cxn>
              </a:cxnLst>
              <a:rect l="T6" t="T7" r="T8" b="T9"/>
              <a:pathLst>
                <a:path w="209" h="124">
                  <a:moveTo>
                    <a:pt x="0" y="0"/>
                  </a:moveTo>
                  <a:cubicBezTo>
                    <a:pt x="0" y="0"/>
                    <a:pt x="15" y="105"/>
                    <a:pt x="209" y="124"/>
                  </a:cubicBezTo>
                </a:path>
              </a:pathLst>
            </a:custGeom>
            <a:noFill/>
            <a:ln w="73025">
              <a:solidFill>
                <a:srgbClr val="004C9F"/>
              </a:solidFill>
              <a:round/>
              <a:headEnd/>
              <a:tailEnd/>
            </a:ln>
          </p:spPr>
          <p:txBody>
            <a:bodyPr/>
            <a:lstStyle/>
            <a:p>
              <a:endParaRPr lang="en-US"/>
            </a:p>
          </p:txBody>
        </p:sp>
        <p:sp>
          <p:nvSpPr>
            <p:cNvPr id="34848" name="Rectangle 22"/>
            <p:cNvSpPr>
              <a:spLocks noChangeArrowheads="1"/>
            </p:cNvSpPr>
            <p:nvPr/>
          </p:nvSpPr>
          <p:spPr bwMode="auto">
            <a:xfrm>
              <a:off x="4181" y="2975"/>
              <a:ext cx="254" cy="194"/>
            </a:xfrm>
            <a:prstGeom prst="rect">
              <a:avLst/>
            </a:prstGeom>
            <a:noFill/>
            <a:ln w="9525">
              <a:noFill/>
              <a:miter lim="800000"/>
              <a:headEnd/>
              <a:tailEnd/>
            </a:ln>
          </p:spPr>
          <p:txBody>
            <a:bodyPr wrap="none" lIns="0" tIns="0" rIns="0" bIns="0">
              <a:spAutoFit/>
            </a:bodyPr>
            <a:lstStyle/>
            <a:p>
              <a:pPr eaLnBrk="0" hangingPunct="0"/>
              <a:r>
                <a:rPr lang="en-US" sz="2000" u="none" dirty="0" smtClean="0">
                  <a:solidFill>
                    <a:srgbClr val="0070C0"/>
                  </a:solidFill>
                </a:rPr>
                <a:t>ATC</a:t>
              </a:r>
              <a:endParaRPr lang="en-US" sz="2400" u="none" dirty="0">
                <a:solidFill>
                  <a:srgbClr val="0070C0"/>
                </a:solidFill>
                <a:latin typeface="Times New Roman" pitchFamily="18" charset="0"/>
              </a:endParaRPr>
            </a:p>
          </p:txBody>
        </p:sp>
      </p:grpSp>
      <p:sp>
        <p:nvSpPr>
          <p:cNvPr id="34833" name="Rectangle 25"/>
          <p:cNvSpPr>
            <a:spLocks noChangeArrowheads="1"/>
          </p:cNvSpPr>
          <p:nvPr/>
        </p:nvSpPr>
        <p:spPr bwMode="auto">
          <a:xfrm>
            <a:off x="1282700" y="6324600"/>
            <a:ext cx="141288" cy="304800"/>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0</a:t>
            </a:r>
            <a:endParaRPr lang="en-US" sz="2400" u="none">
              <a:latin typeface="Times New Roman" pitchFamily="18" charset="0"/>
            </a:endParaRPr>
          </a:p>
        </p:txBody>
      </p:sp>
      <p:sp>
        <p:nvSpPr>
          <p:cNvPr id="34834" name="Rectangle 26"/>
          <p:cNvSpPr>
            <a:spLocks noChangeArrowheads="1"/>
          </p:cNvSpPr>
          <p:nvPr/>
        </p:nvSpPr>
        <p:spPr bwMode="auto">
          <a:xfrm>
            <a:off x="849313" y="1601788"/>
            <a:ext cx="565150"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Cost</a:t>
            </a:r>
            <a:endParaRPr lang="en-US" sz="2400" u="none">
              <a:latin typeface="Times New Roman" pitchFamily="18" charset="0"/>
            </a:endParaRPr>
          </a:p>
        </p:txBody>
      </p:sp>
      <p:sp>
        <p:nvSpPr>
          <p:cNvPr id="586783" name="Text Box 31"/>
          <p:cNvSpPr txBox="1">
            <a:spLocks noChangeArrowheads="1"/>
          </p:cNvSpPr>
          <p:nvPr/>
        </p:nvSpPr>
        <p:spPr bwMode="auto">
          <a:xfrm>
            <a:off x="2882900" y="6397625"/>
            <a:ext cx="438150" cy="366713"/>
          </a:xfrm>
          <a:prstGeom prst="rect">
            <a:avLst/>
          </a:prstGeom>
          <a:noFill/>
          <a:ln w="9525">
            <a:noFill/>
            <a:miter lim="800000"/>
            <a:headEnd/>
            <a:tailEnd/>
          </a:ln>
        </p:spPr>
        <p:txBody>
          <a:bodyPr wrap="none">
            <a:spAutoFit/>
          </a:bodyPr>
          <a:lstStyle/>
          <a:p>
            <a:r>
              <a:rPr lang="en-US" u="none">
                <a:solidFill>
                  <a:schemeClr val="bg1">
                    <a:lumMod val="25000"/>
                  </a:schemeClr>
                </a:solidFill>
              </a:rPr>
              <a:t>20</a:t>
            </a:r>
          </a:p>
        </p:txBody>
      </p:sp>
      <p:sp>
        <p:nvSpPr>
          <p:cNvPr id="586784" name="Text Box 32"/>
          <p:cNvSpPr txBox="1">
            <a:spLocks noChangeArrowheads="1"/>
          </p:cNvSpPr>
          <p:nvPr/>
        </p:nvSpPr>
        <p:spPr bwMode="auto">
          <a:xfrm>
            <a:off x="4876800" y="6408738"/>
            <a:ext cx="1110497" cy="369332"/>
          </a:xfrm>
          <a:prstGeom prst="rect">
            <a:avLst/>
          </a:prstGeom>
          <a:noFill/>
          <a:ln w="9525">
            <a:noFill/>
            <a:miter lim="800000"/>
            <a:headEnd/>
            <a:tailEnd/>
          </a:ln>
        </p:spPr>
        <p:txBody>
          <a:bodyPr wrap="none">
            <a:spAutoFit/>
          </a:bodyPr>
          <a:lstStyle/>
          <a:p>
            <a:r>
              <a:rPr lang="en-US" u="none" dirty="0" smtClean="0">
                <a:solidFill>
                  <a:schemeClr val="bg1">
                    <a:lumMod val="25000"/>
                  </a:schemeClr>
                </a:solidFill>
              </a:rPr>
              <a:t>Q </a:t>
            </a:r>
            <a:r>
              <a:rPr lang="en-US" sz="1600" u="none" dirty="0" smtClean="0">
                <a:solidFill>
                  <a:schemeClr val="bg1">
                    <a:lumMod val="25000"/>
                  </a:schemeClr>
                </a:solidFill>
              </a:rPr>
              <a:t>optimum</a:t>
            </a:r>
            <a:endParaRPr lang="en-US" u="none" dirty="0">
              <a:solidFill>
                <a:schemeClr val="bg1">
                  <a:lumMod val="25000"/>
                </a:schemeClr>
              </a:solidFill>
            </a:endParaRPr>
          </a:p>
        </p:txBody>
      </p:sp>
      <p:cxnSp>
        <p:nvCxnSpPr>
          <p:cNvPr id="36" name="Straight Connector 35"/>
          <p:cNvCxnSpPr/>
          <p:nvPr/>
        </p:nvCxnSpPr>
        <p:spPr>
          <a:xfrm rot="16200000" flipH="1">
            <a:off x="2019300" y="2324100"/>
            <a:ext cx="426720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59294" y="5772090"/>
            <a:ext cx="312906" cy="400110"/>
          </a:xfrm>
          <a:prstGeom prst="rect">
            <a:avLst/>
          </a:prstGeom>
          <a:noFill/>
        </p:spPr>
        <p:txBody>
          <a:bodyPr wrap="none" rtlCol="0">
            <a:spAutoFit/>
          </a:bodyPr>
          <a:lstStyle/>
          <a:p>
            <a:r>
              <a:rPr lang="en-US" sz="2000" dirty="0" smtClean="0">
                <a:solidFill>
                  <a:srgbClr val="FF0000"/>
                </a:solidFill>
              </a:rPr>
              <a:t>P</a:t>
            </a:r>
            <a:endParaRPr lang="en-US" sz="2000" dirty="0">
              <a:solidFill>
                <a:srgbClr val="FF0000"/>
              </a:solidFill>
            </a:endParaRPr>
          </a:p>
        </p:txBody>
      </p:sp>
      <p:sp>
        <p:nvSpPr>
          <p:cNvPr id="46" name="Freeform 45"/>
          <p:cNvSpPr/>
          <p:nvPr/>
        </p:nvSpPr>
        <p:spPr>
          <a:xfrm>
            <a:off x="1798983" y="4005470"/>
            <a:ext cx="4906617" cy="1709530"/>
          </a:xfrm>
          <a:custGeom>
            <a:avLst/>
            <a:gdLst>
              <a:gd name="connsiteX0" fmla="*/ 0 w 4837043"/>
              <a:gd name="connsiteY0" fmla="*/ 0 h 1974573"/>
              <a:gd name="connsiteX1" fmla="*/ 1789043 w 4837043"/>
              <a:gd name="connsiteY1" fmla="*/ 1510747 h 1974573"/>
              <a:gd name="connsiteX2" fmla="*/ 4837043 w 4837043"/>
              <a:gd name="connsiteY2" fmla="*/ 1974573 h 1974573"/>
            </a:gdLst>
            <a:ahLst/>
            <a:cxnLst>
              <a:cxn ang="0">
                <a:pos x="connsiteX0" y="connsiteY0"/>
              </a:cxn>
              <a:cxn ang="0">
                <a:pos x="connsiteX1" y="connsiteY1"/>
              </a:cxn>
              <a:cxn ang="0">
                <a:pos x="connsiteX2" y="connsiteY2"/>
              </a:cxn>
            </a:cxnLst>
            <a:rect l="l" t="t" r="r" b="b"/>
            <a:pathLst>
              <a:path w="4837043" h="1974573">
                <a:moveTo>
                  <a:pt x="0" y="0"/>
                </a:moveTo>
                <a:cubicBezTo>
                  <a:pt x="491434" y="590826"/>
                  <a:pt x="982869" y="1181652"/>
                  <a:pt x="1789043" y="1510747"/>
                </a:cubicBezTo>
                <a:cubicBezTo>
                  <a:pt x="2595217" y="1839842"/>
                  <a:pt x="3716130" y="1907207"/>
                  <a:pt x="4837043" y="1974573"/>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22"/>
          <p:cNvSpPr>
            <a:spLocks noChangeArrowheads="1"/>
          </p:cNvSpPr>
          <p:nvPr/>
        </p:nvSpPr>
        <p:spPr bwMode="auto">
          <a:xfrm>
            <a:off x="6759997" y="5635823"/>
            <a:ext cx="352661" cy="307777"/>
          </a:xfrm>
          <a:prstGeom prst="rect">
            <a:avLst/>
          </a:prstGeom>
          <a:noFill/>
          <a:ln w="9525">
            <a:noFill/>
            <a:miter lim="800000"/>
            <a:headEnd/>
            <a:tailEnd/>
          </a:ln>
        </p:spPr>
        <p:txBody>
          <a:bodyPr wrap="none" lIns="0" tIns="0" rIns="0" bIns="0">
            <a:spAutoFit/>
          </a:bodyPr>
          <a:lstStyle/>
          <a:p>
            <a:pPr eaLnBrk="0" hangingPunct="0"/>
            <a:r>
              <a:rPr lang="en-US" sz="2000" u="none" dirty="0" smtClean="0">
                <a:solidFill>
                  <a:srgbClr val="000000"/>
                </a:solidFill>
              </a:rPr>
              <a:t>MC</a:t>
            </a:r>
            <a:endParaRPr lang="en-US" sz="2400" u="none" dirty="0">
              <a:latin typeface="Times New Roman" pitchFamily="18" charset="0"/>
            </a:endParaRPr>
          </a:p>
        </p:txBody>
      </p:sp>
      <p:cxnSp>
        <p:nvCxnSpPr>
          <p:cNvPr id="49" name="Straight Connector 48"/>
          <p:cNvCxnSpPr/>
          <p:nvPr/>
        </p:nvCxnSpPr>
        <p:spPr>
          <a:xfrm rot="5400000">
            <a:off x="5106591" y="5943203"/>
            <a:ext cx="608806"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67200" y="1676400"/>
            <a:ext cx="3810000" cy="1938992"/>
          </a:xfrm>
          <a:prstGeom prst="rect">
            <a:avLst/>
          </a:prstGeom>
          <a:noFill/>
        </p:spPr>
        <p:txBody>
          <a:bodyPr wrap="square" rtlCol="0">
            <a:spAutoFit/>
          </a:bodyPr>
          <a:lstStyle/>
          <a:p>
            <a:r>
              <a:rPr lang="en-US" sz="2400" dirty="0" smtClean="0">
                <a:latin typeface="Albertus MT" pitchFamily="18" charset="0"/>
              </a:rPr>
              <a:t>Regulation: Requiring the firm to produce the optimum output level results in losses since ATC&gt;MC=P</a:t>
            </a:r>
            <a:endParaRPr lang="en-US" sz="2400" dirty="0">
              <a:latin typeface="Albertus MT"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86784"/>
                                        </p:tgtEl>
                                        <p:attrNameLst>
                                          <p:attrName>style.visibility</p:attrName>
                                        </p:attrNameLst>
                                      </p:cBhvr>
                                      <p:to>
                                        <p:strVal val="visible"/>
                                      </p:to>
                                    </p:set>
                                    <p:anim calcmode="lin" valueType="num">
                                      <p:cBhvr>
                                        <p:cTn id="32" dur="500" fill="hold"/>
                                        <p:tgtEl>
                                          <p:spTgt spid="586784"/>
                                        </p:tgtEl>
                                        <p:attrNameLst>
                                          <p:attrName>ppt_w</p:attrName>
                                        </p:attrNameLst>
                                      </p:cBhvr>
                                      <p:tavLst>
                                        <p:tav tm="0">
                                          <p:val>
                                            <p:fltVal val="0"/>
                                          </p:val>
                                        </p:tav>
                                        <p:tav tm="100000">
                                          <p:val>
                                            <p:strVal val="#ppt_w"/>
                                          </p:val>
                                        </p:tav>
                                      </p:tavLst>
                                    </p:anim>
                                    <p:anim calcmode="lin" valueType="num">
                                      <p:cBhvr>
                                        <p:cTn id="33" dur="500" fill="hold"/>
                                        <p:tgtEl>
                                          <p:spTgt spid="586784"/>
                                        </p:tgtEl>
                                        <p:attrNameLst>
                                          <p:attrName>ppt_h</p:attrName>
                                        </p:attrNameLst>
                                      </p:cBhvr>
                                      <p:tavLst>
                                        <p:tav tm="0">
                                          <p:val>
                                            <p:fltVal val="0"/>
                                          </p:val>
                                        </p:tav>
                                        <p:tav tm="100000">
                                          <p:val>
                                            <p:strVal val="#ppt_h"/>
                                          </p:val>
                                        </p:tav>
                                      </p:tavLst>
                                    </p:anim>
                                    <p:animEffect transition="in" filter="fade">
                                      <p:cBhvr>
                                        <p:cTn id="34" dur="500"/>
                                        <p:tgtEl>
                                          <p:spTgt spid="58678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linds(horizontal)">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4" grpId="0"/>
      <p:bldP spid="37" grpId="0"/>
      <p:bldP spid="46" grpId="0" animBg="1"/>
      <p:bldP spid="47" grpId="0"/>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Exception: Natural Monopoly</a:t>
            </a:r>
            <a:endParaRPr lang="en-US" dirty="0"/>
          </a:p>
        </p:txBody>
      </p:sp>
      <p:sp>
        <p:nvSpPr>
          <p:cNvPr id="3" name="Content Placeholder 2"/>
          <p:cNvSpPr>
            <a:spLocks noGrp="1"/>
          </p:cNvSpPr>
          <p:nvPr>
            <p:ph idx="1"/>
          </p:nvPr>
        </p:nvSpPr>
        <p:spPr/>
        <p:txBody>
          <a:bodyPr/>
          <a:lstStyle/>
          <a:p>
            <a:r>
              <a:rPr lang="en-US" dirty="0" smtClean="0"/>
              <a:t>Since economies of scale exist, it is not socially desirable to promote competition</a:t>
            </a:r>
          </a:p>
          <a:p>
            <a:r>
              <a:rPr lang="en-US" dirty="0" smtClean="0"/>
              <a:t>Requiring a firm to produce the socially optimal amount results in economic losses</a:t>
            </a:r>
          </a:p>
          <a:p>
            <a:r>
              <a:rPr lang="en-US" dirty="0" smtClean="0"/>
              <a:t>However, the free operation of the market with a monopoly firm does not result in the socially optimal level of output </a:t>
            </a:r>
            <a:endParaRPr lang="en-US" dirty="0"/>
          </a:p>
        </p:txBody>
      </p:sp>
      <p:sp>
        <p:nvSpPr>
          <p:cNvPr id="4" name="TextBox 3"/>
          <p:cNvSpPr txBox="1"/>
          <p:nvPr/>
        </p:nvSpPr>
        <p:spPr>
          <a:xfrm>
            <a:off x="762000" y="5638800"/>
            <a:ext cx="8048998" cy="523220"/>
          </a:xfrm>
          <a:prstGeom prst="rect">
            <a:avLst/>
          </a:prstGeom>
          <a:solidFill>
            <a:schemeClr val="accent6">
              <a:lumMod val="75000"/>
            </a:schemeClr>
          </a:solidFill>
        </p:spPr>
        <p:txBody>
          <a:bodyPr wrap="none" rtlCol="0">
            <a:spAutoFit/>
          </a:bodyPr>
          <a:lstStyle/>
          <a:p>
            <a:r>
              <a:rPr lang="en-US" sz="2800" dirty="0" smtClean="0">
                <a:latin typeface="Comic Sans MS" pitchFamily="66" charset="0"/>
              </a:rPr>
              <a:t>How can the government regulate this market?</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a:buNone/>
            </a:pPr>
            <a:r>
              <a:rPr lang="en-US" sz="3200" dirty="0" smtClean="0">
                <a:latin typeface="Times New Roman" pitchFamily="18" charset="0"/>
                <a:cs typeface="Times New Roman" pitchFamily="18" charset="0"/>
              </a:rPr>
              <a:t>Develop an economic basis for analyzing </a:t>
            </a:r>
          </a:p>
          <a:p>
            <a:r>
              <a:rPr lang="en-US" dirty="0" smtClean="0">
                <a:latin typeface="Times New Roman" pitchFamily="18" charset="0"/>
                <a:cs typeface="Times New Roman" pitchFamily="18" charset="0"/>
              </a:rPr>
              <a:t>The economic performance of businesses with monopoly power</a:t>
            </a:r>
          </a:p>
          <a:p>
            <a:r>
              <a:rPr lang="en-US" dirty="0" smtClean="0">
                <a:latin typeface="Times New Roman" pitchFamily="18" charset="0"/>
                <a:cs typeface="Times New Roman" pitchFamily="18" charset="0"/>
              </a:rPr>
              <a:t>Prices in monopoly markets vs. perfect competitive markets</a:t>
            </a:r>
          </a:p>
          <a:p>
            <a:r>
              <a:rPr lang="en-US" dirty="0" smtClean="0">
                <a:latin typeface="Times New Roman" pitchFamily="18" charset="0"/>
                <a:cs typeface="Times New Roman" pitchFamily="18" charset="0"/>
              </a:rPr>
              <a:t> Welfare implications of monopoly behavior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Monopoly Power</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Monopoly market: is a market where there is a single seller of a good or a service that has no close substitute</a:t>
            </a:r>
          </a:p>
          <a:p>
            <a:r>
              <a:rPr lang="en-US" dirty="0" smtClean="0">
                <a:latin typeface="Times New Roman" pitchFamily="18" charset="0"/>
                <a:cs typeface="Times New Roman" pitchFamily="18" charset="0"/>
              </a:rPr>
              <a:t>Monopoly power of a firm refers to the extent of its control over the supply of </a:t>
            </a:r>
            <a:r>
              <a:rPr lang="en-US" dirty="0" smtClean="0">
                <a:latin typeface="Times New Roman" pitchFamily="18" charset="0"/>
                <a:cs typeface="Times New Roman" pitchFamily="18" charset="0"/>
              </a:rPr>
              <a:t>the product produced by the industry </a:t>
            </a:r>
          </a:p>
          <a:p>
            <a:pPr lvl="1"/>
            <a:r>
              <a:rPr lang="en-US" dirty="0" smtClean="0">
                <a:latin typeface="Times New Roman" pitchFamily="18" charset="0"/>
                <a:cs typeface="Times New Roman" pitchFamily="18" charset="0"/>
              </a:rPr>
              <a:t>The larger the output of the firm relative to the industry’s, the greater its monopoly power</a:t>
            </a:r>
          </a:p>
          <a:p>
            <a:pPr lvl="1"/>
            <a:r>
              <a:rPr lang="en-US" dirty="0" smtClean="0">
                <a:latin typeface="Times New Roman" pitchFamily="18" charset="0"/>
                <a:cs typeface="Times New Roman" pitchFamily="18" charset="0"/>
              </a:rPr>
              <a:t>Relative not absolute size</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smtClean="0"/>
              <a:t>Monopoly Power</a:t>
            </a:r>
            <a:endParaRPr lang="en-US" dirty="0"/>
          </a:p>
        </p:txBody>
      </p:sp>
      <p:sp>
        <p:nvSpPr>
          <p:cNvPr id="4" name="Rectangle 5"/>
          <p:cNvSpPr>
            <a:spLocks noChangeArrowheads="1"/>
          </p:cNvSpPr>
          <p:nvPr/>
        </p:nvSpPr>
        <p:spPr bwMode="auto">
          <a:xfrm>
            <a:off x="1738313" y="1833562"/>
            <a:ext cx="6567487" cy="4348163"/>
          </a:xfrm>
          <a:prstGeom prst="rect">
            <a:avLst/>
          </a:prstGeom>
          <a:solidFill>
            <a:srgbClr val="F3F6F9"/>
          </a:solidFill>
          <a:ln w="211138">
            <a:solidFill>
              <a:srgbClr val="F3F6F9"/>
            </a:solidFill>
            <a:miter lim="800000"/>
            <a:headEnd/>
            <a:tailEnd/>
          </a:ln>
        </p:spPr>
        <p:txBody>
          <a:bodyPr/>
          <a:lstStyle/>
          <a:p>
            <a:endParaRPr lang="en-US"/>
          </a:p>
        </p:txBody>
      </p:sp>
      <p:sp>
        <p:nvSpPr>
          <p:cNvPr id="5" name="Rectangle 6"/>
          <p:cNvSpPr>
            <a:spLocks noChangeArrowheads="1"/>
          </p:cNvSpPr>
          <p:nvPr/>
        </p:nvSpPr>
        <p:spPr bwMode="auto">
          <a:xfrm>
            <a:off x="1738313" y="1833562"/>
            <a:ext cx="6567487" cy="4348163"/>
          </a:xfrm>
          <a:prstGeom prst="rect">
            <a:avLst/>
          </a:prstGeom>
          <a:solidFill>
            <a:srgbClr val="F2F4F8"/>
          </a:solidFill>
          <a:ln w="192088">
            <a:solidFill>
              <a:srgbClr val="F2F4F8"/>
            </a:solidFill>
            <a:miter lim="800000"/>
            <a:headEnd/>
            <a:tailEnd/>
          </a:ln>
        </p:spPr>
        <p:txBody>
          <a:bodyPr/>
          <a:lstStyle/>
          <a:p>
            <a:endParaRPr lang="en-US"/>
          </a:p>
        </p:txBody>
      </p:sp>
      <p:sp>
        <p:nvSpPr>
          <p:cNvPr id="6" name="Rectangle 7"/>
          <p:cNvSpPr>
            <a:spLocks noChangeArrowheads="1"/>
          </p:cNvSpPr>
          <p:nvPr/>
        </p:nvSpPr>
        <p:spPr bwMode="auto">
          <a:xfrm>
            <a:off x="1738313" y="1833562"/>
            <a:ext cx="6567487" cy="4348163"/>
          </a:xfrm>
          <a:prstGeom prst="rect">
            <a:avLst/>
          </a:prstGeom>
          <a:solidFill>
            <a:srgbClr val="F1F4F7"/>
          </a:solidFill>
          <a:ln w="173038">
            <a:solidFill>
              <a:srgbClr val="F1F4F7"/>
            </a:solidFill>
            <a:miter lim="800000"/>
            <a:headEnd/>
            <a:tailEnd/>
          </a:ln>
        </p:spPr>
        <p:txBody>
          <a:bodyPr/>
          <a:lstStyle/>
          <a:p>
            <a:endParaRPr lang="en-US"/>
          </a:p>
        </p:txBody>
      </p:sp>
      <p:sp>
        <p:nvSpPr>
          <p:cNvPr id="7" name="Rectangle 8"/>
          <p:cNvSpPr>
            <a:spLocks noChangeArrowheads="1"/>
          </p:cNvSpPr>
          <p:nvPr/>
        </p:nvSpPr>
        <p:spPr bwMode="auto">
          <a:xfrm>
            <a:off x="1738313" y="1833562"/>
            <a:ext cx="6567487" cy="4348163"/>
          </a:xfrm>
          <a:prstGeom prst="rect">
            <a:avLst/>
          </a:prstGeom>
          <a:solidFill>
            <a:srgbClr val="F0F2F5"/>
          </a:solidFill>
          <a:ln w="152400">
            <a:solidFill>
              <a:srgbClr val="F0F2F5"/>
            </a:solidFill>
            <a:miter lim="800000"/>
            <a:headEnd/>
            <a:tailEnd/>
          </a:ln>
        </p:spPr>
        <p:txBody>
          <a:bodyPr/>
          <a:lstStyle/>
          <a:p>
            <a:endParaRPr lang="en-US"/>
          </a:p>
        </p:txBody>
      </p:sp>
      <p:sp>
        <p:nvSpPr>
          <p:cNvPr id="8" name="Rectangle 9"/>
          <p:cNvSpPr>
            <a:spLocks noChangeArrowheads="1"/>
          </p:cNvSpPr>
          <p:nvPr/>
        </p:nvSpPr>
        <p:spPr bwMode="auto">
          <a:xfrm>
            <a:off x="1738313" y="1833562"/>
            <a:ext cx="6567487" cy="4348163"/>
          </a:xfrm>
          <a:prstGeom prst="rect">
            <a:avLst/>
          </a:prstGeom>
          <a:solidFill>
            <a:srgbClr val="EEF1F4"/>
          </a:solidFill>
          <a:ln w="133350">
            <a:solidFill>
              <a:srgbClr val="EEF1F4"/>
            </a:solidFill>
            <a:miter lim="800000"/>
            <a:headEnd/>
            <a:tailEnd/>
          </a:ln>
        </p:spPr>
        <p:txBody>
          <a:bodyPr/>
          <a:lstStyle/>
          <a:p>
            <a:endParaRPr lang="en-US"/>
          </a:p>
        </p:txBody>
      </p:sp>
      <p:sp>
        <p:nvSpPr>
          <p:cNvPr id="9" name="Rectangle 10"/>
          <p:cNvSpPr>
            <a:spLocks noChangeArrowheads="1"/>
          </p:cNvSpPr>
          <p:nvPr/>
        </p:nvSpPr>
        <p:spPr bwMode="auto">
          <a:xfrm>
            <a:off x="1738313" y="1833562"/>
            <a:ext cx="6567487" cy="4348163"/>
          </a:xfrm>
          <a:prstGeom prst="rect">
            <a:avLst/>
          </a:prstGeom>
          <a:solidFill>
            <a:srgbClr val="EDEFF3"/>
          </a:solidFill>
          <a:ln w="114300">
            <a:solidFill>
              <a:srgbClr val="EDEFF3"/>
            </a:solidFill>
            <a:miter lim="800000"/>
            <a:headEnd/>
            <a:tailEnd/>
          </a:ln>
        </p:spPr>
        <p:txBody>
          <a:bodyPr/>
          <a:lstStyle/>
          <a:p>
            <a:endParaRPr lang="en-US"/>
          </a:p>
        </p:txBody>
      </p:sp>
      <p:sp>
        <p:nvSpPr>
          <p:cNvPr id="10" name="Rectangle 11"/>
          <p:cNvSpPr>
            <a:spLocks noChangeArrowheads="1"/>
          </p:cNvSpPr>
          <p:nvPr/>
        </p:nvSpPr>
        <p:spPr bwMode="auto">
          <a:xfrm>
            <a:off x="1738313" y="1833562"/>
            <a:ext cx="6567487" cy="4348163"/>
          </a:xfrm>
          <a:prstGeom prst="rect">
            <a:avLst/>
          </a:prstGeom>
          <a:solidFill>
            <a:srgbClr val="EBEEF2"/>
          </a:solidFill>
          <a:ln w="95250">
            <a:solidFill>
              <a:srgbClr val="EBEEF2"/>
            </a:solidFill>
            <a:miter lim="800000"/>
            <a:headEnd/>
            <a:tailEnd/>
          </a:ln>
        </p:spPr>
        <p:txBody>
          <a:bodyPr/>
          <a:lstStyle/>
          <a:p>
            <a:endParaRPr lang="en-US"/>
          </a:p>
        </p:txBody>
      </p:sp>
      <p:sp>
        <p:nvSpPr>
          <p:cNvPr id="11" name="Rectangle 12"/>
          <p:cNvSpPr>
            <a:spLocks noChangeArrowheads="1"/>
          </p:cNvSpPr>
          <p:nvPr/>
        </p:nvSpPr>
        <p:spPr bwMode="auto">
          <a:xfrm>
            <a:off x="1738313" y="1833562"/>
            <a:ext cx="6567487" cy="4348163"/>
          </a:xfrm>
          <a:prstGeom prst="rect">
            <a:avLst/>
          </a:prstGeom>
          <a:solidFill>
            <a:srgbClr val="EAECF1"/>
          </a:solidFill>
          <a:ln w="76200">
            <a:solidFill>
              <a:srgbClr val="EAECF1"/>
            </a:solidFill>
            <a:miter lim="800000"/>
            <a:headEnd/>
            <a:tailEnd/>
          </a:ln>
        </p:spPr>
        <p:txBody>
          <a:bodyPr/>
          <a:lstStyle/>
          <a:p>
            <a:endParaRPr lang="en-US"/>
          </a:p>
        </p:txBody>
      </p:sp>
      <p:sp>
        <p:nvSpPr>
          <p:cNvPr id="12" name="Rectangle 13"/>
          <p:cNvSpPr>
            <a:spLocks noChangeArrowheads="1"/>
          </p:cNvSpPr>
          <p:nvPr/>
        </p:nvSpPr>
        <p:spPr bwMode="auto">
          <a:xfrm>
            <a:off x="1738313" y="1833562"/>
            <a:ext cx="6567487" cy="4348163"/>
          </a:xfrm>
          <a:prstGeom prst="rect">
            <a:avLst/>
          </a:prstGeom>
          <a:solidFill>
            <a:srgbClr val="E9EBF0"/>
          </a:solidFill>
          <a:ln w="57150">
            <a:solidFill>
              <a:srgbClr val="E9EBF0"/>
            </a:solidFill>
            <a:miter lim="800000"/>
            <a:headEnd/>
            <a:tailEnd/>
          </a:ln>
        </p:spPr>
        <p:txBody>
          <a:bodyPr/>
          <a:lstStyle/>
          <a:p>
            <a:endParaRPr lang="en-US"/>
          </a:p>
        </p:txBody>
      </p:sp>
      <p:sp>
        <p:nvSpPr>
          <p:cNvPr id="13" name="Rectangle 14"/>
          <p:cNvSpPr>
            <a:spLocks noChangeArrowheads="1"/>
          </p:cNvSpPr>
          <p:nvPr/>
        </p:nvSpPr>
        <p:spPr bwMode="auto">
          <a:xfrm>
            <a:off x="1738313" y="1833562"/>
            <a:ext cx="6567487" cy="4348163"/>
          </a:xfrm>
          <a:prstGeom prst="rect">
            <a:avLst/>
          </a:prstGeom>
          <a:solidFill>
            <a:srgbClr val="E7EAEF"/>
          </a:solidFill>
          <a:ln w="38100">
            <a:solidFill>
              <a:srgbClr val="E7EAEF"/>
            </a:solidFill>
            <a:miter lim="800000"/>
            <a:headEnd/>
            <a:tailEnd/>
          </a:ln>
        </p:spPr>
        <p:txBody>
          <a:bodyPr/>
          <a:lstStyle/>
          <a:p>
            <a:endParaRPr lang="en-US"/>
          </a:p>
        </p:txBody>
      </p:sp>
      <p:sp>
        <p:nvSpPr>
          <p:cNvPr id="14" name="Rectangle 15"/>
          <p:cNvSpPr>
            <a:spLocks noChangeArrowheads="1"/>
          </p:cNvSpPr>
          <p:nvPr/>
        </p:nvSpPr>
        <p:spPr bwMode="auto">
          <a:xfrm>
            <a:off x="928688" y="1746249"/>
            <a:ext cx="7529512" cy="4883151"/>
          </a:xfrm>
          <a:prstGeom prst="rect">
            <a:avLst/>
          </a:prstGeom>
          <a:solidFill>
            <a:srgbClr val="E6E9EF"/>
          </a:solidFill>
          <a:ln w="19050">
            <a:solidFill>
              <a:srgbClr val="E6E9EF"/>
            </a:solidFill>
            <a:miter lim="800000"/>
            <a:headEnd/>
            <a:tailEnd/>
          </a:ln>
        </p:spPr>
        <p:txBody>
          <a:bodyPr/>
          <a:lstStyle/>
          <a:p>
            <a:endParaRPr lang="en-US" dirty="0"/>
          </a:p>
        </p:txBody>
      </p:sp>
      <p:sp>
        <p:nvSpPr>
          <p:cNvPr id="15" name="Freeform 18"/>
          <p:cNvSpPr>
            <a:spLocks/>
          </p:cNvSpPr>
          <p:nvPr/>
        </p:nvSpPr>
        <p:spPr bwMode="auto">
          <a:xfrm>
            <a:off x="1546225" y="1639887"/>
            <a:ext cx="6643688" cy="4484688"/>
          </a:xfrm>
          <a:custGeom>
            <a:avLst/>
            <a:gdLst>
              <a:gd name="T0" fmla="*/ 0 w 4185"/>
              <a:gd name="T1" fmla="*/ 0 h 2825"/>
              <a:gd name="T2" fmla="*/ 0 w 4185"/>
              <a:gd name="T3" fmla="*/ 2825 h 2825"/>
              <a:gd name="T4" fmla="*/ 4185 w 4185"/>
              <a:gd name="T5" fmla="*/ 2825 h 2825"/>
              <a:gd name="T6" fmla="*/ 0 60000 65536"/>
              <a:gd name="T7" fmla="*/ 0 60000 65536"/>
              <a:gd name="T8" fmla="*/ 0 60000 65536"/>
              <a:gd name="T9" fmla="*/ 0 w 4185"/>
              <a:gd name="T10" fmla="*/ 0 h 2825"/>
              <a:gd name="T11" fmla="*/ 4185 w 4185"/>
              <a:gd name="T12" fmla="*/ 2825 h 2825"/>
            </a:gdLst>
            <a:ahLst/>
            <a:cxnLst>
              <a:cxn ang="T6">
                <a:pos x="T0" y="T1"/>
              </a:cxn>
              <a:cxn ang="T7">
                <a:pos x="T2" y="T3"/>
              </a:cxn>
              <a:cxn ang="T8">
                <a:pos x="T4" y="T5"/>
              </a:cxn>
            </a:cxnLst>
            <a:rect l="T9" t="T10" r="T11" b="T12"/>
            <a:pathLst>
              <a:path w="4185" h="2825">
                <a:moveTo>
                  <a:pt x="0" y="0"/>
                </a:moveTo>
                <a:lnTo>
                  <a:pt x="0" y="2825"/>
                </a:lnTo>
                <a:lnTo>
                  <a:pt x="4185" y="2825"/>
                </a:lnTo>
              </a:path>
            </a:pathLst>
          </a:custGeom>
          <a:noFill/>
          <a:ln w="19050">
            <a:solidFill>
              <a:srgbClr val="000000"/>
            </a:solidFill>
            <a:round/>
            <a:headEnd/>
            <a:tailEnd/>
          </a:ln>
        </p:spPr>
        <p:txBody>
          <a:bodyPr/>
          <a:lstStyle/>
          <a:p>
            <a:endParaRPr lang="en-US"/>
          </a:p>
        </p:txBody>
      </p:sp>
      <p:sp>
        <p:nvSpPr>
          <p:cNvPr id="16" name="Rectangle 19"/>
          <p:cNvSpPr>
            <a:spLocks noChangeArrowheads="1"/>
          </p:cNvSpPr>
          <p:nvPr/>
        </p:nvSpPr>
        <p:spPr bwMode="auto">
          <a:xfrm>
            <a:off x="7378700" y="6197600"/>
            <a:ext cx="825500" cy="244475"/>
          </a:xfrm>
          <a:prstGeom prst="rect">
            <a:avLst/>
          </a:prstGeom>
          <a:noFill/>
          <a:ln w="9525">
            <a:noFill/>
            <a:miter lim="800000"/>
            <a:headEnd/>
            <a:tailEnd/>
          </a:ln>
        </p:spPr>
        <p:txBody>
          <a:bodyPr wrap="none" lIns="0" tIns="0" rIns="0" bIns="0">
            <a:spAutoFit/>
          </a:bodyPr>
          <a:lstStyle/>
          <a:p>
            <a:pPr eaLnBrk="0" hangingPunct="0"/>
            <a:r>
              <a:rPr lang="en-US" sz="1600" b="1" u="none" dirty="0">
                <a:solidFill>
                  <a:srgbClr val="000000"/>
                </a:solidFill>
              </a:rPr>
              <a:t>Quantity</a:t>
            </a:r>
            <a:endParaRPr lang="en-US" sz="2400" u="none" dirty="0">
              <a:latin typeface="Times New Roman" pitchFamily="18" charset="0"/>
            </a:endParaRPr>
          </a:p>
        </p:txBody>
      </p:sp>
      <p:sp>
        <p:nvSpPr>
          <p:cNvPr id="17" name="Rectangle 20"/>
          <p:cNvSpPr>
            <a:spLocks noChangeArrowheads="1"/>
          </p:cNvSpPr>
          <p:nvPr/>
        </p:nvSpPr>
        <p:spPr bwMode="auto">
          <a:xfrm>
            <a:off x="1312863" y="6203950"/>
            <a:ext cx="112712" cy="244475"/>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0</a:t>
            </a:r>
            <a:endParaRPr lang="en-US" sz="2400" u="none">
              <a:latin typeface="Times New Roman" pitchFamily="18" charset="0"/>
            </a:endParaRPr>
          </a:p>
        </p:txBody>
      </p:sp>
      <p:sp>
        <p:nvSpPr>
          <p:cNvPr id="18" name="Rectangle 21"/>
          <p:cNvSpPr>
            <a:spLocks noChangeArrowheads="1"/>
          </p:cNvSpPr>
          <p:nvPr/>
        </p:nvSpPr>
        <p:spPr bwMode="auto">
          <a:xfrm>
            <a:off x="928688" y="1624012"/>
            <a:ext cx="496887"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Price</a:t>
            </a:r>
            <a:endParaRPr lang="en-US" sz="2400" u="none">
              <a:latin typeface="Times New Roman" pitchFamily="18" charset="0"/>
            </a:endParaRPr>
          </a:p>
        </p:txBody>
      </p:sp>
      <p:grpSp>
        <p:nvGrpSpPr>
          <p:cNvPr id="19" name="Group 26"/>
          <p:cNvGrpSpPr>
            <a:grpSpLocks/>
          </p:cNvGrpSpPr>
          <p:nvPr/>
        </p:nvGrpSpPr>
        <p:grpSpPr bwMode="auto">
          <a:xfrm>
            <a:off x="1546225" y="1755775"/>
            <a:ext cx="5106988" cy="3679825"/>
            <a:chOff x="928" y="903"/>
            <a:chExt cx="3217" cy="2318"/>
          </a:xfrm>
        </p:grpSpPr>
        <p:sp>
          <p:nvSpPr>
            <p:cNvPr id="20" name="Line 27"/>
            <p:cNvSpPr>
              <a:spLocks noChangeShapeType="1"/>
            </p:cNvSpPr>
            <p:nvPr/>
          </p:nvSpPr>
          <p:spPr bwMode="auto">
            <a:xfrm>
              <a:off x="928" y="903"/>
              <a:ext cx="2738" cy="2206"/>
            </a:xfrm>
            <a:prstGeom prst="line">
              <a:avLst/>
            </a:prstGeom>
            <a:noFill/>
            <a:ln w="57150">
              <a:solidFill>
                <a:srgbClr val="003F95"/>
              </a:solidFill>
              <a:round/>
              <a:headEnd/>
              <a:tailEnd/>
            </a:ln>
          </p:spPr>
          <p:txBody>
            <a:bodyPr/>
            <a:lstStyle/>
            <a:p>
              <a:endParaRPr lang="en-US"/>
            </a:p>
          </p:txBody>
        </p:sp>
        <p:sp>
          <p:nvSpPr>
            <p:cNvPr id="21" name="Rectangle 28"/>
            <p:cNvSpPr>
              <a:spLocks noChangeArrowheads="1"/>
            </p:cNvSpPr>
            <p:nvPr/>
          </p:nvSpPr>
          <p:spPr bwMode="auto">
            <a:xfrm>
              <a:off x="3717" y="3066"/>
              <a:ext cx="428"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Demand</a:t>
              </a:r>
              <a:endParaRPr lang="en-US" sz="1600" u="none" dirty="0">
                <a:solidFill>
                  <a:srgbClr val="000000"/>
                </a:solidFill>
              </a:endParaRPr>
            </a:p>
          </p:txBody>
        </p:sp>
      </p:grpSp>
      <p:grpSp>
        <p:nvGrpSpPr>
          <p:cNvPr id="33" name="Group 46"/>
          <p:cNvGrpSpPr>
            <a:grpSpLocks/>
          </p:cNvGrpSpPr>
          <p:nvPr/>
        </p:nvGrpSpPr>
        <p:grpSpPr bwMode="auto">
          <a:xfrm>
            <a:off x="1238250" y="2838450"/>
            <a:ext cx="1962151" cy="3611563"/>
            <a:chOff x="736" y="1585"/>
            <a:chExt cx="1236" cy="2275"/>
          </a:xfrm>
        </p:grpSpPr>
        <p:sp>
          <p:nvSpPr>
            <p:cNvPr id="34" name="Line 47"/>
            <p:cNvSpPr>
              <a:spLocks noChangeShapeType="1"/>
            </p:cNvSpPr>
            <p:nvPr/>
          </p:nvSpPr>
          <p:spPr bwMode="auto">
            <a:xfrm flipV="1">
              <a:off x="1875" y="1661"/>
              <a:ext cx="1" cy="1976"/>
            </a:xfrm>
            <a:prstGeom prst="line">
              <a:avLst/>
            </a:prstGeom>
            <a:noFill/>
            <a:ln w="19050">
              <a:solidFill>
                <a:schemeClr val="tx1"/>
              </a:solidFill>
              <a:prstDash val="sysDot"/>
              <a:round/>
              <a:headEnd/>
              <a:tailEnd/>
            </a:ln>
          </p:spPr>
          <p:txBody>
            <a:bodyPr/>
            <a:lstStyle/>
            <a:p>
              <a:endParaRPr lang="en-US"/>
            </a:p>
          </p:txBody>
        </p:sp>
        <p:sp>
          <p:nvSpPr>
            <p:cNvPr id="35" name="Line 48"/>
            <p:cNvSpPr>
              <a:spLocks noChangeShapeType="1"/>
            </p:cNvSpPr>
            <p:nvPr/>
          </p:nvSpPr>
          <p:spPr bwMode="auto">
            <a:xfrm flipH="1">
              <a:off x="928" y="1667"/>
              <a:ext cx="965" cy="1"/>
            </a:xfrm>
            <a:prstGeom prst="line">
              <a:avLst/>
            </a:prstGeom>
            <a:noFill/>
            <a:ln w="19050">
              <a:solidFill>
                <a:schemeClr val="tx1"/>
              </a:solidFill>
              <a:prstDash val="sysDot"/>
              <a:round/>
              <a:headEnd/>
              <a:tailEnd/>
            </a:ln>
          </p:spPr>
          <p:txBody>
            <a:bodyPr/>
            <a:lstStyle/>
            <a:p>
              <a:endParaRPr lang="en-US"/>
            </a:p>
          </p:txBody>
        </p:sp>
        <p:sp>
          <p:nvSpPr>
            <p:cNvPr id="36" name="Oval 49"/>
            <p:cNvSpPr>
              <a:spLocks noChangeArrowheads="1"/>
            </p:cNvSpPr>
            <p:nvPr/>
          </p:nvSpPr>
          <p:spPr bwMode="auto">
            <a:xfrm>
              <a:off x="1853" y="1630"/>
              <a:ext cx="86" cy="86"/>
            </a:xfrm>
            <a:prstGeom prst="ellipse">
              <a:avLst/>
            </a:prstGeom>
            <a:solidFill>
              <a:srgbClr val="000000"/>
            </a:solidFill>
            <a:ln w="9525">
              <a:noFill/>
              <a:round/>
              <a:headEnd/>
              <a:tailEnd/>
            </a:ln>
          </p:spPr>
          <p:txBody>
            <a:bodyPr/>
            <a:lstStyle/>
            <a:p>
              <a:endParaRPr lang="en-US"/>
            </a:p>
          </p:txBody>
        </p:sp>
        <p:sp>
          <p:nvSpPr>
            <p:cNvPr id="37" name="Rectangle 50"/>
            <p:cNvSpPr>
              <a:spLocks noChangeArrowheads="1"/>
            </p:cNvSpPr>
            <p:nvPr/>
          </p:nvSpPr>
          <p:spPr bwMode="auto">
            <a:xfrm>
              <a:off x="736" y="1585"/>
              <a:ext cx="132"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P3</a:t>
              </a:r>
              <a:endParaRPr lang="en-US" sz="2400" u="none" dirty="0">
                <a:latin typeface="Times New Roman" pitchFamily="18" charset="0"/>
              </a:endParaRPr>
            </a:p>
          </p:txBody>
        </p:sp>
        <p:sp>
          <p:nvSpPr>
            <p:cNvPr id="39" name="Rectangle 52"/>
            <p:cNvSpPr>
              <a:spLocks noChangeArrowheads="1"/>
            </p:cNvSpPr>
            <p:nvPr/>
          </p:nvSpPr>
          <p:spPr bwMode="auto">
            <a:xfrm>
              <a:off x="1820" y="3705"/>
              <a:ext cx="152"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Q3</a:t>
              </a:r>
              <a:endParaRPr lang="en-US" sz="2400" u="none" dirty="0">
                <a:latin typeface="Times New Roman" pitchFamily="18" charset="0"/>
              </a:endParaRPr>
            </a:p>
          </p:txBody>
        </p:sp>
      </p:grpSp>
      <p:grpSp>
        <p:nvGrpSpPr>
          <p:cNvPr id="41" name="Group 46"/>
          <p:cNvGrpSpPr>
            <a:grpSpLocks/>
          </p:cNvGrpSpPr>
          <p:nvPr/>
        </p:nvGrpSpPr>
        <p:grpSpPr bwMode="auto">
          <a:xfrm>
            <a:off x="1238249" y="3551237"/>
            <a:ext cx="2800351" cy="2867025"/>
            <a:chOff x="208" y="1585"/>
            <a:chExt cx="1764" cy="1806"/>
          </a:xfrm>
        </p:grpSpPr>
        <p:sp>
          <p:nvSpPr>
            <p:cNvPr id="42" name="Line 47"/>
            <p:cNvSpPr>
              <a:spLocks noChangeShapeType="1"/>
            </p:cNvSpPr>
            <p:nvPr/>
          </p:nvSpPr>
          <p:spPr bwMode="auto">
            <a:xfrm flipV="1">
              <a:off x="1875" y="1661"/>
              <a:ext cx="1" cy="1545"/>
            </a:xfrm>
            <a:prstGeom prst="line">
              <a:avLst/>
            </a:prstGeom>
            <a:noFill/>
            <a:ln w="19050">
              <a:solidFill>
                <a:schemeClr val="tx1"/>
              </a:solidFill>
              <a:prstDash val="sysDot"/>
              <a:round/>
              <a:headEnd/>
              <a:tailEnd/>
            </a:ln>
          </p:spPr>
          <p:txBody>
            <a:bodyPr/>
            <a:lstStyle/>
            <a:p>
              <a:endParaRPr lang="en-US"/>
            </a:p>
          </p:txBody>
        </p:sp>
        <p:sp>
          <p:nvSpPr>
            <p:cNvPr id="43" name="Line 48"/>
            <p:cNvSpPr>
              <a:spLocks noChangeShapeType="1"/>
            </p:cNvSpPr>
            <p:nvPr/>
          </p:nvSpPr>
          <p:spPr bwMode="auto">
            <a:xfrm flipH="1">
              <a:off x="402" y="1667"/>
              <a:ext cx="1491" cy="1"/>
            </a:xfrm>
            <a:prstGeom prst="line">
              <a:avLst/>
            </a:prstGeom>
            <a:noFill/>
            <a:ln w="19050">
              <a:solidFill>
                <a:schemeClr val="tx1"/>
              </a:solidFill>
              <a:prstDash val="sysDot"/>
              <a:round/>
              <a:headEnd/>
              <a:tailEnd/>
            </a:ln>
          </p:spPr>
          <p:txBody>
            <a:bodyPr/>
            <a:lstStyle/>
            <a:p>
              <a:endParaRPr lang="en-US"/>
            </a:p>
          </p:txBody>
        </p:sp>
        <p:sp>
          <p:nvSpPr>
            <p:cNvPr id="44" name="Oval 49"/>
            <p:cNvSpPr>
              <a:spLocks noChangeArrowheads="1"/>
            </p:cNvSpPr>
            <p:nvPr/>
          </p:nvSpPr>
          <p:spPr bwMode="auto">
            <a:xfrm>
              <a:off x="1853" y="1630"/>
              <a:ext cx="86" cy="86"/>
            </a:xfrm>
            <a:prstGeom prst="ellipse">
              <a:avLst/>
            </a:prstGeom>
            <a:solidFill>
              <a:srgbClr val="000000"/>
            </a:solidFill>
            <a:ln w="9525">
              <a:noFill/>
              <a:round/>
              <a:headEnd/>
              <a:tailEnd/>
            </a:ln>
          </p:spPr>
          <p:txBody>
            <a:bodyPr/>
            <a:lstStyle/>
            <a:p>
              <a:endParaRPr lang="en-US"/>
            </a:p>
          </p:txBody>
        </p:sp>
        <p:sp>
          <p:nvSpPr>
            <p:cNvPr id="45" name="Rectangle 50"/>
            <p:cNvSpPr>
              <a:spLocks noChangeArrowheads="1"/>
            </p:cNvSpPr>
            <p:nvPr/>
          </p:nvSpPr>
          <p:spPr bwMode="auto">
            <a:xfrm>
              <a:off x="208" y="1585"/>
              <a:ext cx="132"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P4</a:t>
              </a:r>
              <a:endParaRPr lang="en-US" sz="2400" u="none" dirty="0">
                <a:latin typeface="Times New Roman" pitchFamily="18" charset="0"/>
              </a:endParaRPr>
            </a:p>
          </p:txBody>
        </p:sp>
        <p:sp>
          <p:nvSpPr>
            <p:cNvPr id="46" name="Rectangle 52"/>
            <p:cNvSpPr>
              <a:spLocks noChangeArrowheads="1"/>
            </p:cNvSpPr>
            <p:nvPr/>
          </p:nvSpPr>
          <p:spPr bwMode="auto">
            <a:xfrm>
              <a:off x="1820" y="3236"/>
              <a:ext cx="152" cy="155"/>
            </a:xfrm>
            <a:prstGeom prst="rect">
              <a:avLst/>
            </a:prstGeom>
            <a:noFill/>
            <a:ln w="9525">
              <a:noFill/>
              <a:miter lim="800000"/>
              <a:headEnd/>
              <a:tailEnd/>
            </a:ln>
          </p:spPr>
          <p:txBody>
            <a:bodyPr wrap="none" lIns="0" tIns="0" rIns="0" bIns="0">
              <a:spAutoFit/>
            </a:bodyPr>
            <a:lstStyle/>
            <a:p>
              <a:pPr eaLnBrk="0" hangingPunct="0"/>
              <a:r>
                <a:rPr lang="en-US" sz="1600" u="none" dirty="0" smtClean="0">
                  <a:solidFill>
                    <a:srgbClr val="000000"/>
                  </a:solidFill>
                </a:rPr>
                <a:t>Q4</a:t>
              </a:r>
              <a:endParaRPr lang="en-US" sz="2400" u="none" dirty="0">
                <a:latin typeface="Times New Roman" pitchFamily="18" charset="0"/>
              </a:endParaRPr>
            </a:p>
          </p:txBody>
        </p:sp>
      </p:grpSp>
      <p:sp>
        <p:nvSpPr>
          <p:cNvPr id="47" name="TextBox 46"/>
          <p:cNvSpPr txBox="1"/>
          <p:nvPr/>
        </p:nvSpPr>
        <p:spPr>
          <a:xfrm>
            <a:off x="5105400" y="1752600"/>
            <a:ext cx="3352800" cy="2308324"/>
          </a:xfrm>
          <a:prstGeom prst="rect">
            <a:avLst/>
          </a:prstGeom>
          <a:noFill/>
        </p:spPr>
        <p:txBody>
          <a:bodyPr wrap="square" rtlCol="0">
            <a:spAutoFit/>
          </a:bodyPr>
          <a:lstStyle/>
          <a:p>
            <a:pPr marL="285750" indent="-285750">
              <a:buFont typeface="Arial" pitchFamily="34" charset="0"/>
              <a:buChar char="•"/>
            </a:pPr>
            <a:r>
              <a:rPr lang="en-US" dirty="0" smtClean="0"/>
              <a:t>Assume 4 firms</a:t>
            </a:r>
          </a:p>
          <a:p>
            <a:pPr marL="285750" indent="-285750">
              <a:buFont typeface="Arial" pitchFamily="34" charset="0"/>
              <a:buChar char="•"/>
            </a:pPr>
            <a:r>
              <a:rPr lang="en-US" dirty="0" smtClean="0"/>
              <a:t>If one firm reduces its output, it can raise the market price </a:t>
            </a:r>
          </a:p>
          <a:p>
            <a:pPr marL="742950" lvl="1" indent="-285750">
              <a:buFont typeface="Arial" pitchFamily="34" charset="0"/>
              <a:buChar char="•"/>
            </a:pPr>
            <a:r>
              <a:rPr lang="en-US" dirty="0" smtClean="0"/>
              <a:t>Max price P3</a:t>
            </a:r>
          </a:p>
          <a:p>
            <a:pPr marL="742950" lvl="1" indent="-285750">
              <a:buFont typeface="Arial" pitchFamily="34" charset="0"/>
              <a:buChar char="•"/>
            </a:pPr>
            <a:r>
              <a:rPr lang="en-US" dirty="0" smtClean="0"/>
              <a:t>Only if own output is zero</a:t>
            </a:r>
          </a:p>
          <a:p>
            <a:pPr marL="285750" indent="-285750">
              <a:buFont typeface="Arial" pitchFamily="34" charset="0"/>
              <a:buChar char="•"/>
            </a:pPr>
            <a:r>
              <a:rPr lang="en-US" dirty="0" smtClean="0"/>
              <a:t>If 100 firms instead, the power to raise price would be much less</a:t>
            </a:r>
            <a:endParaRPr lang="en-US" dirty="0"/>
          </a:p>
        </p:txBody>
      </p:sp>
    </p:spTree>
    <p:extLst>
      <p:ext uri="{BB962C8B-B14F-4D97-AF65-F5344CB8AC3E}">
        <p14:creationId xmlns:p14="http://schemas.microsoft.com/office/powerpoint/2010/main" val="9767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7">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7">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p:txBody>
          <a:bodyPr/>
          <a:lstStyle/>
          <a:p>
            <a:r>
              <a:rPr lang="en-US" dirty="0">
                <a:solidFill>
                  <a:schemeClr val="bg2">
                    <a:lumMod val="10000"/>
                  </a:schemeClr>
                </a:solidFill>
              </a:rPr>
              <a:t>Market Concentration </a:t>
            </a:r>
          </a:p>
        </p:txBody>
      </p:sp>
      <p:sp>
        <p:nvSpPr>
          <p:cNvPr id="777219" name="Rectangle 3"/>
          <p:cNvSpPr>
            <a:spLocks noGrp="1" noChangeArrowheads="1"/>
          </p:cNvSpPr>
          <p:nvPr>
            <p:ph idx="1"/>
          </p:nvPr>
        </p:nvSpPr>
        <p:spPr/>
        <p:txBody>
          <a:bodyPr/>
          <a:lstStyle/>
          <a:p>
            <a:r>
              <a:rPr lang="en-US" dirty="0">
                <a:latin typeface="Times New Roman" pitchFamily="18" charset="0"/>
                <a:cs typeface="Times New Roman" pitchFamily="18" charset="0"/>
              </a:rPr>
              <a:t>Economists use concentration ratios to measure the degree </a:t>
            </a:r>
            <a:r>
              <a:rPr lang="en-US" dirty="0" smtClean="0">
                <a:latin typeface="Times New Roman" pitchFamily="18" charset="0"/>
                <a:cs typeface="Times New Roman" pitchFamily="18" charset="0"/>
              </a:rPr>
              <a:t>of monopoly power in imperfect competitive markets.</a:t>
            </a:r>
            <a:endParaRPr lang="en-US" dirty="0">
              <a:latin typeface="Times New Roman" pitchFamily="18" charset="0"/>
              <a:cs typeface="Times New Roman" pitchFamily="18" charset="0"/>
            </a:endParaRPr>
          </a:p>
          <a:p>
            <a:r>
              <a:rPr lang="en-US" i="1" dirty="0">
                <a:solidFill>
                  <a:schemeClr val="accent2">
                    <a:lumMod val="75000"/>
                  </a:schemeClr>
                </a:solidFill>
                <a:latin typeface="Times New Roman" pitchFamily="18" charset="0"/>
                <a:cs typeface="Times New Roman" pitchFamily="18" charset="0"/>
              </a:rPr>
              <a:t>Four-firm concentration ratio</a:t>
            </a:r>
            <a:r>
              <a:rPr lang="en-US" dirty="0">
                <a:solidFill>
                  <a:schemeClr val="accent2">
                    <a:lumMod val="75000"/>
                  </a:schemeClr>
                </a:solidFill>
                <a:latin typeface="Times New Roman" pitchFamily="18" charset="0"/>
                <a:cs typeface="Times New Roman" pitchFamily="18" charset="0"/>
              </a:rPr>
              <a:t> </a:t>
            </a:r>
            <a:r>
              <a:rPr lang="en-US" dirty="0">
                <a:latin typeface="Times New Roman" pitchFamily="18" charset="0"/>
                <a:cs typeface="Times New Roman" pitchFamily="18" charset="0"/>
              </a:rPr>
              <a:t>measures the percentage of total output produced by the largest four firms.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7219">
                                            <p:txEl>
                                              <p:pRg st="0" end="0"/>
                                            </p:txEl>
                                          </p:spTgt>
                                        </p:tgtEl>
                                        <p:attrNameLst>
                                          <p:attrName>style.visibility</p:attrName>
                                        </p:attrNameLst>
                                      </p:cBhvr>
                                      <p:to>
                                        <p:strVal val="visible"/>
                                      </p:to>
                                    </p:set>
                                    <p:animEffect transition="in" filter="blinds(horizontal)">
                                      <p:cBhvr>
                                        <p:cTn id="7" dur="500"/>
                                        <p:tgtEl>
                                          <p:spTgt spid="77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7219">
                                            <p:txEl>
                                              <p:pRg st="1" end="1"/>
                                            </p:txEl>
                                          </p:spTgt>
                                        </p:tgtEl>
                                        <p:attrNameLst>
                                          <p:attrName>style.visibility</p:attrName>
                                        </p:attrNameLst>
                                      </p:cBhvr>
                                      <p:to>
                                        <p:strVal val="visible"/>
                                      </p:to>
                                    </p:set>
                                    <p:animEffect transition="in" filter="blinds(horizontal)">
                                      <p:cBhvr>
                                        <p:cTn id="12" dur="500"/>
                                        <p:tgtEl>
                                          <p:spTgt spid="777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914400"/>
          </a:xfrm>
        </p:spPr>
        <p:txBody>
          <a:bodyPr/>
          <a:lstStyle/>
          <a:p>
            <a:r>
              <a:rPr lang="en-US" dirty="0" smtClean="0"/>
              <a:t>Quantifying Market Power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92841635"/>
              </p:ext>
            </p:extLst>
          </p:nvPr>
        </p:nvGraphicFramePr>
        <p:xfrm>
          <a:off x="1524000" y="1676403"/>
          <a:ext cx="5334000" cy="4641270"/>
        </p:xfrm>
        <a:graphic>
          <a:graphicData uri="http://schemas.openxmlformats.org/drawingml/2006/table">
            <a:tbl>
              <a:tblPr firstRow="1" bandRow="1">
                <a:tableStyleId>{5940675A-B579-460E-94D1-54222C63F5DA}</a:tableStyleId>
              </a:tblPr>
              <a:tblGrid>
                <a:gridCol w="2667000"/>
                <a:gridCol w="2667000"/>
              </a:tblGrid>
              <a:tr h="464127">
                <a:tc>
                  <a:txBody>
                    <a:bodyPr/>
                    <a:lstStyle/>
                    <a:p>
                      <a:r>
                        <a:rPr lang="en-US" b="1" dirty="0" smtClean="0">
                          <a:latin typeface="BodoniPS" pitchFamily="18" charset="0"/>
                        </a:rPr>
                        <a:t>Industry</a:t>
                      </a:r>
                      <a:endParaRPr lang="en-US" b="1" dirty="0">
                        <a:latin typeface="BodoniPS" pitchFamily="18" charset="0"/>
                      </a:endParaRPr>
                    </a:p>
                  </a:txBody>
                  <a:tcPr>
                    <a:solidFill>
                      <a:schemeClr val="bg1">
                        <a:lumMod val="20000"/>
                        <a:lumOff val="80000"/>
                      </a:schemeClr>
                    </a:solidFill>
                  </a:tcPr>
                </a:tc>
                <a:tc>
                  <a:txBody>
                    <a:bodyPr/>
                    <a:lstStyle/>
                    <a:p>
                      <a:pPr algn="ctr"/>
                      <a:r>
                        <a:rPr lang="en-US" b="1" dirty="0" smtClean="0">
                          <a:latin typeface="BodoniPS" pitchFamily="18" charset="0"/>
                        </a:rPr>
                        <a:t>Concentration Ratio</a:t>
                      </a:r>
                      <a:endParaRPr lang="en-US" b="1" dirty="0">
                        <a:latin typeface="BodoniPS" pitchFamily="18" charset="0"/>
                      </a:endParaRPr>
                    </a:p>
                  </a:txBody>
                  <a:tcPr>
                    <a:solidFill>
                      <a:schemeClr val="bg1">
                        <a:lumMod val="20000"/>
                        <a:lumOff val="80000"/>
                      </a:schemeClr>
                    </a:solidFill>
                  </a:tcPr>
                </a:tc>
              </a:tr>
              <a:tr h="464127">
                <a:tc>
                  <a:txBody>
                    <a:bodyPr/>
                    <a:lstStyle/>
                    <a:p>
                      <a:r>
                        <a:rPr lang="en-US" dirty="0" smtClean="0">
                          <a:latin typeface="Arial Narrow" pitchFamily="34" charset="0"/>
                        </a:rPr>
                        <a:t>Cigarettes</a:t>
                      </a:r>
                      <a:endParaRPr lang="en-US" dirty="0">
                        <a:latin typeface="Arial Narrow" pitchFamily="34" charset="0"/>
                      </a:endParaRPr>
                    </a:p>
                  </a:txBody>
                  <a:tcPr>
                    <a:solidFill>
                      <a:schemeClr val="bg1">
                        <a:lumMod val="20000"/>
                        <a:lumOff val="80000"/>
                      </a:schemeClr>
                    </a:solidFill>
                  </a:tcPr>
                </a:tc>
                <a:tc>
                  <a:txBody>
                    <a:bodyPr/>
                    <a:lstStyle/>
                    <a:p>
                      <a:pPr algn="ctr"/>
                      <a:r>
                        <a:rPr lang="en-US" dirty="0" smtClean="0">
                          <a:latin typeface="Arial Narrow" pitchFamily="34" charset="0"/>
                        </a:rPr>
                        <a:t>97.8</a:t>
                      </a:r>
                      <a:endParaRPr lang="en-US" dirty="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Breweries</a:t>
                      </a:r>
                      <a:endParaRPr lang="en-US" dirty="0">
                        <a:latin typeface="Arial Narrow" pitchFamily="34" charset="0"/>
                      </a:endParaRPr>
                    </a:p>
                  </a:txBody>
                  <a:tcPr>
                    <a:solidFill>
                      <a:schemeClr val="bg1">
                        <a:lumMod val="20000"/>
                        <a:lumOff val="80000"/>
                      </a:schemeClr>
                    </a:solidFill>
                  </a:tcPr>
                </a:tc>
                <a:tc>
                  <a:txBody>
                    <a:bodyPr/>
                    <a:lstStyle/>
                    <a:p>
                      <a:pPr algn="ctr"/>
                      <a:r>
                        <a:rPr lang="en-US" dirty="0" smtClean="0">
                          <a:latin typeface="Arial Narrow" pitchFamily="34" charset="0"/>
                        </a:rPr>
                        <a:t>89.5</a:t>
                      </a:r>
                      <a:endParaRPr lang="en-US" dirty="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Primary Aluminum</a:t>
                      </a:r>
                      <a:endParaRPr lang="en-US" dirty="0">
                        <a:latin typeface="Arial Narrow" pitchFamily="34" charset="0"/>
                      </a:endParaRPr>
                    </a:p>
                  </a:txBody>
                  <a:tcPr>
                    <a:solidFill>
                      <a:schemeClr val="bg1">
                        <a:lumMod val="20000"/>
                        <a:lumOff val="80000"/>
                      </a:schemeClr>
                    </a:solidFill>
                  </a:tcPr>
                </a:tc>
                <a:tc>
                  <a:txBody>
                    <a:bodyPr/>
                    <a:lstStyle/>
                    <a:p>
                      <a:pPr algn="ctr"/>
                      <a:r>
                        <a:rPr lang="en-US" dirty="0" smtClean="0">
                          <a:latin typeface="Arial Narrow" pitchFamily="34" charset="0"/>
                        </a:rPr>
                        <a:t>85.3</a:t>
                      </a:r>
                      <a:endParaRPr lang="en-US" dirty="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Cereal Breakfast Food</a:t>
                      </a:r>
                      <a:endParaRPr lang="en-US" dirty="0">
                        <a:latin typeface="Arial Narrow" pitchFamily="34" charset="0"/>
                      </a:endParaRPr>
                    </a:p>
                  </a:txBody>
                  <a:tcPr>
                    <a:solidFill>
                      <a:schemeClr val="bg1">
                        <a:lumMod val="20000"/>
                        <a:lumOff val="80000"/>
                      </a:schemeClr>
                    </a:solidFill>
                  </a:tcPr>
                </a:tc>
                <a:tc>
                  <a:txBody>
                    <a:bodyPr/>
                    <a:lstStyle/>
                    <a:p>
                      <a:pPr algn="ctr"/>
                      <a:r>
                        <a:rPr lang="en-US" dirty="0" smtClean="0">
                          <a:latin typeface="Arial Narrow" pitchFamily="34" charset="0"/>
                        </a:rPr>
                        <a:t>80.4</a:t>
                      </a:r>
                      <a:endParaRPr lang="en-US" dirty="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Aircraft</a:t>
                      </a:r>
                      <a:endParaRPr lang="en-US" dirty="0">
                        <a:latin typeface="Arial Narrow" pitchFamily="34" charset="0"/>
                      </a:endParaRPr>
                    </a:p>
                  </a:txBody>
                  <a:tcPr>
                    <a:solidFill>
                      <a:schemeClr val="bg1">
                        <a:lumMod val="20000"/>
                        <a:lumOff val="80000"/>
                      </a:schemeClr>
                    </a:solidFill>
                  </a:tcPr>
                </a:tc>
                <a:tc>
                  <a:txBody>
                    <a:bodyPr/>
                    <a:lstStyle/>
                    <a:p>
                      <a:pPr algn="ctr"/>
                      <a:r>
                        <a:rPr lang="en-US" dirty="0" smtClean="0">
                          <a:latin typeface="Arial Narrow" pitchFamily="34" charset="0"/>
                        </a:rPr>
                        <a:t>74.3</a:t>
                      </a:r>
                      <a:endParaRPr lang="en-US" dirty="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Automobile</a:t>
                      </a:r>
                    </a:p>
                  </a:txBody>
                  <a:tcPr>
                    <a:solidFill>
                      <a:schemeClr val="bg1">
                        <a:lumMod val="20000"/>
                        <a:lumOff val="80000"/>
                      </a:schemeClr>
                    </a:solidFill>
                  </a:tcPr>
                </a:tc>
                <a:tc>
                  <a:txBody>
                    <a:bodyPr/>
                    <a:lstStyle/>
                    <a:p>
                      <a:pPr algn="ctr"/>
                      <a:r>
                        <a:rPr lang="en-US" dirty="0" smtClean="0">
                          <a:latin typeface="Arial Narrow" pitchFamily="34" charset="0"/>
                        </a:rPr>
                        <a:t>67.6</a:t>
                      </a:r>
                      <a:endParaRPr lang="en-US" dirty="0" smtClean="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Soap and Other Detergent</a:t>
                      </a:r>
                    </a:p>
                  </a:txBody>
                  <a:tcPr>
                    <a:solidFill>
                      <a:schemeClr val="bg1">
                        <a:lumMod val="20000"/>
                        <a:lumOff val="80000"/>
                      </a:schemeClr>
                    </a:solidFill>
                  </a:tcPr>
                </a:tc>
                <a:tc>
                  <a:txBody>
                    <a:bodyPr/>
                    <a:lstStyle/>
                    <a:p>
                      <a:pPr algn="ctr"/>
                      <a:r>
                        <a:rPr lang="en-US" dirty="0" smtClean="0">
                          <a:latin typeface="Arial Narrow" pitchFamily="34" charset="0"/>
                        </a:rPr>
                        <a:t>67.1</a:t>
                      </a:r>
                      <a:endParaRPr lang="en-US" dirty="0" smtClean="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Snack Foods</a:t>
                      </a:r>
                    </a:p>
                  </a:txBody>
                  <a:tcPr>
                    <a:solidFill>
                      <a:schemeClr val="bg1">
                        <a:lumMod val="20000"/>
                        <a:lumOff val="80000"/>
                      </a:schemeClr>
                    </a:solidFill>
                  </a:tcPr>
                </a:tc>
                <a:tc>
                  <a:txBody>
                    <a:bodyPr/>
                    <a:lstStyle/>
                    <a:p>
                      <a:pPr algn="ctr"/>
                      <a:r>
                        <a:rPr lang="en-US" dirty="0" smtClean="0">
                          <a:latin typeface="Arial Narrow" pitchFamily="34" charset="0"/>
                        </a:rPr>
                        <a:t>53.2</a:t>
                      </a:r>
                      <a:endParaRPr lang="en-US" dirty="0" smtClean="0">
                        <a:latin typeface="Arial Narrow" pitchFamily="34" charset="0"/>
                      </a:endParaRPr>
                    </a:p>
                  </a:txBody>
                  <a:tcPr>
                    <a:solidFill>
                      <a:schemeClr val="bg1">
                        <a:lumMod val="20000"/>
                        <a:lumOff val="80000"/>
                      </a:schemeClr>
                    </a:solidFill>
                  </a:tcPr>
                </a:tc>
              </a:tr>
              <a:tr h="464127">
                <a:tc>
                  <a:txBody>
                    <a:bodyPr/>
                    <a:lstStyle/>
                    <a:p>
                      <a:r>
                        <a:rPr lang="en-US" dirty="0" smtClean="0">
                          <a:latin typeface="Arial Narrow" pitchFamily="34" charset="0"/>
                        </a:rPr>
                        <a:t>Cement</a:t>
                      </a:r>
                      <a:endParaRPr lang="en-US" dirty="0" smtClean="0">
                        <a:latin typeface="Arial Narrow" pitchFamily="34" charset="0"/>
                      </a:endParaRPr>
                    </a:p>
                  </a:txBody>
                  <a:tcPr>
                    <a:solidFill>
                      <a:schemeClr val="bg1">
                        <a:lumMod val="20000"/>
                        <a:lumOff val="80000"/>
                      </a:schemeClr>
                    </a:solidFill>
                  </a:tcPr>
                </a:tc>
                <a:tc>
                  <a:txBody>
                    <a:bodyPr/>
                    <a:lstStyle/>
                    <a:p>
                      <a:pPr algn="ctr"/>
                      <a:r>
                        <a:rPr lang="en-US" dirty="0" smtClean="0">
                          <a:latin typeface="Arial Narrow" pitchFamily="34" charset="0"/>
                        </a:rPr>
                        <a:t>40.8</a:t>
                      </a:r>
                      <a:endParaRPr lang="en-US" dirty="0" smtClean="0">
                        <a:latin typeface="Arial Narrow" pitchFamily="34" charset="0"/>
                      </a:endParaRPr>
                    </a:p>
                  </a:txBody>
                  <a:tcPr>
                    <a:solidFill>
                      <a:schemeClr val="bg1">
                        <a:lumMod val="20000"/>
                        <a:lumOff val="80000"/>
                      </a:schemeClr>
                    </a:solidFill>
                  </a:tcPr>
                </a:tc>
              </a:tr>
            </a:tbl>
          </a:graphicData>
        </a:graphic>
      </p:graphicFrame>
      <p:pic>
        <p:nvPicPr>
          <p:cNvPr id="1026" name="Picture 2" descr="C:\Documents and Settings\rahmed\Local Settings\Temporary Internet Files\Content.IE5\L3K9TK9D\MCj02152840000[1].wmf"/>
          <p:cNvPicPr>
            <a:picLocks noChangeAspect="1" noChangeArrowheads="1"/>
          </p:cNvPicPr>
          <p:nvPr/>
        </p:nvPicPr>
        <p:blipFill>
          <a:blip r:embed="rId3" cstate="print"/>
          <a:srcRect/>
          <a:stretch>
            <a:fillRect/>
          </a:stretch>
        </p:blipFill>
        <p:spPr bwMode="auto">
          <a:xfrm>
            <a:off x="6876623" y="5168020"/>
            <a:ext cx="2191177" cy="16137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and Prices: PC markets</a:t>
            </a:r>
            <a:endParaRPr lang="en-US" dirty="0"/>
          </a:p>
        </p:txBody>
      </p:sp>
      <p:sp>
        <p:nvSpPr>
          <p:cNvPr id="3" name="Content Placeholder 2"/>
          <p:cNvSpPr>
            <a:spLocks noGrp="1"/>
          </p:cNvSpPr>
          <p:nvPr>
            <p:ph idx="1"/>
          </p:nvPr>
        </p:nvSpPr>
        <p:spPr/>
        <p:txBody>
          <a:bodyPr>
            <a:normAutofit/>
          </a:bodyPr>
          <a:lstStyle/>
          <a:p>
            <a:pPr lvl="1">
              <a:lnSpc>
                <a:spcPct val="80000"/>
              </a:lnSpc>
              <a:defRPr/>
            </a:pPr>
            <a:r>
              <a:rPr lang="en-US" sz="3200" dirty="0" smtClean="0">
                <a:latin typeface="Times New Roman" pitchFamily="18" charset="0"/>
                <a:cs typeface="Times New Roman" pitchFamily="18" charset="0"/>
              </a:rPr>
              <a:t> A Competitive Firm</a:t>
            </a:r>
          </a:p>
          <a:p>
            <a:pPr marL="1085850" lvl="2">
              <a:lnSpc>
                <a:spcPct val="80000"/>
              </a:lnSpc>
              <a:defRPr/>
            </a:pPr>
            <a:r>
              <a:rPr lang="en-US" sz="2800" dirty="0" smtClean="0">
                <a:latin typeface="Times New Roman" pitchFamily="18" charset="0"/>
                <a:cs typeface="Times New Roman" pitchFamily="18" charset="0"/>
              </a:rPr>
              <a:t>Is one of many producers</a:t>
            </a:r>
          </a:p>
          <a:p>
            <a:pPr marL="1085850" lvl="2">
              <a:lnSpc>
                <a:spcPct val="80000"/>
              </a:lnSpc>
              <a:defRPr/>
            </a:pPr>
            <a:r>
              <a:rPr lang="en-US" sz="2800" dirty="0" smtClean="0">
                <a:latin typeface="Times New Roman" pitchFamily="18" charset="0"/>
                <a:cs typeface="Times New Roman" pitchFamily="18" charset="0"/>
              </a:rPr>
              <a:t>Faces a horizontal demand curve</a:t>
            </a:r>
          </a:p>
          <a:p>
            <a:pPr marL="1085850" lvl="2">
              <a:lnSpc>
                <a:spcPct val="80000"/>
              </a:lnSpc>
              <a:defRPr/>
            </a:pPr>
            <a:r>
              <a:rPr lang="en-US" sz="2800" dirty="0" smtClean="0">
                <a:latin typeface="Times New Roman" pitchFamily="18" charset="0"/>
                <a:cs typeface="Times New Roman" pitchFamily="18" charset="0"/>
              </a:rPr>
              <a:t>Is a price taker</a:t>
            </a:r>
          </a:p>
          <a:p>
            <a:pPr marL="1085850" lvl="2">
              <a:lnSpc>
                <a:spcPct val="80000"/>
              </a:lnSpc>
              <a:defRPr/>
            </a:pPr>
            <a:r>
              <a:rPr lang="en-US" sz="2800" dirty="0" smtClean="0">
                <a:latin typeface="Times New Roman" pitchFamily="18" charset="0"/>
                <a:cs typeface="Times New Roman" pitchFamily="18" charset="0"/>
              </a:rPr>
              <a:t>Sells as much or as little at same price</a:t>
            </a:r>
          </a:p>
          <a:p>
            <a:pPr lvl="1">
              <a:lnSpc>
                <a:spcPct val="80000"/>
              </a:lnSpc>
              <a:defRPr/>
            </a:pPr>
            <a:endParaRPr lang="en-US" sz="3200" dirty="0" smtClean="0">
              <a:latin typeface="Times New Roman" pitchFamily="18" charset="0"/>
              <a:cs typeface="Times New Roman" pitchFamily="18" charset="0"/>
            </a:endParaRPr>
          </a:p>
          <a:p>
            <a:pPr lvl="1">
              <a:lnSpc>
                <a:spcPct val="80000"/>
              </a:lnSpc>
              <a:defRPr/>
            </a:pPr>
            <a:r>
              <a:rPr lang="en-US" sz="3200" dirty="0" smtClean="0">
                <a:latin typeface="Times New Roman" pitchFamily="18" charset="0"/>
                <a:cs typeface="Times New Roman" pitchFamily="18" charset="0"/>
              </a:rPr>
              <a:t>The firm has no control over the market price </a:t>
            </a:r>
          </a:p>
          <a:p>
            <a:pPr marL="1085850" lvl="2">
              <a:lnSpc>
                <a:spcPct val="80000"/>
              </a:lnSpc>
              <a:buNone/>
              <a:defRPr/>
            </a:pPr>
            <a:endParaRPr lang="en-US" sz="2800" dirty="0" smtClean="0">
              <a:latin typeface="Times New Roman" pitchFamily="18" charset="0"/>
              <a:cs typeface="Times New Roman" pitchFamily="18" charset="0"/>
            </a:endParaRPr>
          </a:p>
          <a:p>
            <a:pPr marL="1085850" lvl="2">
              <a:lnSpc>
                <a:spcPct val="80000"/>
              </a:lnSpc>
              <a:buNone/>
              <a:defRPr/>
            </a:pPr>
            <a:endParaRPr lang="en-US" sz="28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Median</Template>
  <TotalTime>2779</TotalTime>
  <Words>1691</Words>
  <Application>Microsoft Office PowerPoint</Application>
  <PresentationFormat>On-screen Show (4:3)</PresentationFormat>
  <Paragraphs>313</Paragraphs>
  <Slides>37</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2" baseType="lpstr">
      <vt:lpstr>Paper</vt:lpstr>
      <vt:lpstr>Office Theme</vt:lpstr>
      <vt:lpstr>Macro</vt:lpstr>
      <vt:lpstr>Pushpin</vt:lpstr>
      <vt:lpstr>Equation</vt:lpstr>
      <vt:lpstr>PowerPoint Presentation</vt:lpstr>
      <vt:lpstr>Fear of Big Firms</vt:lpstr>
      <vt:lpstr>Cost of Regulation</vt:lpstr>
      <vt:lpstr>Objective</vt:lpstr>
      <vt:lpstr>Economics of Monopoly Power</vt:lpstr>
      <vt:lpstr>Monopoly Power</vt:lpstr>
      <vt:lpstr>Market Concentration </vt:lpstr>
      <vt:lpstr>Quantifying Market Power</vt:lpstr>
      <vt:lpstr>Output and Prices: PC markets</vt:lpstr>
      <vt:lpstr>Output and Prices: PC markets</vt:lpstr>
      <vt:lpstr>Welfare Implications: Allocative Efficiency</vt:lpstr>
      <vt:lpstr>Welfare Implications: Production Efficiency</vt:lpstr>
      <vt:lpstr>Output and Prices: Monopoly markets</vt:lpstr>
      <vt:lpstr>Monopoly: Output and Price</vt:lpstr>
      <vt:lpstr>The Inefficiency of Monopoly</vt:lpstr>
      <vt:lpstr>PRICE DISCRIMINATION</vt:lpstr>
      <vt:lpstr>The Analytics of Price Discrimination</vt:lpstr>
      <vt:lpstr>Perfect Price Discrimination</vt:lpstr>
      <vt:lpstr>Welfare with and without Price Discrimination</vt:lpstr>
      <vt:lpstr>Welfare with and without Price Discrimination</vt:lpstr>
      <vt:lpstr> </vt:lpstr>
      <vt:lpstr>Second-degree price discrimination</vt:lpstr>
      <vt:lpstr>Second-degree price discrimination</vt:lpstr>
      <vt:lpstr>Examples of Second-Degree Price Discrimination</vt:lpstr>
      <vt:lpstr>Are profits higher with price discrimination?</vt:lpstr>
      <vt:lpstr>Third Degree Price Discrimination</vt:lpstr>
      <vt:lpstr>Third Degree Price Discrimination in the Market for Movie Tickets</vt:lpstr>
      <vt:lpstr>Entry Barriers</vt:lpstr>
      <vt:lpstr>Entry Barriers </vt:lpstr>
      <vt:lpstr>Private Barriers</vt:lpstr>
      <vt:lpstr>Private Barriers</vt:lpstr>
      <vt:lpstr>Government-Created Monopolies</vt:lpstr>
      <vt:lpstr>Natural Monopolies</vt:lpstr>
      <vt:lpstr>Natural Monopoly: One is Better than Two! </vt:lpstr>
      <vt:lpstr>Natural Monopoly:…But One is A Monopoly!</vt:lpstr>
      <vt:lpstr>Natural Monopoly</vt:lpstr>
      <vt:lpstr>The Exception: Natural Monopoly</vt:lpstr>
    </vt:vector>
  </TitlesOfParts>
  <Company>Trinity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Information Technology</dc:creator>
  <cp:lastModifiedBy>deleteme</cp:lastModifiedBy>
  <cp:revision>97</cp:revision>
  <dcterms:created xsi:type="dcterms:W3CDTF">2009-03-01T16:47:27Z</dcterms:created>
  <dcterms:modified xsi:type="dcterms:W3CDTF">2013-03-10T15:55:45Z</dcterms:modified>
</cp:coreProperties>
</file>