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71" r:id="rId14"/>
    <p:sldMasterId id="2147483677" r:id="rId15"/>
  </p:sldMasterIdLst>
  <p:notesMasterIdLst>
    <p:notesMasterId r:id="rId33"/>
  </p:notesMasterIdLst>
  <p:sldIdLst>
    <p:sldId id="541" r:id="rId16"/>
    <p:sldId id="534" r:id="rId17"/>
    <p:sldId id="535" r:id="rId18"/>
    <p:sldId id="536" r:id="rId19"/>
    <p:sldId id="555" r:id="rId20"/>
    <p:sldId id="552" r:id="rId21"/>
    <p:sldId id="557" r:id="rId22"/>
    <p:sldId id="556" r:id="rId23"/>
    <p:sldId id="551" r:id="rId24"/>
    <p:sldId id="529" r:id="rId25"/>
    <p:sldId id="530" r:id="rId26"/>
    <p:sldId id="549" r:id="rId27"/>
    <p:sldId id="542" r:id="rId28"/>
    <p:sldId id="544" r:id="rId29"/>
    <p:sldId id="545" r:id="rId30"/>
    <p:sldId id="547" r:id="rId31"/>
    <p:sldId id="548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86A"/>
    <a:srgbClr val="000000"/>
    <a:srgbClr val="CC3300"/>
    <a:srgbClr val="660033"/>
    <a:srgbClr val="99CC00"/>
    <a:srgbClr val="FF9900"/>
    <a:srgbClr val="B5D3CA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7" autoAdjust="0"/>
  </p:normalViewPr>
  <p:slideViewPr>
    <p:cSldViewPr snapToGrid="0"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770" y="72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55245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213225"/>
            <a:ext cx="54864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fld id="{3EBADB92-4220-4C32-8633-BFF1C0E42C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2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ChangeArrowheads="1"/>
          </p:cNvSpPr>
          <p:nvPr userDrawn="1"/>
        </p:nvSpPr>
        <p:spPr bwMode="auto">
          <a:xfrm>
            <a:off x="0" y="0"/>
            <a:ext cx="109537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Oval 7"/>
          <p:cNvSpPr>
            <a:spLocks noChangeArrowheads="1"/>
          </p:cNvSpPr>
          <p:nvPr userDrawn="1"/>
        </p:nvSpPr>
        <p:spPr bwMode="auto">
          <a:xfrm>
            <a:off x="409575" y="352425"/>
            <a:ext cx="1428750" cy="135255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 userDrawn="1"/>
        </p:nvSpPr>
        <p:spPr bwMode="auto">
          <a:xfrm>
            <a:off x="1187450" y="2222500"/>
            <a:ext cx="78422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u="none">
                <a:solidFill>
                  <a:srgbClr val="FF5357"/>
                </a:solidFill>
              </a:rPr>
              <a:t>P</a:t>
            </a:r>
            <a:r>
              <a:rPr lang="en-US" sz="17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R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I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N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C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I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P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L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E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S  O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F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 userDrawn="1"/>
        </p:nvSpPr>
        <p:spPr bwMode="auto">
          <a:xfrm>
            <a:off x="1193800" y="2624138"/>
            <a:ext cx="78359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500" u="none">
                <a:latin typeface="Times New Roman" pitchFamily="18" charset="0"/>
              </a:rPr>
              <a:t>E</a:t>
            </a:r>
            <a:r>
              <a:rPr lang="en-US" sz="2800" u="none">
                <a:latin typeface="Times New Roman" pitchFamily="18" charset="0"/>
              </a:rPr>
              <a:t> </a:t>
            </a:r>
            <a:r>
              <a:rPr lang="en-US" sz="4500" u="none">
                <a:latin typeface="Times New Roman" pitchFamily="18" charset="0"/>
              </a:rPr>
              <a:t>C</a:t>
            </a:r>
            <a:r>
              <a:rPr lang="en-US" sz="2800" u="none">
                <a:latin typeface="Times New Roman" pitchFamily="18" charset="0"/>
              </a:rPr>
              <a:t> </a:t>
            </a:r>
            <a:r>
              <a:rPr lang="en-US" sz="4500" u="none">
                <a:latin typeface="Times New Roman" pitchFamily="18" charset="0"/>
              </a:rPr>
              <a:t>O</a:t>
            </a:r>
            <a:r>
              <a:rPr lang="en-US" sz="2800" u="none">
                <a:latin typeface="Times New Roman" pitchFamily="18" charset="0"/>
              </a:rPr>
              <a:t> </a:t>
            </a:r>
            <a:r>
              <a:rPr lang="en-US" sz="4500" u="none">
                <a:latin typeface="Times New Roman" pitchFamily="18" charset="0"/>
              </a:rPr>
              <a:t>N</a:t>
            </a:r>
            <a:r>
              <a:rPr lang="en-US" sz="2800" u="none">
                <a:latin typeface="Times New Roman" pitchFamily="18" charset="0"/>
              </a:rPr>
              <a:t> </a:t>
            </a:r>
            <a:r>
              <a:rPr lang="en-US" sz="4500" u="none">
                <a:latin typeface="Times New Roman" pitchFamily="18" charset="0"/>
              </a:rPr>
              <a:t>O</a:t>
            </a:r>
            <a:r>
              <a:rPr lang="en-US" sz="2800" u="none">
                <a:latin typeface="Times New Roman" pitchFamily="18" charset="0"/>
              </a:rPr>
              <a:t> </a:t>
            </a:r>
            <a:r>
              <a:rPr lang="en-US" sz="4500" u="none">
                <a:latin typeface="Times New Roman" pitchFamily="18" charset="0"/>
              </a:rPr>
              <a:t>M</a:t>
            </a:r>
            <a:r>
              <a:rPr lang="en-US" sz="2800" u="none">
                <a:latin typeface="Times New Roman" pitchFamily="18" charset="0"/>
              </a:rPr>
              <a:t> </a:t>
            </a:r>
            <a:r>
              <a:rPr lang="en-US" sz="4500" u="none">
                <a:latin typeface="Times New Roman" pitchFamily="18" charset="0"/>
              </a:rPr>
              <a:t>I</a:t>
            </a:r>
            <a:r>
              <a:rPr lang="en-US" sz="2800" u="none">
                <a:latin typeface="Times New Roman" pitchFamily="18" charset="0"/>
              </a:rPr>
              <a:t> </a:t>
            </a:r>
            <a:r>
              <a:rPr lang="en-US" sz="4500" u="none">
                <a:latin typeface="Times New Roman" pitchFamily="18" charset="0"/>
              </a:rPr>
              <a:t>C</a:t>
            </a:r>
            <a:r>
              <a:rPr lang="en-US" sz="2800" u="none">
                <a:latin typeface="Times New Roman" pitchFamily="18" charset="0"/>
              </a:rPr>
              <a:t> </a:t>
            </a:r>
            <a:r>
              <a:rPr lang="en-US" sz="4500" u="none">
                <a:latin typeface="Times New Roman" pitchFamily="18" charset="0"/>
              </a:rPr>
              <a:t>S</a:t>
            </a:r>
            <a:endParaRPr lang="en-US" sz="1900" b="1" u="none"/>
          </a:p>
        </p:txBody>
      </p:sp>
      <p:sp>
        <p:nvSpPr>
          <p:cNvPr id="39947" name="Text Box 11"/>
          <p:cNvSpPr txBox="1">
            <a:spLocks noChangeArrowheads="1"/>
          </p:cNvSpPr>
          <p:nvPr userDrawn="1"/>
        </p:nvSpPr>
        <p:spPr bwMode="auto">
          <a:xfrm>
            <a:off x="1189038" y="3419475"/>
            <a:ext cx="78406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b="1" u="none">
                <a:solidFill>
                  <a:srgbClr val="FF5357"/>
                </a:solidFill>
              </a:rPr>
              <a:t>F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O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U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R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T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H   E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D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I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T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I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O</a:t>
            </a:r>
            <a:r>
              <a:rPr lang="en-US" sz="1600" b="1" u="none">
                <a:solidFill>
                  <a:srgbClr val="FF5357"/>
                </a:solidFill>
              </a:rPr>
              <a:t> </a:t>
            </a:r>
            <a:r>
              <a:rPr lang="en-US" sz="2100" b="1" u="none">
                <a:solidFill>
                  <a:srgbClr val="FF5357"/>
                </a:solidFill>
              </a:rPr>
              <a:t>N</a:t>
            </a:r>
          </a:p>
        </p:txBody>
      </p:sp>
      <p:sp>
        <p:nvSpPr>
          <p:cNvPr id="39948" name="Line 12"/>
          <p:cNvSpPr>
            <a:spLocks noChangeShapeType="1"/>
          </p:cNvSpPr>
          <p:nvPr userDrawn="1"/>
        </p:nvSpPr>
        <p:spPr bwMode="auto">
          <a:xfrm>
            <a:off x="3781425" y="2638425"/>
            <a:ext cx="2633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 userDrawn="1"/>
        </p:nvSpPr>
        <p:spPr bwMode="auto">
          <a:xfrm>
            <a:off x="3619500" y="3386138"/>
            <a:ext cx="2995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0" name="Text Box 14"/>
          <p:cNvSpPr txBox="1">
            <a:spLocks noChangeArrowheads="1"/>
          </p:cNvSpPr>
          <p:nvPr userDrawn="1"/>
        </p:nvSpPr>
        <p:spPr bwMode="auto">
          <a:xfrm>
            <a:off x="1209675" y="6457950"/>
            <a:ext cx="7800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i="1" u="none">
                <a:solidFill>
                  <a:srgbClr val="969696"/>
                </a:solidFill>
                <a:latin typeface="Times New Roman" pitchFamily="18" charset="0"/>
              </a:rPr>
              <a:t>© 2006 Thomson South-Western, all rights reserved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 userDrawn="1"/>
        </p:nvSpPr>
        <p:spPr bwMode="auto">
          <a:xfrm>
            <a:off x="1189038" y="4257675"/>
            <a:ext cx="78406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 u="none">
                <a:solidFill>
                  <a:srgbClr val="0066CC"/>
                </a:solidFill>
              </a:rPr>
              <a:t>N.  G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R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E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G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O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R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Y  M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A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N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K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I</a:t>
            </a:r>
            <a:r>
              <a:rPr lang="en-US" u="none"/>
              <a:t> </a:t>
            </a:r>
            <a:r>
              <a:rPr lang="en-US" sz="2500" b="1" u="none">
                <a:solidFill>
                  <a:srgbClr val="0066CC"/>
                </a:solidFill>
              </a:rPr>
              <a:t>W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 userDrawn="1"/>
        </p:nvSpPr>
        <p:spPr bwMode="auto">
          <a:xfrm>
            <a:off x="1189038" y="5238750"/>
            <a:ext cx="7840662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300" b="1" u="none">
                <a:solidFill>
                  <a:srgbClr val="008080"/>
                </a:solidFill>
              </a:rPr>
              <a:t>PowerPoint</a:t>
            </a:r>
            <a:r>
              <a:rPr lang="en-US" sz="2300" b="1" u="none" baseline="30000">
                <a:solidFill>
                  <a:srgbClr val="008080"/>
                </a:solidFill>
              </a:rPr>
              <a:t>®</a:t>
            </a:r>
            <a:r>
              <a:rPr lang="en-US" sz="2300" b="1" u="none">
                <a:solidFill>
                  <a:srgbClr val="008080"/>
                </a:solidFill>
              </a:rPr>
              <a:t> Slides</a:t>
            </a:r>
          </a:p>
          <a:p>
            <a:pPr algn="ctr"/>
            <a:r>
              <a:rPr lang="en-US" sz="2300" b="1" u="none">
                <a:solidFill>
                  <a:srgbClr val="008080"/>
                </a:solidFill>
              </a:rPr>
              <a:t>by Kathryn Nantz and Laurence Miners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11</a:t>
            </a:r>
            <a:r>
              <a:rPr lang="en-US" b="0"/>
              <a:t>  PUBLIC GOODS AND COMMON RESOURCES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2413"/>
            <a:ext cx="2057400" cy="5873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2413"/>
            <a:ext cx="6019800" cy="5873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11</a:t>
            </a:r>
            <a:r>
              <a:rPr lang="en-US" b="0"/>
              <a:t>  PUBLIC GOODS AND COMMON RESOURCES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95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0995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995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099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996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0996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7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7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7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7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7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7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7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7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7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7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998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0998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8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9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9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9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9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9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9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9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9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9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99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00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00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00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00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00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000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000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00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00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00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01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01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01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001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001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01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01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01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001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001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002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002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002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7B0B30-C14D-4205-AAF8-E058C322E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2BA3E-CB1C-4BCD-B7DE-BBEAC0C991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822B2-5E43-4EEC-BE67-721A9D108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08EF3-6EE7-48A9-8220-05BDF3441B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2337D-281E-4448-A977-0DADB2EE01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A6FC4-7F0B-44BD-A9B7-6D3AC9049C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9DE12-A790-4438-A839-3A67AB402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3FA7B-224D-47B9-AD5B-569FC0857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E5E74-D341-41F5-B22B-F6972217C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A2741-42ED-42F4-BC78-79D160B1B3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92B42-CABC-43B1-8E9C-227376BB8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08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5808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08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808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5808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5808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808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5808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09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09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09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09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809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809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5809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09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09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09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10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10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81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81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5810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5810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67E5B74-2C98-4446-8CF7-4B927E72A8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5810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3BFA1-EA40-4D40-97B4-942EAF8A10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9979C-8B8B-4EDD-A1AE-1514A77886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5650F-F8EC-489F-9410-2BD6B6CABD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07049-6C48-4865-8C44-B07340F737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C80F9-6A99-4725-881D-60109801A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B3D0E-9807-4604-A77F-0FFACC7C8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480E7-0A05-4F90-AE01-656B55199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DBAE8-EC50-4BEC-94CC-B9CC5812C0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B135F-4215-4916-937B-2F20FC99D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FB277-81C3-4910-8AE1-CCDEA21471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11</a:t>
            </a:r>
            <a:r>
              <a:rPr lang="en-US" b="0"/>
              <a:t>  PUBLIC GOODS AND COMMON RESOURCES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8025"/>
            <a:ext cx="4038600" cy="4148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8025"/>
            <a:ext cx="4038600" cy="4148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11</a:t>
            </a:r>
            <a:r>
              <a:rPr lang="en-US" b="0"/>
              <a:t>  PUBLIC GOODS AND COMMON RESOURCES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752475"/>
            <a:ext cx="2076450" cy="5373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752475"/>
            <a:ext cx="6076950" cy="5373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1713"/>
            <a:ext cx="4038600" cy="512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1713"/>
            <a:ext cx="4038600" cy="512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11</a:t>
            </a:r>
            <a:r>
              <a:rPr lang="en-US" b="0"/>
              <a:t>  PUBLIC GOODS AND COMMON RESOURCES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11</a:t>
            </a:r>
            <a:r>
              <a:rPr lang="en-US" b="0"/>
              <a:t>  PUBLIC GOODS AND COMMON RESOURCES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11</a:t>
            </a:r>
            <a:r>
              <a:rPr lang="en-US" b="0"/>
              <a:t>  PUBLIC GOODS AND COMMON RESOURCES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11</a:t>
            </a:r>
            <a:r>
              <a:rPr lang="en-US" b="0"/>
              <a:t>  PUBLIC GOODS AND COMMON RESOURCES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11</a:t>
            </a:r>
            <a:r>
              <a:rPr lang="en-US" b="0"/>
              <a:t>  PUBLIC GOODS AND COMMON RESOURCES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52400"/>
            <a:ext cx="21145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912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CHAPTER 11</a:t>
            </a:r>
            <a:r>
              <a:rPr lang="en-US" b="0"/>
              <a:t>  PUBLIC GOODS AND COMMON RESOURCES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09600"/>
            <a:ext cx="207645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07695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2413"/>
            <a:ext cx="82296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01713"/>
            <a:ext cx="82296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975" y="6361113"/>
            <a:ext cx="7851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700" b="1" u="none">
                <a:solidFill>
                  <a:srgbClr val="777777"/>
                </a:solidFill>
              </a:defRPr>
            </a:lvl1pPr>
          </a:lstStyle>
          <a:p>
            <a:r>
              <a:rPr lang="en-US"/>
              <a:t>CHAPTER 11  PUBLIC GOODS AND COMMON RESOURCES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8432800" y="6367463"/>
            <a:ext cx="6096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fld id="{03E1C8B4-36FB-4569-9577-76EB80B34E6E}" type="slidenum">
              <a:rPr lang="en-US" sz="1700" u="none">
                <a:solidFill>
                  <a:srgbClr val="777777"/>
                </a:solidFill>
              </a:rPr>
              <a:pPr/>
              <a:t>‹#›</a:t>
            </a:fld>
            <a:endParaRPr lang="en-US" sz="1700" u="none">
              <a:solidFill>
                <a:srgbClr val="777777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Tahoma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Tahoma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Tahoma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Tahoma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Tahoma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Tahoma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Tahoma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lnSpc>
          <a:spcPct val="105000"/>
        </a:lnSpc>
        <a:spcBef>
          <a:spcPct val="45000"/>
        </a:spcBef>
        <a:spcAft>
          <a:spcPct val="0"/>
        </a:spcAft>
        <a:buClr>
          <a:srgbClr val="00B85C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CC"/>
        </a:buClr>
        <a:buSzPct val="130000"/>
        <a:buChar char="•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8080"/>
        </a:buClr>
        <a:buSzPct val="110000"/>
        <a:buFont typeface="Arial" pitchFamily="34" charset="0"/>
        <a:buChar char="-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6" name="Picture 2" descr="Figure Background Art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95288"/>
            <a:ext cx="9144000" cy="6065837"/>
          </a:xfrm>
          <a:prstGeom prst="rect">
            <a:avLst/>
          </a:prstGeom>
          <a:noFill/>
        </p:spPr>
      </p:pic>
      <p:sp>
        <p:nvSpPr>
          <p:cNvPr id="446467" name="Text Box 3"/>
          <p:cNvSpPr txBox="1">
            <a:spLocks noChangeArrowheads="1"/>
          </p:cNvSpPr>
          <p:nvPr/>
        </p:nvSpPr>
        <p:spPr bwMode="auto">
          <a:xfrm rot="-21600000">
            <a:off x="6934200" y="6721475"/>
            <a:ext cx="151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u="none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latin typeface="Times New Roman" pitchFamily="18" charset="0"/>
              </a:rPr>
              <a:t> 2007 Thomson South-Western</a:t>
            </a:r>
          </a:p>
        </p:txBody>
      </p:sp>
      <p:sp>
        <p:nvSpPr>
          <p:cNvPr id="4464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2" descr="Figure Background Art"/>
          <p:cNvPicPr>
            <a:picLocks noChangeAspect="1" noChangeArrowheads="1"/>
          </p:cNvPicPr>
          <p:nvPr/>
        </p:nvPicPr>
        <p:blipFill>
          <a:blip r:embed="rId13" cstate="print"/>
          <a:srcRect t="2173" r="1666" b="2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47491" name="Text Box 3"/>
          <p:cNvSpPr txBox="1">
            <a:spLocks noChangeArrowheads="1"/>
          </p:cNvSpPr>
          <p:nvPr/>
        </p:nvSpPr>
        <p:spPr bwMode="auto">
          <a:xfrm rot="-21600000">
            <a:off x="7239000" y="6569075"/>
            <a:ext cx="151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u="none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latin typeface="Times New Roman" pitchFamily="18" charset="0"/>
              </a:rPr>
              <a:t> 2007 Thomson South-Western</a:t>
            </a:r>
          </a:p>
        </p:txBody>
      </p:sp>
      <p:sp>
        <p:nvSpPr>
          <p:cNvPr id="4474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A9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457200" y="152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u="none">
                <a:solidFill>
                  <a:schemeClr val="bg1"/>
                </a:solidFill>
                <a:latin typeface="Times New Roman" pitchFamily="18" charset="0"/>
              </a:rPr>
              <a:t>Summary</a:t>
            </a:r>
          </a:p>
        </p:txBody>
      </p:sp>
      <p:sp>
        <p:nvSpPr>
          <p:cNvPr id="448516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8517" name="Text Box 5"/>
          <p:cNvSpPr txBox="1">
            <a:spLocks noChangeArrowheads="1"/>
          </p:cNvSpPr>
          <p:nvPr/>
        </p:nvSpPr>
        <p:spPr bwMode="auto">
          <a:xfrm rot="-21600000">
            <a:off x="6934200" y="6721475"/>
            <a:ext cx="151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u="none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solidFill>
                  <a:schemeClr val="bg1"/>
                </a:solidFill>
                <a:latin typeface="Times New Roman" pitchFamily="18" charset="0"/>
              </a:rPr>
              <a:t> 2007 Thomson South-Western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9539" name="Text Box 3"/>
          <p:cNvSpPr txBox="1">
            <a:spLocks noChangeArrowheads="1"/>
          </p:cNvSpPr>
          <p:nvPr/>
        </p:nvSpPr>
        <p:spPr bwMode="auto">
          <a:xfrm rot="-21600000">
            <a:off x="7624763" y="6721475"/>
            <a:ext cx="15192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u="none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solidFill>
                  <a:schemeClr val="bg1"/>
                </a:solidFill>
                <a:latin typeface="Times New Roman" pitchFamily="18" charset="0"/>
              </a:rPr>
              <a:t> 2007 Thomson South-Western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0893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0893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893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0893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3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3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3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3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3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4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4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4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4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4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894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0894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4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4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4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5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5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5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5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5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5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5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5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5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5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6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6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6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6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896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0896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6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6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6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6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7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7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7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7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7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7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7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7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7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7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8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8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898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0898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8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8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8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8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8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98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899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899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99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99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99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0899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899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899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0899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0899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3B17375-5A22-489A-9E2C-DFE863BD018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5705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06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706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5706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5706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706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5706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6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6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6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06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707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707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5707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07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07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07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07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07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707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707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708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570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5708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4D69374-64AC-47D1-942A-0845B32E864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A9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8768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4964" name="Text Box 4"/>
          <p:cNvSpPr txBox="1">
            <a:spLocks noChangeArrowheads="1"/>
          </p:cNvSpPr>
          <p:nvPr/>
        </p:nvSpPr>
        <p:spPr bwMode="auto">
          <a:xfrm rot="-21600000">
            <a:off x="7239000" y="6721475"/>
            <a:ext cx="151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u="none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latin typeface="Times New Roman" pitchFamily="18" charset="0"/>
              </a:rPr>
              <a:t> 2007 Thomson South-Western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4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49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4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49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4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49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4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49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4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49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2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701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27012" name="Picture 4"/>
          <p:cNvPicPr>
            <a:picLocks noChangeAspect="1" noChangeArrowheads="1"/>
          </p:cNvPicPr>
          <p:nvPr/>
        </p:nvPicPr>
        <p:blipFill>
          <a:blip r:embed="rId13" cstate="print">
            <a:lum bright="12000"/>
          </a:blip>
          <a:srcRect/>
          <a:stretch>
            <a:fillRect/>
          </a:stretch>
        </p:blipFill>
        <p:spPr bwMode="auto">
          <a:xfrm>
            <a:off x="0" y="-4763"/>
            <a:ext cx="9144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7013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rgbClr val="C2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7014" name="Oval 6"/>
          <p:cNvSpPr>
            <a:spLocks noChangeArrowheads="1"/>
          </p:cNvSpPr>
          <p:nvPr/>
        </p:nvSpPr>
        <p:spPr bwMode="auto">
          <a:xfrm>
            <a:off x="533400" y="533400"/>
            <a:ext cx="1524000" cy="15240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7015" name="Text Box 7"/>
          <p:cNvSpPr txBox="1">
            <a:spLocks noChangeArrowheads="1"/>
          </p:cNvSpPr>
          <p:nvPr/>
        </p:nvSpPr>
        <p:spPr bwMode="auto">
          <a:xfrm rot="-21600000">
            <a:off x="6934200" y="6721475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u="none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solidFill>
                  <a:schemeClr val="bg1"/>
                </a:solidFill>
                <a:latin typeface="Times New Roman" pitchFamily="18" charset="0"/>
              </a:rPr>
              <a:t> 2007 Thomson South-Western</a:t>
            </a:r>
          </a:p>
        </p:txBody>
      </p:sp>
      <p:sp>
        <p:nvSpPr>
          <p:cNvPr id="42701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78025"/>
            <a:ext cx="82296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701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52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4" name="Picture 2" descr="Figure Background Art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95288"/>
            <a:ext cx="9144000" cy="6065837"/>
          </a:xfrm>
          <a:prstGeom prst="rect">
            <a:avLst/>
          </a:prstGeom>
          <a:noFill/>
        </p:spPr>
      </p:pic>
      <p:sp>
        <p:nvSpPr>
          <p:cNvPr id="428035" name="Text Box 3"/>
          <p:cNvSpPr txBox="1">
            <a:spLocks noChangeArrowheads="1"/>
          </p:cNvSpPr>
          <p:nvPr/>
        </p:nvSpPr>
        <p:spPr bwMode="auto">
          <a:xfrm rot="-21600000">
            <a:off x="6934200" y="6721475"/>
            <a:ext cx="151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u="none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latin typeface="Times New Roman" pitchFamily="18" charset="0"/>
              </a:rPr>
              <a:t> 2007 Thomson South-Western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58" name="Picture 2" descr="Figure Background Art"/>
          <p:cNvPicPr>
            <a:picLocks noChangeAspect="1" noChangeArrowheads="1"/>
          </p:cNvPicPr>
          <p:nvPr/>
        </p:nvPicPr>
        <p:blipFill>
          <a:blip r:embed="rId13" cstate="print"/>
          <a:srcRect t="2173" r="1666" b="2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29059" name="Text Box 3"/>
          <p:cNvSpPr txBox="1">
            <a:spLocks noChangeArrowheads="1"/>
          </p:cNvSpPr>
          <p:nvPr/>
        </p:nvSpPr>
        <p:spPr bwMode="auto">
          <a:xfrm rot="-21600000">
            <a:off x="7239000" y="6569075"/>
            <a:ext cx="151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u="none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latin typeface="Times New Roman" pitchFamily="18" charset="0"/>
              </a:rPr>
              <a:t> 2007 Thomson South-Western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A9A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083" name="Rectangle 3"/>
          <p:cNvSpPr>
            <a:spLocks noChangeArrowheads="1"/>
          </p:cNvSpPr>
          <p:nvPr/>
        </p:nvSpPr>
        <p:spPr bwMode="auto">
          <a:xfrm>
            <a:off x="457200" y="152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u="none">
                <a:solidFill>
                  <a:schemeClr val="bg1"/>
                </a:solidFill>
                <a:latin typeface="Times New Roman" pitchFamily="18" charset="0"/>
              </a:rPr>
              <a:t>Summary</a:t>
            </a:r>
          </a:p>
        </p:txBody>
      </p:sp>
      <p:sp>
        <p:nvSpPr>
          <p:cNvPr id="430084" name="Line 4"/>
          <p:cNvSpPr>
            <a:spLocks noChangeShapeType="1"/>
          </p:cNvSpPr>
          <p:nvPr/>
        </p:nvSpPr>
        <p:spPr bwMode="auto">
          <a:xfrm>
            <a:off x="473075" y="1108075"/>
            <a:ext cx="8293100" cy="0"/>
          </a:xfrm>
          <a:prstGeom prst="line">
            <a:avLst/>
          </a:prstGeom>
          <a:noFill/>
          <a:ln w="12700">
            <a:solidFill>
              <a:srgbClr val="FFFF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085" name="Text Box 5"/>
          <p:cNvSpPr txBox="1">
            <a:spLocks noChangeArrowheads="1"/>
          </p:cNvSpPr>
          <p:nvPr/>
        </p:nvSpPr>
        <p:spPr bwMode="auto">
          <a:xfrm rot="-21600000">
            <a:off x="6934200" y="6721475"/>
            <a:ext cx="151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u="none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solidFill>
                  <a:schemeClr val="bg1"/>
                </a:solidFill>
                <a:latin typeface="Times New Roman" pitchFamily="18" charset="0"/>
              </a:rPr>
              <a:t> 2007 Thomson South-Western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 rot="-21600000">
            <a:off x="7624763" y="6721475"/>
            <a:ext cx="15192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u="none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solidFill>
                  <a:schemeClr val="bg1"/>
                </a:solidFill>
                <a:latin typeface="Times New Roman" pitchFamily="18" charset="0"/>
              </a:rPr>
              <a:t> 2007 Thomson South-Western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A9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8768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3396" name="Text Box 4"/>
          <p:cNvSpPr txBox="1">
            <a:spLocks noChangeArrowheads="1"/>
          </p:cNvSpPr>
          <p:nvPr/>
        </p:nvSpPr>
        <p:spPr bwMode="auto">
          <a:xfrm rot="-21600000">
            <a:off x="7239000" y="6721475"/>
            <a:ext cx="15192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u="none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latin typeface="Times New Roman" pitchFamily="18" charset="0"/>
              </a:rPr>
              <a:t> 2007 Thomson South-Western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3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339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3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339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3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339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3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339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33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33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C2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5444" name="Picture 4"/>
          <p:cNvPicPr>
            <a:picLocks noChangeAspect="1" noChangeArrowheads="1"/>
          </p:cNvPicPr>
          <p:nvPr/>
        </p:nvPicPr>
        <p:blipFill>
          <a:blip r:embed="rId13" cstate="print">
            <a:lum bright="12000"/>
          </a:blip>
          <a:srcRect/>
          <a:stretch>
            <a:fillRect/>
          </a:stretch>
        </p:blipFill>
        <p:spPr bwMode="auto">
          <a:xfrm>
            <a:off x="0" y="-4763"/>
            <a:ext cx="91440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rgbClr val="C200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46" name="Oval 6"/>
          <p:cNvSpPr>
            <a:spLocks noChangeArrowheads="1"/>
          </p:cNvSpPr>
          <p:nvPr/>
        </p:nvSpPr>
        <p:spPr bwMode="auto">
          <a:xfrm>
            <a:off x="533400" y="533400"/>
            <a:ext cx="1524000" cy="1524000"/>
          </a:xfrm>
          <a:prstGeom prst="ellipse">
            <a:avLst/>
          </a:prstGeom>
          <a:solidFill>
            <a:schemeClr val="bg1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5447" name="Text Box 7"/>
          <p:cNvSpPr txBox="1">
            <a:spLocks noChangeArrowheads="1"/>
          </p:cNvSpPr>
          <p:nvPr/>
        </p:nvSpPr>
        <p:spPr bwMode="auto">
          <a:xfrm rot="-21600000">
            <a:off x="6934200" y="6721475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u="none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900" u="none">
                <a:solidFill>
                  <a:schemeClr val="bg1"/>
                </a:solidFill>
                <a:latin typeface="Times New Roman" pitchFamily="18" charset="0"/>
              </a:rPr>
              <a:t> 2007 Thomson South-Western</a:t>
            </a:r>
          </a:p>
        </p:txBody>
      </p:sp>
      <p:sp>
        <p:nvSpPr>
          <p:cNvPr id="4454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54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45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redlist.org/" TargetMode="External"/><Relationship Id="rId1" Type="http://schemas.openxmlformats.org/officeDocument/2006/relationships/slideLayout" Target="../slideLayouts/slideLayout1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22250" y="2530475"/>
            <a:ext cx="3984625" cy="1736725"/>
          </a:xfrm>
        </p:spPr>
        <p:txBody>
          <a:bodyPr/>
          <a:lstStyle/>
          <a:p>
            <a:r>
              <a:rPr lang="en-US" sz="4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The Economics of </a:t>
            </a:r>
            <a:br>
              <a:rPr lang="en-US" sz="4000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en-US" sz="4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Endangered </a:t>
            </a:r>
            <a:br>
              <a:rPr lang="en-US" sz="4000" dirty="0">
                <a:solidFill>
                  <a:schemeClr val="bg2">
                    <a:lumMod val="50000"/>
                    <a:lumOff val="50000"/>
                  </a:schemeClr>
                </a:solidFill>
              </a:rPr>
            </a:br>
            <a:r>
              <a:rPr lang="en-US" sz="4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Species</a:t>
            </a:r>
          </a:p>
        </p:txBody>
      </p:sp>
      <p:pic>
        <p:nvPicPr>
          <p:cNvPr id="520199" name="Picture 7" descr="EndangeredSpeciesE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700" y="0"/>
            <a:ext cx="4686300" cy="68580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Tragedy of the Commons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Optimal use of common resources allows them to be renewed.</a:t>
            </a:r>
          </a:p>
          <a:p>
            <a:r>
              <a:rPr lang="en-US" dirty="0"/>
              <a:t>In a market system common resources tend to be overused because individuals are not charged for their usage. This may lead to their extinction</a:t>
            </a:r>
          </a:p>
          <a:p>
            <a:r>
              <a:rPr lang="en-US" dirty="0"/>
              <a:t>The </a:t>
            </a:r>
            <a:r>
              <a:rPr lang="en-US" i="1" dirty="0">
                <a:solidFill>
                  <a:srgbClr val="FF9900"/>
                </a:solidFill>
              </a:rPr>
              <a:t>Tragedy of the Commons</a:t>
            </a:r>
            <a:r>
              <a:rPr lang="en-US" dirty="0"/>
              <a:t> is a parable that illustrates why common resources get used more than is desirable from the standpoint of society as a whole.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4" name="Picture 2" descr="man68624_160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03388"/>
            <a:ext cx="8064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4559300" y="1803400"/>
            <a:ext cx="1074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 u="none" dirty="0">
                <a:solidFill>
                  <a:srgbClr val="000000"/>
                </a:solidFill>
              </a:rPr>
              <a:t>Fisherman B</a:t>
            </a:r>
            <a:endParaRPr lang="en-US" sz="1400" u="none" dirty="0">
              <a:latin typeface="Times New Roman" pitchFamily="18" charset="0"/>
            </a:endParaRPr>
          </a:p>
        </p:txBody>
      </p:sp>
      <p:sp>
        <p:nvSpPr>
          <p:cNvPr id="484356" name="Rectangle 4"/>
          <p:cNvSpPr>
            <a:spLocks noChangeArrowheads="1"/>
          </p:cNvSpPr>
          <p:nvPr/>
        </p:nvSpPr>
        <p:spPr bwMode="auto">
          <a:xfrm>
            <a:off x="1463675" y="3433763"/>
            <a:ext cx="965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 u="none" dirty="0">
                <a:solidFill>
                  <a:srgbClr val="FF9900"/>
                </a:solidFill>
              </a:rPr>
              <a:t>High use</a:t>
            </a:r>
            <a:endParaRPr lang="en-US" u="none" dirty="0">
              <a:solidFill>
                <a:srgbClr val="FF9900"/>
              </a:solidFill>
              <a:latin typeface="Times New Roman" pitchFamily="18" charset="0"/>
            </a:endParaRPr>
          </a:p>
        </p:txBody>
      </p:sp>
      <p:grpSp>
        <p:nvGrpSpPr>
          <p:cNvPr id="484357" name="Group 5"/>
          <p:cNvGrpSpPr>
            <a:grpSpLocks/>
          </p:cNvGrpSpPr>
          <p:nvPr/>
        </p:nvGrpSpPr>
        <p:grpSpPr bwMode="auto">
          <a:xfrm>
            <a:off x="2590800" y="2638426"/>
            <a:ext cx="2536825" cy="1449388"/>
            <a:chOff x="1632" y="1662"/>
            <a:chExt cx="1598" cy="913"/>
          </a:xfrm>
        </p:grpSpPr>
        <p:sp>
          <p:nvSpPr>
            <p:cNvPr id="484358" name="Rectangle 6"/>
            <p:cNvSpPr>
              <a:spLocks noChangeArrowheads="1"/>
            </p:cNvSpPr>
            <p:nvPr/>
          </p:nvSpPr>
          <p:spPr bwMode="auto">
            <a:xfrm>
              <a:off x="2374" y="1662"/>
              <a:ext cx="85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u="none" dirty="0">
                  <a:solidFill>
                    <a:srgbClr val="000000"/>
                  </a:solidFill>
                </a:rPr>
                <a:t>Fisherman B </a:t>
              </a:r>
            </a:p>
            <a:p>
              <a:pPr algn="r" eaLnBrk="0" hangingPunct="0"/>
              <a:r>
                <a:rPr lang="en-US" u="none" dirty="0">
                  <a:solidFill>
                    <a:srgbClr val="000000"/>
                  </a:solidFill>
                </a:rPr>
                <a:t>gets </a:t>
              </a:r>
              <a:r>
                <a:rPr lang="en-US" u="none" dirty="0" smtClean="0">
                  <a:solidFill>
                    <a:srgbClr val="000000"/>
                  </a:solidFill>
                </a:rPr>
                <a:t>50</a:t>
              </a:r>
              <a:endParaRPr lang="en-US" u="none" dirty="0">
                <a:latin typeface="Times New Roman" pitchFamily="18" charset="0"/>
              </a:endParaRPr>
            </a:p>
          </p:txBody>
        </p:sp>
        <p:sp>
          <p:nvSpPr>
            <p:cNvPr id="484359" name="Rectangle 7"/>
            <p:cNvSpPr>
              <a:spLocks noChangeArrowheads="1"/>
            </p:cNvSpPr>
            <p:nvPr/>
          </p:nvSpPr>
          <p:spPr bwMode="auto">
            <a:xfrm>
              <a:off x="1632" y="2401"/>
              <a:ext cx="132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u="none" dirty="0">
                  <a:solidFill>
                    <a:srgbClr val="000000"/>
                  </a:solidFill>
                </a:rPr>
                <a:t>Fisherman A gets </a:t>
              </a:r>
              <a:r>
                <a:rPr lang="en-US" u="none" dirty="0" smtClean="0">
                  <a:solidFill>
                    <a:srgbClr val="000000"/>
                  </a:solidFill>
                </a:rPr>
                <a:t>50</a:t>
              </a:r>
              <a:endParaRPr lang="en-US" u="none" dirty="0">
                <a:latin typeface="Times New Roman" pitchFamily="18" charset="0"/>
              </a:endParaRPr>
            </a:p>
          </p:txBody>
        </p:sp>
      </p:grpSp>
      <p:grpSp>
        <p:nvGrpSpPr>
          <p:cNvPr id="484360" name="Group 8"/>
          <p:cNvGrpSpPr>
            <a:grpSpLocks/>
          </p:cNvGrpSpPr>
          <p:nvPr/>
        </p:nvGrpSpPr>
        <p:grpSpPr bwMode="auto">
          <a:xfrm>
            <a:off x="5508625" y="2638425"/>
            <a:ext cx="2171700" cy="1447800"/>
            <a:chOff x="3470" y="1662"/>
            <a:chExt cx="1368" cy="912"/>
          </a:xfrm>
        </p:grpSpPr>
        <p:sp>
          <p:nvSpPr>
            <p:cNvPr id="484361" name="Rectangle 9"/>
            <p:cNvSpPr>
              <a:spLocks noChangeArrowheads="1"/>
            </p:cNvSpPr>
            <p:nvPr/>
          </p:nvSpPr>
          <p:spPr bwMode="auto">
            <a:xfrm>
              <a:off x="3930" y="1662"/>
              <a:ext cx="81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u="none" dirty="0">
                  <a:solidFill>
                    <a:srgbClr val="000000"/>
                  </a:solidFill>
                </a:rPr>
                <a:t>Fisherman B</a:t>
              </a:r>
            </a:p>
            <a:p>
              <a:pPr algn="r" eaLnBrk="0" hangingPunct="0"/>
              <a:r>
                <a:rPr lang="en-US" u="none" dirty="0">
                  <a:solidFill>
                    <a:srgbClr val="000000"/>
                  </a:solidFill>
                </a:rPr>
                <a:t> gets 10</a:t>
              </a:r>
            </a:p>
          </p:txBody>
        </p:sp>
        <p:sp>
          <p:nvSpPr>
            <p:cNvPr id="484362" name="Rectangle 10"/>
            <p:cNvSpPr>
              <a:spLocks noChangeArrowheads="1"/>
            </p:cNvSpPr>
            <p:nvPr/>
          </p:nvSpPr>
          <p:spPr bwMode="auto">
            <a:xfrm>
              <a:off x="3470" y="2401"/>
              <a:ext cx="13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u="none" dirty="0">
                  <a:solidFill>
                    <a:srgbClr val="000000"/>
                  </a:solidFill>
                </a:rPr>
                <a:t>Fisherman A gets150</a:t>
              </a:r>
            </a:p>
          </p:txBody>
        </p:sp>
      </p:grpSp>
      <p:grpSp>
        <p:nvGrpSpPr>
          <p:cNvPr id="484363" name="Group 11"/>
          <p:cNvGrpSpPr>
            <a:grpSpLocks/>
          </p:cNvGrpSpPr>
          <p:nvPr/>
        </p:nvGrpSpPr>
        <p:grpSpPr bwMode="auto">
          <a:xfrm>
            <a:off x="2565400" y="4241800"/>
            <a:ext cx="2400300" cy="1447800"/>
            <a:chOff x="1632" y="2672"/>
            <a:chExt cx="1512" cy="912"/>
          </a:xfrm>
        </p:grpSpPr>
        <p:sp>
          <p:nvSpPr>
            <p:cNvPr id="484364" name="Rectangle 12"/>
            <p:cNvSpPr>
              <a:spLocks noChangeArrowheads="1"/>
            </p:cNvSpPr>
            <p:nvPr/>
          </p:nvSpPr>
          <p:spPr bwMode="auto">
            <a:xfrm>
              <a:off x="2288" y="2672"/>
              <a:ext cx="85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/>
              <a:r>
                <a:rPr lang="en-US" u="none" dirty="0">
                  <a:solidFill>
                    <a:srgbClr val="000000"/>
                  </a:solidFill>
                </a:rPr>
                <a:t>Fisherman B </a:t>
              </a:r>
            </a:p>
            <a:p>
              <a:pPr algn="r" eaLnBrk="0" hangingPunct="0"/>
              <a:r>
                <a:rPr lang="en-US" u="none" dirty="0">
                  <a:solidFill>
                    <a:srgbClr val="000000"/>
                  </a:solidFill>
                </a:rPr>
                <a:t>gets 150</a:t>
              </a:r>
            </a:p>
          </p:txBody>
        </p:sp>
        <p:sp>
          <p:nvSpPr>
            <p:cNvPr id="484365" name="Rectangle 13"/>
            <p:cNvSpPr>
              <a:spLocks noChangeArrowheads="1"/>
            </p:cNvSpPr>
            <p:nvPr/>
          </p:nvSpPr>
          <p:spPr bwMode="auto">
            <a:xfrm>
              <a:off x="1632" y="3411"/>
              <a:ext cx="1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u="none" dirty="0">
                  <a:solidFill>
                    <a:srgbClr val="000000"/>
                  </a:solidFill>
                </a:rPr>
                <a:t>Fisherman A gets 10</a:t>
              </a:r>
            </a:p>
          </p:txBody>
        </p:sp>
      </p:grpSp>
      <p:grpSp>
        <p:nvGrpSpPr>
          <p:cNvPr id="484366" name="Group 14"/>
          <p:cNvGrpSpPr>
            <a:grpSpLocks/>
          </p:cNvGrpSpPr>
          <p:nvPr/>
        </p:nvGrpSpPr>
        <p:grpSpPr bwMode="auto">
          <a:xfrm>
            <a:off x="5508625" y="4241800"/>
            <a:ext cx="2303463" cy="1447800"/>
            <a:chOff x="3470" y="2672"/>
            <a:chExt cx="1451" cy="912"/>
          </a:xfrm>
        </p:grpSpPr>
        <p:sp>
          <p:nvSpPr>
            <p:cNvPr id="484367" name="Rectangle 15"/>
            <p:cNvSpPr>
              <a:spLocks noChangeArrowheads="1"/>
            </p:cNvSpPr>
            <p:nvPr/>
          </p:nvSpPr>
          <p:spPr bwMode="auto">
            <a:xfrm>
              <a:off x="4513" y="2672"/>
              <a:ext cx="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2400" u="none" dirty="0">
                <a:latin typeface="Times New Roman" pitchFamily="18" charset="0"/>
              </a:endParaRPr>
            </a:p>
          </p:txBody>
        </p:sp>
        <p:grpSp>
          <p:nvGrpSpPr>
            <p:cNvPr id="484368" name="Group 16"/>
            <p:cNvGrpSpPr>
              <a:grpSpLocks/>
            </p:cNvGrpSpPr>
            <p:nvPr/>
          </p:nvGrpSpPr>
          <p:grpSpPr bwMode="auto">
            <a:xfrm>
              <a:off x="3470" y="2696"/>
              <a:ext cx="1451" cy="888"/>
              <a:chOff x="3470" y="2696"/>
              <a:chExt cx="1451" cy="888"/>
            </a:xfrm>
          </p:grpSpPr>
          <p:sp>
            <p:nvSpPr>
              <p:cNvPr id="484369" name="Rectangle 17"/>
              <p:cNvSpPr>
                <a:spLocks noChangeArrowheads="1"/>
              </p:cNvSpPr>
              <p:nvPr/>
            </p:nvSpPr>
            <p:spPr bwMode="auto">
              <a:xfrm>
                <a:off x="4065" y="2696"/>
                <a:ext cx="85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eaLnBrk="0" hangingPunct="0"/>
                <a:r>
                  <a:rPr lang="en-US" u="none" dirty="0">
                    <a:solidFill>
                      <a:srgbClr val="000000"/>
                    </a:solidFill>
                  </a:rPr>
                  <a:t>Fisherman B </a:t>
                </a:r>
              </a:p>
              <a:p>
                <a:pPr algn="r" eaLnBrk="0" hangingPunct="0"/>
                <a:r>
                  <a:rPr lang="en-US" u="none" dirty="0">
                    <a:solidFill>
                      <a:srgbClr val="000000"/>
                    </a:solidFill>
                  </a:rPr>
                  <a:t>gets100</a:t>
                </a:r>
              </a:p>
            </p:txBody>
          </p:sp>
          <p:sp>
            <p:nvSpPr>
              <p:cNvPr id="484370" name="Rectangle 18"/>
              <p:cNvSpPr>
                <a:spLocks noChangeArrowheads="1"/>
              </p:cNvSpPr>
              <p:nvPr/>
            </p:nvSpPr>
            <p:spPr bwMode="auto">
              <a:xfrm>
                <a:off x="3470" y="3411"/>
                <a:ext cx="140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u="none" dirty="0">
                    <a:solidFill>
                      <a:srgbClr val="000000"/>
                    </a:solidFill>
                  </a:rPr>
                  <a:t>Fisherman A gets 100</a:t>
                </a:r>
              </a:p>
            </p:txBody>
          </p:sp>
        </p:grpSp>
      </p:grpSp>
      <p:sp>
        <p:nvSpPr>
          <p:cNvPr id="484371" name="Rectangle 19"/>
          <p:cNvSpPr>
            <a:spLocks noChangeArrowheads="1"/>
          </p:cNvSpPr>
          <p:nvPr/>
        </p:nvSpPr>
        <p:spPr bwMode="auto">
          <a:xfrm>
            <a:off x="1509713" y="4718050"/>
            <a:ext cx="896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 u="none" dirty="0">
                <a:latin typeface="Times New Roman" pitchFamily="18" charset="0"/>
              </a:rPr>
              <a:t>Low use</a:t>
            </a:r>
          </a:p>
        </p:txBody>
      </p:sp>
      <p:sp>
        <p:nvSpPr>
          <p:cNvPr id="484372" name="Rectangle 20"/>
          <p:cNvSpPr>
            <a:spLocks noChangeArrowheads="1"/>
          </p:cNvSpPr>
          <p:nvPr/>
        </p:nvSpPr>
        <p:spPr bwMode="auto">
          <a:xfrm>
            <a:off x="485775" y="3910013"/>
            <a:ext cx="9461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 u="none" dirty="0">
                <a:solidFill>
                  <a:srgbClr val="000000"/>
                </a:solidFill>
              </a:rPr>
              <a:t>Fisherman </a:t>
            </a:r>
          </a:p>
          <a:p>
            <a:pPr algn="ctr" eaLnBrk="0" hangingPunct="0"/>
            <a:r>
              <a:rPr lang="en-US" sz="1400" b="1" u="none" dirty="0">
                <a:solidFill>
                  <a:srgbClr val="000000"/>
                </a:solidFill>
              </a:rPr>
              <a:t>A</a:t>
            </a:r>
            <a:endParaRPr lang="en-US" sz="1400" u="none" dirty="0">
              <a:latin typeface="Times New Roman" pitchFamily="18" charset="0"/>
            </a:endParaRPr>
          </a:p>
        </p:txBody>
      </p:sp>
      <p:sp>
        <p:nvSpPr>
          <p:cNvPr id="484373" name="Text Box 21"/>
          <p:cNvSpPr txBox="1">
            <a:spLocks noChangeArrowheads="1"/>
          </p:cNvSpPr>
          <p:nvPr/>
        </p:nvSpPr>
        <p:spPr bwMode="auto">
          <a:xfrm>
            <a:off x="1460500" y="6278563"/>
            <a:ext cx="6518275" cy="4572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none" dirty="0">
                <a:solidFill>
                  <a:srgbClr val="660066"/>
                </a:solidFill>
              </a:rPr>
              <a:t>If they both limit their use they can be better off</a:t>
            </a:r>
          </a:p>
        </p:txBody>
      </p:sp>
      <p:sp>
        <p:nvSpPr>
          <p:cNvPr id="484374" name="Rectangle 22"/>
          <p:cNvSpPr>
            <a:spLocks noChangeArrowheads="1"/>
          </p:cNvSpPr>
          <p:nvPr/>
        </p:nvSpPr>
        <p:spPr bwMode="auto">
          <a:xfrm>
            <a:off x="652463" y="242888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4400" u="none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Tragedy of the Commons: Example</a:t>
            </a:r>
          </a:p>
        </p:txBody>
      </p:sp>
      <p:sp>
        <p:nvSpPr>
          <p:cNvPr id="484375" name="Rectangle 23"/>
          <p:cNvSpPr>
            <a:spLocks noChangeArrowheads="1"/>
          </p:cNvSpPr>
          <p:nvPr/>
        </p:nvSpPr>
        <p:spPr bwMode="auto">
          <a:xfrm>
            <a:off x="3511550" y="2259013"/>
            <a:ext cx="965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b="1" u="none" dirty="0">
                <a:solidFill>
                  <a:srgbClr val="FF9900"/>
                </a:solidFill>
              </a:rPr>
              <a:t>High use</a:t>
            </a:r>
            <a:endParaRPr lang="en-US" u="none" dirty="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484376" name="Rectangle 24"/>
          <p:cNvSpPr>
            <a:spLocks noChangeArrowheads="1"/>
          </p:cNvSpPr>
          <p:nvPr/>
        </p:nvSpPr>
        <p:spPr bwMode="auto">
          <a:xfrm>
            <a:off x="6421438" y="2159000"/>
            <a:ext cx="896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000" b="1" u="none" dirty="0">
                <a:latin typeface="Times New Roman" pitchFamily="18" charset="0"/>
              </a:rPr>
              <a:t>Low use</a:t>
            </a:r>
          </a:p>
        </p:txBody>
      </p:sp>
      <p:sp>
        <p:nvSpPr>
          <p:cNvPr id="484377" name="Rectangle 25"/>
          <p:cNvSpPr>
            <a:spLocks noChangeArrowheads="1"/>
          </p:cNvSpPr>
          <p:nvPr/>
        </p:nvSpPr>
        <p:spPr bwMode="auto">
          <a:xfrm>
            <a:off x="2482850" y="2600325"/>
            <a:ext cx="2874963" cy="1593850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4378" name="Text Box 26"/>
          <p:cNvSpPr txBox="1">
            <a:spLocks noChangeArrowheads="1"/>
          </p:cNvSpPr>
          <p:nvPr/>
        </p:nvSpPr>
        <p:spPr bwMode="auto">
          <a:xfrm>
            <a:off x="1069975" y="1965325"/>
            <a:ext cx="144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none" dirty="0">
                <a:solidFill>
                  <a:srgbClr val="CC3300"/>
                </a:solidFill>
              </a:rPr>
              <a:t>Nash </a:t>
            </a:r>
          </a:p>
          <a:p>
            <a:r>
              <a:rPr lang="en-US" b="1" u="none" dirty="0">
                <a:solidFill>
                  <a:srgbClr val="CC3300"/>
                </a:solidFill>
              </a:rPr>
              <a:t>Equilibrium</a:t>
            </a:r>
          </a:p>
        </p:txBody>
      </p:sp>
      <p:pic>
        <p:nvPicPr>
          <p:cNvPr id="484380" name="Picture 28" descr="MCj028758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2213" y="282575"/>
            <a:ext cx="1462087" cy="1825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43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4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43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4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43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4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43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43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73" grpId="0" animBg="1"/>
      <p:bldP spid="484377" grpId="0" animBg="1"/>
      <p:bldP spid="4843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many of the developing countries, policies aimed at fostering growth are incompatible with a sustainable wildlife.  </a:t>
            </a:r>
          </a:p>
        </p:txBody>
      </p:sp>
      <p:sp>
        <p:nvSpPr>
          <p:cNvPr id="5693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>
                <a:solidFill>
                  <a:srgbClr val="FF9900"/>
                </a:solidFill>
              </a:rPr>
              <a:t>Challenges Facing Developing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91" name="Rectangle 15"/>
          <p:cNvSpPr>
            <a:spLocks noChangeArrowheads="1"/>
          </p:cNvSpPr>
          <p:nvPr/>
        </p:nvSpPr>
        <p:spPr bwMode="auto">
          <a:xfrm>
            <a:off x="952500" y="0"/>
            <a:ext cx="8191500" cy="62690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6593" name="Text Box 17"/>
          <p:cNvSpPr txBox="1">
            <a:spLocks noChangeArrowheads="1"/>
          </p:cNvSpPr>
          <p:nvPr/>
        </p:nvSpPr>
        <p:spPr bwMode="auto">
          <a:xfrm>
            <a:off x="4489450" y="6288088"/>
            <a:ext cx="457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none" dirty="0">
                <a:solidFill>
                  <a:srgbClr val="000000"/>
                </a:solidFill>
              </a:rPr>
              <a:t>Sharon Begley, Newsweek, August 6, 2007</a:t>
            </a:r>
          </a:p>
        </p:txBody>
      </p:sp>
      <p:pic>
        <p:nvPicPr>
          <p:cNvPr id="9" name="Picture 2" descr="http://www.sorryzorrito.com/wp-content/uploads/2008/09/12brent_stir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471" y="1"/>
            <a:ext cx="7777261" cy="5181600"/>
          </a:xfrm>
          <a:prstGeom prst="rect">
            <a:avLst/>
          </a:prstGeom>
          <a:noFill/>
        </p:spPr>
      </p:pic>
      <p:sp>
        <p:nvSpPr>
          <p:cNvPr id="536582" name="Text Box 6"/>
          <p:cNvSpPr txBox="1">
            <a:spLocks noChangeArrowheads="1"/>
          </p:cNvSpPr>
          <p:nvPr/>
        </p:nvSpPr>
        <p:spPr bwMode="auto">
          <a:xfrm>
            <a:off x="2112963" y="4006850"/>
            <a:ext cx="64119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0" u="none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</a:t>
            </a:r>
            <a:r>
              <a:rPr lang="en-US" sz="6600" u="none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ry</a:t>
            </a:r>
            <a:r>
              <a:rPr lang="en-US" sz="5400" u="none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6600" u="none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of the Wild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3300"/>
                </a:solidFill>
              </a:rPr>
              <a:t>Causes of extinction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Causes of extinction:</a:t>
            </a:r>
          </a:p>
          <a:p>
            <a:pPr lvl="1"/>
            <a:r>
              <a:rPr lang="en-US" dirty="0"/>
              <a:t>Overhunting</a:t>
            </a:r>
          </a:p>
          <a:p>
            <a:pPr lvl="1"/>
            <a:r>
              <a:rPr lang="en-US" dirty="0"/>
              <a:t>Overconsumption</a:t>
            </a:r>
          </a:p>
          <a:p>
            <a:pPr lvl="1"/>
            <a:r>
              <a:rPr lang="en-US" dirty="0"/>
              <a:t>Extinction of a prey</a:t>
            </a:r>
          </a:p>
          <a:p>
            <a:pPr lvl="1"/>
            <a:r>
              <a:rPr lang="en-US" dirty="0"/>
              <a:t>Habitat loss</a:t>
            </a:r>
          </a:p>
          <a:p>
            <a:pPr lvl="1"/>
            <a:r>
              <a:rPr lang="en-US" dirty="0"/>
              <a:t>Pollution</a:t>
            </a:r>
          </a:p>
          <a:p>
            <a:pPr lvl="1"/>
            <a:r>
              <a:rPr lang="en-US" dirty="0"/>
              <a:t>Population growth</a:t>
            </a:r>
          </a:p>
        </p:txBody>
      </p:sp>
      <p:sp>
        <p:nvSpPr>
          <p:cNvPr id="564228" name="Text Box 4"/>
          <p:cNvSpPr txBox="1">
            <a:spLocks noChangeArrowheads="1"/>
          </p:cNvSpPr>
          <p:nvPr/>
        </p:nvSpPr>
        <p:spPr bwMode="auto">
          <a:xfrm>
            <a:off x="4884738" y="2212975"/>
            <a:ext cx="3538537" cy="2227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rgbClr val="660033"/>
                </a:solidFill>
              </a:rPr>
              <a:t>Which of these represents the major threat for extinction of the mountain gorillas? </a:t>
            </a:r>
          </a:p>
        </p:txBody>
      </p:sp>
      <p:pic>
        <p:nvPicPr>
          <p:cNvPr id="564230" name="Picture 6" descr="MCj042602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77641">
            <a:off x="7296150" y="3633788"/>
            <a:ext cx="1797050" cy="1743075"/>
          </a:xfrm>
          <a:prstGeom prst="rect">
            <a:avLst/>
          </a:prstGeom>
          <a:noFill/>
        </p:spPr>
      </p:pic>
      <p:sp>
        <p:nvSpPr>
          <p:cNvPr id="564231" name="Text Box 7"/>
          <p:cNvSpPr txBox="1">
            <a:spLocks noChangeArrowheads="1"/>
          </p:cNvSpPr>
          <p:nvPr/>
        </p:nvSpPr>
        <p:spPr bwMode="auto">
          <a:xfrm>
            <a:off x="979488" y="5686425"/>
            <a:ext cx="7239000" cy="1006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u="none" dirty="0">
                <a:solidFill>
                  <a:srgbClr val="FF9900"/>
                </a:solidFill>
              </a:rPr>
              <a:t>“Hunting, especially in Central and West Africa, is much more serious than we imagined,” says </a:t>
            </a:r>
            <a:r>
              <a:rPr lang="en-US" sz="2000" u="none" dirty="0" err="1">
                <a:solidFill>
                  <a:srgbClr val="FF9900"/>
                </a:solidFill>
              </a:rPr>
              <a:t>Russel</a:t>
            </a:r>
            <a:r>
              <a:rPr lang="en-US" sz="2000" u="none" dirty="0">
                <a:solidFill>
                  <a:srgbClr val="FF9900"/>
                </a:solidFill>
              </a:rPr>
              <a:t> </a:t>
            </a:r>
            <a:r>
              <a:rPr lang="en-US" sz="2000" u="none" dirty="0" err="1">
                <a:solidFill>
                  <a:srgbClr val="FF9900"/>
                </a:solidFill>
              </a:rPr>
              <a:t>Mittermeier</a:t>
            </a:r>
            <a:r>
              <a:rPr lang="en-US" sz="2000" u="none" dirty="0">
                <a:solidFill>
                  <a:srgbClr val="FF9900"/>
                </a:solidFill>
              </a:rPr>
              <a:t>, president of Conservation International.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8" grpId="0" animBg="1"/>
      <p:bldP spid="5642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C3300"/>
                </a:solidFill>
              </a:rPr>
              <a:t>Why is overhunting </a:t>
            </a:r>
            <a:r>
              <a:rPr lang="en-US" sz="4000" dirty="0" smtClean="0">
                <a:solidFill>
                  <a:srgbClr val="CC3300"/>
                </a:solidFill>
              </a:rPr>
              <a:t>the </a:t>
            </a:r>
            <a:r>
              <a:rPr lang="en-US" sz="4000" dirty="0">
                <a:solidFill>
                  <a:srgbClr val="CC3300"/>
                </a:solidFill>
              </a:rPr>
              <a:t>major threat?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1E86A"/>
                </a:solidFill>
              </a:rPr>
              <a:t>Several economic changes that took place in Congo contributed to the problem:</a:t>
            </a:r>
          </a:p>
          <a:p>
            <a:pPr lvl="1"/>
            <a:r>
              <a:rPr lang="en-US">
                <a:solidFill>
                  <a:srgbClr val="C1E86A"/>
                </a:solidFill>
              </a:rPr>
              <a:t>Opening of forests to mining and Logging</a:t>
            </a:r>
          </a:p>
          <a:p>
            <a:pPr lvl="1"/>
            <a:r>
              <a:rPr lang="en-US">
                <a:solidFill>
                  <a:srgbClr val="C1E86A"/>
                </a:solidFill>
              </a:rPr>
              <a:t>Construction of roads that  connect once impenetrable places to towns.  Hunters and weapons follow. Three weeks after       opening up a Congo forest,                                  animal density fell by 25%. </a:t>
            </a:r>
          </a:p>
          <a:p>
            <a:pPr lvl="1"/>
            <a:endParaRPr lang="en-US">
              <a:solidFill>
                <a:srgbClr val="C1E86A"/>
              </a:solidFill>
            </a:endParaRPr>
          </a:p>
          <a:p>
            <a:pPr lvl="1"/>
            <a:endParaRPr lang="en-US">
              <a:solidFill>
                <a:srgbClr val="C1E86A"/>
              </a:solidFill>
            </a:endParaRPr>
          </a:p>
        </p:txBody>
      </p:sp>
      <p:pic>
        <p:nvPicPr>
          <p:cNvPr id="565252" name="Picture 4" descr="MCj042602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8551">
            <a:off x="7143750" y="4375150"/>
            <a:ext cx="2000250" cy="1939925"/>
          </a:xfrm>
          <a:prstGeom prst="rect">
            <a:avLst/>
          </a:prstGeom>
          <a:noFill/>
        </p:spPr>
      </p:pic>
      <p:pic>
        <p:nvPicPr>
          <p:cNvPr id="565253" name="Picture 5" descr="MCj042602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0" y="5264150"/>
            <a:ext cx="136525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5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C3300"/>
                </a:solidFill>
              </a:rPr>
              <a:t>Why is overhunting </a:t>
            </a:r>
            <a:r>
              <a:rPr lang="en-US" sz="4000" dirty="0" smtClean="0">
                <a:solidFill>
                  <a:srgbClr val="CC3300"/>
                </a:solidFill>
              </a:rPr>
              <a:t>the </a:t>
            </a:r>
            <a:r>
              <a:rPr lang="en-US" sz="4000" dirty="0">
                <a:solidFill>
                  <a:srgbClr val="CC3300"/>
                </a:solidFill>
              </a:rPr>
              <a:t>major threat?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1E86A"/>
                </a:solidFill>
              </a:rPr>
              <a:t>Several economic changes that took place in Congo contributed to the problem: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1E86A"/>
                </a:solidFill>
              </a:rPr>
              <a:t>Globalization and increased access to international markets. </a:t>
            </a:r>
            <a:r>
              <a:rPr lang="en-US" dirty="0" smtClean="0">
                <a:solidFill>
                  <a:srgbClr val="C1E86A"/>
                </a:solidFill>
              </a:rPr>
              <a:t>Meat, fur </a:t>
            </a:r>
            <a:r>
              <a:rPr lang="en-US" dirty="0">
                <a:solidFill>
                  <a:srgbClr val="C1E86A"/>
                </a:solidFill>
              </a:rPr>
              <a:t>skin and other animal parts are sold on a wide scale worldwide.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1E86A"/>
                </a:solidFill>
              </a:rPr>
              <a:t>Increased demand for </a:t>
            </a:r>
            <a:r>
              <a:rPr lang="en-US" dirty="0" err="1" smtClean="0">
                <a:solidFill>
                  <a:srgbClr val="C1E86A"/>
                </a:solidFill>
              </a:rPr>
              <a:t>bushmeat</a:t>
            </a:r>
            <a:r>
              <a:rPr lang="en-US" dirty="0">
                <a:solidFill>
                  <a:srgbClr val="C1E86A"/>
                </a:solidFill>
              </a:rPr>
              <a:t>.          13,000 lbs of </a:t>
            </a:r>
            <a:r>
              <a:rPr lang="en-US" dirty="0" err="1">
                <a:solidFill>
                  <a:srgbClr val="C1E86A"/>
                </a:solidFill>
              </a:rPr>
              <a:t>bushmeat</a:t>
            </a:r>
            <a:r>
              <a:rPr lang="en-US" dirty="0">
                <a:solidFill>
                  <a:srgbClr val="C1E86A"/>
                </a:solidFill>
              </a:rPr>
              <a:t> arrive                   every month in 7 North American                and European cities.</a:t>
            </a:r>
          </a:p>
        </p:txBody>
      </p:sp>
      <p:pic>
        <p:nvPicPr>
          <p:cNvPr id="567300" name="Picture 4" descr="MCj042602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8551">
            <a:off x="7143750" y="4375150"/>
            <a:ext cx="2000250" cy="1939925"/>
          </a:xfrm>
          <a:prstGeom prst="rect">
            <a:avLst/>
          </a:prstGeom>
          <a:noFill/>
        </p:spPr>
      </p:pic>
      <p:pic>
        <p:nvPicPr>
          <p:cNvPr id="567301" name="Picture 5" descr="MCj042602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4000" y="5264150"/>
            <a:ext cx="136525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29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pomeroi.co.uk/images/dyn/graphics/conflict-diamo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4004623"/>
            <a:ext cx="3263900" cy="2333402"/>
          </a:xfrm>
          <a:prstGeom prst="rect">
            <a:avLst/>
          </a:prstGeom>
          <a:noFill/>
        </p:spPr>
      </p:pic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C3300"/>
                </a:solidFill>
              </a:rPr>
              <a:t>Why is overhunting </a:t>
            </a:r>
            <a:r>
              <a:rPr lang="en-US" sz="4000" dirty="0" smtClean="0">
                <a:solidFill>
                  <a:srgbClr val="CC3300"/>
                </a:solidFill>
              </a:rPr>
              <a:t>the </a:t>
            </a:r>
            <a:r>
              <a:rPr lang="en-US" sz="4000" dirty="0">
                <a:solidFill>
                  <a:srgbClr val="CC3300"/>
                </a:solidFill>
              </a:rPr>
              <a:t>major threat?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1E86A"/>
                </a:solidFill>
              </a:rPr>
              <a:t>Several economic changes that took place in Congo contributed to the problem:</a:t>
            </a:r>
          </a:p>
          <a:p>
            <a:pPr lvl="1"/>
            <a:r>
              <a:rPr lang="en-US">
                <a:solidFill>
                  <a:srgbClr val="C1E86A"/>
                </a:solidFill>
              </a:rPr>
              <a:t>Weak governments.  Setting aside parks and conservation areas requires government enforcement. </a:t>
            </a:r>
          </a:p>
          <a:p>
            <a:endParaRPr lang="en-US">
              <a:solidFill>
                <a:srgbClr val="C1E86A"/>
              </a:solidFill>
            </a:endParaRPr>
          </a:p>
        </p:txBody>
      </p:sp>
      <p:pic>
        <p:nvPicPr>
          <p:cNvPr id="568324" name="Picture 4" descr="MCj042602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8551">
            <a:off x="7143750" y="4375150"/>
            <a:ext cx="2000250" cy="1939925"/>
          </a:xfrm>
          <a:prstGeom prst="rect">
            <a:avLst/>
          </a:prstGeom>
          <a:noFill/>
        </p:spPr>
      </p:pic>
      <p:pic>
        <p:nvPicPr>
          <p:cNvPr id="568325" name="Picture 5" descr="MCj042602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0" y="5264150"/>
            <a:ext cx="1365250" cy="1323975"/>
          </a:xfrm>
          <a:prstGeom prst="rect">
            <a:avLst/>
          </a:prstGeom>
          <a:noFill/>
        </p:spPr>
      </p:pic>
      <p:pic>
        <p:nvPicPr>
          <p:cNvPr id="8" name="Picture 14" descr="3932_image_Rugendo_dead_gorillas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033" y="4761774"/>
            <a:ext cx="2828475" cy="1907177"/>
          </a:xfrm>
          <a:prstGeom prst="rect">
            <a:avLst/>
          </a:prstGeom>
          <a:noFill/>
          <a:ln w="38100">
            <a:solidFill>
              <a:schemeClr val="bg1">
                <a:lumMod val="90000"/>
                <a:lumOff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Endangered Species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1100"/>
            <a:ext cx="8229600" cy="4495800"/>
          </a:xfrm>
        </p:spPr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An </a:t>
            </a:r>
            <a:r>
              <a:rPr lang="en-US" b="1" dirty="0">
                <a:solidFill>
                  <a:srgbClr val="FF9900"/>
                </a:solidFill>
              </a:rPr>
              <a:t>endangered species</a:t>
            </a:r>
            <a:r>
              <a:rPr lang="en-US" dirty="0"/>
              <a:t> is a population of an organism which is at risk of becoming extinct because it is either few in number, or threatened by changing environmental or predation parameters.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005" name="Picture 5" descr="animals_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3727450"/>
            <a:ext cx="5376863" cy="297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IUCN Red List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C1E86A"/>
                </a:solidFill>
              </a:rPr>
              <a:t>IUCN Red List of Threatened Species (</a:t>
            </a:r>
            <a:r>
              <a:rPr lang="en-US" u="sng" dirty="0">
                <a:solidFill>
                  <a:srgbClr val="C1E86A"/>
                </a:solidFill>
                <a:hlinkClick r:id="rId2"/>
              </a:rPr>
              <a:t>www.redlist.org</a:t>
            </a:r>
            <a:r>
              <a:rPr lang="en-US" dirty="0">
                <a:solidFill>
                  <a:srgbClr val="C1E86A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C1E86A"/>
                </a:solidFill>
              </a:rPr>
              <a:t>Critically endangered, endangered, vulnerable</a:t>
            </a:r>
          </a:p>
          <a:p>
            <a:pPr lvl="1"/>
            <a:r>
              <a:rPr lang="en-US" dirty="0">
                <a:solidFill>
                  <a:srgbClr val="C1E86A"/>
                </a:solidFill>
              </a:rPr>
              <a:t>Extinct, extinct in the wild</a:t>
            </a:r>
          </a:p>
          <a:p>
            <a:endParaRPr lang="en-US" dirty="0">
              <a:solidFill>
                <a:srgbClr val="C1E86A"/>
              </a:solidFill>
            </a:endParaRPr>
          </a:p>
        </p:txBody>
      </p:sp>
      <p:pic>
        <p:nvPicPr>
          <p:cNvPr id="513028" name="Picture 4" descr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175" y="3756025"/>
            <a:ext cx="3959225" cy="2657475"/>
          </a:xfrm>
          <a:prstGeom prst="rect">
            <a:avLst/>
          </a:prstGeom>
          <a:noFill/>
        </p:spPr>
      </p:pic>
      <p:sp>
        <p:nvSpPr>
          <p:cNvPr id="513030" name="Rectangle 6"/>
          <p:cNvSpPr>
            <a:spLocks noChangeArrowheads="1"/>
          </p:cNvSpPr>
          <p:nvPr/>
        </p:nvSpPr>
        <p:spPr bwMode="auto">
          <a:xfrm>
            <a:off x="382588" y="3594100"/>
            <a:ext cx="45037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sz="2800" u="none" dirty="0">
                <a:solidFill>
                  <a:srgbClr val="C1E86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Endangered species constitute 40% of all organisms based on the sample of species that have been evaluated through 2006.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Conservation Efforts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1E86A"/>
                </a:solidFill>
              </a:rPr>
              <a:t>In many countries, governments impose laws that offer protection to endangered species, e.g., forbidding hunting or restricting land development. </a:t>
            </a:r>
          </a:p>
          <a:p>
            <a:r>
              <a:rPr lang="en-US" dirty="0">
                <a:solidFill>
                  <a:srgbClr val="C1E86A"/>
                </a:solidFill>
              </a:rPr>
              <a:t>Conservation efforts face several challenges particularly in developing countries.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Purpose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C1E86A"/>
                </a:solidFill>
              </a:rPr>
              <a:t>Use economic analysis to understand the problem of endangered species: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C1E86A"/>
                </a:solidFill>
              </a:rPr>
              <a:t>Why are certain species endangered</a:t>
            </a:r>
            <a:r>
              <a:rPr lang="en-US" sz="2400" dirty="0" smtClean="0">
                <a:solidFill>
                  <a:srgbClr val="C1E86A"/>
                </a:solidFill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rgbClr val="C1E86A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C1E86A"/>
                </a:solidFill>
              </a:rPr>
              <a:t>Why is government intervention needed to protect endangered species?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C1E86A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C1E86A"/>
                </a:solidFill>
              </a:rPr>
              <a:t>What are the challenges that face </a:t>
            </a:r>
            <a:r>
              <a:rPr lang="en-US" sz="2400" dirty="0" smtClean="0">
                <a:solidFill>
                  <a:srgbClr val="C1E86A"/>
                </a:solidFill>
              </a:rPr>
              <a:t>less developed countries in </a:t>
            </a:r>
            <a:r>
              <a:rPr lang="en-US" sz="2400" dirty="0">
                <a:solidFill>
                  <a:srgbClr val="C1E86A"/>
                </a:solidFill>
              </a:rPr>
              <a:t>preserving endangered species?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Economic concepts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1E86A"/>
                </a:solidFill>
              </a:rPr>
              <a:t>Externalities</a:t>
            </a:r>
          </a:p>
          <a:p>
            <a:r>
              <a:rPr lang="en-US" dirty="0">
                <a:solidFill>
                  <a:srgbClr val="C1E86A"/>
                </a:solidFill>
              </a:rPr>
              <a:t>Property rights</a:t>
            </a:r>
          </a:p>
          <a:p>
            <a:r>
              <a:rPr lang="en-US" dirty="0">
                <a:solidFill>
                  <a:srgbClr val="C1E86A"/>
                </a:solidFill>
              </a:rPr>
              <a:t>Common resources</a:t>
            </a:r>
          </a:p>
          <a:p>
            <a:r>
              <a:rPr lang="en-US" dirty="0">
                <a:solidFill>
                  <a:srgbClr val="C1E86A"/>
                </a:solidFill>
              </a:rPr>
              <a:t>Nash equilibrium</a:t>
            </a:r>
          </a:p>
          <a:p>
            <a:endParaRPr lang="en-US" dirty="0">
              <a:solidFill>
                <a:srgbClr val="C1E8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Four Types of Goods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960563" y="2419350"/>
            <a:ext cx="6303962" cy="3275013"/>
          </a:xfrm>
          <a:prstGeom prst="rect">
            <a:avLst/>
          </a:prstGeom>
          <a:noFill/>
          <a:ln w="21907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en-US" u="none">
              <a:latin typeface="Rockwell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60563" y="2355850"/>
            <a:ext cx="6303962" cy="3275013"/>
          </a:xfrm>
          <a:prstGeom prst="rect">
            <a:avLst/>
          </a:prstGeom>
          <a:noFill/>
          <a:ln w="19843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en-US" u="none">
              <a:latin typeface="Rockwell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960563" y="2355850"/>
            <a:ext cx="6303962" cy="3275013"/>
          </a:xfrm>
          <a:prstGeom prst="rect">
            <a:avLst/>
          </a:prstGeom>
          <a:noFill/>
          <a:ln w="1793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 u="none">
              <a:latin typeface="Rockwell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960563" y="2355850"/>
            <a:ext cx="6303962" cy="3275013"/>
          </a:xfrm>
          <a:prstGeom prst="rect">
            <a:avLst/>
          </a:prstGeom>
          <a:noFill/>
          <a:ln w="139700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 u="none">
              <a:latin typeface="Rockwell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960563" y="2355850"/>
            <a:ext cx="6303962" cy="3275013"/>
          </a:xfrm>
          <a:prstGeom prst="rect">
            <a:avLst/>
          </a:prstGeom>
          <a:noFill/>
          <a:ln w="1190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 u="none">
              <a:latin typeface="Rockwell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960563" y="2355850"/>
            <a:ext cx="6303962" cy="3275013"/>
          </a:xfrm>
          <a:prstGeom prst="rect">
            <a:avLst/>
          </a:prstGeom>
          <a:noFill/>
          <a:ln w="100013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 u="none">
              <a:latin typeface="Rockwell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960563" y="2355850"/>
            <a:ext cx="6303962" cy="3275013"/>
          </a:xfrm>
          <a:prstGeom prst="rect">
            <a:avLst/>
          </a:prstGeom>
          <a:noFill/>
          <a:ln w="793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 u="none">
              <a:latin typeface="Rockwell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960563" y="2355850"/>
            <a:ext cx="6303962" cy="3275013"/>
          </a:xfrm>
          <a:prstGeom prst="rect">
            <a:avLst/>
          </a:prstGeom>
          <a:noFill/>
          <a:ln w="60325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 u="none">
              <a:latin typeface="Rockwell" pitchFamily="18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828800" y="2239963"/>
            <a:ext cx="6629400" cy="3575050"/>
          </a:xfrm>
          <a:prstGeom prst="rect">
            <a:avLst/>
          </a:prstGeom>
          <a:noFill/>
          <a:ln w="39688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none">
              <a:latin typeface="+mn-lt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820863" y="2216150"/>
            <a:ext cx="3182937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u="none">
              <a:latin typeface="Rockwell" pitchFamily="18" charset="0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5003800" y="2216150"/>
            <a:ext cx="3162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u="none">
              <a:latin typeface="Rockwell" pitchFamily="18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820863" y="3863975"/>
            <a:ext cx="318293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u="none">
              <a:latin typeface="Rockwell" pitchFamily="18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5003800" y="3863975"/>
            <a:ext cx="31623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u="none">
              <a:latin typeface="Rockwell" pitchFamily="18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820863" y="2216150"/>
            <a:ext cx="6345237" cy="3314700"/>
          </a:xfrm>
          <a:prstGeom prst="rect">
            <a:avLst/>
          </a:prstGeom>
          <a:solidFill>
            <a:srgbClr val="C1E86A"/>
          </a:solidFill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u="none">
              <a:latin typeface="Rockwell" pitchFamily="18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5003800" y="2216150"/>
            <a:ext cx="1588" cy="32956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u="none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flipH="1">
            <a:off x="1820863" y="3863975"/>
            <a:ext cx="634523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u="none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3962400" y="1698625"/>
            <a:ext cx="24044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u="none" dirty="0" smtClean="0">
                <a:solidFill>
                  <a:srgbClr val="C1E86A"/>
                </a:solidFill>
                <a:latin typeface="+mn-lt"/>
              </a:rPr>
              <a:t>Rival in consumption?</a:t>
            </a:r>
            <a:endParaRPr lang="en-US" sz="2400" u="none" dirty="0">
              <a:solidFill>
                <a:srgbClr val="C1E86A"/>
              </a:solidFill>
              <a:latin typeface="Times New Roman" pitchFamily="18" charset="0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358900" y="2908300"/>
            <a:ext cx="3774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u="none" dirty="0">
                <a:solidFill>
                  <a:srgbClr val="CCFF66"/>
                </a:solidFill>
                <a:latin typeface="+mn-lt"/>
              </a:rPr>
              <a:t>Yes</a:t>
            </a:r>
            <a:endParaRPr lang="en-US" sz="2400" u="none" dirty="0">
              <a:solidFill>
                <a:srgbClr val="CCFF66"/>
              </a:solidFill>
              <a:latin typeface="Times New Roman" pitchFamily="18" charset="0"/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246438" y="1917700"/>
            <a:ext cx="3774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u="none" dirty="0">
                <a:solidFill>
                  <a:srgbClr val="C1E86A"/>
                </a:solidFill>
                <a:latin typeface="+mn-lt"/>
              </a:rPr>
              <a:t>Yes</a:t>
            </a:r>
            <a:endParaRPr lang="en-US" sz="2400" u="none" dirty="0">
              <a:solidFill>
                <a:srgbClr val="C1E86A"/>
              </a:solidFill>
              <a:latin typeface="Times New Roman" pitchFamily="18" charset="0"/>
            </a:endParaRPr>
          </a:p>
        </p:txBody>
      </p:sp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2089150" y="2828925"/>
            <a:ext cx="1836738" cy="793750"/>
            <a:chOff x="1316" y="1782"/>
            <a:chExt cx="1157" cy="500"/>
          </a:xfrm>
          <a:noFill/>
        </p:grpSpPr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1316" y="1782"/>
              <a:ext cx="48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>
                  <a:solidFill>
                    <a:srgbClr val="000000"/>
                  </a:solidFill>
                  <a:latin typeface="+mn-lt"/>
                </a:rPr>
                <a:t>•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1362" y="1782"/>
              <a:ext cx="38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1456" y="1782"/>
              <a:ext cx="1017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>
                  <a:solidFill>
                    <a:srgbClr val="000000"/>
                  </a:solidFill>
                  <a:latin typeface="+mn-lt"/>
                </a:rPr>
                <a:t>Ice-cream cones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1316" y="1949"/>
              <a:ext cx="48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>
                  <a:solidFill>
                    <a:srgbClr val="000000"/>
                  </a:solidFill>
                  <a:latin typeface="+mn-lt"/>
                </a:rPr>
                <a:t>•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1362" y="1949"/>
              <a:ext cx="38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1456" y="1949"/>
              <a:ext cx="505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>
                  <a:solidFill>
                    <a:srgbClr val="000000"/>
                  </a:solidFill>
                  <a:latin typeface="+mn-lt"/>
                </a:rPr>
                <a:t>Clothing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1362" y="2117"/>
              <a:ext cx="38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400" u="none">
                <a:latin typeface="Times New Roman" pitchFamily="18" charset="0"/>
              </a:endParaRPr>
            </a:p>
          </p:txBody>
        </p:sp>
      </p:grpSp>
      <p:grpSp>
        <p:nvGrpSpPr>
          <p:cNvPr id="30" name="Group 36"/>
          <p:cNvGrpSpPr>
            <a:grpSpLocks/>
          </p:cNvGrpSpPr>
          <p:nvPr/>
        </p:nvGrpSpPr>
        <p:grpSpPr bwMode="auto">
          <a:xfrm>
            <a:off x="5268917" y="2828925"/>
            <a:ext cx="1120776" cy="527050"/>
            <a:chOff x="3319" y="1782"/>
            <a:chExt cx="706" cy="332"/>
          </a:xfrm>
          <a:noFill/>
        </p:grpSpPr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3319" y="1782"/>
              <a:ext cx="0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u="none" dirty="0">
                <a:latin typeface="Times New Roman" pitchFamily="18" charset="0"/>
              </a:endParaRPr>
            </a:p>
          </p:txBody>
        </p:sp>
        <p:sp>
          <p:nvSpPr>
            <p:cNvPr id="32" name="Rectangle 39"/>
            <p:cNvSpPr>
              <a:spLocks noChangeArrowheads="1"/>
            </p:cNvSpPr>
            <p:nvPr/>
          </p:nvSpPr>
          <p:spPr bwMode="auto">
            <a:xfrm>
              <a:off x="3454" y="1782"/>
              <a:ext cx="0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u="none" dirty="0">
                <a:latin typeface="Times New Roman" pitchFamily="18" charset="0"/>
              </a:endParaRPr>
            </a:p>
          </p:txBody>
        </p:sp>
        <p:sp>
          <p:nvSpPr>
            <p:cNvPr id="33" name="Rectangle 40"/>
            <p:cNvSpPr>
              <a:spLocks noChangeArrowheads="1"/>
            </p:cNvSpPr>
            <p:nvPr/>
          </p:nvSpPr>
          <p:spPr bwMode="auto">
            <a:xfrm>
              <a:off x="3319" y="1949"/>
              <a:ext cx="48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>
                  <a:solidFill>
                    <a:srgbClr val="000000"/>
                  </a:solidFill>
                  <a:latin typeface="+mn-lt"/>
                </a:rPr>
                <a:t>•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34" name="Rectangle 41"/>
            <p:cNvSpPr>
              <a:spLocks noChangeArrowheads="1"/>
            </p:cNvSpPr>
            <p:nvPr/>
          </p:nvSpPr>
          <p:spPr bwMode="auto">
            <a:xfrm>
              <a:off x="3369" y="1949"/>
              <a:ext cx="38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35" name="Rectangle 42"/>
            <p:cNvSpPr>
              <a:spLocks noChangeArrowheads="1"/>
            </p:cNvSpPr>
            <p:nvPr/>
          </p:nvSpPr>
          <p:spPr bwMode="auto">
            <a:xfrm>
              <a:off x="3454" y="1949"/>
              <a:ext cx="571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 dirty="0">
                  <a:solidFill>
                    <a:srgbClr val="000000"/>
                  </a:solidFill>
                  <a:latin typeface="+mn-lt"/>
                </a:rPr>
                <a:t>Cable TV</a:t>
              </a:r>
              <a:endParaRPr lang="en-US" sz="2400" u="none" dirty="0">
                <a:latin typeface="Times New Roman" pitchFamily="18" charset="0"/>
              </a:endParaRPr>
            </a:p>
          </p:txBody>
        </p:sp>
      </p:grp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6478588" y="1917700"/>
            <a:ext cx="2984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u="none" dirty="0">
                <a:solidFill>
                  <a:srgbClr val="C1E86A"/>
                </a:solidFill>
                <a:latin typeface="+mn-lt"/>
              </a:rPr>
              <a:t>No</a:t>
            </a:r>
            <a:endParaRPr lang="en-US" sz="2400" u="none" dirty="0">
              <a:solidFill>
                <a:srgbClr val="C1E86A"/>
              </a:solidFill>
              <a:latin typeface="Times New Roman" pitchFamily="18" charset="0"/>
            </a:endParaRPr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2109788" y="2322513"/>
            <a:ext cx="151060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 dirty="0">
                <a:solidFill>
                  <a:srgbClr val="333399"/>
                </a:solidFill>
                <a:latin typeface="Rockwell" pitchFamily="18" charset="0"/>
              </a:rPr>
              <a:t>Private Goods</a:t>
            </a:r>
            <a:endParaRPr lang="en-US" sz="2400" b="1" u="none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8" name="Rectangle 48"/>
          <p:cNvSpPr>
            <a:spLocks noChangeArrowheads="1"/>
          </p:cNvSpPr>
          <p:nvPr/>
        </p:nvSpPr>
        <p:spPr bwMode="auto">
          <a:xfrm>
            <a:off x="5287963" y="2322513"/>
            <a:ext cx="18299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 dirty="0" smtClean="0">
                <a:solidFill>
                  <a:srgbClr val="CC3300"/>
                </a:solidFill>
                <a:latin typeface="Rockwell" pitchFamily="18" charset="0"/>
              </a:rPr>
              <a:t>Collective Goods</a:t>
            </a:r>
            <a:endParaRPr lang="en-US" sz="2400" b="1" u="none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39" name="Rectangle 49"/>
          <p:cNvSpPr>
            <a:spLocks noChangeArrowheads="1"/>
          </p:cNvSpPr>
          <p:nvPr/>
        </p:nvSpPr>
        <p:spPr bwMode="auto">
          <a:xfrm>
            <a:off x="1457325" y="4578350"/>
            <a:ext cx="2984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u="none">
                <a:solidFill>
                  <a:srgbClr val="CCFF66"/>
                </a:solidFill>
                <a:latin typeface="+mn-lt"/>
              </a:rPr>
              <a:t>No</a:t>
            </a:r>
            <a:endParaRPr lang="en-US" sz="2400" u="none">
              <a:solidFill>
                <a:srgbClr val="CCFF66"/>
              </a:solidFill>
              <a:latin typeface="Times New Roman" pitchFamily="18" charset="0"/>
            </a:endParaRPr>
          </a:p>
        </p:txBody>
      </p:sp>
      <p:sp>
        <p:nvSpPr>
          <p:cNvPr id="40" name="Rectangle 50"/>
          <p:cNvSpPr>
            <a:spLocks noChangeArrowheads="1"/>
          </p:cNvSpPr>
          <p:nvPr/>
        </p:nvSpPr>
        <p:spPr bwMode="auto">
          <a:xfrm>
            <a:off x="354013" y="3727450"/>
            <a:ext cx="13223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u="none" dirty="0">
                <a:solidFill>
                  <a:srgbClr val="CCFF66"/>
                </a:solidFill>
                <a:latin typeface="+mn-lt"/>
              </a:rPr>
              <a:t>Excludable?</a:t>
            </a:r>
            <a:endParaRPr lang="en-US" sz="2400" u="none" dirty="0">
              <a:solidFill>
                <a:srgbClr val="CCFF66"/>
              </a:solidFill>
              <a:latin typeface="Times New Roman" pitchFamily="18" charset="0"/>
            </a:endParaRPr>
          </a:p>
        </p:txBody>
      </p:sp>
      <p:grpSp>
        <p:nvGrpSpPr>
          <p:cNvPr id="41" name="Group 51"/>
          <p:cNvGrpSpPr>
            <a:grpSpLocks/>
          </p:cNvGrpSpPr>
          <p:nvPr/>
        </p:nvGrpSpPr>
        <p:grpSpPr bwMode="auto">
          <a:xfrm>
            <a:off x="2089150" y="4484688"/>
            <a:ext cx="1887538" cy="903287"/>
            <a:chOff x="1316" y="2825"/>
            <a:chExt cx="1189" cy="569"/>
          </a:xfrm>
          <a:noFill/>
        </p:grpSpPr>
        <p:sp>
          <p:nvSpPr>
            <p:cNvPr id="42" name="Rectangle 52"/>
            <p:cNvSpPr>
              <a:spLocks noChangeArrowheads="1"/>
            </p:cNvSpPr>
            <p:nvPr/>
          </p:nvSpPr>
          <p:spPr bwMode="auto">
            <a:xfrm>
              <a:off x="1316" y="2825"/>
              <a:ext cx="48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>
                  <a:solidFill>
                    <a:srgbClr val="000000"/>
                  </a:solidFill>
                  <a:latin typeface="+mn-lt"/>
                </a:rPr>
                <a:t>•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43" name="Rectangle 53"/>
            <p:cNvSpPr>
              <a:spLocks noChangeArrowheads="1"/>
            </p:cNvSpPr>
            <p:nvPr/>
          </p:nvSpPr>
          <p:spPr bwMode="auto">
            <a:xfrm>
              <a:off x="1362" y="2825"/>
              <a:ext cx="38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 dirty="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400" u="none" dirty="0">
                <a:latin typeface="Times New Roman" pitchFamily="18" charset="0"/>
              </a:endParaRPr>
            </a:p>
          </p:txBody>
        </p:sp>
        <p:sp>
          <p:nvSpPr>
            <p:cNvPr id="44" name="Rectangle 54"/>
            <p:cNvSpPr>
              <a:spLocks noChangeArrowheads="1"/>
            </p:cNvSpPr>
            <p:nvPr/>
          </p:nvSpPr>
          <p:spPr bwMode="auto">
            <a:xfrm>
              <a:off x="1456" y="2825"/>
              <a:ext cx="1049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 dirty="0">
                  <a:solidFill>
                    <a:srgbClr val="000000"/>
                  </a:solidFill>
                  <a:latin typeface="+mn-lt"/>
                </a:rPr>
                <a:t>Fish in the ocean</a:t>
              </a:r>
              <a:endParaRPr lang="en-US" sz="2400" u="none" dirty="0">
                <a:latin typeface="Times New Roman" pitchFamily="18" charset="0"/>
              </a:endParaRPr>
            </a:p>
          </p:txBody>
        </p:sp>
        <p:sp>
          <p:nvSpPr>
            <p:cNvPr id="45" name="Rectangle 55"/>
            <p:cNvSpPr>
              <a:spLocks noChangeArrowheads="1"/>
            </p:cNvSpPr>
            <p:nvPr/>
          </p:nvSpPr>
          <p:spPr bwMode="auto">
            <a:xfrm>
              <a:off x="1316" y="2993"/>
              <a:ext cx="48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>
                  <a:solidFill>
                    <a:srgbClr val="000000"/>
                  </a:solidFill>
                  <a:latin typeface="+mn-lt"/>
                </a:rPr>
                <a:t>•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46" name="Rectangle 56"/>
            <p:cNvSpPr>
              <a:spLocks noChangeArrowheads="1"/>
            </p:cNvSpPr>
            <p:nvPr/>
          </p:nvSpPr>
          <p:spPr bwMode="auto">
            <a:xfrm>
              <a:off x="1362" y="2993"/>
              <a:ext cx="38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47" name="Rectangle 57"/>
            <p:cNvSpPr>
              <a:spLocks noChangeArrowheads="1"/>
            </p:cNvSpPr>
            <p:nvPr/>
          </p:nvSpPr>
          <p:spPr bwMode="auto">
            <a:xfrm>
              <a:off x="1456" y="2993"/>
              <a:ext cx="1033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 dirty="0">
                  <a:solidFill>
                    <a:srgbClr val="000000"/>
                  </a:solidFill>
                  <a:latin typeface="+mn-lt"/>
                </a:rPr>
                <a:t>The environment</a:t>
              </a:r>
              <a:endParaRPr lang="en-US" sz="2400" u="none" dirty="0">
                <a:latin typeface="Times New Roman" pitchFamily="18" charset="0"/>
              </a:endParaRPr>
            </a:p>
          </p:txBody>
        </p:sp>
        <p:sp>
          <p:nvSpPr>
            <p:cNvPr id="48" name="Rectangle 59"/>
            <p:cNvSpPr>
              <a:spLocks noChangeArrowheads="1"/>
            </p:cNvSpPr>
            <p:nvPr/>
          </p:nvSpPr>
          <p:spPr bwMode="auto">
            <a:xfrm>
              <a:off x="1362" y="3161"/>
              <a:ext cx="0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u="none" dirty="0">
                <a:latin typeface="Times New Roman" pitchFamily="18" charset="0"/>
              </a:endParaRPr>
            </a:p>
          </p:txBody>
        </p:sp>
      </p:grpSp>
      <p:grpSp>
        <p:nvGrpSpPr>
          <p:cNvPr id="49" name="Group 61"/>
          <p:cNvGrpSpPr>
            <a:grpSpLocks/>
          </p:cNvGrpSpPr>
          <p:nvPr/>
        </p:nvGrpSpPr>
        <p:grpSpPr bwMode="auto">
          <a:xfrm>
            <a:off x="5268914" y="4484688"/>
            <a:ext cx="1798638" cy="903287"/>
            <a:chOff x="3319" y="2825"/>
            <a:chExt cx="1133" cy="569"/>
          </a:xfrm>
          <a:noFill/>
        </p:grpSpPr>
        <p:sp>
          <p:nvSpPr>
            <p:cNvPr id="50" name="Rectangle 62"/>
            <p:cNvSpPr>
              <a:spLocks noChangeArrowheads="1"/>
            </p:cNvSpPr>
            <p:nvPr/>
          </p:nvSpPr>
          <p:spPr bwMode="auto">
            <a:xfrm>
              <a:off x="3319" y="2825"/>
              <a:ext cx="48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>
                  <a:solidFill>
                    <a:srgbClr val="000000"/>
                  </a:solidFill>
                  <a:latin typeface="+mn-lt"/>
                </a:rPr>
                <a:t>•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1" name="Rectangle 63"/>
            <p:cNvSpPr>
              <a:spLocks noChangeArrowheads="1"/>
            </p:cNvSpPr>
            <p:nvPr/>
          </p:nvSpPr>
          <p:spPr bwMode="auto">
            <a:xfrm>
              <a:off x="3369" y="2825"/>
              <a:ext cx="38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2" name="Rectangle 64"/>
            <p:cNvSpPr>
              <a:spLocks noChangeArrowheads="1"/>
            </p:cNvSpPr>
            <p:nvPr/>
          </p:nvSpPr>
          <p:spPr bwMode="auto">
            <a:xfrm>
              <a:off x="3454" y="2825"/>
              <a:ext cx="889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>
                  <a:solidFill>
                    <a:srgbClr val="000000"/>
                  </a:solidFill>
                  <a:latin typeface="+mn-lt"/>
                </a:rPr>
                <a:t>Street Lighting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3" name="Rectangle 65"/>
            <p:cNvSpPr>
              <a:spLocks noChangeArrowheads="1"/>
            </p:cNvSpPr>
            <p:nvPr/>
          </p:nvSpPr>
          <p:spPr bwMode="auto">
            <a:xfrm>
              <a:off x="3319" y="2993"/>
              <a:ext cx="48" cy="1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u="none">
                  <a:solidFill>
                    <a:srgbClr val="000000"/>
                  </a:solidFill>
                  <a:latin typeface="+mn-lt"/>
                </a:rPr>
                <a:t>•</a:t>
              </a:r>
              <a:endParaRPr lang="en-US" sz="2400" u="none">
                <a:latin typeface="Times New Roman" pitchFamily="18" charset="0"/>
              </a:endParaRPr>
            </a:p>
          </p:txBody>
        </p:sp>
        <p:sp>
          <p:nvSpPr>
            <p:cNvPr id="54" name="Rectangle 66"/>
            <p:cNvSpPr>
              <a:spLocks noChangeArrowheads="1"/>
            </p:cNvSpPr>
            <p:nvPr/>
          </p:nvSpPr>
          <p:spPr bwMode="auto">
            <a:xfrm>
              <a:off x="3369" y="2993"/>
              <a:ext cx="0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u="none" dirty="0">
                <a:latin typeface="Times New Roman" pitchFamily="18" charset="0"/>
              </a:endParaRPr>
            </a:p>
          </p:txBody>
        </p:sp>
        <p:sp>
          <p:nvSpPr>
            <p:cNvPr id="55" name="Rectangle 67"/>
            <p:cNvSpPr>
              <a:spLocks noChangeArrowheads="1"/>
            </p:cNvSpPr>
            <p:nvPr/>
          </p:nvSpPr>
          <p:spPr bwMode="auto">
            <a:xfrm>
              <a:off x="3454" y="2993"/>
              <a:ext cx="998" cy="1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u="none" dirty="0">
                  <a:solidFill>
                    <a:srgbClr val="000000"/>
                  </a:solidFill>
                  <a:latin typeface="+mn-lt"/>
                </a:rPr>
                <a:t>Crime Prevention</a:t>
              </a:r>
              <a:endParaRPr lang="en-US" sz="1600" u="none" dirty="0">
                <a:latin typeface="Times New Roman" pitchFamily="18" charset="0"/>
              </a:endParaRPr>
            </a:p>
          </p:txBody>
        </p:sp>
        <p:sp>
          <p:nvSpPr>
            <p:cNvPr id="56" name="Rectangle 69"/>
            <p:cNvSpPr>
              <a:spLocks noChangeArrowheads="1"/>
            </p:cNvSpPr>
            <p:nvPr/>
          </p:nvSpPr>
          <p:spPr bwMode="auto">
            <a:xfrm>
              <a:off x="3369" y="3161"/>
              <a:ext cx="0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u="none" dirty="0">
                <a:latin typeface="Times New Roman" pitchFamily="18" charset="0"/>
              </a:endParaRPr>
            </a:p>
          </p:txBody>
        </p:sp>
      </p:grpSp>
      <p:sp>
        <p:nvSpPr>
          <p:cNvPr id="57" name="Rectangle 71"/>
          <p:cNvSpPr>
            <a:spLocks noChangeArrowheads="1"/>
          </p:cNvSpPr>
          <p:nvPr/>
        </p:nvSpPr>
        <p:spPr bwMode="auto">
          <a:xfrm>
            <a:off x="2097088" y="3979863"/>
            <a:ext cx="215603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700" b="1" u="none" dirty="0">
                <a:solidFill>
                  <a:schemeClr val="accent3">
                    <a:lumMod val="50000"/>
                  </a:schemeClr>
                </a:solidFill>
                <a:latin typeface="Rockwell" pitchFamily="18" charset="0"/>
              </a:rPr>
              <a:t>Common Resources</a:t>
            </a:r>
            <a:endParaRPr lang="en-US" sz="2400" b="1" u="none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8" name="Rectangle 72"/>
          <p:cNvSpPr>
            <a:spLocks noChangeArrowheads="1"/>
          </p:cNvSpPr>
          <p:nvPr/>
        </p:nvSpPr>
        <p:spPr bwMode="auto">
          <a:xfrm>
            <a:off x="5287963" y="3979863"/>
            <a:ext cx="14255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u="none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Public Goods</a:t>
            </a:r>
            <a:endParaRPr lang="en-US" sz="2400" b="1" u="none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5" name="AutoShape 70"/>
          <p:cNvSpPr>
            <a:spLocks/>
          </p:cNvSpPr>
          <p:nvPr/>
        </p:nvSpPr>
        <p:spPr bwMode="auto">
          <a:xfrm rot="10800000">
            <a:off x="506413" y="5068888"/>
            <a:ext cx="1123950" cy="1562100"/>
          </a:xfrm>
          <a:prstGeom prst="callout3">
            <a:avLst>
              <a:gd name="adj1" fmla="val 92681"/>
              <a:gd name="adj2" fmla="val 106778"/>
              <a:gd name="adj3" fmla="val 92681"/>
              <a:gd name="adj4" fmla="val 115958"/>
              <a:gd name="adj5" fmla="val 141463"/>
              <a:gd name="adj6" fmla="val 115958"/>
              <a:gd name="adj7" fmla="val 163718"/>
              <a:gd name="adj8" fmla="val 737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en-US" sz="1400" u="none" dirty="0">
                <a:solidFill>
                  <a:srgbClr val="000000"/>
                </a:solidFill>
              </a:rPr>
              <a:t>Can prevent another person from consuming it</a:t>
            </a:r>
          </a:p>
          <a:p>
            <a:pPr algn="ctr"/>
            <a:endParaRPr lang="en-US" sz="1400" dirty="0"/>
          </a:p>
        </p:txBody>
      </p:sp>
      <p:sp>
        <p:nvSpPr>
          <p:cNvPr id="116" name="AutoShape 71"/>
          <p:cNvSpPr>
            <a:spLocks/>
          </p:cNvSpPr>
          <p:nvPr/>
        </p:nvSpPr>
        <p:spPr bwMode="auto">
          <a:xfrm>
            <a:off x="7411421" y="803167"/>
            <a:ext cx="1397000" cy="1131887"/>
          </a:xfrm>
          <a:prstGeom prst="callout1">
            <a:avLst>
              <a:gd name="adj1" fmla="val 10097"/>
              <a:gd name="adj2" fmla="val -5454"/>
              <a:gd name="adj3" fmla="val 92986"/>
              <a:gd name="adj4" fmla="val -817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400" u="none" dirty="0"/>
              <a:t>one person’s use diminishes other people’s use</a:t>
            </a:r>
          </a:p>
          <a:p>
            <a:pPr algn="ctr"/>
            <a:endParaRPr lang="en-US" sz="1400" dirty="0"/>
          </a:p>
        </p:txBody>
      </p:sp>
      <p:sp>
        <p:nvSpPr>
          <p:cNvPr id="117" name="Rectangle 116"/>
          <p:cNvSpPr/>
          <p:nvPr/>
        </p:nvSpPr>
        <p:spPr bwMode="auto">
          <a:xfrm>
            <a:off x="1815737" y="3827416"/>
            <a:ext cx="3187343" cy="168510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Common Resources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657350"/>
            <a:ext cx="8080375" cy="4002088"/>
          </a:xfrm>
        </p:spPr>
        <p:txBody>
          <a:bodyPr/>
          <a:lstStyle/>
          <a:p>
            <a:r>
              <a:rPr lang="en-US" dirty="0">
                <a:solidFill>
                  <a:srgbClr val="C1E86A"/>
                </a:solidFill>
              </a:rPr>
              <a:t>Wild animals are examples of common resources</a:t>
            </a:r>
          </a:p>
          <a:p>
            <a:r>
              <a:rPr lang="en-US" dirty="0">
                <a:solidFill>
                  <a:srgbClr val="C1E86A"/>
                </a:solidFill>
              </a:rPr>
              <a:t>Ownership of common resources is not well defined.  They are not owned by an individual or a specific group and thus are available for everyone to make use of.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C1E86A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C1E8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013"/>
            <a:ext cx="8229600" cy="1139825"/>
          </a:xfrm>
        </p:spPr>
        <p:txBody>
          <a:bodyPr/>
          <a:lstStyle/>
          <a:p>
            <a:r>
              <a:rPr lang="en-US" sz="3600" dirty="0">
                <a:solidFill>
                  <a:srgbClr val="FF9900"/>
                </a:solidFill>
              </a:rPr>
              <a:t>Hunting and the Social Optimum</a:t>
            </a:r>
          </a:p>
        </p:txBody>
      </p:sp>
      <p:sp>
        <p:nvSpPr>
          <p:cNvPr id="571397" name="Rectangle 5"/>
          <p:cNvSpPr>
            <a:spLocks noChangeArrowheads="1"/>
          </p:cNvSpPr>
          <p:nvPr/>
        </p:nvSpPr>
        <p:spPr bwMode="auto">
          <a:xfrm>
            <a:off x="1609725" y="1303338"/>
            <a:ext cx="6621463" cy="4787900"/>
          </a:xfrm>
          <a:prstGeom prst="rect">
            <a:avLst/>
          </a:prstGeom>
          <a:solidFill>
            <a:srgbClr val="F1F4F7"/>
          </a:solidFill>
          <a:ln w="17303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1398" name="Rectangle 6"/>
          <p:cNvSpPr>
            <a:spLocks noChangeArrowheads="1"/>
          </p:cNvSpPr>
          <p:nvPr/>
        </p:nvSpPr>
        <p:spPr bwMode="auto">
          <a:xfrm>
            <a:off x="1609725" y="1303338"/>
            <a:ext cx="6621463" cy="4787900"/>
          </a:xfrm>
          <a:prstGeom prst="rect">
            <a:avLst/>
          </a:prstGeom>
          <a:solidFill>
            <a:srgbClr val="F0F2F5"/>
          </a:solidFill>
          <a:ln w="153988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1399" name="Rectangle 7"/>
          <p:cNvSpPr>
            <a:spLocks noChangeArrowheads="1"/>
          </p:cNvSpPr>
          <p:nvPr/>
        </p:nvSpPr>
        <p:spPr bwMode="auto">
          <a:xfrm>
            <a:off x="1609725" y="1303338"/>
            <a:ext cx="6621463" cy="4787900"/>
          </a:xfrm>
          <a:prstGeom prst="rect">
            <a:avLst/>
          </a:prstGeom>
          <a:solidFill>
            <a:srgbClr val="EEF1F4"/>
          </a:solidFill>
          <a:ln w="1349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1400" name="Rectangle 8"/>
          <p:cNvSpPr>
            <a:spLocks noChangeArrowheads="1"/>
          </p:cNvSpPr>
          <p:nvPr/>
        </p:nvSpPr>
        <p:spPr bwMode="auto">
          <a:xfrm>
            <a:off x="1609725" y="1303338"/>
            <a:ext cx="6621463" cy="4787900"/>
          </a:xfrm>
          <a:prstGeom prst="rect">
            <a:avLst/>
          </a:prstGeom>
          <a:solidFill>
            <a:srgbClr val="EDEFF3"/>
          </a:solidFill>
          <a:ln w="115888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1401" name="Rectangle 9"/>
          <p:cNvSpPr>
            <a:spLocks noChangeArrowheads="1"/>
          </p:cNvSpPr>
          <p:nvPr/>
        </p:nvSpPr>
        <p:spPr bwMode="auto">
          <a:xfrm>
            <a:off x="1609725" y="1303338"/>
            <a:ext cx="6621463" cy="4787900"/>
          </a:xfrm>
          <a:prstGeom prst="rect">
            <a:avLst/>
          </a:prstGeom>
          <a:solidFill>
            <a:srgbClr val="EBEEF2"/>
          </a:solidFill>
          <a:ln w="96838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1402" name="Rectangle 10"/>
          <p:cNvSpPr>
            <a:spLocks noChangeArrowheads="1"/>
          </p:cNvSpPr>
          <p:nvPr/>
        </p:nvSpPr>
        <p:spPr bwMode="auto">
          <a:xfrm>
            <a:off x="1609725" y="1303338"/>
            <a:ext cx="6621463" cy="4787900"/>
          </a:xfrm>
          <a:prstGeom prst="rect">
            <a:avLst/>
          </a:prstGeom>
          <a:solidFill>
            <a:srgbClr val="EAECF1"/>
          </a:solidFill>
          <a:ln w="77788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1403" name="Rectangle 11"/>
          <p:cNvSpPr>
            <a:spLocks noChangeArrowheads="1"/>
          </p:cNvSpPr>
          <p:nvPr/>
        </p:nvSpPr>
        <p:spPr bwMode="auto">
          <a:xfrm>
            <a:off x="1609725" y="1303338"/>
            <a:ext cx="6621463" cy="4787900"/>
          </a:xfrm>
          <a:prstGeom prst="rect">
            <a:avLst/>
          </a:prstGeom>
          <a:solidFill>
            <a:srgbClr val="E9EBF0"/>
          </a:solidFill>
          <a:ln w="57150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1404" name="Rectangle 12"/>
          <p:cNvSpPr>
            <a:spLocks noChangeArrowheads="1"/>
          </p:cNvSpPr>
          <p:nvPr/>
        </p:nvSpPr>
        <p:spPr bwMode="auto">
          <a:xfrm>
            <a:off x="1609725" y="1303338"/>
            <a:ext cx="6621463" cy="4787900"/>
          </a:xfrm>
          <a:prstGeom prst="rect">
            <a:avLst/>
          </a:prstGeom>
          <a:solidFill>
            <a:srgbClr val="E7EAEF"/>
          </a:solidFill>
          <a:ln w="38100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1405" name="Rectangle 13"/>
          <p:cNvSpPr>
            <a:spLocks noChangeArrowheads="1"/>
          </p:cNvSpPr>
          <p:nvPr/>
        </p:nvSpPr>
        <p:spPr bwMode="auto">
          <a:xfrm>
            <a:off x="1609725" y="1303338"/>
            <a:ext cx="6621463" cy="4787900"/>
          </a:xfrm>
          <a:prstGeom prst="rect">
            <a:avLst/>
          </a:prstGeom>
          <a:solidFill>
            <a:srgbClr val="E6E9EF"/>
          </a:solidFill>
          <a:ln w="1905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1406" name="Rectangle 14"/>
          <p:cNvSpPr>
            <a:spLocks noChangeArrowheads="1"/>
          </p:cNvSpPr>
          <p:nvPr/>
        </p:nvSpPr>
        <p:spPr bwMode="auto">
          <a:xfrm>
            <a:off x="1454150" y="1166813"/>
            <a:ext cx="6718300" cy="4886325"/>
          </a:xfrm>
          <a:prstGeom prst="rect">
            <a:avLst/>
          </a:prstGeom>
          <a:solidFill>
            <a:srgbClr val="B5D3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1407" name="Freeform 15"/>
          <p:cNvSpPr>
            <a:spLocks/>
          </p:cNvSpPr>
          <p:nvPr/>
        </p:nvSpPr>
        <p:spPr bwMode="auto">
          <a:xfrm>
            <a:off x="1454150" y="1166813"/>
            <a:ext cx="6718300" cy="4886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78"/>
              </a:cxn>
              <a:cxn ang="0">
                <a:pos x="4232" y="3078"/>
              </a:cxn>
            </a:cxnLst>
            <a:rect l="0" t="0" r="r" b="b"/>
            <a:pathLst>
              <a:path w="4232" h="3078">
                <a:moveTo>
                  <a:pt x="0" y="0"/>
                </a:moveTo>
                <a:lnTo>
                  <a:pt x="0" y="3078"/>
                </a:lnTo>
                <a:lnTo>
                  <a:pt x="4232" y="3078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71412" name="Rectangle 20"/>
          <p:cNvSpPr>
            <a:spLocks noChangeArrowheads="1"/>
          </p:cNvSpPr>
          <p:nvPr/>
        </p:nvSpPr>
        <p:spPr bwMode="auto">
          <a:xfrm>
            <a:off x="7483475" y="6335713"/>
            <a:ext cx="101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 dirty="0">
                <a:solidFill>
                  <a:srgbClr val="000000"/>
                </a:solidFill>
              </a:rPr>
              <a:t>Number of</a:t>
            </a:r>
            <a:endParaRPr lang="en-US" sz="2400" u="none" dirty="0">
              <a:latin typeface="Times New Roman" pitchFamily="18" charset="0"/>
            </a:endParaRPr>
          </a:p>
        </p:txBody>
      </p:sp>
      <p:sp>
        <p:nvSpPr>
          <p:cNvPr id="571413" name="Rectangle 21"/>
          <p:cNvSpPr>
            <a:spLocks noChangeArrowheads="1"/>
          </p:cNvSpPr>
          <p:nvPr/>
        </p:nvSpPr>
        <p:spPr bwMode="auto">
          <a:xfrm>
            <a:off x="6867525" y="6530975"/>
            <a:ext cx="2219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 dirty="0">
                <a:solidFill>
                  <a:srgbClr val="000000"/>
                </a:solidFill>
              </a:rPr>
              <a:t>Gorillas killed in a year</a:t>
            </a:r>
            <a:endParaRPr lang="en-US" sz="2400" u="none" dirty="0">
              <a:latin typeface="Times New Roman" pitchFamily="18" charset="0"/>
            </a:endParaRPr>
          </a:p>
        </p:txBody>
      </p:sp>
      <p:sp>
        <p:nvSpPr>
          <p:cNvPr id="571414" name="Rectangle 22"/>
          <p:cNvSpPr>
            <a:spLocks noChangeArrowheads="1"/>
          </p:cNvSpPr>
          <p:nvPr/>
        </p:nvSpPr>
        <p:spPr bwMode="auto">
          <a:xfrm>
            <a:off x="1231900" y="6088063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u="none" dirty="0">
                <a:solidFill>
                  <a:srgbClr val="000000"/>
                </a:solidFill>
              </a:rPr>
              <a:t>0</a:t>
            </a:r>
            <a:endParaRPr lang="en-US" sz="2400" u="none" dirty="0">
              <a:latin typeface="Times New Roman" pitchFamily="18" charset="0"/>
            </a:endParaRPr>
          </a:p>
        </p:txBody>
      </p:sp>
      <p:sp>
        <p:nvSpPr>
          <p:cNvPr id="571415" name="Rectangle 23"/>
          <p:cNvSpPr>
            <a:spLocks noChangeArrowheads="1"/>
          </p:cNvSpPr>
          <p:nvPr/>
        </p:nvSpPr>
        <p:spPr bwMode="auto">
          <a:xfrm>
            <a:off x="1147763" y="131445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600" b="1" u="none" dirty="0">
                <a:solidFill>
                  <a:srgbClr val="000000"/>
                </a:solidFill>
              </a:rPr>
              <a:t>$</a:t>
            </a:r>
            <a:endParaRPr lang="en-US" sz="2400" u="none" dirty="0">
              <a:latin typeface="Times New Roman" pitchFamily="18" charset="0"/>
            </a:endParaRPr>
          </a:p>
        </p:txBody>
      </p:sp>
      <p:grpSp>
        <p:nvGrpSpPr>
          <p:cNvPr id="571417" name="Group 25"/>
          <p:cNvGrpSpPr>
            <a:grpSpLocks/>
          </p:cNvGrpSpPr>
          <p:nvPr/>
        </p:nvGrpSpPr>
        <p:grpSpPr bwMode="auto">
          <a:xfrm>
            <a:off x="1995488" y="2755900"/>
            <a:ext cx="4908550" cy="3790950"/>
            <a:chOff x="1257" y="1272"/>
            <a:chExt cx="3092" cy="2388"/>
          </a:xfrm>
        </p:grpSpPr>
        <p:sp>
          <p:nvSpPr>
            <p:cNvPr id="571418" name="Line 26"/>
            <p:cNvSpPr>
              <a:spLocks noChangeShapeType="1"/>
            </p:cNvSpPr>
            <p:nvPr/>
          </p:nvSpPr>
          <p:spPr bwMode="auto">
            <a:xfrm>
              <a:off x="1257" y="1272"/>
              <a:ext cx="3052" cy="2077"/>
            </a:xfrm>
            <a:prstGeom prst="line">
              <a:avLst/>
            </a:prstGeom>
            <a:noFill/>
            <a:ln w="57150">
              <a:solidFill>
                <a:srgbClr val="003F9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1419" name="Rectangle 27"/>
            <p:cNvSpPr>
              <a:spLocks noChangeArrowheads="1"/>
            </p:cNvSpPr>
            <p:nvPr/>
          </p:nvSpPr>
          <p:spPr bwMode="auto">
            <a:xfrm>
              <a:off x="4348" y="3268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2400" u="none" dirty="0">
                <a:latin typeface="Times New Roman" pitchFamily="18" charset="0"/>
              </a:endParaRPr>
            </a:p>
          </p:txBody>
        </p:sp>
        <p:sp>
          <p:nvSpPr>
            <p:cNvPr id="571420" name="Rectangle 28"/>
            <p:cNvSpPr>
              <a:spLocks noChangeArrowheads="1"/>
            </p:cNvSpPr>
            <p:nvPr/>
          </p:nvSpPr>
          <p:spPr bwMode="auto">
            <a:xfrm>
              <a:off x="4182" y="3430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2400" u="none" dirty="0">
                <a:latin typeface="Times New Roman" pitchFamily="18" charset="0"/>
              </a:endParaRPr>
            </a:p>
          </p:txBody>
        </p:sp>
      </p:grpSp>
      <p:grpSp>
        <p:nvGrpSpPr>
          <p:cNvPr id="571425" name="Group 33"/>
          <p:cNvGrpSpPr>
            <a:grpSpLocks/>
          </p:cNvGrpSpPr>
          <p:nvPr/>
        </p:nvGrpSpPr>
        <p:grpSpPr bwMode="auto">
          <a:xfrm>
            <a:off x="1947863" y="2090738"/>
            <a:ext cx="6562725" cy="3463925"/>
            <a:chOff x="1451" y="629"/>
            <a:chExt cx="4134" cy="2182"/>
          </a:xfrm>
        </p:grpSpPr>
        <p:sp>
          <p:nvSpPr>
            <p:cNvPr id="571426" name="Line 34"/>
            <p:cNvSpPr>
              <a:spLocks noChangeShapeType="1"/>
            </p:cNvSpPr>
            <p:nvPr/>
          </p:nvSpPr>
          <p:spPr bwMode="auto">
            <a:xfrm flipH="1">
              <a:off x="1451" y="869"/>
              <a:ext cx="2834" cy="1942"/>
            </a:xfrm>
            <a:prstGeom prst="line">
              <a:avLst/>
            </a:prstGeom>
            <a:noFill/>
            <a:ln w="57150">
              <a:solidFill>
                <a:srgbClr val="AD0D1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1427" name="Rectangle 35"/>
            <p:cNvSpPr>
              <a:spLocks noChangeArrowheads="1"/>
            </p:cNvSpPr>
            <p:nvPr/>
          </p:nvSpPr>
          <p:spPr bwMode="auto">
            <a:xfrm>
              <a:off x="3179" y="629"/>
              <a:ext cx="24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1600" u="none" dirty="0">
                  <a:solidFill>
                    <a:srgbClr val="000000"/>
                  </a:solidFill>
                </a:rPr>
                <a:t>Marginal Social cost (MSC)</a:t>
              </a:r>
              <a:endParaRPr lang="en-US" sz="2400" u="none" dirty="0">
                <a:latin typeface="Times New Roman" pitchFamily="18" charset="0"/>
              </a:endParaRPr>
            </a:p>
          </p:txBody>
        </p:sp>
      </p:grpSp>
      <p:grpSp>
        <p:nvGrpSpPr>
          <p:cNvPr id="571428" name="Group 36"/>
          <p:cNvGrpSpPr>
            <a:grpSpLocks/>
          </p:cNvGrpSpPr>
          <p:nvPr/>
        </p:nvGrpSpPr>
        <p:grpSpPr bwMode="auto">
          <a:xfrm>
            <a:off x="3563938" y="4129088"/>
            <a:ext cx="836612" cy="2259012"/>
            <a:chOff x="2189" y="2066"/>
            <a:chExt cx="527" cy="1983"/>
          </a:xfrm>
        </p:grpSpPr>
        <p:sp>
          <p:nvSpPr>
            <p:cNvPr id="571429" name="Line 37"/>
            <p:cNvSpPr>
              <a:spLocks noChangeShapeType="1"/>
            </p:cNvSpPr>
            <p:nvPr/>
          </p:nvSpPr>
          <p:spPr bwMode="auto">
            <a:xfrm flipV="1">
              <a:off x="2473" y="2103"/>
              <a:ext cx="1" cy="16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1430" name="Oval 38"/>
            <p:cNvSpPr>
              <a:spLocks noChangeArrowheads="1"/>
            </p:cNvSpPr>
            <p:nvPr/>
          </p:nvSpPr>
          <p:spPr bwMode="auto">
            <a:xfrm>
              <a:off x="2437" y="2066"/>
              <a:ext cx="86" cy="8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1431" name="Rectangle 39"/>
            <p:cNvSpPr>
              <a:spLocks noChangeArrowheads="1"/>
            </p:cNvSpPr>
            <p:nvPr/>
          </p:nvSpPr>
          <p:spPr bwMode="auto">
            <a:xfrm>
              <a:off x="2189" y="3834"/>
              <a:ext cx="52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i="1" u="none" dirty="0">
                  <a:solidFill>
                    <a:srgbClr val="000000"/>
                  </a:solidFill>
                </a:rPr>
                <a:t>Q</a:t>
              </a:r>
              <a:r>
                <a:rPr lang="en-US" sz="1600" u="none" baseline="-25000" dirty="0">
                  <a:solidFill>
                    <a:srgbClr val="000000"/>
                  </a:solidFill>
                </a:rPr>
                <a:t>WELFARE</a:t>
              </a:r>
              <a:endParaRPr lang="en-US" sz="2400" u="none" dirty="0">
                <a:latin typeface="Times New Roman" pitchFamily="18" charset="0"/>
              </a:endParaRPr>
            </a:p>
          </p:txBody>
        </p:sp>
      </p:grpSp>
      <p:grpSp>
        <p:nvGrpSpPr>
          <p:cNvPr id="571432" name="Group 40"/>
          <p:cNvGrpSpPr>
            <a:grpSpLocks/>
          </p:cNvGrpSpPr>
          <p:nvPr/>
        </p:nvGrpSpPr>
        <p:grpSpPr bwMode="auto">
          <a:xfrm>
            <a:off x="2595563" y="3937000"/>
            <a:ext cx="1214437" cy="244475"/>
            <a:chOff x="1635" y="2016"/>
            <a:chExt cx="765" cy="154"/>
          </a:xfrm>
        </p:grpSpPr>
        <p:sp>
          <p:nvSpPr>
            <p:cNvPr id="571433" name="Line 41"/>
            <p:cNvSpPr>
              <a:spLocks noChangeShapeType="1"/>
            </p:cNvSpPr>
            <p:nvPr/>
          </p:nvSpPr>
          <p:spPr bwMode="auto">
            <a:xfrm>
              <a:off x="2218" y="2103"/>
              <a:ext cx="18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1434" name="Rectangle 42"/>
            <p:cNvSpPr>
              <a:spLocks noChangeArrowheads="1"/>
            </p:cNvSpPr>
            <p:nvPr/>
          </p:nvSpPr>
          <p:spPr bwMode="auto">
            <a:xfrm>
              <a:off x="1635" y="2016"/>
              <a:ext cx="52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u="none" dirty="0">
                  <a:solidFill>
                    <a:srgbClr val="000000"/>
                  </a:solidFill>
                </a:rPr>
                <a:t>Optimum</a:t>
              </a:r>
              <a:endParaRPr lang="en-US" sz="2400" u="none" dirty="0">
                <a:latin typeface="Times New Roman" pitchFamily="18" charset="0"/>
              </a:endParaRPr>
            </a:p>
          </p:txBody>
        </p:sp>
      </p:grpSp>
      <p:sp>
        <p:nvSpPr>
          <p:cNvPr id="571445" name="Text Box 53"/>
          <p:cNvSpPr txBox="1">
            <a:spLocks noChangeArrowheads="1"/>
          </p:cNvSpPr>
          <p:nvPr/>
        </p:nvSpPr>
        <p:spPr bwMode="auto">
          <a:xfrm>
            <a:off x="2054225" y="2414588"/>
            <a:ext cx="214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none" dirty="0">
                <a:solidFill>
                  <a:srgbClr val="000000"/>
                </a:solidFill>
              </a:rPr>
              <a:t>Demand (MPB)=MSB</a:t>
            </a:r>
          </a:p>
        </p:txBody>
      </p:sp>
      <p:sp>
        <p:nvSpPr>
          <p:cNvPr id="571448" name="Text Box 56"/>
          <p:cNvSpPr txBox="1">
            <a:spLocks noChangeArrowheads="1"/>
          </p:cNvSpPr>
          <p:nvPr/>
        </p:nvSpPr>
        <p:spPr bwMode="auto">
          <a:xfrm>
            <a:off x="6283325" y="3362325"/>
            <a:ext cx="2513013" cy="119062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none" dirty="0"/>
              <a:t>For an individual hunter the cost of killing an extra gorilla is zero</a:t>
            </a:r>
          </a:p>
        </p:txBody>
      </p:sp>
      <p:sp>
        <p:nvSpPr>
          <p:cNvPr id="571449" name="Line 57"/>
          <p:cNvSpPr>
            <a:spLocks noChangeShapeType="1"/>
          </p:cNvSpPr>
          <p:nvPr/>
        </p:nvSpPr>
        <p:spPr bwMode="auto">
          <a:xfrm flipV="1">
            <a:off x="1463675" y="6043613"/>
            <a:ext cx="6046788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71450" name="Text Box 58"/>
          <p:cNvSpPr txBox="1">
            <a:spLocks noChangeArrowheads="1"/>
          </p:cNvSpPr>
          <p:nvPr/>
        </p:nvSpPr>
        <p:spPr bwMode="auto">
          <a:xfrm>
            <a:off x="6508750" y="5416550"/>
            <a:ext cx="2182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none" dirty="0">
                <a:solidFill>
                  <a:srgbClr val="000000"/>
                </a:solidFill>
              </a:rPr>
              <a:t>Marginal Private Cost </a:t>
            </a:r>
          </a:p>
          <a:p>
            <a:r>
              <a:rPr lang="en-US" sz="1600" u="none" dirty="0">
                <a:solidFill>
                  <a:srgbClr val="000000"/>
                </a:solidFill>
              </a:rPr>
              <a:t>                (MPC)</a:t>
            </a:r>
          </a:p>
        </p:txBody>
      </p:sp>
      <p:sp>
        <p:nvSpPr>
          <p:cNvPr id="571451" name="Oval 59"/>
          <p:cNvSpPr>
            <a:spLocks noChangeArrowheads="1"/>
          </p:cNvSpPr>
          <p:nvPr/>
        </p:nvSpPr>
        <p:spPr bwMode="auto">
          <a:xfrm>
            <a:off x="6721475" y="5970588"/>
            <a:ext cx="117475" cy="115887"/>
          </a:xfrm>
          <a:prstGeom prst="ellipse">
            <a:avLst/>
          </a:prstGeom>
          <a:solidFill>
            <a:srgbClr val="660033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7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7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7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7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7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45" grpId="0"/>
      <p:bldP spid="571448" grpId="0" animBg="1"/>
      <p:bldP spid="571449" grpId="0" animBg="1"/>
      <p:bldP spid="571450" grpId="0"/>
      <p:bldP spid="5714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VERSION" val="XP"/>
</p:tagLst>
</file>

<file path=ppt/theme/theme1.xml><?xml version="1.0" encoding="utf-8"?>
<a:theme xmlns:a="http://schemas.openxmlformats.org/drawingml/2006/main" name="1_Default Design">
  <a:themeElements>
    <a:clrScheme name="">
      <a:dk1>
        <a:srgbClr val="3B4B5D"/>
      </a:dk1>
      <a:lt1>
        <a:srgbClr val="FFFFFF"/>
      </a:lt1>
      <a:dk2>
        <a:srgbClr val="466886"/>
      </a:dk2>
      <a:lt2>
        <a:srgbClr val="CCECFF"/>
      </a:lt2>
      <a:accent1>
        <a:srgbClr val="6D9D97"/>
      </a:accent1>
      <a:accent2>
        <a:srgbClr val="53718C"/>
      </a:accent2>
      <a:accent3>
        <a:srgbClr val="B0B9C3"/>
      </a:accent3>
      <a:accent4>
        <a:srgbClr val="DADADA"/>
      </a:accent4>
      <a:accent5>
        <a:srgbClr val="BACCC9"/>
      </a:accent5>
      <a:accent6>
        <a:srgbClr val="4A667E"/>
      </a:accent6>
      <a:hlink>
        <a:srgbClr val="99CCFF"/>
      </a:hlink>
      <a:folHlink>
        <a:srgbClr val="A97CF2"/>
      </a:folHlink>
    </a:clrScheme>
    <a:fontScheme name="1_Default Design">
      <a:majorFont>
        <a:latin typeface="Tahom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Custom Design">
  <a:themeElements>
    <a:clrScheme name="">
      <a:dk1>
        <a:srgbClr val="3B4B5D"/>
      </a:dk1>
      <a:lt1>
        <a:srgbClr val="FFFFFF"/>
      </a:lt1>
      <a:dk2>
        <a:srgbClr val="466886"/>
      </a:dk2>
      <a:lt2>
        <a:srgbClr val="CCECFF"/>
      </a:lt2>
      <a:accent1>
        <a:srgbClr val="6D9D97"/>
      </a:accent1>
      <a:accent2>
        <a:srgbClr val="53718C"/>
      </a:accent2>
      <a:accent3>
        <a:srgbClr val="B0B9C3"/>
      </a:accent3>
      <a:accent4>
        <a:srgbClr val="DADADA"/>
      </a:accent4>
      <a:accent5>
        <a:srgbClr val="BACCC9"/>
      </a:accent5>
      <a:accent6>
        <a:srgbClr val="4A667E"/>
      </a:accent6>
      <a:hlink>
        <a:srgbClr val="99CCFF"/>
      </a:hlink>
      <a:folHlink>
        <a:srgbClr val="A97CF2"/>
      </a:folHlink>
    </a:clrScheme>
    <a:fontScheme name="6_Custom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Custom Design">
  <a:themeElements>
    <a:clrScheme name="">
      <a:dk1>
        <a:srgbClr val="3B4B5D"/>
      </a:dk1>
      <a:lt1>
        <a:srgbClr val="FFFFFF"/>
      </a:lt1>
      <a:dk2>
        <a:srgbClr val="466886"/>
      </a:dk2>
      <a:lt2>
        <a:srgbClr val="CCECFF"/>
      </a:lt2>
      <a:accent1>
        <a:srgbClr val="6D9D97"/>
      </a:accent1>
      <a:accent2>
        <a:srgbClr val="53718C"/>
      </a:accent2>
      <a:accent3>
        <a:srgbClr val="B0B9C3"/>
      </a:accent3>
      <a:accent4>
        <a:srgbClr val="DADADA"/>
      </a:accent4>
      <a:accent5>
        <a:srgbClr val="BACCC9"/>
      </a:accent5>
      <a:accent6>
        <a:srgbClr val="4A667E"/>
      </a:accent6>
      <a:hlink>
        <a:srgbClr val="99CCFF"/>
      </a:hlink>
      <a:folHlink>
        <a:srgbClr val="A97CF2"/>
      </a:folHlink>
    </a:clrScheme>
    <a:fontScheme name="7_Custom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Custom Design">
  <a:themeElements>
    <a:clrScheme name="">
      <a:dk1>
        <a:srgbClr val="3B4B5D"/>
      </a:dk1>
      <a:lt1>
        <a:srgbClr val="FFFFFF"/>
      </a:lt1>
      <a:dk2>
        <a:srgbClr val="466886"/>
      </a:dk2>
      <a:lt2>
        <a:srgbClr val="CCECFF"/>
      </a:lt2>
      <a:accent1>
        <a:srgbClr val="6D9D97"/>
      </a:accent1>
      <a:accent2>
        <a:srgbClr val="53718C"/>
      </a:accent2>
      <a:accent3>
        <a:srgbClr val="B0B9C3"/>
      </a:accent3>
      <a:accent4>
        <a:srgbClr val="DADADA"/>
      </a:accent4>
      <a:accent5>
        <a:srgbClr val="BACCC9"/>
      </a:accent5>
      <a:accent6>
        <a:srgbClr val="4A667E"/>
      </a:accent6>
      <a:hlink>
        <a:srgbClr val="99CCFF"/>
      </a:hlink>
      <a:folHlink>
        <a:srgbClr val="A97CF2"/>
      </a:folHlink>
    </a:clrScheme>
    <a:fontScheme name="8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8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Custom Design">
  <a:themeElements>
    <a:clrScheme name="">
      <a:dk1>
        <a:srgbClr val="3B4B5D"/>
      </a:dk1>
      <a:lt1>
        <a:srgbClr val="FFFFFF"/>
      </a:lt1>
      <a:dk2>
        <a:srgbClr val="466886"/>
      </a:dk2>
      <a:lt2>
        <a:srgbClr val="CCECFF"/>
      </a:lt2>
      <a:accent1>
        <a:srgbClr val="6D9D97"/>
      </a:accent1>
      <a:accent2>
        <a:srgbClr val="53718C"/>
      </a:accent2>
      <a:accent3>
        <a:srgbClr val="B0B9C3"/>
      </a:accent3>
      <a:accent4>
        <a:srgbClr val="DADADA"/>
      </a:accent4>
      <a:accent5>
        <a:srgbClr val="BACCC9"/>
      </a:accent5>
      <a:accent6>
        <a:srgbClr val="4A667E"/>
      </a:accent6>
      <a:hlink>
        <a:srgbClr val="99CCFF"/>
      </a:hlink>
      <a:folHlink>
        <a:srgbClr val="A97CF2"/>
      </a:folHlink>
    </a:clrScheme>
    <a:fontScheme name="9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9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Ripple">
  <a:themeElements>
    <a:clrScheme name="Ripple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etemplate">
  <a:themeElements>
    <a:clrScheme name="">
      <a:dk1>
        <a:srgbClr val="3B4B5D"/>
      </a:dk1>
      <a:lt1>
        <a:srgbClr val="FFFFFF"/>
      </a:lt1>
      <a:dk2>
        <a:srgbClr val="466886"/>
      </a:dk2>
      <a:lt2>
        <a:srgbClr val="CCECFF"/>
      </a:lt2>
      <a:accent1>
        <a:srgbClr val="6D9D97"/>
      </a:accent1>
      <a:accent2>
        <a:srgbClr val="53718C"/>
      </a:accent2>
      <a:accent3>
        <a:srgbClr val="B0B9C3"/>
      </a:accent3>
      <a:accent4>
        <a:srgbClr val="DADADA"/>
      </a:accent4>
      <a:accent5>
        <a:srgbClr val="BACCC9"/>
      </a:accent5>
      <a:accent6>
        <a:srgbClr val="4A667E"/>
      </a:accent6>
      <a:hlink>
        <a:srgbClr val="99CCFF"/>
      </a:hlink>
      <a:folHlink>
        <a:srgbClr val="A97CF2"/>
      </a:folHlink>
    </a:clrScheme>
    <a:fontScheme name="3e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3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e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e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">
      <a:dk1>
        <a:srgbClr val="3B4B5D"/>
      </a:dk1>
      <a:lt1>
        <a:srgbClr val="FFFFFF"/>
      </a:lt1>
      <a:dk2>
        <a:srgbClr val="466886"/>
      </a:dk2>
      <a:lt2>
        <a:srgbClr val="CCECFF"/>
      </a:lt2>
      <a:accent1>
        <a:srgbClr val="6D9D97"/>
      </a:accent1>
      <a:accent2>
        <a:srgbClr val="53718C"/>
      </a:accent2>
      <a:accent3>
        <a:srgbClr val="B0B9C3"/>
      </a:accent3>
      <a:accent4>
        <a:srgbClr val="DADADA"/>
      </a:accent4>
      <a:accent5>
        <a:srgbClr val="BACCC9"/>
      </a:accent5>
      <a:accent6>
        <a:srgbClr val="4A667E"/>
      </a:accent6>
      <a:hlink>
        <a:srgbClr val="99CCFF"/>
      </a:hlink>
      <a:folHlink>
        <a:srgbClr val="A97CF2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">
      <a:dk1>
        <a:srgbClr val="3B4B5D"/>
      </a:dk1>
      <a:lt1>
        <a:srgbClr val="FFFFFF"/>
      </a:lt1>
      <a:dk2>
        <a:srgbClr val="466886"/>
      </a:dk2>
      <a:lt2>
        <a:srgbClr val="CCECFF"/>
      </a:lt2>
      <a:accent1>
        <a:srgbClr val="6D9D97"/>
      </a:accent1>
      <a:accent2>
        <a:srgbClr val="53718C"/>
      </a:accent2>
      <a:accent3>
        <a:srgbClr val="B0B9C3"/>
      </a:accent3>
      <a:accent4>
        <a:srgbClr val="DADADA"/>
      </a:accent4>
      <a:accent5>
        <a:srgbClr val="BACCC9"/>
      </a:accent5>
      <a:accent6>
        <a:srgbClr val="4A667E"/>
      </a:accent6>
      <a:hlink>
        <a:srgbClr val="99CCFF"/>
      </a:hlink>
      <a:folHlink>
        <a:srgbClr val="A97CF2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">
      <a:dk1>
        <a:srgbClr val="3B4B5D"/>
      </a:dk1>
      <a:lt1>
        <a:srgbClr val="FFFFFF"/>
      </a:lt1>
      <a:dk2>
        <a:srgbClr val="466886"/>
      </a:dk2>
      <a:lt2>
        <a:srgbClr val="CCECFF"/>
      </a:lt2>
      <a:accent1>
        <a:srgbClr val="6D9D97"/>
      </a:accent1>
      <a:accent2>
        <a:srgbClr val="53718C"/>
      </a:accent2>
      <a:accent3>
        <a:srgbClr val="B0B9C3"/>
      </a:accent3>
      <a:accent4>
        <a:srgbClr val="DADADA"/>
      </a:accent4>
      <a:accent5>
        <a:srgbClr val="BACCC9"/>
      </a:accent5>
      <a:accent6>
        <a:srgbClr val="4A667E"/>
      </a:accent6>
      <a:hlink>
        <a:srgbClr val="99CCFF"/>
      </a:hlink>
      <a:folHlink>
        <a:srgbClr val="A97CF2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">
      <a:dk1>
        <a:srgbClr val="3B4B5D"/>
      </a:dk1>
      <a:lt1>
        <a:srgbClr val="FFFFFF"/>
      </a:lt1>
      <a:dk2>
        <a:srgbClr val="466886"/>
      </a:dk2>
      <a:lt2>
        <a:srgbClr val="CCECFF"/>
      </a:lt2>
      <a:accent1>
        <a:srgbClr val="6D9D97"/>
      </a:accent1>
      <a:accent2>
        <a:srgbClr val="53718C"/>
      </a:accent2>
      <a:accent3>
        <a:srgbClr val="B0B9C3"/>
      </a:accent3>
      <a:accent4>
        <a:srgbClr val="DADADA"/>
      </a:accent4>
      <a:accent5>
        <a:srgbClr val="BACCC9"/>
      </a:accent5>
      <a:accent6>
        <a:srgbClr val="4A667E"/>
      </a:accent6>
      <a:hlink>
        <a:srgbClr val="99CCFF"/>
      </a:hlink>
      <a:folHlink>
        <a:srgbClr val="A97CF2"/>
      </a:folHlink>
    </a:clrScheme>
    <a:fontScheme name="3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">
      <a:dk1>
        <a:srgbClr val="3B4B5D"/>
      </a:dk1>
      <a:lt1>
        <a:srgbClr val="FFFFFF"/>
      </a:lt1>
      <a:dk2>
        <a:srgbClr val="466886"/>
      </a:dk2>
      <a:lt2>
        <a:srgbClr val="CCECFF"/>
      </a:lt2>
      <a:accent1>
        <a:srgbClr val="6D9D97"/>
      </a:accent1>
      <a:accent2>
        <a:srgbClr val="53718C"/>
      </a:accent2>
      <a:accent3>
        <a:srgbClr val="B0B9C3"/>
      </a:accent3>
      <a:accent4>
        <a:srgbClr val="DADADA"/>
      </a:accent4>
      <a:accent5>
        <a:srgbClr val="BACCC9"/>
      </a:accent5>
      <a:accent6>
        <a:srgbClr val="4A667E"/>
      </a:accent6>
      <a:hlink>
        <a:srgbClr val="99CCFF"/>
      </a:hlink>
      <a:folHlink>
        <a:srgbClr val="A97CF2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3etemplate">
  <a:themeElements>
    <a:clrScheme name="">
      <a:dk1>
        <a:srgbClr val="3B4B5D"/>
      </a:dk1>
      <a:lt1>
        <a:srgbClr val="FFFFFF"/>
      </a:lt1>
      <a:dk2>
        <a:srgbClr val="466886"/>
      </a:dk2>
      <a:lt2>
        <a:srgbClr val="CCECFF"/>
      </a:lt2>
      <a:accent1>
        <a:srgbClr val="6D9D97"/>
      </a:accent1>
      <a:accent2>
        <a:srgbClr val="53718C"/>
      </a:accent2>
      <a:accent3>
        <a:srgbClr val="B0B9C3"/>
      </a:accent3>
      <a:accent4>
        <a:srgbClr val="DADADA"/>
      </a:accent4>
      <a:accent5>
        <a:srgbClr val="BACCC9"/>
      </a:accent5>
      <a:accent6>
        <a:srgbClr val="4A667E"/>
      </a:accent6>
      <a:hlink>
        <a:srgbClr val="99CCFF"/>
      </a:hlink>
      <a:folHlink>
        <a:srgbClr val="A97CF2"/>
      </a:folHlink>
    </a:clrScheme>
    <a:fontScheme name="1_3etemplat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3e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e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3e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e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e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e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3e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">
      <a:dk1>
        <a:srgbClr val="3B4B5D"/>
      </a:dk1>
      <a:lt1>
        <a:srgbClr val="FFFFFF"/>
      </a:lt1>
      <a:dk2>
        <a:srgbClr val="466886"/>
      </a:dk2>
      <a:lt2>
        <a:srgbClr val="CCECFF"/>
      </a:lt2>
      <a:accent1>
        <a:srgbClr val="6D9D97"/>
      </a:accent1>
      <a:accent2>
        <a:srgbClr val="53718C"/>
      </a:accent2>
      <a:accent3>
        <a:srgbClr val="B0B9C3"/>
      </a:accent3>
      <a:accent4>
        <a:srgbClr val="DADADA"/>
      </a:accent4>
      <a:accent5>
        <a:srgbClr val="BACCC9"/>
      </a:accent5>
      <a:accent6>
        <a:srgbClr val="4A667E"/>
      </a:accent6>
      <a:hlink>
        <a:srgbClr val="99CCFF"/>
      </a:hlink>
      <a:folHlink>
        <a:srgbClr val="A97CF2"/>
      </a:folHlink>
    </a:clrScheme>
    <a:fontScheme name="5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Ripple 7">
    <a:dk1>
      <a:srgbClr val="686B5D"/>
    </a:dk1>
    <a:lt1>
      <a:srgbClr val="DCDAD0"/>
    </a:lt1>
    <a:dk2>
      <a:srgbClr val="525040"/>
    </a:dk2>
    <a:lt2>
      <a:srgbClr val="D3D2A6"/>
    </a:lt2>
    <a:accent1>
      <a:srgbClr val="5D8770"/>
    </a:accent1>
    <a:accent2>
      <a:srgbClr val="686B5D"/>
    </a:accent2>
    <a:accent3>
      <a:srgbClr val="B3B3AF"/>
    </a:accent3>
    <a:accent4>
      <a:srgbClr val="BCBAB1"/>
    </a:accent4>
    <a:accent5>
      <a:srgbClr val="B6C3BB"/>
    </a:accent5>
    <a:accent6>
      <a:srgbClr val="5E6053"/>
    </a:accent6>
    <a:hlink>
      <a:srgbClr val="85B7A9"/>
    </a:hlink>
    <a:folHlink>
      <a:srgbClr val="B8936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6569</TotalTime>
  <Words>702</Words>
  <Application>Microsoft Office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1_Default Design</vt:lpstr>
      <vt:lpstr>3etemplate</vt:lpstr>
      <vt:lpstr>Custom Design</vt:lpstr>
      <vt:lpstr>1_Custom Design</vt:lpstr>
      <vt:lpstr>2_Custom Design</vt:lpstr>
      <vt:lpstr>3_Custom Design</vt:lpstr>
      <vt:lpstr>4_Custom Design</vt:lpstr>
      <vt:lpstr>1_3etemplate</vt:lpstr>
      <vt:lpstr>5_Custom Design</vt:lpstr>
      <vt:lpstr>6_Custom Design</vt:lpstr>
      <vt:lpstr>7_Custom Design</vt:lpstr>
      <vt:lpstr>8_Custom Design</vt:lpstr>
      <vt:lpstr>9_Custom Design</vt:lpstr>
      <vt:lpstr>Ripple</vt:lpstr>
      <vt:lpstr>Mountain Top</vt:lpstr>
      <vt:lpstr>The Economics of  Endangered  Species</vt:lpstr>
      <vt:lpstr>Endangered Species</vt:lpstr>
      <vt:lpstr>IUCN Red List</vt:lpstr>
      <vt:lpstr>Conservation Efforts</vt:lpstr>
      <vt:lpstr>Purpose</vt:lpstr>
      <vt:lpstr>Economic concepts</vt:lpstr>
      <vt:lpstr>Four Types of Goods</vt:lpstr>
      <vt:lpstr>Common Resources</vt:lpstr>
      <vt:lpstr>Hunting and the Social Optimum</vt:lpstr>
      <vt:lpstr>Tragedy of the Commons</vt:lpstr>
      <vt:lpstr>PowerPoint Presentation</vt:lpstr>
      <vt:lpstr>Challenges Facing Developing Countries</vt:lpstr>
      <vt:lpstr>PowerPoint Presentation</vt:lpstr>
      <vt:lpstr>Causes of extinction</vt:lpstr>
      <vt:lpstr>Why is overhunting the major threat?</vt:lpstr>
      <vt:lpstr>Why is overhunting the major threat?</vt:lpstr>
      <vt:lpstr>Why is overhunting the major threat?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Cronovich</dc:creator>
  <cp:lastModifiedBy>deleteme</cp:lastModifiedBy>
  <cp:revision>132</cp:revision>
  <dcterms:created xsi:type="dcterms:W3CDTF">2004-09-20T14:52:58Z</dcterms:created>
  <dcterms:modified xsi:type="dcterms:W3CDTF">2013-04-15T01:01:56Z</dcterms:modified>
</cp:coreProperties>
</file>