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713" r:id="rId2"/>
    <p:sldMasterId id="2147483725" r:id="rId3"/>
  </p:sldMasterIdLst>
  <p:notesMasterIdLst>
    <p:notesMasterId r:id="rId42"/>
  </p:notesMasterIdLst>
  <p:sldIdLst>
    <p:sldId id="256" r:id="rId4"/>
    <p:sldId id="258" r:id="rId5"/>
    <p:sldId id="259" r:id="rId6"/>
    <p:sldId id="257" r:id="rId7"/>
    <p:sldId id="263" r:id="rId8"/>
    <p:sldId id="264" r:id="rId9"/>
    <p:sldId id="261" r:id="rId10"/>
    <p:sldId id="262" r:id="rId11"/>
    <p:sldId id="267" r:id="rId12"/>
    <p:sldId id="268" r:id="rId13"/>
    <p:sldId id="269" r:id="rId14"/>
    <p:sldId id="271" r:id="rId15"/>
    <p:sldId id="272" r:id="rId16"/>
    <p:sldId id="270" r:id="rId17"/>
    <p:sldId id="274" r:id="rId18"/>
    <p:sldId id="302" r:id="rId19"/>
    <p:sldId id="278" r:id="rId20"/>
    <p:sldId id="279" r:id="rId21"/>
    <p:sldId id="280" r:id="rId22"/>
    <p:sldId id="281" r:id="rId23"/>
    <p:sldId id="283" r:id="rId24"/>
    <p:sldId id="286" r:id="rId25"/>
    <p:sldId id="287" r:id="rId26"/>
    <p:sldId id="289" r:id="rId27"/>
    <p:sldId id="290" r:id="rId28"/>
    <p:sldId id="292" r:id="rId29"/>
    <p:sldId id="293" r:id="rId30"/>
    <p:sldId id="294" r:id="rId31"/>
    <p:sldId id="301" r:id="rId32"/>
    <p:sldId id="304" r:id="rId33"/>
    <p:sldId id="306" r:id="rId34"/>
    <p:sldId id="307" r:id="rId35"/>
    <p:sldId id="308" r:id="rId36"/>
    <p:sldId id="309" r:id="rId37"/>
    <p:sldId id="317" r:id="rId38"/>
    <p:sldId id="320" r:id="rId39"/>
    <p:sldId id="322" r:id="rId40"/>
    <p:sldId id="323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3F1F"/>
    <a:srgbClr val="FF9900"/>
    <a:srgbClr val="ECFA32"/>
    <a:srgbClr val="A1DC1E"/>
    <a:srgbClr val="FF66FF"/>
    <a:srgbClr val="CC3300"/>
    <a:srgbClr val="9D53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presProps" Target="pres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ableStyles" Target="tableStyles.xml"/><Relationship Id="rId20" Type="http://schemas.openxmlformats.org/officeDocument/2006/relationships/slide" Target="slides/slide17.xml"/><Relationship Id="rId41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6E80F-3550-46E3-B042-9866A65F1DEA}" type="datetimeFigureOut">
              <a:rPr lang="en-US" smtClean="0"/>
              <a:pPr/>
              <a:t>9/2/2013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3D20E7-9FDB-44C8-926B-F441A3C269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18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0909E2-308B-47F4-9DAE-85E1290FECD6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3884415" y="0"/>
            <a:ext cx="2973586" cy="45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6493" tIns="43247" rIns="86493" bIns="43247" anchor="ctr"/>
          <a:lstStyle/>
          <a:p>
            <a:endParaRPr lang="en-US" dirty="0"/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3884415" y="8685893"/>
            <a:ext cx="2973586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8" tIns="0" rIns="19048" bIns="0" anchor="b"/>
          <a:lstStyle/>
          <a:p>
            <a:pPr algn="r" defTabSz="914485" eaLnBrk="0" hangingPunct="0"/>
            <a:r>
              <a:rPr lang="en-US" altLang="en-US" sz="1000" i="1" dirty="0">
                <a:latin typeface="Times New Roman" pitchFamily="18" charset="0"/>
              </a:rPr>
              <a:t>4</a:t>
            </a:r>
          </a:p>
        </p:txBody>
      </p:sp>
      <p:sp>
        <p:nvSpPr>
          <p:cNvPr id="239620" name="Rectangle 4"/>
          <p:cNvSpPr>
            <a:spLocks noChangeArrowheads="1"/>
          </p:cNvSpPr>
          <p:nvPr/>
        </p:nvSpPr>
        <p:spPr bwMode="auto">
          <a:xfrm>
            <a:off x="-1489" y="8685893"/>
            <a:ext cx="2972098" cy="458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6493" tIns="43247" rIns="86493" bIns="43247" anchor="ctr"/>
          <a:lstStyle/>
          <a:p>
            <a:endParaRPr lang="en-US" dirty="0"/>
          </a:p>
        </p:txBody>
      </p:sp>
      <p:sp>
        <p:nvSpPr>
          <p:cNvPr id="239621" name="Rectangle 5"/>
          <p:cNvSpPr>
            <a:spLocks noChangeArrowheads="1"/>
          </p:cNvSpPr>
          <p:nvPr/>
        </p:nvSpPr>
        <p:spPr bwMode="auto">
          <a:xfrm>
            <a:off x="-1489" y="0"/>
            <a:ext cx="2972098" cy="455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6493" tIns="43247" rIns="86493" bIns="43247" anchor="ctr"/>
          <a:lstStyle/>
          <a:p>
            <a:endParaRPr lang="en-US" dirty="0"/>
          </a:p>
        </p:txBody>
      </p:sp>
      <p:sp>
        <p:nvSpPr>
          <p:cNvPr id="2396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 w="12700" cap="flat"/>
        </p:spPr>
      </p:sp>
      <p:sp>
        <p:nvSpPr>
          <p:cNvPr id="23962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  <a:ln/>
        </p:spPr>
        <p:txBody>
          <a:bodyPr lIns="92058" tIns="46028" rIns="92058" bIns="46028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052C8-901A-4E38-8B5A-64E84666023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E3E22-239F-453C-80DC-BF85797447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24A93-7BC3-40A0-A97C-D6084C2A10B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3052C8-901A-4E38-8B5A-64E84666023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A8F2891-CB42-420E-9558-F12CD7DF75A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7CA5B2-2FFC-49BC-BAA7-6678703A7BF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73417B9B-099E-46AA-9795-35FFE543D12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4CC985EC-3FCE-48B2-84FB-4B0DB713C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583DF4-AF93-48AB-AD07-E666330CFD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32C285B-32D0-4C1A-BE3B-7A3F8B8C4B6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EDA039-3FCF-4892-8FE3-A9A085CD9C8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F2891-CB42-420E-9558-F12CD7DF75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48532A8E-DAC9-4179-B483-BE1D66ACDE8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E3E22-239F-453C-80DC-BF857974478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58D24A93-7BC3-40A0-A97C-D6084C2A10B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3052C8-901A-4E38-8B5A-64E84666023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A8F2891-CB42-420E-9558-F12CD7DF75A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7CA5B2-2FFC-49BC-BAA7-6678703A7BF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73417B9B-099E-46AA-9795-35FFE543D12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>
              <a:defRPr/>
            </a:pPr>
            <a:fld id="{4CC985EC-3FCE-48B2-84FB-4B0DB713CA8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B583DF4-AF93-48AB-AD07-E666330CFD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32C285B-32D0-4C1A-BE3B-7A3F8B8C4B6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CA5B2-2FFC-49BC-BAA7-6678703A7B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9EDA039-3FCF-4892-8FE3-A9A085CD9C81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48532A8E-DAC9-4179-B483-BE1D66ACDE8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E3E22-239F-453C-80DC-BF8579744786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pPr>
              <a:defRPr/>
            </a:pPr>
            <a:fld id="{58D24A93-7BC3-40A0-A97C-D6084C2A10B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7B9B-099E-46AA-9795-35FFE543D12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985EC-3FCE-48B2-84FB-4B0DB713CA8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83DF4-AF93-48AB-AD07-E666330CFD4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C285B-32D0-4C1A-BE3B-7A3F8B8C4B6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DA039-3FCF-4892-8FE3-A9A085CD9C8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32A8E-DAC9-4179-B483-BE1D66ACDE8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31E1F008-C48E-43D2-BE08-3A26DB2A104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332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2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3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4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5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35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E1F008-C48E-43D2-BE08-3A26DB2A10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E1F008-C48E-43D2-BE08-3A26DB2A104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Appendix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accent1"/>
                </a:solidFill>
              </a:rPr>
              <a:t>Tools of Microeconomics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Buyers determine </a:t>
            </a:r>
            <a:r>
              <a:rPr lang="en-US" altLang="en-US" i="1" dirty="0">
                <a:solidFill>
                  <a:srgbClr val="CCCC00"/>
                </a:solidFill>
              </a:rPr>
              <a:t>demand</a:t>
            </a:r>
            <a:r>
              <a:rPr lang="en-US" altLang="en-US" dirty="0">
                <a:solidFill>
                  <a:srgbClr val="CCCC00"/>
                </a:solidFill>
              </a:rPr>
              <a:t>.</a:t>
            </a:r>
          </a:p>
          <a:p>
            <a:endParaRPr lang="en-US" altLang="en-US" dirty="0">
              <a:solidFill>
                <a:srgbClr val="CC0000"/>
              </a:solidFill>
            </a:endParaRP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Sellers determine </a:t>
            </a:r>
            <a:r>
              <a:rPr lang="en-US" altLang="en-US" i="1" dirty="0">
                <a:solidFill>
                  <a:srgbClr val="CCCC00"/>
                </a:solidFill>
              </a:rPr>
              <a:t>supply.</a:t>
            </a:r>
            <a:endParaRPr lang="en-US" altLang="en-US" dirty="0">
              <a:solidFill>
                <a:srgbClr val="CCCC00"/>
              </a:solidFill>
            </a:endParaRPr>
          </a:p>
        </p:txBody>
      </p:sp>
      <p:graphicFrame>
        <p:nvGraphicFramePr>
          <p:cNvPr id="238594" name="Object 2"/>
          <p:cNvGraphicFramePr>
            <a:graphicFrameLocks/>
          </p:cNvGraphicFramePr>
          <p:nvPr/>
        </p:nvGraphicFramePr>
        <p:xfrm>
          <a:off x="1981200" y="2438400"/>
          <a:ext cx="4481513" cy="232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Clip" r:id="rId4" imgW="4481280" imgH="2322360" progId="">
                  <p:embed/>
                </p:oleObj>
              </mc:Choice>
              <mc:Fallback>
                <p:oleObj name="Clip" r:id="rId4" imgW="4481280" imgH="2322360" progId="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4481513" cy="232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85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9900"/>
                </a:solidFill>
              </a:rPr>
              <a:t>What is a Market?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5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5" name="Rectangle 75"/>
          <p:cNvSpPr>
            <a:spLocks noGrp="1" noChangeArrowheads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/>
          <a:lstStyle/>
          <a:p>
            <a:r>
              <a:rPr lang="en-US" dirty="0"/>
              <a:t>The Equilibrium of Supply and Demand</a:t>
            </a:r>
          </a:p>
        </p:txBody>
      </p:sp>
      <p:sp>
        <p:nvSpPr>
          <p:cNvPr id="296965" name="Rectangle 5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F3F6F9"/>
          </a:solidFill>
          <a:ln w="23495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66" name="Rectangle 6"/>
          <p:cNvSpPr>
            <a:spLocks noChangeArrowheads="1"/>
          </p:cNvSpPr>
          <p:nvPr/>
        </p:nvSpPr>
        <p:spPr bwMode="auto">
          <a:xfrm>
            <a:off x="1517650" y="1582737"/>
            <a:ext cx="7016750" cy="4589463"/>
          </a:xfrm>
          <a:prstGeom prst="rect">
            <a:avLst/>
          </a:prstGeom>
          <a:solidFill>
            <a:srgbClr val="F2F4F8"/>
          </a:solidFill>
          <a:ln w="21272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67" name="Rectangle 7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F1F4F7"/>
          </a:solidFill>
          <a:ln w="19208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68" name="Rectangle 8"/>
          <p:cNvSpPr>
            <a:spLocks noChangeArrowheads="1"/>
          </p:cNvSpPr>
          <p:nvPr/>
        </p:nvSpPr>
        <p:spPr bwMode="auto">
          <a:xfrm>
            <a:off x="1606550" y="1447800"/>
            <a:ext cx="7016750" cy="4589463"/>
          </a:xfrm>
          <a:prstGeom prst="rect">
            <a:avLst/>
          </a:prstGeom>
          <a:solidFill>
            <a:srgbClr val="F0F2F5"/>
          </a:solidFill>
          <a:ln w="1698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69" name="Rectangle 9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EF1F4"/>
          </a:solidFill>
          <a:ln w="1492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0" name="Rectangle 10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DEFF3"/>
          </a:solidFill>
          <a:ln w="1285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1" name="Rectangle 11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BEEF2"/>
          </a:solidFill>
          <a:ln w="106363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2" name="Rectangle 12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AECF1"/>
          </a:solidFill>
          <a:ln w="8572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3" name="Rectangle 13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9EBF0"/>
          </a:solidFill>
          <a:ln w="6350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4" name="Rectangle 14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7EAEF"/>
          </a:solidFill>
          <a:ln w="42863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5" name="Rectangle 15"/>
          <p:cNvSpPr>
            <a:spLocks noChangeArrowheads="1"/>
          </p:cNvSpPr>
          <p:nvPr/>
        </p:nvSpPr>
        <p:spPr bwMode="auto">
          <a:xfrm>
            <a:off x="1606550" y="1444625"/>
            <a:ext cx="7016750" cy="4589463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6" name="Rectangle 16"/>
          <p:cNvSpPr>
            <a:spLocks noChangeArrowheads="1"/>
          </p:cNvSpPr>
          <p:nvPr/>
        </p:nvSpPr>
        <p:spPr bwMode="auto">
          <a:xfrm>
            <a:off x="1500188" y="1338263"/>
            <a:ext cx="7016750" cy="4589462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7" name="Line 17"/>
          <p:cNvSpPr>
            <a:spLocks noChangeShapeType="1"/>
          </p:cNvSpPr>
          <p:nvPr/>
        </p:nvSpPr>
        <p:spPr bwMode="auto">
          <a:xfrm>
            <a:off x="1947863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8" name="Line 18"/>
          <p:cNvSpPr>
            <a:spLocks noChangeShapeType="1"/>
          </p:cNvSpPr>
          <p:nvPr/>
        </p:nvSpPr>
        <p:spPr bwMode="auto">
          <a:xfrm>
            <a:off x="2395538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79" name="Line 19"/>
          <p:cNvSpPr>
            <a:spLocks noChangeShapeType="1"/>
          </p:cNvSpPr>
          <p:nvPr/>
        </p:nvSpPr>
        <p:spPr bwMode="auto">
          <a:xfrm>
            <a:off x="2843213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0" name="Line 20"/>
          <p:cNvSpPr>
            <a:spLocks noChangeShapeType="1"/>
          </p:cNvSpPr>
          <p:nvPr/>
        </p:nvSpPr>
        <p:spPr bwMode="auto">
          <a:xfrm>
            <a:off x="3292475" y="5735638"/>
            <a:ext cx="1588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1" name="Line 21"/>
          <p:cNvSpPr>
            <a:spLocks noChangeShapeType="1"/>
          </p:cNvSpPr>
          <p:nvPr/>
        </p:nvSpPr>
        <p:spPr bwMode="auto">
          <a:xfrm>
            <a:off x="3740150" y="5735638"/>
            <a:ext cx="1588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2" name="Line 22"/>
          <p:cNvSpPr>
            <a:spLocks noChangeShapeType="1"/>
          </p:cNvSpPr>
          <p:nvPr/>
        </p:nvSpPr>
        <p:spPr bwMode="auto">
          <a:xfrm>
            <a:off x="4187825" y="5735638"/>
            <a:ext cx="1588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3" name="Line 23"/>
          <p:cNvSpPr>
            <a:spLocks noChangeShapeType="1"/>
          </p:cNvSpPr>
          <p:nvPr/>
        </p:nvSpPr>
        <p:spPr bwMode="auto">
          <a:xfrm>
            <a:off x="5062538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4" name="Line 24"/>
          <p:cNvSpPr>
            <a:spLocks noChangeShapeType="1"/>
          </p:cNvSpPr>
          <p:nvPr/>
        </p:nvSpPr>
        <p:spPr bwMode="auto">
          <a:xfrm>
            <a:off x="5510213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5" name="Line 25"/>
          <p:cNvSpPr>
            <a:spLocks noChangeShapeType="1"/>
          </p:cNvSpPr>
          <p:nvPr/>
        </p:nvSpPr>
        <p:spPr bwMode="auto">
          <a:xfrm>
            <a:off x="5957888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6" name="Line 26"/>
          <p:cNvSpPr>
            <a:spLocks noChangeShapeType="1"/>
          </p:cNvSpPr>
          <p:nvPr/>
        </p:nvSpPr>
        <p:spPr bwMode="auto">
          <a:xfrm>
            <a:off x="6405563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7" name="Line 27"/>
          <p:cNvSpPr>
            <a:spLocks noChangeShapeType="1"/>
          </p:cNvSpPr>
          <p:nvPr/>
        </p:nvSpPr>
        <p:spPr bwMode="auto">
          <a:xfrm>
            <a:off x="6853238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8" name="Line 28"/>
          <p:cNvSpPr>
            <a:spLocks noChangeShapeType="1"/>
          </p:cNvSpPr>
          <p:nvPr/>
        </p:nvSpPr>
        <p:spPr bwMode="auto">
          <a:xfrm>
            <a:off x="7300913" y="5735638"/>
            <a:ext cx="1587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89" name="Line 29"/>
          <p:cNvSpPr>
            <a:spLocks noChangeShapeType="1"/>
          </p:cNvSpPr>
          <p:nvPr/>
        </p:nvSpPr>
        <p:spPr bwMode="auto">
          <a:xfrm>
            <a:off x="4635500" y="5735638"/>
            <a:ext cx="1588" cy="1920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90" name="Freeform 30"/>
          <p:cNvSpPr>
            <a:spLocks/>
          </p:cNvSpPr>
          <p:nvPr/>
        </p:nvSpPr>
        <p:spPr bwMode="auto">
          <a:xfrm>
            <a:off x="1493838" y="1338263"/>
            <a:ext cx="7016750" cy="4589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91"/>
              </a:cxn>
              <a:cxn ang="0">
                <a:pos x="4420" y="2891"/>
              </a:cxn>
            </a:cxnLst>
            <a:rect l="0" t="0" r="r" b="b"/>
            <a:pathLst>
              <a:path w="4420" h="2891">
                <a:moveTo>
                  <a:pt x="0" y="0"/>
                </a:moveTo>
                <a:lnTo>
                  <a:pt x="0" y="2891"/>
                </a:lnTo>
                <a:lnTo>
                  <a:pt x="4420" y="2891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96991" name="Rectangle 31"/>
          <p:cNvSpPr>
            <a:spLocks noChangeArrowheads="1"/>
          </p:cNvSpPr>
          <p:nvPr/>
        </p:nvSpPr>
        <p:spPr bwMode="auto">
          <a:xfrm>
            <a:off x="498475" y="1292225"/>
            <a:ext cx="8463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b="1" dirty="0"/>
              <a:t>Price of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2" name="Rectangle 32"/>
          <p:cNvSpPr>
            <a:spLocks noChangeArrowheads="1"/>
          </p:cNvSpPr>
          <p:nvPr/>
        </p:nvSpPr>
        <p:spPr bwMode="auto">
          <a:xfrm>
            <a:off x="228600" y="1576388"/>
            <a:ext cx="11156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b="1" dirty="0"/>
              <a:t>Ice-Cream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3" name="Rectangle 33"/>
          <p:cNvSpPr>
            <a:spLocks noChangeArrowheads="1"/>
          </p:cNvSpPr>
          <p:nvPr/>
        </p:nvSpPr>
        <p:spPr bwMode="auto">
          <a:xfrm>
            <a:off x="760413" y="1860550"/>
            <a:ext cx="5770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b="1" dirty="0"/>
              <a:t>Cone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4" name="Rectangle 34"/>
          <p:cNvSpPr>
            <a:spLocks noChangeArrowheads="1"/>
          </p:cNvSpPr>
          <p:nvPr/>
        </p:nvSpPr>
        <p:spPr bwMode="auto">
          <a:xfrm>
            <a:off x="1433513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0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5" name="Rectangle 35"/>
          <p:cNvSpPr>
            <a:spLocks noChangeArrowheads="1"/>
          </p:cNvSpPr>
          <p:nvPr/>
        </p:nvSpPr>
        <p:spPr bwMode="auto">
          <a:xfrm>
            <a:off x="1873250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1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6" name="Rectangle 36"/>
          <p:cNvSpPr>
            <a:spLocks noChangeArrowheads="1"/>
          </p:cNvSpPr>
          <p:nvPr/>
        </p:nvSpPr>
        <p:spPr bwMode="auto">
          <a:xfrm>
            <a:off x="2333625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2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7" name="Rectangle 37"/>
          <p:cNvSpPr>
            <a:spLocks noChangeArrowheads="1"/>
          </p:cNvSpPr>
          <p:nvPr/>
        </p:nvSpPr>
        <p:spPr bwMode="auto">
          <a:xfrm>
            <a:off x="2779713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3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8" name="Rectangle 38"/>
          <p:cNvSpPr>
            <a:spLocks noChangeArrowheads="1"/>
          </p:cNvSpPr>
          <p:nvPr/>
        </p:nvSpPr>
        <p:spPr bwMode="auto">
          <a:xfrm>
            <a:off x="3233738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4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6999" name="Rectangle 39"/>
          <p:cNvSpPr>
            <a:spLocks noChangeArrowheads="1"/>
          </p:cNvSpPr>
          <p:nvPr/>
        </p:nvSpPr>
        <p:spPr bwMode="auto">
          <a:xfrm>
            <a:off x="3679825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5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0" name="Rectangle 40"/>
          <p:cNvSpPr>
            <a:spLocks noChangeArrowheads="1"/>
          </p:cNvSpPr>
          <p:nvPr/>
        </p:nvSpPr>
        <p:spPr bwMode="auto">
          <a:xfrm>
            <a:off x="4133850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6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1" name="Rectangle 41"/>
          <p:cNvSpPr>
            <a:spLocks noChangeArrowheads="1"/>
          </p:cNvSpPr>
          <p:nvPr/>
        </p:nvSpPr>
        <p:spPr bwMode="auto">
          <a:xfrm>
            <a:off x="4579938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7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2" name="Rectangle 42"/>
          <p:cNvSpPr>
            <a:spLocks noChangeArrowheads="1"/>
          </p:cNvSpPr>
          <p:nvPr/>
        </p:nvSpPr>
        <p:spPr bwMode="auto">
          <a:xfrm>
            <a:off x="5002213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8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3" name="Rectangle 43"/>
          <p:cNvSpPr>
            <a:spLocks noChangeArrowheads="1"/>
          </p:cNvSpPr>
          <p:nvPr/>
        </p:nvSpPr>
        <p:spPr bwMode="auto">
          <a:xfrm>
            <a:off x="5454650" y="5942013"/>
            <a:ext cx="127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9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4" name="Rectangle 44"/>
          <p:cNvSpPr>
            <a:spLocks noChangeArrowheads="1"/>
          </p:cNvSpPr>
          <p:nvPr/>
        </p:nvSpPr>
        <p:spPr bwMode="auto">
          <a:xfrm>
            <a:off x="5837238" y="5942013"/>
            <a:ext cx="25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10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5" name="Rectangle 45"/>
          <p:cNvSpPr>
            <a:spLocks noChangeArrowheads="1"/>
          </p:cNvSpPr>
          <p:nvPr/>
        </p:nvSpPr>
        <p:spPr bwMode="auto">
          <a:xfrm>
            <a:off x="6278563" y="5942013"/>
            <a:ext cx="25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11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6" name="Rectangle 46"/>
          <p:cNvSpPr>
            <a:spLocks noChangeArrowheads="1"/>
          </p:cNvSpPr>
          <p:nvPr/>
        </p:nvSpPr>
        <p:spPr bwMode="auto">
          <a:xfrm>
            <a:off x="6724650" y="5942013"/>
            <a:ext cx="25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12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7" name="Rectangle 47"/>
          <p:cNvSpPr>
            <a:spLocks noChangeArrowheads="1"/>
          </p:cNvSpPr>
          <p:nvPr/>
        </p:nvSpPr>
        <p:spPr bwMode="auto">
          <a:xfrm>
            <a:off x="5338763" y="6234113"/>
            <a:ext cx="3214687" cy="31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b="1" dirty="0">
                <a:solidFill>
                  <a:srgbClr val="000000"/>
                </a:solidFill>
              </a:rPr>
              <a:t>Quantity of Ice-Cream Cones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97008" name="Rectangle 48"/>
          <p:cNvSpPr>
            <a:spLocks noChangeArrowheads="1"/>
          </p:cNvSpPr>
          <p:nvPr/>
        </p:nvSpPr>
        <p:spPr bwMode="auto">
          <a:xfrm>
            <a:off x="7172325" y="5942013"/>
            <a:ext cx="25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dirty="0">
                <a:solidFill>
                  <a:srgbClr val="000000"/>
                </a:solidFill>
              </a:rPr>
              <a:t>13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4699000" y="4859338"/>
            <a:ext cx="1898650" cy="939800"/>
            <a:chOff x="2960" y="3061"/>
            <a:chExt cx="1196" cy="592"/>
          </a:xfrm>
        </p:grpSpPr>
        <p:sp>
          <p:nvSpPr>
            <p:cNvPr id="297010" name="Line 50"/>
            <p:cNvSpPr>
              <a:spLocks noChangeShapeType="1"/>
            </p:cNvSpPr>
            <p:nvPr/>
          </p:nvSpPr>
          <p:spPr bwMode="auto">
            <a:xfrm flipH="1">
              <a:off x="2960" y="3236"/>
              <a:ext cx="296" cy="41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" name="Group 51"/>
            <p:cNvGrpSpPr>
              <a:grpSpLocks/>
            </p:cNvGrpSpPr>
            <p:nvPr/>
          </p:nvGrpSpPr>
          <p:grpSpPr bwMode="auto">
            <a:xfrm>
              <a:off x="3256" y="3061"/>
              <a:ext cx="900" cy="457"/>
              <a:chOff x="3256" y="3061"/>
              <a:chExt cx="900" cy="457"/>
            </a:xfrm>
          </p:grpSpPr>
          <p:sp>
            <p:nvSpPr>
              <p:cNvPr id="297012" name="Rectangle 52"/>
              <p:cNvSpPr>
                <a:spLocks noChangeArrowheads="1"/>
              </p:cNvSpPr>
              <p:nvPr/>
            </p:nvSpPr>
            <p:spPr bwMode="auto">
              <a:xfrm>
                <a:off x="3256" y="3061"/>
                <a:ext cx="900" cy="457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7013" name="Rectangle 53"/>
              <p:cNvSpPr>
                <a:spLocks noChangeArrowheads="1"/>
              </p:cNvSpPr>
              <p:nvPr/>
            </p:nvSpPr>
            <p:spPr bwMode="auto">
              <a:xfrm>
                <a:off x="3310" y="3106"/>
                <a:ext cx="71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dirty="0">
                    <a:solidFill>
                      <a:srgbClr val="000000"/>
                    </a:solidFill>
                  </a:rPr>
                  <a:t>Equilibrium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297014" name="Rectangle 54"/>
              <p:cNvSpPr>
                <a:spLocks noChangeArrowheads="1"/>
              </p:cNvSpPr>
              <p:nvPr/>
            </p:nvSpPr>
            <p:spPr bwMode="auto">
              <a:xfrm>
                <a:off x="3310" y="3285"/>
                <a:ext cx="50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dirty="0">
                    <a:solidFill>
                      <a:srgbClr val="000000"/>
                    </a:solidFill>
                  </a:rPr>
                  <a:t>quantity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1543050" y="3067050"/>
            <a:ext cx="2239963" cy="384175"/>
            <a:chOff x="972" y="1932"/>
            <a:chExt cx="1411" cy="242"/>
          </a:xfrm>
        </p:grpSpPr>
        <p:sp>
          <p:nvSpPr>
            <p:cNvPr id="297016" name="Line 56"/>
            <p:cNvSpPr>
              <a:spLocks noChangeShapeType="1"/>
            </p:cNvSpPr>
            <p:nvPr/>
          </p:nvSpPr>
          <p:spPr bwMode="auto">
            <a:xfrm flipH="1">
              <a:off x="972" y="2039"/>
              <a:ext cx="134" cy="10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17" name="Rectangle 57"/>
            <p:cNvSpPr>
              <a:spLocks noChangeArrowheads="1"/>
            </p:cNvSpPr>
            <p:nvPr/>
          </p:nvSpPr>
          <p:spPr bwMode="auto">
            <a:xfrm>
              <a:off x="1093" y="1932"/>
              <a:ext cx="1290" cy="242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18" name="Rectangle 58"/>
            <p:cNvSpPr>
              <a:spLocks noChangeArrowheads="1"/>
            </p:cNvSpPr>
            <p:nvPr/>
          </p:nvSpPr>
          <p:spPr bwMode="auto">
            <a:xfrm>
              <a:off x="1142" y="1965"/>
              <a:ext cx="1064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dirty="0">
                  <a:solidFill>
                    <a:srgbClr val="000000"/>
                  </a:solidFill>
                </a:rPr>
                <a:t>Equilibrium price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4784725" y="2981325"/>
            <a:ext cx="3198813" cy="512763"/>
            <a:chOff x="3014" y="1878"/>
            <a:chExt cx="2015" cy="323"/>
          </a:xfrm>
        </p:grpSpPr>
        <p:sp>
          <p:nvSpPr>
            <p:cNvPr id="297020" name="Line 60"/>
            <p:cNvSpPr>
              <a:spLocks noChangeShapeType="1"/>
            </p:cNvSpPr>
            <p:nvPr/>
          </p:nvSpPr>
          <p:spPr bwMode="auto">
            <a:xfrm flipH="1">
              <a:off x="3014" y="2013"/>
              <a:ext cx="1155" cy="18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21" name="Rectangle 61"/>
            <p:cNvSpPr>
              <a:spLocks noChangeArrowheads="1"/>
            </p:cNvSpPr>
            <p:nvPr/>
          </p:nvSpPr>
          <p:spPr bwMode="auto">
            <a:xfrm>
              <a:off x="4143" y="1878"/>
              <a:ext cx="886" cy="269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22" name="Rectangle 62"/>
            <p:cNvSpPr>
              <a:spLocks noChangeArrowheads="1"/>
            </p:cNvSpPr>
            <p:nvPr/>
          </p:nvSpPr>
          <p:spPr bwMode="auto">
            <a:xfrm>
              <a:off x="4177" y="1927"/>
              <a:ext cx="76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dirty="0">
                  <a:solidFill>
                    <a:srgbClr val="000000"/>
                  </a:solidFill>
                </a:rPr>
                <a:t>Equilibrium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6" name="Group 63"/>
          <p:cNvGrpSpPr>
            <a:grpSpLocks/>
          </p:cNvGrpSpPr>
          <p:nvPr/>
        </p:nvGrpSpPr>
        <p:grpSpPr bwMode="auto">
          <a:xfrm>
            <a:off x="1778000" y="1858963"/>
            <a:ext cx="6364288" cy="3149600"/>
            <a:chOff x="1120" y="1171"/>
            <a:chExt cx="4009" cy="1984"/>
          </a:xfrm>
        </p:grpSpPr>
        <p:sp>
          <p:nvSpPr>
            <p:cNvPr id="297024" name="Line 64"/>
            <p:cNvSpPr>
              <a:spLocks noChangeShapeType="1"/>
            </p:cNvSpPr>
            <p:nvPr/>
          </p:nvSpPr>
          <p:spPr bwMode="auto">
            <a:xfrm flipH="1">
              <a:off x="1120" y="1286"/>
              <a:ext cx="3493" cy="1869"/>
            </a:xfrm>
            <a:prstGeom prst="line">
              <a:avLst/>
            </a:prstGeom>
            <a:noFill/>
            <a:ln w="63500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25" name="Rectangle 65"/>
            <p:cNvSpPr>
              <a:spLocks noChangeArrowheads="1"/>
            </p:cNvSpPr>
            <p:nvPr/>
          </p:nvSpPr>
          <p:spPr bwMode="auto">
            <a:xfrm>
              <a:off x="4642" y="1171"/>
              <a:ext cx="4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dirty="0">
                  <a:solidFill>
                    <a:srgbClr val="000000"/>
                  </a:solidFill>
                </a:rPr>
                <a:t>Supply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66"/>
          <p:cNvGrpSpPr>
            <a:grpSpLocks/>
          </p:cNvGrpSpPr>
          <p:nvPr/>
        </p:nvGrpSpPr>
        <p:grpSpPr bwMode="auto">
          <a:xfrm>
            <a:off x="1884363" y="2020888"/>
            <a:ext cx="6607175" cy="3189287"/>
            <a:chOff x="1187" y="1273"/>
            <a:chExt cx="4162" cy="2009"/>
          </a:xfrm>
        </p:grpSpPr>
        <p:sp>
          <p:nvSpPr>
            <p:cNvPr id="297027" name="Line 67"/>
            <p:cNvSpPr>
              <a:spLocks noChangeShapeType="1"/>
            </p:cNvSpPr>
            <p:nvPr/>
          </p:nvSpPr>
          <p:spPr bwMode="auto">
            <a:xfrm>
              <a:off x="1187" y="1273"/>
              <a:ext cx="3547" cy="1896"/>
            </a:xfrm>
            <a:prstGeom prst="line">
              <a:avLst/>
            </a:prstGeom>
            <a:noFill/>
            <a:ln w="63500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28" name="Rectangle 68"/>
            <p:cNvSpPr>
              <a:spLocks noChangeArrowheads="1"/>
            </p:cNvSpPr>
            <p:nvPr/>
          </p:nvSpPr>
          <p:spPr bwMode="auto">
            <a:xfrm>
              <a:off x="4754" y="3090"/>
              <a:ext cx="5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dirty="0">
                  <a:solidFill>
                    <a:srgbClr val="000000"/>
                  </a:solidFill>
                </a:rPr>
                <a:t>Demand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8" name="Group 69"/>
          <p:cNvGrpSpPr>
            <a:grpSpLocks/>
          </p:cNvGrpSpPr>
          <p:nvPr/>
        </p:nvGrpSpPr>
        <p:grpSpPr bwMode="auto">
          <a:xfrm>
            <a:off x="831850" y="3371850"/>
            <a:ext cx="3863975" cy="2363788"/>
            <a:chOff x="524" y="2124"/>
            <a:chExt cx="2434" cy="1489"/>
          </a:xfrm>
        </p:grpSpPr>
        <p:sp>
          <p:nvSpPr>
            <p:cNvPr id="297030" name="Line 70"/>
            <p:cNvSpPr>
              <a:spLocks noChangeShapeType="1"/>
            </p:cNvSpPr>
            <p:nvPr/>
          </p:nvSpPr>
          <p:spPr bwMode="auto">
            <a:xfrm>
              <a:off x="959" y="2201"/>
              <a:ext cx="1948" cy="1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31" name="Freeform 71"/>
            <p:cNvSpPr>
              <a:spLocks/>
            </p:cNvSpPr>
            <p:nvPr/>
          </p:nvSpPr>
          <p:spPr bwMode="auto">
            <a:xfrm>
              <a:off x="2907" y="2201"/>
              <a:ext cx="1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40"/>
                </a:cxn>
                <a:cxn ang="0">
                  <a:pos x="13" y="1412"/>
                </a:cxn>
              </a:cxnLst>
              <a:rect l="0" t="0" r="r" b="b"/>
              <a:pathLst>
                <a:path w="13" h="1412">
                  <a:moveTo>
                    <a:pt x="0" y="0"/>
                  </a:moveTo>
                  <a:lnTo>
                    <a:pt x="13" y="40"/>
                  </a:lnTo>
                  <a:lnTo>
                    <a:pt x="13" y="1412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32" name="Oval 72"/>
            <p:cNvSpPr>
              <a:spLocks noChangeArrowheads="1"/>
            </p:cNvSpPr>
            <p:nvPr/>
          </p:nvSpPr>
          <p:spPr bwMode="auto">
            <a:xfrm>
              <a:off x="2866" y="2147"/>
              <a:ext cx="92" cy="94"/>
            </a:xfrm>
            <a:prstGeom prst="ellipse">
              <a:avLst/>
            </a:prstGeom>
            <a:solidFill>
              <a:srgbClr val="CC0000"/>
            </a:solidFill>
            <a:ln w="6350">
              <a:solidFill>
                <a:srgbClr val="A5002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033" name="Rectangle 73"/>
            <p:cNvSpPr>
              <a:spLocks noChangeArrowheads="1"/>
            </p:cNvSpPr>
            <p:nvPr/>
          </p:nvSpPr>
          <p:spPr bwMode="auto">
            <a:xfrm>
              <a:off x="524" y="2124"/>
              <a:ext cx="283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dirty="0"/>
                <a:t>P*</a:t>
              </a:r>
            </a:p>
            <a:p>
              <a:pPr eaLnBrk="0" hangingPunct="0"/>
              <a:r>
                <a:rPr lang="en-US" dirty="0"/>
                <a:t>2.00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227" name="Rectangle 75"/>
          <p:cNvSpPr>
            <a:spLocks noGrp="1" noChangeArrowheads="1"/>
          </p:cNvSpPr>
          <p:nvPr>
            <p:ph type="title"/>
          </p:nvPr>
        </p:nvSpPr>
        <p:spPr>
          <a:xfrm>
            <a:off x="177800" y="-25400"/>
            <a:ext cx="8509000" cy="1143000"/>
          </a:xfrm>
        </p:spPr>
        <p:txBody>
          <a:bodyPr/>
          <a:lstStyle/>
          <a:p>
            <a:r>
              <a:rPr lang="en-US" sz="3200" dirty="0" smtClean="0"/>
              <a:t>Shifting the curves: hot weather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05157" name="Rectangle 5"/>
          <p:cNvSpPr>
            <a:spLocks noChangeArrowheads="1"/>
          </p:cNvSpPr>
          <p:nvPr/>
        </p:nvSpPr>
        <p:spPr bwMode="auto">
          <a:xfrm>
            <a:off x="1639887" y="1122363"/>
            <a:ext cx="6284913" cy="5278437"/>
          </a:xfrm>
          <a:prstGeom prst="rect">
            <a:avLst/>
          </a:prstGeom>
          <a:solidFill>
            <a:srgbClr val="F3F6F9"/>
          </a:solidFill>
          <a:ln w="2000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58" name="Rectangle 6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F2F4F8"/>
          </a:solidFill>
          <a:ln w="18256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59" name="Rectangle 7"/>
          <p:cNvSpPr>
            <a:spLocks noChangeArrowheads="1"/>
          </p:cNvSpPr>
          <p:nvPr/>
        </p:nvSpPr>
        <p:spPr bwMode="auto">
          <a:xfrm>
            <a:off x="1639887" y="1122363"/>
            <a:ext cx="6284913" cy="4886325"/>
          </a:xfrm>
          <a:prstGeom prst="rect">
            <a:avLst/>
          </a:prstGeom>
          <a:solidFill>
            <a:srgbClr val="F1F4F7"/>
          </a:solidFill>
          <a:ln w="16351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0" name="Rectangle 8"/>
          <p:cNvSpPr>
            <a:spLocks noChangeArrowheads="1"/>
          </p:cNvSpPr>
          <p:nvPr/>
        </p:nvSpPr>
        <p:spPr bwMode="auto">
          <a:xfrm>
            <a:off x="1639887" y="1122363"/>
            <a:ext cx="6284913" cy="4886325"/>
          </a:xfrm>
          <a:prstGeom prst="rect">
            <a:avLst/>
          </a:prstGeom>
          <a:solidFill>
            <a:srgbClr val="F0F2F5"/>
          </a:solidFill>
          <a:ln w="14605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1" name="Rectangle 9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EF1F4"/>
          </a:solidFill>
          <a:ln w="12700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2" name="Rectangle 10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DEFF3"/>
          </a:solidFill>
          <a:ln w="1095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3" name="Rectangle 11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BEEF2"/>
          </a:solidFill>
          <a:ln w="9048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4" name="Rectangle 12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AECF1"/>
          </a:solidFill>
          <a:ln w="7302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5" name="Rectangle 13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9EBF0"/>
          </a:solidFill>
          <a:ln w="53975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6" name="Rectangle 14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7EAEF"/>
          </a:solidFill>
          <a:ln w="36513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7" name="Rectangle 15"/>
          <p:cNvSpPr>
            <a:spLocks noChangeArrowheads="1"/>
          </p:cNvSpPr>
          <p:nvPr/>
        </p:nvSpPr>
        <p:spPr bwMode="auto">
          <a:xfrm>
            <a:off x="1639887" y="1122363"/>
            <a:ext cx="6380163" cy="4886325"/>
          </a:xfrm>
          <a:prstGeom prst="rect">
            <a:avLst/>
          </a:prstGeom>
          <a:solidFill>
            <a:srgbClr val="E6E9EF"/>
          </a:solidFill>
          <a:ln w="17463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8" name="Rectangle 16"/>
          <p:cNvSpPr>
            <a:spLocks noChangeArrowheads="1"/>
          </p:cNvSpPr>
          <p:nvPr/>
        </p:nvSpPr>
        <p:spPr bwMode="auto">
          <a:xfrm>
            <a:off x="1566862" y="1179513"/>
            <a:ext cx="6362700" cy="4868862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69" name="Freeform 17"/>
          <p:cNvSpPr>
            <a:spLocks/>
          </p:cNvSpPr>
          <p:nvPr/>
        </p:nvSpPr>
        <p:spPr bwMode="auto">
          <a:xfrm>
            <a:off x="1554162" y="1050925"/>
            <a:ext cx="6362700" cy="48688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67"/>
              </a:cxn>
              <a:cxn ang="0">
                <a:pos x="4008" y="3067"/>
              </a:cxn>
            </a:cxnLst>
            <a:rect l="0" t="0" r="r" b="b"/>
            <a:pathLst>
              <a:path w="4008" h="3067">
                <a:moveTo>
                  <a:pt x="0" y="0"/>
                </a:moveTo>
                <a:lnTo>
                  <a:pt x="0" y="3067"/>
                </a:lnTo>
                <a:lnTo>
                  <a:pt x="4008" y="3067"/>
                </a:lnTo>
              </a:path>
            </a:pathLst>
          </a:custGeom>
          <a:noFill/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70" name="Line 18"/>
          <p:cNvSpPr>
            <a:spLocks noChangeShapeType="1"/>
          </p:cNvSpPr>
          <p:nvPr/>
        </p:nvSpPr>
        <p:spPr bwMode="auto">
          <a:xfrm>
            <a:off x="2640012" y="2511425"/>
            <a:ext cx="1236663" cy="1588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71" name="Line 19"/>
          <p:cNvSpPr>
            <a:spLocks noChangeShapeType="1"/>
          </p:cNvSpPr>
          <p:nvPr/>
        </p:nvSpPr>
        <p:spPr bwMode="auto">
          <a:xfrm>
            <a:off x="3984625" y="6045200"/>
            <a:ext cx="654050" cy="1588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72" name="Line 20"/>
          <p:cNvSpPr>
            <a:spLocks noChangeShapeType="1"/>
          </p:cNvSpPr>
          <p:nvPr/>
        </p:nvSpPr>
        <p:spPr bwMode="auto">
          <a:xfrm flipV="1">
            <a:off x="1276350" y="3441700"/>
            <a:ext cx="1587" cy="258763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5173" name="Rectangle 21"/>
          <p:cNvSpPr>
            <a:spLocks noChangeArrowheads="1"/>
          </p:cNvSpPr>
          <p:nvPr/>
        </p:nvSpPr>
        <p:spPr bwMode="auto">
          <a:xfrm>
            <a:off x="790575" y="1004888"/>
            <a:ext cx="70532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Price</a:t>
            </a:r>
            <a:r>
              <a:rPr lang="en-US" sz="1500" b="1" dirty="0">
                <a:solidFill>
                  <a:srgbClr val="000000"/>
                </a:solidFill>
              </a:rPr>
              <a:t> of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5174" name="Rectangle 22"/>
          <p:cNvSpPr>
            <a:spLocks noChangeArrowheads="1"/>
          </p:cNvSpPr>
          <p:nvPr/>
        </p:nvSpPr>
        <p:spPr bwMode="auto">
          <a:xfrm>
            <a:off x="568325" y="1241425"/>
            <a:ext cx="93294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Ice-Cream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5175" name="Rectangle 23"/>
          <p:cNvSpPr>
            <a:spLocks noChangeArrowheads="1"/>
          </p:cNvSpPr>
          <p:nvPr/>
        </p:nvSpPr>
        <p:spPr bwMode="auto">
          <a:xfrm>
            <a:off x="1017587" y="1479550"/>
            <a:ext cx="48090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Cone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5176" name="Rectangle 24"/>
          <p:cNvSpPr>
            <a:spLocks noChangeArrowheads="1"/>
          </p:cNvSpPr>
          <p:nvPr/>
        </p:nvSpPr>
        <p:spPr bwMode="auto">
          <a:xfrm>
            <a:off x="1508125" y="5949950"/>
            <a:ext cx="192087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dirty="0">
                <a:solidFill>
                  <a:srgbClr val="000000"/>
                </a:solidFill>
              </a:rPr>
              <a:t>0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5177" name="Rectangle 25"/>
          <p:cNvSpPr>
            <a:spLocks noChangeArrowheads="1"/>
          </p:cNvSpPr>
          <p:nvPr/>
        </p:nvSpPr>
        <p:spPr bwMode="auto">
          <a:xfrm>
            <a:off x="6807200" y="5945188"/>
            <a:ext cx="11493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>
                <a:solidFill>
                  <a:srgbClr val="000000"/>
                </a:solidFill>
              </a:rPr>
              <a:t>Quantity of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5178" name="Rectangle 26"/>
          <p:cNvSpPr>
            <a:spLocks noChangeArrowheads="1"/>
          </p:cNvSpPr>
          <p:nvPr/>
        </p:nvSpPr>
        <p:spPr bwMode="auto">
          <a:xfrm>
            <a:off x="6303962" y="6181725"/>
            <a:ext cx="16525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>
                <a:solidFill>
                  <a:srgbClr val="000000"/>
                </a:solidFill>
              </a:rPr>
              <a:t>Ice-Cream Cones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949450" y="2638425"/>
            <a:ext cx="4654550" cy="2181225"/>
            <a:chOff x="1475" y="1662"/>
            <a:chExt cx="2932" cy="1374"/>
          </a:xfrm>
        </p:grpSpPr>
        <p:sp>
          <p:nvSpPr>
            <p:cNvPr id="305180" name="Line 28"/>
            <p:cNvSpPr>
              <a:spLocks noChangeShapeType="1"/>
            </p:cNvSpPr>
            <p:nvPr/>
          </p:nvSpPr>
          <p:spPr bwMode="auto">
            <a:xfrm flipH="1">
              <a:off x="1475" y="1729"/>
              <a:ext cx="2496" cy="1307"/>
            </a:xfrm>
            <a:prstGeom prst="line">
              <a:avLst/>
            </a:prstGeom>
            <a:noFill/>
            <a:ln w="53975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81" name="Rectangle 29"/>
            <p:cNvSpPr>
              <a:spLocks noChangeArrowheads="1"/>
            </p:cNvSpPr>
            <p:nvPr/>
          </p:nvSpPr>
          <p:spPr bwMode="auto">
            <a:xfrm>
              <a:off x="3996" y="1662"/>
              <a:ext cx="411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Supply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4003675" y="3827463"/>
            <a:ext cx="1965325" cy="814387"/>
            <a:chOff x="2769" y="2411"/>
            <a:chExt cx="1238" cy="513"/>
          </a:xfrm>
        </p:grpSpPr>
        <p:sp>
          <p:nvSpPr>
            <p:cNvPr id="305183" name="Line 31"/>
            <p:cNvSpPr>
              <a:spLocks noChangeShapeType="1"/>
            </p:cNvSpPr>
            <p:nvPr/>
          </p:nvSpPr>
          <p:spPr bwMode="auto">
            <a:xfrm>
              <a:off x="2769" y="2411"/>
              <a:ext cx="744" cy="25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84" name="Rectangle 32"/>
            <p:cNvSpPr>
              <a:spLocks noChangeArrowheads="1"/>
            </p:cNvSpPr>
            <p:nvPr/>
          </p:nvSpPr>
          <p:spPr bwMode="auto">
            <a:xfrm>
              <a:off x="3528" y="2613"/>
              <a:ext cx="332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Initial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185" name="Rectangle 33"/>
            <p:cNvSpPr>
              <a:spLocks noChangeArrowheads="1"/>
            </p:cNvSpPr>
            <p:nvPr/>
          </p:nvSpPr>
          <p:spPr bwMode="auto">
            <a:xfrm>
              <a:off x="3377" y="2763"/>
              <a:ext cx="63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equilibrium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220912" y="2222500"/>
            <a:ext cx="3670300" cy="3454400"/>
            <a:chOff x="1646" y="1400"/>
            <a:chExt cx="2312" cy="2176"/>
          </a:xfrm>
        </p:grpSpPr>
        <p:sp>
          <p:nvSpPr>
            <p:cNvPr id="305187" name="Line 35"/>
            <p:cNvSpPr>
              <a:spLocks noChangeShapeType="1"/>
            </p:cNvSpPr>
            <p:nvPr/>
          </p:nvSpPr>
          <p:spPr bwMode="auto">
            <a:xfrm>
              <a:off x="1646" y="1400"/>
              <a:ext cx="2142" cy="2056"/>
            </a:xfrm>
            <a:prstGeom prst="line">
              <a:avLst/>
            </a:prstGeom>
            <a:noFill/>
            <a:ln w="53975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88" name="Rectangle 36"/>
            <p:cNvSpPr>
              <a:spLocks noChangeArrowheads="1"/>
            </p:cNvSpPr>
            <p:nvPr/>
          </p:nvSpPr>
          <p:spPr bwMode="auto">
            <a:xfrm>
              <a:off x="3818" y="3407"/>
              <a:ext cx="140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i="1" dirty="0">
                  <a:solidFill>
                    <a:srgbClr val="000000"/>
                  </a:solidFill>
                </a:rPr>
                <a:t>D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189" name="Freeform 37"/>
            <p:cNvSpPr>
              <a:spLocks/>
            </p:cNvSpPr>
            <p:nvPr/>
          </p:nvSpPr>
          <p:spPr bwMode="auto">
            <a:xfrm>
              <a:off x="3913" y="3482"/>
              <a:ext cx="22" cy="5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18" y="0"/>
                </a:cxn>
                <a:cxn ang="0">
                  <a:pos x="11" y="8"/>
                </a:cxn>
                <a:cxn ang="0">
                  <a:pos x="0" y="15"/>
                </a:cxn>
                <a:cxn ang="0">
                  <a:pos x="0" y="23"/>
                </a:cxn>
                <a:cxn ang="0">
                  <a:pos x="7" y="19"/>
                </a:cxn>
                <a:cxn ang="0">
                  <a:pos x="15" y="11"/>
                </a:cxn>
                <a:cxn ang="0">
                  <a:pos x="15" y="56"/>
                </a:cxn>
                <a:cxn ang="0">
                  <a:pos x="22" y="56"/>
                </a:cxn>
                <a:cxn ang="0">
                  <a:pos x="22" y="4"/>
                </a:cxn>
                <a:cxn ang="0">
                  <a:pos x="22" y="0"/>
                </a:cxn>
              </a:cxnLst>
              <a:rect l="0" t="0" r="r" b="b"/>
              <a:pathLst>
                <a:path w="22" h="56">
                  <a:moveTo>
                    <a:pt x="22" y="0"/>
                  </a:moveTo>
                  <a:lnTo>
                    <a:pt x="18" y="0"/>
                  </a:lnTo>
                  <a:lnTo>
                    <a:pt x="11" y="8"/>
                  </a:lnTo>
                  <a:lnTo>
                    <a:pt x="0" y="15"/>
                  </a:lnTo>
                  <a:lnTo>
                    <a:pt x="0" y="23"/>
                  </a:lnTo>
                  <a:lnTo>
                    <a:pt x="7" y="19"/>
                  </a:lnTo>
                  <a:lnTo>
                    <a:pt x="15" y="11"/>
                  </a:lnTo>
                  <a:lnTo>
                    <a:pt x="15" y="56"/>
                  </a:lnTo>
                  <a:lnTo>
                    <a:pt x="22" y="56"/>
                  </a:lnTo>
                  <a:lnTo>
                    <a:pt x="22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3076575" y="1555750"/>
            <a:ext cx="3622675" cy="3502025"/>
            <a:chOff x="2185" y="980"/>
            <a:chExt cx="2282" cy="2206"/>
          </a:xfrm>
        </p:grpSpPr>
        <p:sp>
          <p:nvSpPr>
            <p:cNvPr id="305191" name="Line 39"/>
            <p:cNvSpPr>
              <a:spLocks noChangeShapeType="1"/>
            </p:cNvSpPr>
            <p:nvPr/>
          </p:nvSpPr>
          <p:spPr bwMode="auto">
            <a:xfrm>
              <a:off x="2185" y="980"/>
              <a:ext cx="2141" cy="2056"/>
            </a:xfrm>
            <a:prstGeom prst="line">
              <a:avLst/>
            </a:prstGeom>
            <a:noFill/>
            <a:ln w="53975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92" name="Rectangle 40"/>
            <p:cNvSpPr>
              <a:spLocks noChangeArrowheads="1"/>
            </p:cNvSpPr>
            <p:nvPr/>
          </p:nvSpPr>
          <p:spPr bwMode="auto">
            <a:xfrm>
              <a:off x="4327" y="3017"/>
              <a:ext cx="140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i="1" dirty="0">
                  <a:solidFill>
                    <a:srgbClr val="000000"/>
                  </a:solidFill>
                </a:rPr>
                <a:t>D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193" name="Freeform 41"/>
            <p:cNvSpPr>
              <a:spLocks/>
            </p:cNvSpPr>
            <p:nvPr/>
          </p:nvSpPr>
          <p:spPr bwMode="auto">
            <a:xfrm>
              <a:off x="4418" y="3093"/>
              <a:ext cx="41" cy="52"/>
            </a:xfrm>
            <a:custGeom>
              <a:avLst/>
              <a:gdLst/>
              <a:ahLst/>
              <a:cxnLst>
                <a:cxn ang="0">
                  <a:pos x="11" y="48"/>
                </a:cxn>
                <a:cxn ang="0">
                  <a:pos x="15" y="45"/>
                </a:cxn>
                <a:cxn ang="0">
                  <a:pos x="22" y="37"/>
                </a:cxn>
                <a:cxn ang="0">
                  <a:pos x="34" y="26"/>
                </a:cxn>
                <a:cxn ang="0">
                  <a:pos x="38" y="22"/>
                </a:cxn>
                <a:cxn ang="0">
                  <a:pos x="41" y="15"/>
                </a:cxn>
                <a:cxn ang="0">
                  <a:pos x="41" y="7"/>
                </a:cxn>
                <a:cxn ang="0">
                  <a:pos x="38" y="3"/>
                </a:cxn>
                <a:cxn ang="0">
                  <a:pos x="30" y="0"/>
                </a:cxn>
                <a:cxn ang="0">
                  <a:pos x="22" y="0"/>
                </a:cxn>
                <a:cxn ang="0">
                  <a:pos x="15" y="0"/>
                </a:cxn>
                <a:cxn ang="0">
                  <a:pos x="7" y="3"/>
                </a:cxn>
                <a:cxn ang="0">
                  <a:pos x="4" y="7"/>
                </a:cxn>
                <a:cxn ang="0">
                  <a:pos x="4" y="15"/>
                </a:cxn>
                <a:cxn ang="0">
                  <a:pos x="11" y="15"/>
                </a:cxn>
                <a:cxn ang="0">
                  <a:pos x="11" y="7"/>
                </a:cxn>
                <a:cxn ang="0">
                  <a:pos x="22" y="3"/>
                </a:cxn>
                <a:cxn ang="0">
                  <a:pos x="30" y="7"/>
                </a:cxn>
                <a:cxn ang="0">
                  <a:pos x="34" y="15"/>
                </a:cxn>
                <a:cxn ang="0">
                  <a:pos x="30" y="22"/>
                </a:cxn>
                <a:cxn ang="0">
                  <a:pos x="15" y="33"/>
                </a:cxn>
                <a:cxn ang="0">
                  <a:pos x="7" y="41"/>
                </a:cxn>
                <a:cxn ang="0">
                  <a:pos x="0" y="48"/>
                </a:cxn>
                <a:cxn ang="0">
                  <a:pos x="0" y="52"/>
                </a:cxn>
                <a:cxn ang="0">
                  <a:pos x="41" y="52"/>
                </a:cxn>
                <a:cxn ang="0">
                  <a:pos x="41" y="48"/>
                </a:cxn>
                <a:cxn ang="0">
                  <a:pos x="15" y="48"/>
                </a:cxn>
                <a:cxn ang="0">
                  <a:pos x="11" y="48"/>
                </a:cxn>
              </a:cxnLst>
              <a:rect l="0" t="0" r="r" b="b"/>
              <a:pathLst>
                <a:path w="41" h="52">
                  <a:moveTo>
                    <a:pt x="11" y="48"/>
                  </a:moveTo>
                  <a:lnTo>
                    <a:pt x="15" y="45"/>
                  </a:lnTo>
                  <a:lnTo>
                    <a:pt x="22" y="37"/>
                  </a:lnTo>
                  <a:lnTo>
                    <a:pt x="34" y="26"/>
                  </a:lnTo>
                  <a:lnTo>
                    <a:pt x="38" y="22"/>
                  </a:lnTo>
                  <a:lnTo>
                    <a:pt x="41" y="15"/>
                  </a:lnTo>
                  <a:lnTo>
                    <a:pt x="41" y="7"/>
                  </a:lnTo>
                  <a:lnTo>
                    <a:pt x="38" y="3"/>
                  </a:lnTo>
                  <a:lnTo>
                    <a:pt x="30" y="0"/>
                  </a:lnTo>
                  <a:lnTo>
                    <a:pt x="22" y="0"/>
                  </a:lnTo>
                  <a:lnTo>
                    <a:pt x="15" y="0"/>
                  </a:lnTo>
                  <a:lnTo>
                    <a:pt x="7" y="3"/>
                  </a:lnTo>
                  <a:lnTo>
                    <a:pt x="4" y="7"/>
                  </a:lnTo>
                  <a:lnTo>
                    <a:pt x="4" y="15"/>
                  </a:lnTo>
                  <a:lnTo>
                    <a:pt x="11" y="15"/>
                  </a:lnTo>
                  <a:lnTo>
                    <a:pt x="11" y="7"/>
                  </a:lnTo>
                  <a:lnTo>
                    <a:pt x="22" y="3"/>
                  </a:lnTo>
                  <a:lnTo>
                    <a:pt x="30" y="7"/>
                  </a:lnTo>
                  <a:lnTo>
                    <a:pt x="34" y="15"/>
                  </a:lnTo>
                  <a:lnTo>
                    <a:pt x="30" y="22"/>
                  </a:lnTo>
                  <a:lnTo>
                    <a:pt x="15" y="33"/>
                  </a:lnTo>
                  <a:lnTo>
                    <a:pt x="7" y="41"/>
                  </a:lnTo>
                  <a:lnTo>
                    <a:pt x="0" y="48"/>
                  </a:lnTo>
                  <a:lnTo>
                    <a:pt x="0" y="52"/>
                  </a:lnTo>
                  <a:lnTo>
                    <a:pt x="41" y="52"/>
                  </a:lnTo>
                  <a:lnTo>
                    <a:pt x="41" y="48"/>
                  </a:lnTo>
                  <a:lnTo>
                    <a:pt x="15" y="48"/>
                  </a:lnTo>
                  <a:lnTo>
                    <a:pt x="1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" name="Group 42"/>
          <p:cNvGrpSpPr>
            <a:grpSpLocks/>
          </p:cNvGrpSpPr>
          <p:nvPr/>
        </p:nvGrpSpPr>
        <p:grpSpPr bwMode="auto">
          <a:xfrm>
            <a:off x="1985962" y="6081713"/>
            <a:ext cx="2308225" cy="649287"/>
            <a:chOff x="1498" y="3831"/>
            <a:chExt cx="1454" cy="409"/>
          </a:xfrm>
        </p:grpSpPr>
        <p:sp>
          <p:nvSpPr>
            <p:cNvPr id="305195" name="Line 43"/>
            <p:cNvSpPr>
              <a:spLocks noChangeShapeType="1"/>
            </p:cNvSpPr>
            <p:nvPr/>
          </p:nvSpPr>
          <p:spPr bwMode="auto">
            <a:xfrm flipH="1">
              <a:off x="2505" y="3831"/>
              <a:ext cx="447" cy="17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96" name="Rectangle 44"/>
            <p:cNvSpPr>
              <a:spLocks noChangeArrowheads="1"/>
            </p:cNvSpPr>
            <p:nvPr/>
          </p:nvSpPr>
          <p:spPr bwMode="auto">
            <a:xfrm>
              <a:off x="1498" y="3888"/>
              <a:ext cx="1099" cy="352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197" name="Rectangle 45"/>
            <p:cNvSpPr>
              <a:spLocks noChangeArrowheads="1"/>
            </p:cNvSpPr>
            <p:nvPr/>
          </p:nvSpPr>
          <p:spPr bwMode="auto">
            <a:xfrm>
              <a:off x="1544" y="3905"/>
              <a:ext cx="155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3.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198" name="Rectangle 46"/>
            <p:cNvSpPr>
              <a:spLocks noChangeArrowheads="1"/>
            </p:cNvSpPr>
            <p:nvPr/>
          </p:nvSpPr>
          <p:spPr bwMode="auto">
            <a:xfrm>
              <a:off x="1646" y="3905"/>
              <a:ext cx="29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 . . . 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199" name="Rectangle 47"/>
            <p:cNvSpPr>
              <a:spLocks noChangeArrowheads="1"/>
            </p:cNvSpPr>
            <p:nvPr/>
          </p:nvSpPr>
          <p:spPr bwMode="auto">
            <a:xfrm>
              <a:off x="1880" y="3905"/>
              <a:ext cx="713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and a higher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200" name="Rectangle 48"/>
            <p:cNvSpPr>
              <a:spLocks noChangeArrowheads="1"/>
            </p:cNvSpPr>
            <p:nvPr/>
          </p:nvSpPr>
          <p:spPr bwMode="auto">
            <a:xfrm>
              <a:off x="1544" y="4055"/>
              <a:ext cx="750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quantity sold.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76200" y="3611563"/>
            <a:ext cx="1417637" cy="1173162"/>
            <a:chOff x="295" y="2275"/>
            <a:chExt cx="893" cy="739"/>
          </a:xfrm>
        </p:grpSpPr>
        <p:sp>
          <p:nvSpPr>
            <p:cNvPr id="305202" name="Line 50"/>
            <p:cNvSpPr>
              <a:spLocks noChangeShapeType="1"/>
            </p:cNvSpPr>
            <p:nvPr/>
          </p:nvSpPr>
          <p:spPr bwMode="auto">
            <a:xfrm flipV="1">
              <a:off x="582" y="2275"/>
              <a:ext cx="423" cy="238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8" name="Group 51"/>
            <p:cNvGrpSpPr>
              <a:grpSpLocks/>
            </p:cNvGrpSpPr>
            <p:nvPr/>
          </p:nvGrpSpPr>
          <p:grpSpPr bwMode="auto">
            <a:xfrm>
              <a:off x="295" y="2513"/>
              <a:ext cx="893" cy="501"/>
              <a:chOff x="295" y="2513"/>
              <a:chExt cx="893" cy="501"/>
            </a:xfrm>
          </p:grpSpPr>
          <p:sp>
            <p:nvSpPr>
              <p:cNvPr id="305204" name="Rectangle 52"/>
              <p:cNvSpPr>
                <a:spLocks noChangeArrowheads="1"/>
              </p:cNvSpPr>
              <p:nvPr/>
            </p:nvSpPr>
            <p:spPr bwMode="auto">
              <a:xfrm>
                <a:off x="295" y="2513"/>
                <a:ext cx="893" cy="500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5205" name="Rectangle 53"/>
              <p:cNvSpPr>
                <a:spLocks noChangeArrowheads="1"/>
              </p:cNvSpPr>
              <p:nvPr/>
            </p:nvSpPr>
            <p:spPr bwMode="auto">
              <a:xfrm>
                <a:off x="364" y="2553"/>
                <a:ext cx="786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500" dirty="0">
                    <a:solidFill>
                      <a:srgbClr val="000000"/>
                    </a:solidFill>
                  </a:rPr>
                  <a:t>2. . . . resulting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305206" name="Rectangle 54"/>
              <p:cNvSpPr>
                <a:spLocks noChangeArrowheads="1"/>
              </p:cNvSpPr>
              <p:nvPr/>
            </p:nvSpPr>
            <p:spPr bwMode="auto">
              <a:xfrm>
                <a:off x="364" y="2703"/>
                <a:ext cx="611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500" dirty="0">
                    <a:solidFill>
                      <a:srgbClr val="000000"/>
                    </a:solidFill>
                  </a:rPr>
                  <a:t>in a higher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305207" name="Rectangle 55"/>
              <p:cNvSpPr>
                <a:spLocks noChangeArrowheads="1"/>
              </p:cNvSpPr>
              <p:nvPr/>
            </p:nvSpPr>
            <p:spPr bwMode="auto">
              <a:xfrm>
                <a:off x="364" y="2853"/>
                <a:ext cx="513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500" dirty="0">
                    <a:solidFill>
                      <a:srgbClr val="000000"/>
                    </a:solidFill>
                  </a:rPr>
                  <a:t>price . . .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9" name="Group 56"/>
          <p:cNvGrpSpPr>
            <a:grpSpLocks/>
          </p:cNvGrpSpPr>
          <p:nvPr/>
        </p:nvGrpSpPr>
        <p:grpSpPr bwMode="auto">
          <a:xfrm>
            <a:off x="3440112" y="1230313"/>
            <a:ext cx="3325813" cy="1227137"/>
            <a:chOff x="2414" y="775"/>
            <a:chExt cx="2095" cy="773"/>
          </a:xfrm>
        </p:grpSpPr>
        <p:sp>
          <p:nvSpPr>
            <p:cNvPr id="305209" name="Line 57"/>
            <p:cNvSpPr>
              <a:spLocks noChangeShapeType="1"/>
            </p:cNvSpPr>
            <p:nvPr/>
          </p:nvSpPr>
          <p:spPr bwMode="auto">
            <a:xfrm flipV="1">
              <a:off x="2414" y="877"/>
              <a:ext cx="526" cy="67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210" name="Rectangle 58"/>
            <p:cNvSpPr>
              <a:spLocks noChangeArrowheads="1"/>
            </p:cNvSpPr>
            <p:nvPr/>
          </p:nvSpPr>
          <p:spPr bwMode="auto">
            <a:xfrm>
              <a:off x="2849" y="775"/>
              <a:ext cx="1660" cy="330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211" name="Rectangle 59"/>
            <p:cNvSpPr>
              <a:spLocks noChangeArrowheads="1"/>
            </p:cNvSpPr>
            <p:nvPr/>
          </p:nvSpPr>
          <p:spPr bwMode="auto">
            <a:xfrm>
              <a:off x="2891" y="806"/>
              <a:ext cx="132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1. Hot weather increases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212" name="Rectangle 60"/>
            <p:cNvSpPr>
              <a:spLocks noChangeArrowheads="1"/>
            </p:cNvSpPr>
            <p:nvPr/>
          </p:nvSpPr>
          <p:spPr bwMode="auto">
            <a:xfrm>
              <a:off x="2891" y="956"/>
              <a:ext cx="15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the demand for ice cream . . .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1119187" y="3732213"/>
            <a:ext cx="2898775" cy="2473325"/>
            <a:chOff x="952" y="2351"/>
            <a:chExt cx="1826" cy="1558"/>
          </a:xfrm>
        </p:grpSpPr>
        <p:grpSp>
          <p:nvGrpSpPr>
            <p:cNvPr id="11" name="Group 62"/>
            <p:cNvGrpSpPr>
              <a:grpSpLocks/>
            </p:cNvGrpSpPr>
            <p:nvPr/>
          </p:nvGrpSpPr>
          <p:grpSpPr bwMode="auto">
            <a:xfrm>
              <a:off x="1246" y="2365"/>
              <a:ext cx="1488" cy="1364"/>
              <a:chOff x="1246" y="2365"/>
              <a:chExt cx="1488" cy="1364"/>
            </a:xfrm>
          </p:grpSpPr>
          <p:sp>
            <p:nvSpPr>
              <p:cNvPr id="305215" name="Freeform 63"/>
              <p:cNvSpPr>
                <a:spLocks/>
              </p:cNvSpPr>
              <p:nvPr/>
            </p:nvSpPr>
            <p:spPr bwMode="auto">
              <a:xfrm>
                <a:off x="1246" y="2400"/>
                <a:ext cx="1443" cy="13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3" y="0"/>
                  </a:cxn>
                  <a:cxn ang="0">
                    <a:pos x="1443" y="1329"/>
                  </a:cxn>
                </a:cxnLst>
                <a:rect l="0" t="0" r="r" b="b"/>
                <a:pathLst>
                  <a:path w="1443" h="1329">
                    <a:moveTo>
                      <a:pt x="0" y="0"/>
                    </a:moveTo>
                    <a:lnTo>
                      <a:pt x="1443" y="0"/>
                    </a:lnTo>
                    <a:lnTo>
                      <a:pt x="1443" y="1329"/>
                    </a:lnTo>
                  </a:path>
                </a:pathLst>
              </a:custGeom>
              <a:noFill/>
              <a:ln w="17463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5216" name="Oval 64"/>
              <p:cNvSpPr>
                <a:spLocks noChangeArrowheads="1"/>
              </p:cNvSpPr>
              <p:nvPr/>
            </p:nvSpPr>
            <p:spPr bwMode="auto">
              <a:xfrm>
                <a:off x="2654" y="2365"/>
                <a:ext cx="80" cy="6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05217" name="Rectangle 65"/>
            <p:cNvSpPr>
              <a:spLocks noChangeArrowheads="1"/>
            </p:cNvSpPr>
            <p:nvPr/>
          </p:nvSpPr>
          <p:spPr bwMode="auto">
            <a:xfrm>
              <a:off x="952" y="2351"/>
              <a:ext cx="236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/>
                <a:t>2.00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5218" name="Rectangle 66"/>
            <p:cNvSpPr>
              <a:spLocks noChangeArrowheads="1"/>
            </p:cNvSpPr>
            <p:nvPr/>
          </p:nvSpPr>
          <p:spPr bwMode="auto">
            <a:xfrm>
              <a:off x="2657" y="3748"/>
              <a:ext cx="121" cy="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7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1011237" y="3176588"/>
            <a:ext cx="5526088" cy="3028950"/>
            <a:chOff x="884" y="2001"/>
            <a:chExt cx="3481" cy="1908"/>
          </a:xfrm>
        </p:grpSpPr>
        <p:sp>
          <p:nvSpPr>
            <p:cNvPr id="305220" name="Rectangle 68"/>
            <p:cNvSpPr>
              <a:spLocks noChangeArrowheads="1"/>
            </p:cNvSpPr>
            <p:nvPr/>
          </p:nvSpPr>
          <p:spPr bwMode="auto">
            <a:xfrm>
              <a:off x="3508" y="2001"/>
              <a:ext cx="857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New equilibrium</a:t>
              </a:r>
              <a:endParaRPr lang="en-US" sz="2400" dirty="0">
                <a:latin typeface="Times New Roman" pitchFamily="18" charset="0"/>
              </a:endParaRPr>
            </a:p>
          </p:txBody>
        </p:sp>
        <p:grpSp>
          <p:nvGrpSpPr>
            <p:cNvPr id="13" name="Group 69"/>
            <p:cNvGrpSpPr>
              <a:grpSpLocks/>
            </p:cNvGrpSpPr>
            <p:nvPr/>
          </p:nvGrpSpPr>
          <p:grpSpPr bwMode="auto">
            <a:xfrm>
              <a:off x="884" y="2006"/>
              <a:ext cx="2539" cy="1903"/>
              <a:chOff x="884" y="2006"/>
              <a:chExt cx="2539" cy="1903"/>
            </a:xfrm>
          </p:grpSpPr>
          <p:sp>
            <p:nvSpPr>
              <p:cNvPr id="305222" name="Freeform 70"/>
              <p:cNvSpPr>
                <a:spLocks/>
              </p:cNvSpPr>
              <p:nvPr/>
            </p:nvSpPr>
            <p:spPr bwMode="auto">
              <a:xfrm>
                <a:off x="1246" y="2070"/>
                <a:ext cx="2072" cy="16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72" y="0"/>
                  </a:cxn>
                  <a:cxn ang="0">
                    <a:pos x="2072" y="1659"/>
                  </a:cxn>
                </a:cxnLst>
                <a:rect l="0" t="0" r="r" b="b"/>
                <a:pathLst>
                  <a:path w="2072" h="1659">
                    <a:moveTo>
                      <a:pt x="0" y="0"/>
                    </a:moveTo>
                    <a:lnTo>
                      <a:pt x="2072" y="0"/>
                    </a:lnTo>
                    <a:lnTo>
                      <a:pt x="2072" y="1659"/>
                    </a:lnTo>
                  </a:path>
                </a:pathLst>
              </a:custGeom>
              <a:noFill/>
              <a:ln w="17463" cap="flat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5223" name="Oval 71"/>
              <p:cNvSpPr>
                <a:spLocks noChangeArrowheads="1"/>
              </p:cNvSpPr>
              <p:nvPr/>
            </p:nvSpPr>
            <p:spPr bwMode="auto">
              <a:xfrm>
                <a:off x="3284" y="2025"/>
                <a:ext cx="81" cy="7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5224" name="Rectangle 72"/>
              <p:cNvSpPr>
                <a:spLocks noChangeArrowheads="1"/>
              </p:cNvSpPr>
              <p:nvPr/>
            </p:nvSpPr>
            <p:spPr bwMode="auto">
              <a:xfrm>
                <a:off x="884" y="2006"/>
                <a:ext cx="304" cy="1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500" dirty="0"/>
                  <a:t>$2.50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  <p:sp>
            <p:nvSpPr>
              <p:cNvPr id="305225" name="Rectangle 73"/>
              <p:cNvSpPr>
                <a:spLocks noChangeArrowheads="1"/>
              </p:cNvSpPr>
              <p:nvPr/>
            </p:nvSpPr>
            <p:spPr bwMode="auto">
              <a:xfrm>
                <a:off x="3234" y="3748"/>
                <a:ext cx="189" cy="1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 eaLnBrk="0" hangingPunct="0"/>
                <a:r>
                  <a:rPr lang="en-US" sz="1500" dirty="0">
                    <a:solidFill>
                      <a:srgbClr val="000000"/>
                    </a:solidFill>
                  </a:rPr>
                  <a:t>10</a:t>
                </a:r>
                <a:endParaRPr lang="en-US" sz="2400" dirty="0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5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5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5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5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70" grpId="0" animBg="1"/>
      <p:bldP spid="305171" grpId="0" animBg="1"/>
      <p:bldP spid="30517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3" name="Rectangle 73"/>
          <p:cNvSpPr>
            <a:spLocks noGrp="1" noChangeArrowheads="1"/>
          </p:cNvSpPr>
          <p:nvPr>
            <p:ph type="title"/>
          </p:nvPr>
        </p:nvSpPr>
        <p:spPr>
          <a:xfrm>
            <a:off x="0" y="52388"/>
            <a:ext cx="8229600" cy="1143000"/>
          </a:xfrm>
        </p:spPr>
        <p:txBody>
          <a:bodyPr/>
          <a:lstStyle/>
          <a:p>
            <a:r>
              <a:rPr lang="en-US" sz="3200" dirty="0" smtClean="0"/>
              <a:t>Shifting the curves: Higher price of sugar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07205" name="Rectangle 5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6E9EF"/>
          </a:solidFill>
          <a:ln w="17463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06" name="Rectangle 6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F3F6F9"/>
          </a:solidFill>
          <a:ln w="19367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07" name="Rectangle 7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F2F4F8"/>
          </a:solidFill>
          <a:ln w="176213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08" name="Rectangle 8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F1F4F7"/>
          </a:solidFill>
          <a:ln w="1587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09" name="Rectangle 9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F0F2F5"/>
          </a:solidFill>
          <a:ln w="1412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0" name="Rectangle 10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EF1F4"/>
          </a:solidFill>
          <a:ln w="1238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1" name="Rectangle 11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DEFF3"/>
          </a:solidFill>
          <a:ln w="1063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2" name="Rectangle 12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BEEF2"/>
          </a:solidFill>
          <a:ln w="889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3" name="Rectangle 13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AECF1"/>
          </a:solidFill>
          <a:ln w="698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4" name="Rectangle 14"/>
          <p:cNvSpPr>
            <a:spLocks noChangeArrowheads="1"/>
          </p:cNvSpPr>
          <p:nvPr/>
        </p:nvSpPr>
        <p:spPr bwMode="auto">
          <a:xfrm>
            <a:off x="1628775" y="1225550"/>
            <a:ext cx="6194425" cy="4778375"/>
          </a:xfrm>
          <a:prstGeom prst="rect">
            <a:avLst/>
          </a:prstGeom>
          <a:solidFill>
            <a:srgbClr val="E9EBF0"/>
          </a:solidFill>
          <a:ln w="523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5" name="Rectangle 15"/>
          <p:cNvSpPr>
            <a:spLocks noChangeArrowheads="1"/>
          </p:cNvSpPr>
          <p:nvPr/>
        </p:nvSpPr>
        <p:spPr bwMode="auto">
          <a:xfrm>
            <a:off x="1524001" y="1225550"/>
            <a:ext cx="6299200" cy="5175250"/>
          </a:xfrm>
          <a:prstGeom prst="rect">
            <a:avLst/>
          </a:prstGeom>
          <a:solidFill>
            <a:srgbClr val="E7EAEF"/>
          </a:solidFill>
          <a:ln w="3492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6" name="Rectangle 16"/>
          <p:cNvSpPr>
            <a:spLocks noChangeArrowheads="1"/>
          </p:cNvSpPr>
          <p:nvPr/>
        </p:nvSpPr>
        <p:spPr bwMode="auto">
          <a:xfrm>
            <a:off x="1558925" y="1155700"/>
            <a:ext cx="6176963" cy="4759325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7" name="Freeform 17"/>
          <p:cNvSpPr>
            <a:spLocks/>
          </p:cNvSpPr>
          <p:nvPr/>
        </p:nvSpPr>
        <p:spPr bwMode="auto">
          <a:xfrm>
            <a:off x="1546225" y="1155700"/>
            <a:ext cx="6176963" cy="4759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998"/>
              </a:cxn>
              <a:cxn ang="0">
                <a:pos x="3891" y="2998"/>
              </a:cxn>
            </a:cxnLst>
            <a:rect l="0" t="0" r="r" b="b"/>
            <a:pathLst>
              <a:path w="3891" h="2998">
                <a:moveTo>
                  <a:pt x="0" y="0"/>
                </a:moveTo>
                <a:lnTo>
                  <a:pt x="0" y="2998"/>
                </a:lnTo>
                <a:lnTo>
                  <a:pt x="3891" y="2998"/>
                </a:lnTo>
              </a:path>
            </a:pathLst>
          </a:custGeom>
          <a:noFill/>
          <a:ln w="1746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8" name="Line 18"/>
          <p:cNvSpPr>
            <a:spLocks noChangeShapeType="1"/>
          </p:cNvSpPr>
          <p:nvPr/>
        </p:nvSpPr>
        <p:spPr bwMode="auto">
          <a:xfrm flipH="1">
            <a:off x="3746500" y="2617788"/>
            <a:ext cx="1235075" cy="1587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07219" name="Line 19"/>
          <p:cNvSpPr>
            <a:spLocks noChangeShapeType="1"/>
          </p:cNvSpPr>
          <p:nvPr/>
        </p:nvSpPr>
        <p:spPr bwMode="auto">
          <a:xfrm rot="10800000">
            <a:off x="2935288" y="6038850"/>
            <a:ext cx="811212" cy="1588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07220" name="Line 20"/>
          <p:cNvSpPr>
            <a:spLocks noChangeShapeType="1"/>
          </p:cNvSpPr>
          <p:nvPr/>
        </p:nvSpPr>
        <p:spPr bwMode="auto">
          <a:xfrm flipH="1" flipV="1">
            <a:off x="1271588" y="3490913"/>
            <a:ext cx="4762" cy="238125"/>
          </a:xfrm>
          <a:prstGeom prst="line">
            <a:avLst/>
          </a:prstGeom>
          <a:noFill/>
          <a:ln w="17526">
            <a:solidFill>
              <a:srgbClr val="000000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07221" name="Rectangle 21"/>
          <p:cNvSpPr>
            <a:spLocks noChangeArrowheads="1"/>
          </p:cNvSpPr>
          <p:nvPr/>
        </p:nvSpPr>
        <p:spPr bwMode="auto">
          <a:xfrm>
            <a:off x="785813" y="1100138"/>
            <a:ext cx="70532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Price of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222" name="Rectangle 22"/>
          <p:cNvSpPr>
            <a:spLocks noChangeArrowheads="1"/>
          </p:cNvSpPr>
          <p:nvPr/>
        </p:nvSpPr>
        <p:spPr bwMode="auto">
          <a:xfrm>
            <a:off x="568325" y="1333500"/>
            <a:ext cx="932948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Ice-Cream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223" name="Rectangle 23"/>
          <p:cNvSpPr>
            <a:spLocks noChangeArrowheads="1"/>
          </p:cNvSpPr>
          <p:nvPr/>
        </p:nvSpPr>
        <p:spPr bwMode="auto">
          <a:xfrm>
            <a:off x="1008063" y="1566863"/>
            <a:ext cx="480901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/>
              <a:t>Cone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224" name="Rectangle 24"/>
          <p:cNvSpPr>
            <a:spLocks noChangeArrowheads="1"/>
          </p:cNvSpPr>
          <p:nvPr/>
        </p:nvSpPr>
        <p:spPr bwMode="auto">
          <a:xfrm>
            <a:off x="1487488" y="5957888"/>
            <a:ext cx="1936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dirty="0">
                <a:solidFill>
                  <a:srgbClr val="000000"/>
                </a:solidFill>
              </a:rPr>
              <a:t>0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225" name="Rectangle 25"/>
          <p:cNvSpPr>
            <a:spLocks noChangeArrowheads="1"/>
          </p:cNvSpPr>
          <p:nvPr/>
        </p:nvSpPr>
        <p:spPr bwMode="auto">
          <a:xfrm>
            <a:off x="6662738" y="5953125"/>
            <a:ext cx="1157287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>
                <a:solidFill>
                  <a:srgbClr val="000000"/>
                </a:solidFill>
              </a:rPr>
              <a:t>Quantity of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307226" name="Rectangle 26"/>
          <p:cNvSpPr>
            <a:spLocks noChangeArrowheads="1"/>
          </p:cNvSpPr>
          <p:nvPr/>
        </p:nvSpPr>
        <p:spPr bwMode="auto">
          <a:xfrm>
            <a:off x="6172200" y="6186488"/>
            <a:ext cx="1655763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b="1" dirty="0">
                <a:solidFill>
                  <a:srgbClr val="000000"/>
                </a:solidFill>
              </a:rPr>
              <a:t>Ice-Cream Cones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824038" y="2795588"/>
            <a:ext cx="4908550" cy="2362200"/>
            <a:chOff x="1365" y="1761"/>
            <a:chExt cx="3092" cy="1488"/>
          </a:xfrm>
        </p:grpSpPr>
        <p:sp>
          <p:nvSpPr>
            <p:cNvPr id="307228" name="Line 28"/>
            <p:cNvSpPr>
              <a:spLocks noChangeShapeType="1"/>
            </p:cNvSpPr>
            <p:nvPr/>
          </p:nvSpPr>
          <p:spPr bwMode="auto">
            <a:xfrm>
              <a:off x="1365" y="1761"/>
              <a:ext cx="2545" cy="1366"/>
            </a:xfrm>
            <a:prstGeom prst="line">
              <a:avLst/>
            </a:prstGeom>
            <a:noFill/>
            <a:ln w="5238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29" name="Rectangle 29"/>
            <p:cNvSpPr>
              <a:spLocks noChangeArrowheads="1"/>
            </p:cNvSpPr>
            <p:nvPr/>
          </p:nvSpPr>
          <p:spPr bwMode="auto">
            <a:xfrm>
              <a:off x="3956" y="3083"/>
              <a:ext cx="501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Demand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025775" y="2982913"/>
            <a:ext cx="925513" cy="461962"/>
            <a:chOff x="2122" y="1879"/>
            <a:chExt cx="583" cy="291"/>
          </a:xfrm>
        </p:grpSpPr>
        <p:sp>
          <p:nvSpPr>
            <p:cNvPr id="307231" name="Rectangle 31"/>
            <p:cNvSpPr>
              <a:spLocks noChangeArrowheads="1"/>
            </p:cNvSpPr>
            <p:nvPr/>
          </p:nvSpPr>
          <p:spPr bwMode="auto">
            <a:xfrm>
              <a:off x="2291" y="1879"/>
              <a:ext cx="241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New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32" name="Rectangle 32"/>
            <p:cNvSpPr>
              <a:spLocks noChangeArrowheads="1"/>
            </p:cNvSpPr>
            <p:nvPr/>
          </p:nvSpPr>
          <p:spPr bwMode="auto">
            <a:xfrm>
              <a:off x="2122" y="2026"/>
              <a:ext cx="58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equilibrium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307233" name="Rectangle 33"/>
          <p:cNvSpPr>
            <a:spLocks noChangeArrowheads="1"/>
          </p:cNvSpPr>
          <p:nvPr/>
        </p:nvSpPr>
        <p:spPr bwMode="auto">
          <a:xfrm>
            <a:off x="3960813" y="3717925"/>
            <a:ext cx="142398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 eaLnBrk="0" hangingPunct="0"/>
            <a:r>
              <a:rPr lang="en-US" sz="1500" dirty="0">
                <a:solidFill>
                  <a:srgbClr val="000000"/>
                </a:solidFill>
              </a:rPr>
              <a:t>Initial equilibrium</a:t>
            </a:r>
            <a:endParaRPr lang="en-US" sz="2400" dirty="0">
              <a:latin typeface="Times New Roman" pitchFamily="18" charset="0"/>
            </a:endParaRP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2176463" y="2117725"/>
            <a:ext cx="3459162" cy="3340100"/>
            <a:chOff x="1587" y="1334"/>
            <a:chExt cx="2179" cy="2104"/>
          </a:xfrm>
        </p:grpSpPr>
        <p:sp>
          <p:nvSpPr>
            <p:cNvPr id="307235" name="Line 35"/>
            <p:cNvSpPr>
              <a:spLocks noChangeShapeType="1"/>
            </p:cNvSpPr>
            <p:nvPr/>
          </p:nvSpPr>
          <p:spPr bwMode="auto">
            <a:xfrm flipH="1">
              <a:off x="1587" y="1438"/>
              <a:ext cx="2023" cy="2000"/>
            </a:xfrm>
            <a:prstGeom prst="line">
              <a:avLst/>
            </a:prstGeom>
            <a:noFill/>
            <a:ln w="5238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36" name="Rectangle 36"/>
            <p:cNvSpPr>
              <a:spLocks noChangeArrowheads="1"/>
            </p:cNvSpPr>
            <p:nvPr/>
          </p:nvSpPr>
          <p:spPr bwMode="auto">
            <a:xfrm>
              <a:off x="3642" y="1334"/>
              <a:ext cx="12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i="1" dirty="0">
                  <a:solidFill>
                    <a:srgbClr val="000000"/>
                  </a:solidFill>
                </a:rPr>
                <a:t>S</a:t>
              </a:r>
              <a:r>
                <a:rPr lang="en-US" sz="1500" baseline="-25000" dirty="0">
                  <a:solidFill>
                    <a:srgbClr val="000000"/>
                  </a:solidFill>
                </a:rPr>
                <a:t>1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1787525" y="1854200"/>
            <a:ext cx="2614613" cy="2527300"/>
            <a:chOff x="1342" y="1168"/>
            <a:chExt cx="1647" cy="1592"/>
          </a:xfrm>
        </p:grpSpPr>
        <p:sp>
          <p:nvSpPr>
            <p:cNvPr id="307238" name="Line 38"/>
            <p:cNvSpPr>
              <a:spLocks noChangeShapeType="1"/>
            </p:cNvSpPr>
            <p:nvPr/>
          </p:nvSpPr>
          <p:spPr bwMode="auto">
            <a:xfrm flipH="1">
              <a:off x="1342" y="1272"/>
              <a:ext cx="1501" cy="1488"/>
            </a:xfrm>
            <a:prstGeom prst="line">
              <a:avLst/>
            </a:prstGeom>
            <a:noFill/>
            <a:ln w="52388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39" name="Rectangle 39"/>
            <p:cNvSpPr>
              <a:spLocks noChangeArrowheads="1"/>
            </p:cNvSpPr>
            <p:nvPr/>
          </p:nvSpPr>
          <p:spPr bwMode="auto">
            <a:xfrm>
              <a:off x="2865" y="1168"/>
              <a:ext cx="124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i="1" dirty="0">
                  <a:solidFill>
                    <a:srgbClr val="000000"/>
                  </a:solidFill>
                </a:rPr>
                <a:t>S</a:t>
              </a:r>
              <a:r>
                <a:rPr lang="en-US" sz="1500" baseline="-25000" dirty="0">
                  <a:solidFill>
                    <a:srgbClr val="000000"/>
                  </a:solidFill>
                </a:rPr>
                <a:t>2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76200" y="3659188"/>
            <a:ext cx="1398588" cy="1481137"/>
            <a:chOff x="264" y="2305"/>
            <a:chExt cx="881" cy="933"/>
          </a:xfrm>
        </p:grpSpPr>
        <p:sp>
          <p:nvSpPr>
            <p:cNvPr id="307241" name="Line 41"/>
            <p:cNvSpPr>
              <a:spLocks noChangeShapeType="1"/>
            </p:cNvSpPr>
            <p:nvPr/>
          </p:nvSpPr>
          <p:spPr bwMode="auto">
            <a:xfrm flipV="1">
              <a:off x="598" y="2305"/>
              <a:ext cx="378" cy="300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7" name="Group 42"/>
            <p:cNvGrpSpPr>
              <a:grpSpLocks/>
            </p:cNvGrpSpPr>
            <p:nvPr/>
          </p:nvGrpSpPr>
          <p:grpSpPr bwMode="auto">
            <a:xfrm>
              <a:off x="264" y="2593"/>
              <a:ext cx="881" cy="645"/>
              <a:chOff x="264" y="2593"/>
              <a:chExt cx="881" cy="645"/>
            </a:xfrm>
          </p:grpSpPr>
          <p:sp>
            <p:nvSpPr>
              <p:cNvPr id="307243" name="Rectangle 43"/>
              <p:cNvSpPr>
                <a:spLocks noChangeArrowheads="1"/>
              </p:cNvSpPr>
              <p:nvPr/>
            </p:nvSpPr>
            <p:spPr bwMode="auto">
              <a:xfrm>
                <a:off x="264" y="2593"/>
                <a:ext cx="867" cy="645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8" name="Group 44"/>
              <p:cNvGrpSpPr>
                <a:grpSpLocks/>
              </p:cNvGrpSpPr>
              <p:nvPr/>
            </p:nvGrpSpPr>
            <p:grpSpPr bwMode="auto">
              <a:xfrm>
                <a:off x="309" y="2631"/>
                <a:ext cx="836" cy="607"/>
                <a:chOff x="309" y="2631"/>
                <a:chExt cx="836" cy="607"/>
              </a:xfrm>
            </p:grpSpPr>
            <p:sp>
              <p:nvSpPr>
                <p:cNvPr id="307245" name="Rectangle 45"/>
                <p:cNvSpPr>
                  <a:spLocks noChangeArrowheads="1"/>
                </p:cNvSpPr>
                <p:nvPr/>
              </p:nvSpPr>
              <p:spPr bwMode="auto">
                <a:xfrm>
                  <a:off x="309" y="2631"/>
                  <a:ext cx="836" cy="1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eaLnBrk="0" hangingPunct="0"/>
                  <a:r>
                    <a:rPr lang="en-US" sz="1500" dirty="0">
                      <a:solidFill>
                        <a:srgbClr val="000000"/>
                      </a:solidFill>
                    </a:rPr>
                    <a:t>2. . . . resulting</a:t>
                  </a:r>
                  <a:endParaRPr lang="en-US" sz="2400" dirty="0">
                    <a:latin typeface="Times New Roman" pitchFamily="18" charset="0"/>
                  </a:endParaRPr>
                </a:p>
              </p:txBody>
            </p:sp>
            <p:sp>
              <p:nvSpPr>
                <p:cNvPr id="307246" name="Rectangle 46"/>
                <p:cNvSpPr>
                  <a:spLocks noChangeArrowheads="1"/>
                </p:cNvSpPr>
                <p:nvPr/>
              </p:nvSpPr>
              <p:spPr bwMode="auto">
                <a:xfrm>
                  <a:off x="309" y="2778"/>
                  <a:ext cx="604" cy="1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eaLnBrk="0" hangingPunct="0"/>
                  <a:r>
                    <a:rPr lang="en-US" sz="1500" dirty="0">
                      <a:solidFill>
                        <a:srgbClr val="000000"/>
                      </a:solidFill>
                    </a:rPr>
                    <a:t>in a higher</a:t>
                  </a:r>
                  <a:endParaRPr lang="en-US" sz="2400" dirty="0">
                    <a:latin typeface="Times New Roman" pitchFamily="18" charset="0"/>
                  </a:endParaRPr>
                </a:p>
              </p:txBody>
            </p:sp>
            <p:sp>
              <p:nvSpPr>
                <p:cNvPr id="307247" name="Rectangle 47"/>
                <p:cNvSpPr>
                  <a:spLocks noChangeArrowheads="1"/>
                </p:cNvSpPr>
                <p:nvPr/>
              </p:nvSpPr>
              <p:spPr bwMode="auto">
                <a:xfrm>
                  <a:off x="309" y="2925"/>
                  <a:ext cx="630" cy="1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eaLnBrk="0" hangingPunct="0"/>
                  <a:r>
                    <a:rPr lang="en-US" sz="1500" dirty="0">
                      <a:solidFill>
                        <a:srgbClr val="000000"/>
                      </a:solidFill>
                    </a:rPr>
                    <a:t>price of ice</a:t>
                  </a:r>
                  <a:endParaRPr lang="en-US" sz="2400" dirty="0">
                    <a:latin typeface="Times New Roman" pitchFamily="18" charset="0"/>
                  </a:endParaRPr>
                </a:p>
              </p:txBody>
            </p:sp>
            <p:sp>
              <p:nvSpPr>
                <p:cNvPr id="307248" name="Rectangle 48"/>
                <p:cNvSpPr>
                  <a:spLocks noChangeArrowheads="1"/>
                </p:cNvSpPr>
                <p:nvPr/>
              </p:nvSpPr>
              <p:spPr bwMode="auto">
                <a:xfrm>
                  <a:off x="309" y="3072"/>
                  <a:ext cx="582" cy="1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eaLnBrk="0" hangingPunct="0"/>
                  <a:r>
                    <a:rPr lang="en-US" sz="1500" dirty="0">
                      <a:solidFill>
                        <a:srgbClr val="000000"/>
                      </a:solidFill>
                    </a:rPr>
                    <a:t>cream . . .</a:t>
                  </a:r>
                  <a:endParaRPr lang="en-US" sz="2400" dirty="0"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4311650" y="1208088"/>
            <a:ext cx="3017838" cy="1339850"/>
            <a:chOff x="2932" y="761"/>
            <a:chExt cx="1901" cy="844"/>
          </a:xfrm>
        </p:grpSpPr>
        <p:sp>
          <p:nvSpPr>
            <p:cNvPr id="307250" name="Line 50"/>
            <p:cNvSpPr>
              <a:spLocks noChangeShapeType="1"/>
            </p:cNvSpPr>
            <p:nvPr/>
          </p:nvSpPr>
          <p:spPr bwMode="auto">
            <a:xfrm flipV="1">
              <a:off x="2932" y="961"/>
              <a:ext cx="478" cy="64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51" name="Rectangle 51"/>
            <p:cNvSpPr>
              <a:spLocks noChangeArrowheads="1"/>
            </p:cNvSpPr>
            <p:nvPr/>
          </p:nvSpPr>
          <p:spPr bwMode="auto">
            <a:xfrm>
              <a:off x="3377" y="761"/>
              <a:ext cx="1456" cy="489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52" name="Rectangle 52"/>
            <p:cNvSpPr>
              <a:spLocks noChangeArrowheads="1"/>
            </p:cNvSpPr>
            <p:nvPr/>
          </p:nvSpPr>
          <p:spPr bwMode="auto">
            <a:xfrm>
              <a:off x="3408" y="798"/>
              <a:ext cx="109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1. An increase in the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53" name="Rectangle 53"/>
            <p:cNvSpPr>
              <a:spLocks noChangeArrowheads="1"/>
            </p:cNvSpPr>
            <p:nvPr/>
          </p:nvSpPr>
          <p:spPr bwMode="auto">
            <a:xfrm>
              <a:off x="3408" y="945"/>
              <a:ext cx="118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price of sugar reduces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54" name="Rectangle 54"/>
            <p:cNvSpPr>
              <a:spLocks noChangeArrowheads="1"/>
            </p:cNvSpPr>
            <p:nvPr/>
          </p:nvSpPr>
          <p:spPr bwMode="auto">
            <a:xfrm>
              <a:off x="3408" y="1092"/>
              <a:ext cx="140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the supply of ice cream. . .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" name="Group 55"/>
          <p:cNvGrpSpPr>
            <a:grpSpLocks/>
          </p:cNvGrpSpPr>
          <p:nvPr/>
        </p:nvGrpSpPr>
        <p:grpSpPr bwMode="auto">
          <a:xfrm>
            <a:off x="3324225" y="6073775"/>
            <a:ext cx="2293938" cy="635000"/>
            <a:chOff x="2310" y="3826"/>
            <a:chExt cx="1445" cy="400"/>
          </a:xfrm>
        </p:grpSpPr>
        <p:sp>
          <p:nvSpPr>
            <p:cNvPr id="307256" name="Line 56"/>
            <p:cNvSpPr>
              <a:spLocks noChangeShapeType="1"/>
            </p:cNvSpPr>
            <p:nvPr/>
          </p:nvSpPr>
          <p:spPr bwMode="auto">
            <a:xfrm>
              <a:off x="2310" y="3826"/>
              <a:ext cx="433" cy="145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57" name="Rectangle 57"/>
            <p:cNvSpPr>
              <a:spLocks noChangeArrowheads="1"/>
            </p:cNvSpPr>
            <p:nvPr/>
          </p:nvSpPr>
          <p:spPr bwMode="auto">
            <a:xfrm>
              <a:off x="2732" y="3882"/>
              <a:ext cx="1023" cy="344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58" name="Rectangle 58"/>
            <p:cNvSpPr>
              <a:spLocks noChangeArrowheads="1"/>
            </p:cNvSpPr>
            <p:nvPr/>
          </p:nvSpPr>
          <p:spPr bwMode="auto">
            <a:xfrm>
              <a:off x="2763" y="3907"/>
              <a:ext cx="155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3.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59" name="Rectangle 59"/>
            <p:cNvSpPr>
              <a:spLocks noChangeArrowheads="1"/>
            </p:cNvSpPr>
            <p:nvPr/>
          </p:nvSpPr>
          <p:spPr bwMode="auto">
            <a:xfrm>
              <a:off x="2862" y="3907"/>
              <a:ext cx="287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 . . . 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60" name="Rectangle 60"/>
            <p:cNvSpPr>
              <a:spLocks noChangeArrowheads="1"/>
            </p:cNvSpPr>
            <p:nvPr/>
          </p:nvSpPr>
          <p:spPr bwMode="auto">
            <a:xfrm>
              <a:off x="3091" y="3907"/>
              <a:ext cx="656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and a lower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61" name="Rectangle 61"/>
            <p:cNvSpPr>
              <a:spLocks noChangeArrowheads="1"/>
            </p:cNvSpPr>
            <p:nvPr/>
          </p:nvSpPr>
          <p:spPr bwMode="auto">
            <a:xfrm>
              <a:off x="2763" y="4054"/>
              <a:ext cx="748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quantity sold.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1106488" y="3778250"/>
            <a:ext cx="2836862" cy="2443163"/>
            <a:chOff x="913" y="2380"/>
            <a:chExt cx="1787" cy="1539"/>
          </a:xfrm>
        </p:grpSpPr>
        <p:sp>
          <p:nvSpPr>
            <p:cNvPr id="307263" name="Freeform 63"/>
            <p:cNvSpPr>
              <a:spLocks/>
            </p:cNvSpPr>
            <p:nvPr/>
          </p:nvSpPr>
          <p:spPr bwMode="auto">
            <a:xfrm>
              <a:off x="1209" y="2427"/>
              <a:ext cx="1401" cy="12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01" y="0"/>
                </a:cxn>
                <a:cxn ang="0">
                  <a:pos x="1401" y="1299"/>
                </a:cxn>
              </a:cxnLst>
              <a:rect l="0" t="0" r="r" b="b"/>
              <a:pathLst>
                <a:path w="1401" h="1299">
                  <a:moveTo>
                    <a:pt x="0" y="0"/>
                  </a:moveTo>
                  <a:lnTo>
                    <a:pt x="1401" y="0"/>
                  </a:lnTo>
                  <a:lnTo>
                    <a:pt x="1401" y="1299"/>
                  </a:lnTo>
                </a:path>
              </a:pathLst>
            </a:custGeom>
            <a:noFill/>
            <a:ln w="17463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64" name="Oval 64"/>
            <p:cNvSpPr>
              <a:spLocks noChangeArrowheads="1"/>
            </p:cNvSpPr>
            <p:nvPr/>
          </p:nvSpPr>
          <p:spPr bwMode="auto">
            <a:xfrm>
              <a:off x="2576" y="2394"/>
              <a:ext cx="78" cy="6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65" name="Rectangle 65"/>
            <p:cNvSpPr>
              <a:spLocks noChangeArrowheads="1"/>
            </p:cNvSpPr>
            <p:nvPr/>
          </p:nvSpPr>
          <p:spPr bwMode="auto">
            <a:xfrm>
              <a:off x="913" y="2380"/>
              <a:ext cx="236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/>
                <a:t>2.00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66" name="Rectangle 66"/>
            <p:cNvSpPr>
              <a:spLocks noChangeArrowheads="1"/>
            </p:cNvSpPr>
            <p:nvPr/>
          </p:nvSpPr>
          <p:spPr bwMode="auto">
            <a:xfrm>
              <a:off x="2578" y="3753"/>
              <a:ext cx="12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7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1001713" y="3241675"/>
            <a:ext cx="1978025" cy="2979738"/>
            <a:chOff x="847" y="2042"/>
            <a:chExt cx="1246" cy="1877"/>
          </a:xfrm>
        </p:grpSpPr>
        <p:sp>
          <p:nvSpPr>
            <p:cNvPr id="307268" name="Freeform 68"/>
            <p:cNvSpPr>
              <a:spLocks/>
            </p:cNvSpPr>
            <p:nvPr/>
          </p:nvSpPr>
          <p:spPr bwMode="auto">
            <a:xfrm>
              <a:off x="1198" y="2105"/>
              <a:ext cx="811" cy="16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1" y="0"/>
                </a:cxn>
                <a:cxn ang="0">
                  <a:pos x="811" y="1621"/>
                </a:cxn>
              </a:cxnLst>
              <a:rect l="0" t="0" r="r" b="b"/>
              <a:pathLst>
                <a:path w="811" h="1621">
                  <a:moveTo>
                    <a:pt x="0" y="0"/>
                  </a:moveTo>
                  <a:lnTo>
                    <a:pt x="811" y="0"/>
                  </a:lnTo>
                  <a:lnTo>
                    <a:pt x="811" y="1621"/>
                  </a:lnTo>
                </a:path>
              </a:pathLst>
            </a:custGeom>
            <a:noFill/>
            <a:ln w="17463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69" name="Oval 69"/>
            <p:cNvSpPr>
              <a:spLocks noChangeArrowheads="1"/>
            </p:cNvSpPr>
            <p:nvPr/>
          </p:nvSpPr>
          <p:spPr bwMode="auto">
            <a:xfrm>
              <a:off x="1965" y="2060"/>
              <a:ext cx="78" cy="78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7270" name="Rectangle 70"/>
            <p:cNvSpPr>
              <a:spLocks noChangeArrowheads="1"/>
            </p:cNvSpPr>
            <p:nvPr/>
          </p:nvSpPr>
          <p:spPr bwMode="auto">
            <a:xfrm>
              <a:off x="847" y="2042"/>
              <a:ext cx="304" cy="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/>
                <a:t>$2.50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271" name="Rectangle 71"/>
            <p:cNvSpPr>
              <a:spLocks noChangeArrowheads="1"/>
            </p:cNvSpPr>
            <p:nvPr/>
          </p:nvSpPr>
          <p:spPr bwMode="auto">
            <a:xfrm>
              <a:off x="1971" y="3753"/>
              <a:ext cx="12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 eaLnBrk="0" hangingPunct="0"/>
              <a:r>
                <a:rPr lang="en-US" sz="1500" dirty="0">
                  <a:solidFill>
                    <a:srgbClr val="000000"/>
                  </a:solidFill>
                </a:rPr>
                <a:t>4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30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8" grpId="0" animBg="1"/>
      <p:bldP spid="307219" grpId="0" animBg="1"/>
      <p:bldP spid="3072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3. Market Surplus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457200" y="1447800"/>
            <a:ext cx="8229600" cy="44116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endParaRPr kumimoji="0" lang="en-US" altLang="en-US" sz="3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endParaRPr lang="en-US" altLang="en-US" sz="3000" kern="0" noProof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endParaRPr lang="en-US" altLang="en-US" sz="3000" kern="0" dirty="0" smtClean="0">
              <a:latin typeface="+mn-lt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lang="en-US" altLang="en-US" sz="3000" kern="0" noProof="0" dirty="0" smtClean="0">
                <a:latin typeface="+mn-lt"/>
                <a:cs typeface="+mn-cs"/>
              </a:rPr>
              <a:t>It is a measure of the total value to consumers and producers from a market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tabLst/>
              <a:defRPr/>
            </a:pPr>
            <a:r>
              <a:rPr lang="en-US" altLang="en-US" sz="3000" kern="0" noProof="0" dirty="0" smtClean="0">
                <a:latin typeface="+mn-lt"/>
                <a:cs typeface="+mn-cs"/>
              </a:rPr>
              <a:t>The area between the marginal cost and the marginal benefit represents the market surplus,</a:t>
            </a:r>
            <a:r>
              <a:rPr kumimoji="0" lang="en-US" altLang="en-US" sz="3000" b="0" i="0" u="none" strike="noStrike" kern="0" cap="none" spc="0" normalizeH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the gains to consumers and producers from trade.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6029980"/>
            <a:ext cx="8804013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altLang="en-US" sz="2800" kern="0" dirty="0"/>
              <a:t>Market surplus=Consumer surplus + Producer surplus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057400" y="2540913"/>
            <a:ext cx="5029200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200" kern="0" dirty="0" smtClean="0">
                <a:solidFill>
                  <a:srgbClr val="B33F1F"/>
                </a:solidFill>
              </a:rPr>
              <a:t>Supply curve is a marginal cost curve</a:t>
            </a:r>
            <a:endParaRPr lang="en-US" sz="2200" dirty="0">
              <a:solidFill>
                <a:srgbClr val="B33F1F"/>
              </a:solidFill>
            </a:endParaRPr>
          </a:p>
        </p:txBody>
      </p:sp>
      <p:pic>
        <p:nvPicPr>
          <p:cNvPr id="88068" name="Picture 4" descr="C:\Documents and Settings\rahmed\Local Settings\Temporary Internet Files\Content.IE5\8GD6KHVU\MCBD19732_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76200"/>
            <a:ext cx="2060713" cy="210115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52600" y="1778913"/>
            <a:ext cx="5573922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en-US" sz="2200" kern="0" dirty="0" smtClean="0">
                <a:solidFill>
                  <a:srgbClr val="B33F1F"/>
                </a:solidFill>
              </a:rPr>
              <a:t>Demand curve is a marginal benefit curve</a:t>
            </a:r>
            <a:endParaRPr lang="en-US" sz="2200" dirty="0">
              <a:solidFill>
                <a:srgbClr val="B33F1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utoUpdateAnimBg="0"/>
      <p:bldP spid="4" grpId="0" animBg="1"/>
      <p:bldP spid="6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SURPLUS</a:t>
            </a:r>
          </a:p>
        </p:txBody>
      </p:sp>
      <p:sp>
        <p:nvSpPr>
          <p:cNvPr id="3491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FF9900"/>
                </a:solidFill>
              </a:rPr>
              <a:t>Willingness to pay</a:t>
            </a:r>
            <a:r>
              <a:rPr lang="en-US" dirty="0">
                <a:solidFill>
                  <a:srgbClr val="FF9900"/>
                </a:solidFill>
              </a:rPr>
              <a:t> </a:t>
            </a:r>
            <a:r>
              <a:rPr lang="en-US" dirty="0"/>
              <a:t>is the maximum amount that a buyer  will pay for a good.</a:t>
            </a:r>
          </a:p>
          <a:p>
            <a:r>
              <a:rPr lang="en-US" dirty="0"/>
              <a:t>It measures how much the buyer values the good or service</a:t>
            </a:r>
            <a:r>
              <a:rPr lang="en-US" dirty="0" smtClean="0"/>
              <a:t>.</a:t>
            </a:r>
          </a:p>
          <a:p>
            <a:r>
              <a:rPr lang="en-US" i="1" dirty="0" smtClean="0">
                <a:solidFill>
                  <a:srgbClr val="FF9900"/>
                </a:solidFill>
              </a:rPr>
              <a:t>Consumer surplus </a:t>
            </a:r>
            <a:r>
              <a:rPr lang="en-US" dirty="0" smtClean="0"/>
              <a:t>is the buyer’s willingness to pay for a good minus the amount the buyer actually pays for it.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1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Four </a:t>
            </a:r>
            <a:r>
              <a:rPr lang="en-US" altLang="en-US" dirty="0"/>
              <a:t>Possible Buyers’ Willingness to Pay</a:t>
            </a:r>
            <a:endParaRPr lang="en-US" dirty="0"/>
          </a:p>
        </p:txBody>
      </p:sp>
      <p:pic>
        <p:nvPicPr>
          <p:cNvPr id="38810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150" y="1897063"/>
            <a:ext cx="6985000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Demand Schedule and the Demand Curve</a:t>
            </a:r>
          </a:p>
        </p:txBody>
      </p:sp>
      <p:pic>
        <p:nvPicPr>
          <p:cNvPr id="35328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76475"/>
            <a:ext cx="7067550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643" y="762000"/>
            <a:ext cx="3175907" cy="161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6" name="Picture 2" descr="C:\Users\rahmed\AppData\Local\Microsoft\Windows\Temporary Internet Files\Content.IE5\MG9WMSS7\MC90043262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1106970"/>
            <a:ext cx="327025" cy="32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7" name="Picture 3" descr="C:\Users\rahmed\AppData\Local\Microsoft\Windows\Temporary Internet Files\Content.IE5\1SLJNMSI\MC900432621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7775" y="1408487"/>
            <a:ext cx="3238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9" name="Picture 5" descr="C:\Users\rahmed\AppData\Local\Microsoft\Windows\Temporary Internet Files\Content.IE5\1SLJNMSI\MC900432622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25" y="1712494"/>
            <a:ext cx="319088" cy="31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C:\Users\rahmed\AppData\Local\Microsoft\Windows\Temporary Internet Files\Content.IE5\MG9WMSS7\MC900434894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987692"/>
            <a:ext cx="334756" cy="374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74" name="Rectangle 70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Demand </a:t>
            </a:r>
            <a:r>
              <a:rPr lang="en-US" dirty="0" smtClean="0"/>
              <a:t>Curve</a:t>
            </a:r>
            <a:endParaRPr lang="en-US" dirty="0"/>
          </a:p>
        </p:txBody>
      </p:sp>
      <p:sp>
        <p:nvSpPr>
          <p:cNvPr id="354309" name="Rectangle 5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F3F6F9"/>
          </a:solidFill>
          <a:ln w="24130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0" name="Rectangle 6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F2F4F8"/>
          </a:solidFill>
          <a:ln w="2190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1" name="Rectangle 7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F1F4F7"/>
          </a:solidFill>
          <a:ln w="1968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2" name="Rectangle 8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F0F2F5"/>
          </a:solidFill>
          <a:ln w="1762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3" name="Rectangle 9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EF1F4"/>
          </a:solidFill>
          <a:ln w="1539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4" name="Rectangle 10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DEFF3"/>
          </a:solidFill>
          <a:ln w="1317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5" name="Rectangle 11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BEEF2"/>
          </a:solidFill>
          <a:ln w="1095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6" name="Rectangle 12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AECF1"/>
          </a:solidFill>
          <a:ln w="8731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7" name="Rectangle 13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9EBF0"/>
          </a:solidFill>
          <a:ln w="650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8" name="Rectangle 14"/>
          <p:cNvSpPr>
            <a:spLocks noChangeArrowheads="1"/>
          </p:cNvSpPr>
          <p:nvPr/>
        </p:nvSpPr>
        <p:spPr bwMode="auto">
          <a:xfrm>
            <a:off x="1709738" y="1314450"/>
            <a:ext cx="6646862" cy="4919662"/>
          </a:xfrm>
          <a:prstGeom prst="rect">
            <a:avLst/>
          </a:prstGeom>
          <a:solidFill>
            <a:srgbClr val="E7EAEF"/>
          </a:solidFill>
          <a:ln w="4445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19" name="Rectangle 15"/>
          <p:cNvSpPr>
            <a:spLocks noChangeArrowheads="1"/>
          </p:cNvSpPr>
          <p:nvPr/>
        </p:nvSpPr>
        <p:spPr bwMode="auto">
          <a:xfrm>
            <a:off x="1709738" y="1314450"/>
            <a:ext cx="6646862" cy="4792662"/>
          </a:xfrm>
          <a:prstGeom prst="rect">
            <a:avLst/>
          </a:prstGeom>
          <a:solidFill>
            <a:srgbClr val="E6E9EF"/>
          </a:solidFill>
          <a:ln w="22225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0" name="Rectangle 16"/>
          <p:cNvSpPr>
            <a:spLocks noChangeArrowheads="1"/>
          </p:cNvSpPr>
          <p:nvPr/>
        </p:nvSpPr>
        <p:spPr bwMode="auto">
          <a:xfrm>
            <a:off x="1620838" y="1204912"/>
            <a:ext cx="6626225" cy="4919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1" name="Freeform 17"/>
          <p:cNvSpPr>
            <a:spLocks/>
          </p:cNvSpPr>
          <p:nvPr/>
        </p:nvSpPr>
        <p:spPr bwMode="auto">
          <a:xfrm>
            <a:off x="1620838" y="1204912"/>
            <a:ext cx="6626225" cy="4919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99"/>
              </a:cxn>
              <a:cxn ang="0">
                <a:pos x="4174" y="3099"/>
              </a:cxn>
            </a:cxnLst>
            <a:rect l="0" t="0" r="r" b="b"/>
            <a:pathLst>
              <a:path w="4174" h="3099">
                <a:moveTo>
                  <a:pt x="0" y="0"/>
                </a:moveTo>
                <a:lnTo>
                  <a:pt x="0" y="3099"/>
                </a:lnTo>
                <a:lnTo>
                  <a:pt x="4174" y="3099"/>
                </a:lnTo>
              </a:path>
            </a:pathLst>
          </a:custGeom>
          <a:noFill/>
          <a:ln w="222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2" name="Line 18"/>
          <p:cNvSpPr>
            <a:spLocks noChangeShapeType="1"/>
          </p:cNvSpPr>
          <p:nvPr/>
        </p:nvSpPr>
        <p:spPr bwMode="auto">
          <a:xfrm flipH="1">
            <a:off x="1620838" y="4060825"/>
            <a:ext cx="17621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3" name="Line 19"/>
          <p:cNvSpPr>
            <a:spLocks noChangeShapeType="1"/>
          </p:cNvSpPr>
          <p:nvPr/>
        </p:nvSpPr>
        <p:spPr bwMode="auto">
          <a:xfrm flipH="1">
            <a:off x="1620838" y="3248025"/>
            <a:ext cx="176212" cy="1587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4" name="Line 20"/>
          <p:cNvSpPr>
            <a:spLocks noChangeShapeType="1"/>
          </p:cNvSpPr>
          <p:nvPr/>
        </p:nvSpPr>
        <p:spPr bwMode="auto">
          <a:xfrm flipH="1">
            <a:off x="1620838" y="2830512"/>
            <a:ext cx="176212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5" name="Line 21"/>
          <p:cNvSpPr>
            <a:spLocks noChangeShapeType="1"/>
          </p:cNvSpPr>
          <p:nvPr/>
        </p:nvSpPr>
        <p:spPr bwMode="auto">
          <a:xfrm flipH="1">
            <a:off x="1620838" y="1995487"/>
            <a:ext cx="176212" cy="1588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6" name="Line 22"/>
          <p:cNvSpPr>
            <a:spLocks noChangeShapeType="1"/>
          </p:cNvSpPr>
          <p:nvPr/>
        </p:nvSpPr>
        <p:spPr bwMode="auto">
          <a:xfrm>
            <a:off x="2389188" y="5948362"/>
            <a:ext cx="1587" cy="1762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7" name="Line 23"/>
          <p:cNvSpPr>
            <a:spLocks noChangeShapeType="1"/>
          </p:cNvSpPr>
          <p:nvPr/>
        </p:nvSpPr>
        <p:spPr bwMode="auto">
          <a:xfrm>
            <a:off x="3354388" y="5948362"/>
            <a:ext cx="1587" cy="1762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8" name="Line 24"/>
          <p:cNvSpPr>
            <a:spLocks noChangeShapeType="1"/>
          </p:cNvSpPr>
          <p:nvPr/>
        </p:nvSpPr>
        <p:spPr bwMode="auto">
          <a:xfrm>
            <a:off x="4319588" y="5948362"/>
            <a:ext cx="1587" cy="1762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29" name="Line 25"/>
          <p:cNvSpPr>
            <a:spLocks noChangeShapeType="1"/>
          </p:cNvSpPr>
          <p:nvPr/>
        </p:nvSpPr>
        <p:spPr bwMode="auto">
          <a:xfrm>
            <a:off x="5284788" y="5948362"/>
            <a:ext cx="1587" cy="176213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354330" name="Rectangle 26"/>
          <p:cNvSpPr>
            <a:spLocks noChangeArrowheads="1"/>
          </p:cNvSpPr>
          <p:nvPr/>
        </p:nvSpPr>
        <p:spPr bwMode="auto">
          <a:xfrm>
            <a:off x="660400" y="1143000"/>
            <a:ext cx="982663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 u="none" dirty="0">
                <a:solidFill>
                  <a:srgbClr val="000000"/>
                </a:solidFill>
              </a:rPr>
              <a:t>Price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31" name="Rectangle 27"/>
          <p:cNvSpPr>
            <a:spLocks noChangeArrowheads="1"/>
          </p:cNvSpPr>
          <p:nvPr/>
        </p:nvSpPr>
        <p:spPr bwMode="auto">
          <a:xfrm>
            <a:off x="792163" y="1390650"/>
            <a:ext cx="852487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 u="none" dirty="0">
                <a:solidFill>
                  <a:srgbClr val="000000"/>
                </a:solidFill>
              </a:rPr>
              <a:t>Album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32" name="Rectangle 28"/>
          <p:cNvSpPr>
            <a:spLocks noChangeArrowheads="1"/>
          </p:cNvSpPr>
          <p:nvPr/>
        </p:nvSpPr>
        <p:spPr bwMode="auto">
          <a:xfrm>
            <a:off x="1381125" y="6202362"/>
            <a:ext cx="2397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33" name="Rectangle 29"/>
          <p:cNvSpPr>
            <a:spLocks noChangeArrowheads="1"/>
          </p:cNvSpPr>
          <p:nvPr/>
        </p:nvSpPr>
        <p:spPr bwMode="auto">
          <a:xfrm>
            <a:off x="7005638" y="6202362"/>
            <a:ext cx="1376362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 u="none" dirty="0">
                <a:solidFill>
                  <a:srgbClr val="000000"/>
                </a:solidFill>
              </a:rPr>
              <a:t>Quantity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34" name="Rectangle 30"/>
          <p:cNvSpPr>
            <a:spLocks noChangeArrowheads="1"/>
          </p:cNvSpPr>
          <p:nvPr/>
        </p:nvSpPr>
        <p:spPr bwMode="auto">
          <a:xfrm>
            <a:off x="7377113" y="6492875"/>
            <a:ext cx="982662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b="1" u="none" dirty="0">
                <a:solidFill>
                  <a:srgbClr val="000000"/>
                </a:solidFill>
              </a:rPr>
              <a:t>Albums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643063" y="1204912"/>
            <a:ext cx="4867275" cy="4919663"/>
            <a:chOff x="953" y="656"/>
            <a:chExt cx="3066" cy="3099"/>
          </a:xfrm>
        </p:grpSpPr>
        <p:sp>
          <p:nvSpPr>
            <p:cNvPr id="354336" name="Freeform 32"/>
            <p:cNvSpPr>
              <a:spLocks/>
            </p:cNvSpPr>
            <p:nvPr/>
          </p:nvSpPr>
          <p:spPr bwMode="auto">
            <a:xfrm>
              <a:off x="953" y="656"/>
              <a:ext cx="2294" cy="3099"/>
            </a:xfrm>
            <a:custGeom>
              <a:avLst/>
              <a:gdLst/>
              <a:ahLst/>
              <a:cxnLst>
                <a:cxn ang="0">
                  <a:pos x="2294" y="3099"/>
                </a:cxn>
                <a:cxn ang="0">
                  <a:pos x="2294" y="1799"/>
                </a:cxn>
                <a:cxn ang="0">
                  <a:pos x="1686" y="1799"/>
                </a:cxn>
                <a:cxn ang="0">
                  <a:pos x="1686" y="1287"/>
                </a:cxn>
                <a:cxn ang="0">
                  <a:pos x="1092" y="1287"/>
                </a:cxn>
                <a:cxn ang="0">
                  <a:pos x="1092" y="1024"/>
                </a:cxn>
                <a:cxn ang="0">
                  <a:pos x="470" y="1024"/>
                </a:cxn>
                <a:cxn ang="0">
                  <a:pos x="470" y="498"/>
                </a:cxn>
                <a:cxn ang="0">
                  <a:pos x="0" y="498"/>
                </a:cxn>
                <a:cxn ang="0">
                  <a:pos x="0" y="0"/>
                </a:cxn>
              </a:cxnLst>
              <a:rect l="0" t="0" r="r" b="b"/>
              <a:pathLst>
                <a:path w="2294" h="3099">
                  <a:moveTo>
                    <a:pt x="2294" y="3099"/>
                  </a:moveTo>
                  <a:lnTo>
                    <a:pt x="2294" y="1799"/>
                  </a:lnTo>
                  <a:lnTo>
                    <a:pt x="1686" y="1799"/>
                  </a:lnTo>
                  <a:lnTo>
                    <a:pt x="1686" y="1287"/>
                  </a:lnTo>
                  <a:lnTo>
                    <a:pt x="1092" y="1287"/>
                  </a:lnTo>
                  <a:lnTo>
                    <a:pt x="1092" y="1024"/>
                  </a:lnTo>
                  <a:lnTo>
                    <a:pt x="470" y="1024"/>
                  </a:lnTo>
                  <a:lnTo>
                    <a:pt x="470" y="498"/>
                  </a:lnTo>
                  <a:lnTo>
                    <a:pt x="0" y="498"/>
                  </a:lnTo>
                  <a:lnTo>
                    <a:pt x="0" y="0"/>
                  </a:lnTo>
                </a:path>
              </a:pathLst>
            </a:custGeom>
            <a:noFill/>
            <a:ln w="65088">
              <a:solidFill>
                <a:srgbClr val="004C9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54337" name="Rectangle 33"/>
            <p:cNvSpPr>
              <a:spLocks noChangeArrowheads="1"/>
            </p:cNvSpPr>
            <p:nvPr/>
          </p:nvSpPr>
          <p:spPr bwMode="auto">
            <a:xfrm>
              <a:off x="3395" y="3083"/>
              <a:ext cx="62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u="none" dirty="0">
                  <a:solidFill>
                    <a:srgbClr val="000000"/>
                  </a:solidFill>
                </a:rPr>
                <a:t>Demand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354338" name="Rectangle 34"/>
          <p:cNvSpPr>
            <a:spLocks noChangeArrowheads="1"/>
          </p:cNvSpPr>
          <p:nvPr/>
        </p:nvSpPr>
        <p:spPr bwMode="auto">
          <a:xfrm>
            <a:off x="2343150" y="6202362"/>
            <a:ext cx="2397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u="none" dirty="0">
                <a:solidFill>
                  <a:srgbClr val="000000"/>
                </a:solidFill>
              </a:rPr>
              <a:t>1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39" name="Rectangle 35"/>
          <p:cNvSpPr>
            <a:spLocks noChangeArrowheads="1"/>
          </p:cNvSpPr>
          <p:nvPr/>
        </p:nvSpPr>
        <p:spPr bwMode="auto">
          <a:xfrm>
            <a:off x="3305175" y="6202362"/>
            <a:ext cx="2397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u="none" dirty="0">
                <a:solidFill>
                  <a:srgbClr val="000000"/>
                </a:solidFill>
              </a:rPr>
              <a:t>2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40" name="Rectangle 36"/>
          <p:cNvSpPr>
            <a:spLocks noChangeArrowheads="1"/>
          </p:cNvSpPr>
          <p:nvPr/>
        </p:nvSpPr>
        <p:spPr bwMode="auto">
          <a:xfrm>
            <a:off x="4273550" y="6202362"/>
            <a:ext cx="2397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u="none" dirty="0">
                <a:solidFill>
                  <a:srgbClr val="000000"/>
                </a:solidFill>
              </a:rPr>
              <a:t>3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4341" name="Rectangle 37"/>
          <p:cNvSpPr>
            <a:spLocks noChangeArrowheads="1"/>
          </p:cNvSpPr>
          <p:nvPr/>
        </p:nvSpPr>
        <p:spPr bwMode="auto">
          <a:xfrm>
            <a:off x="5235575" y="6202362"/>
            <a:ext cx="2397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u="none" dirty="0">
                <a:solidFill>
                  <a:srgbClr val="000000"/>
                </a:solidFill>
              </a:rPr>
              <a:t>4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995363" y="1820862"/>
            <a:ext cx="4992687" cy="395288"/>
            <a:chOff x="545" y="1044"/>
            <a:chExt cx="3145" cy="249"/>
          </a:xfrm>
        </p:grpSpPr>
        <p:sp>
          <p:nvSpPr>
            <p:cNvPr id="354343" name="Rectangle 39"/>
            <p:cNvSpPr>
              <a:spLocks noChangeArrowheads="1"/>
            </p:cNvSpPr>
            <p:nvPr/>
          </p:nvSpPr>
          <p:spPr bwMode="auto">
            <a:xfrm>
              <a:off x="545" y="1086"/>
              <a:ext cx="399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u="none" dirty="0">
                  <a:solidFill>
                    <a:srgbClr val="000000"/>
                  </a:solidFill>
                </a:rPr>
                <a:t>$100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4" name="Group 40"/>
            <p:cNvGrpSpPr>
              <a:grpSpLocks/>
            </p:cNvGrpSpPr>
            <p:nvPr/>
          </p:nvGrpSpPr>
          <p:grpSpPr bwMode="auto">
            <a:xfrm>
              <a:off x="1492" y="1044"/>
              <a:ext cx="2198" cy="235"/>
              <a:chOff x="1492" y="1044"/>
              <a:chExt cx="2198" cy="235"/>
            </a:xfrm>
          </p:grpSpPr>
          <p:sp>
            <p:nvSpPr>
              <p:cNvPr id="354345" name="Line 41"/>
              <p:cNvSpPr>
                <a:spLocks noChangeShapeType="1"/>
              </p:cNvSpPr>
              <p:nvPr/>
            </p:nvSpPr>
            <p:spPr bwMode="auto">
              <a:xfrm>
                <a:off x="1492" y="1154"/>
                <a:ext cx="484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46" name="Rectangle 42"/>
              <p:cNvSpPr>
                <a:spLocks noChangeArrowheads="1"/>
              </p:cNvSpPr>
              <p:nvPr/>
            </p:nvSpPr>
            <p:spPr bwMode="auto">
              <a:xfrm>
                <a:off x="1934" y="1044"/>
                <a:ext cx="1756" cy="235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47" name="Rectangle 43"/>
              <p:cNvSpPr>
                <a:spLocks noChangeArrowheads="1"/>
              </p:cNvSpPr>
              <p:nvPr/>
            </p:nvSpPr>
            <p:spPr bwMode="auto">
              <a:xfrm>
                <a:off x="2005" y="1074"/>
                <a:ext cx="31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John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48" name="Rectangle 44"/>
              <p:cNvSpPr>
                <a:spLocks noChangeArrowheads="1"/>
              </p:cNvSpPr>
              <p:nvPr/>
            </p:nvSpPr>
            <p:spPr bwMode="auto">
              <a:xfrm>
                <a:off x="2326" y="1074"/>
                <a:ext cx="3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’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49" name="Rectangle 45"/>
              <p:cNvSpPr>
                <a:spLocks noChangeArrowheads="1"/>
              </p:cNvSpPr>
              <p:nvPr/>
            </p:nvSpPr>
            <p:spPr bwMode="auto">
              <a:xfrm>
                <a:off x="2358" y="1074"/>
                <a:ext cx="1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s willingness to pay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1257300" y="2654300"/>
            <a:ext cx="5673725" cy="377825"/>
            <a:chOff x="710" y="1569"/>
            <a:chExt cx="3574" cy="238"/>
          </a:xfrm>
        </p:grpSpPr>
        <p:sp>
          <p:nvSpPr>
            <p:cNvPr id="354351" name="Rectangle 47"/>
            <p:cNvSpPr>
              <a:spLocks noChangeArrowheads="1"/>
            </p:cNvSpPr>
            <p:nvPr/>
          </p:nvSpPr>
          <p:spPr bwMode="auto">
            <a:xfrm>
              <a:off x="710" y="1600"/>
              <a:ext cx="23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u="none" dirty="0">
                  <a:solidFill>
                    <a:srgbClr val="000000"/>
                  </a:solidFill>
                </a:rPr>
                <a:t>80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6" name="Group 48"/>
            <p:cNvGrpSpPr>
              <a:grpSpLocks/>
            </p:cNvGrpSpPr>
            <p:nvPr/>
          </p:nvGrpSpPr>
          <p:grpSpPr bwMode="auto">
            <a:xfrm>
              <a:off x="2100" y="1569"/>
              <a:ext cx="2184" cy="222"/>
              <a:chOff x="2100" y="1569"/>
              <a:chExt cx="2184" cy="222"/>
            </a:xfrm>
          </p:grpSpPr>
          <p:sp>
            <p:nvSpPr>
              <p:cNvPr id="354353" name="Line 49"/>
              <p:cNvSpPr>
                <a:spLocks noChangeShapeType="1"/>
              </p:cNvSpPr>
              <p:nvPr/>
            </p:nvSpPr>
            <p:spPr bwMode="auto">
              <a:xfrm>
                <a:off x="2100" y="1680"/>
                <a:ext cx="484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54" name="Rectangle 50"/>
              <p:cNvSpPr>
                <a:spLocks noChangeArrowheads="1"/>
              </p:cNvSpPr>
              <p:nvPr/>
            </p:nvSpPr>
            <p:spPr bwMode="auto">
              <a:xfrm>
                <a:off x="2543" y="1569"/>
                <a:ext cx="1741" cy="222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55" name="Rectangle 51"/>
              <p:cNvSpPr>
                <a:spLocks noChangeArrowheads="1"/>
              </p:cNvSpPr>
              <p:nvPr/>
            </p:nvSpPr>
            <p:spPr bwMode="auto">
              <a:xfrm>
                <a:off x="2614" y="1592"/>
                <a:ext cx="28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Paul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56" name="Rectangle 52"/>
              <p:cNvSpPr>
                <a:spLocks noChangeArrowheads="1"/>
              </p:cNvSpPr>
              <p:nvPr/>
            </p:nvSpPr>
            <p:spPr bwMode="auto">
              <a:xfrm>
                <a:off x="2908" y="1592"/>
                <a:ext cx="3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’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57" name="Rectangle 53"/>
              <p:cNvSpPr>
                <a:spLocks noChangeArrowheads="1"/>
              </p:cNvSpPr>
              <p:nvPr/>
            </p:nvSpPr>
            <p:spPr bwMode="auto">
              <a:xfrm>
                <a:off x="2945" y="1592"/>
                <a:ext cx="1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s willingness to pay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257300" y="3049587"/>
            <a:ext cx="6880225" cy="390525"/>
            <a:chOff x="710" y="1818"/>
            <a:chExt cx="4334" cy="246"/>
          </a:xfrm>
        </p:grpSpPr>
        <p:sp>
          <p:nvSpPr>
            <p:cNvPr id="354359" name="Rectangle 55"/>
            <p:cNvSpPr>
              <a:spLocks noChangeArrowheads="1"/>
            </p:cNvSpPr>
            <p:nvPr/>
          </p:nvSpPr>
          <p:spPr bwMode="auto">
            <a:xfrm>
              <a:off x="710" y="1857"/>
              <a:ext cx="23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u="none" dirty="0">
                  <a:solidFill>
                    <a:srgbClr val="000000"/>
                  </a:solidFill>
                </a:rPr>
                <a:t>70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8" name="Group 56"/>
            <p:cNvGrpSpPr>
              <a:grpSpLocks/>
            </p:cNvGrpSpPr>
            <p:nvPr/>
          </p:nvGrpSpPr>
          <p:grpSpPr bwMode="auto">
            <a:xfrm>
              <a:off x="2695" y="1818"/>
              <a:ext cx="2349" cy="235"/>
              <a:chOff x="2695" y="1818"/>
              <a:chExt cx="2349" cy="235"/>
            </a:xfrm>
          </p:grpSpPr>
          <p:sp>
            <p:nvSpPr>
              <p:cNvPr id="354361" name="Line 57"/>
              <p:cNvSpPr>
                <a:spLocks noChangeShapeType="1"/>
              </p:cNvSpPr>
              <p:nvPr/>
            </p:nvSpPr>
            <p:spPr bwMode="auto">
              <a:xfrm>
                <a:off x="2695" y="1943"/>
                <a:ext cx="483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62" name="Rectangle 58"/>
              <p:cNvSpPr>
                <a:spLocks noChangeArrowheads="1"/>
              </p:cNvSpPr>
              <p:nvPr/>
            </p:nvSpPr>
            <p:spPr bwMode="auto">
              <a:xfrm>
                <a:off x="3137" y="1818"/>
                <a:ext cx="1907" cy="235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63" name="Rectangle 59"/>
              <p:cNvSpPr>
                <a:spLocks noChangeArrowheads="1"/>
              </p:cNvSpPr>
              <p:nvPr/>
            </p:nvSpPr>
            <p:spPr bwMode="auto">
              <a:xfrm>
                <a:off x="3202" y="1850"/>
                <a:ext cx="48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George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64" name="Rectangle 60"/>
              <p:cNvSpPr>
                <a:spLocks noChangeArrowheads="1"/>
              </p:cNvSpPr>
              <p:nvPr/>
            </p:nvSpPr>
            <p:spPr bwMode="auto">
              <a:xfrm>
                <a:off x="3693" y="1850"/>
                <a:ext cx="3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’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65" name="Rectangle 61"/>
              <p:cNvSpPr>
                <a:spLocks noChangeArrowheads="1"/>
              </p:cNvSpPr>
              <p:nvPr/>
            </p:nvSpPr>
            <p:spPr bwMode="auto">
              <a:xfrm>
                <a:off x="3725" y="1850"/>
                <a:ext cx="1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>
                    <a:solidFill>
                      <a:srgbClr val="000000"/>
                    </a:solidFill>
                  </a:rPr>
                  <a:t>s willingness to pay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1257300" y="3906837"/>
            <a:ext cx="6989763" cy="357188"/>
            <a:chOff x="710" y="2358"/>
            <a:chExt cx="4403" cy="225"/>
          </a:xfrm>
        </p:grpSpPr>
        <p:sp>
          <p:nvSpPr>
            <p:cNvPr id="354367" name="Rectangle 63"/>
            <p:cNvSpPr>
              <a:spLocks noChangeArrowheads="1"/>
            </p:cNvSpPr>
            <p:nvPr/>
          </p:nvSpPr>
          <p:spPr bwMode="auto">
            <a:xfrm>
              <a:off x="710" y="2376"/>
              <a:ext cx="234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u="none" dirty="0">
                  <a:solidFill>
                    <a:srgbClr val="000000"/>
                  </a:solidFill>
                </a:rPr>
                <a:t>50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10" name="Group 64"/>
            <p:cNvGrpSpPr>
              <a:grpSpLocks/>
            </p:cNvGrpSpPr>
            <p:nvPr/>
          </p:nvGrpSpPr>
          <p:grpSpPr bwMode="auto">
            <a:xfrm>
              <a:off x="3303" y="2358"/>
              <a:ext cx="1810" cy="207"/>
              <a:chOff x="3303" y="2358"/>
              <a:chExt cx="1810" cy="207"/>
            </a:xfrm>
          </p:grpSpPr>
          <p:sp>
            <p:nvSpPr>
              <p:cNvPr id="354369" name="Line 65"/>
              <p:cNvSpPr>
                <a:spLocks noChangeShapeType="1"/>
              </p:cNvSpPr>
              <p:nvPr/>
            </p:nvSpPr>
            <p:spPr bwMode="auto">
              <a:xfrm>
                <a:off x="3303" y="2455"/>
                <a:ext cx="96" cy="1"/>
              </a:xfrm>
              <a:prstGeom prst="line">
                <a:avLst/>
              </a:prstGeom>
              <a:noFill/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70" name="Rectangle 66"/>
              <p:cNvSpPr>
                <a:spLocks noChangeArrowheads="1"/>
              </p:cNvSpPr>
              <p:nvPr/>
            </p:nvSpPr>
            <p:spPr bwMode="auto">
              <a:xfrm>
                <a:off x="3386" y="2358"/>
                <a:ext cx="1727" cy="207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4371" name="Rectangle 67"/>
              <p:cNvSpPr>
                <a:spLocks noChangeArrowheads="1"/>
              </p:cNvSpPr>
              <p:nvPr/>
            </p:nvSpPr>
            <p:spPr bwMode="auto">
              <a:xfrm>
                <a:off x="3413" y="2372"/>
                <a:ext cx="376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 dirty="0" err="1">
                    <a:solidFill>
                      <a:srgbClr val="000000"/>
                    </a:solidFill>
                  </a:rPr>
                  <a:t>Ringo</a:t>
                </a:r>
                <a:endParaRPr lang="en-US" sz="2400" u="none" dirty="0">
                  <a:latin typeface="Times New Roman" pitchFamily="18" charset="0"/>
                </a:endParaRPr>
              </a:p>
            </p:txBody>
          </p:sp>
          <p:sp>
            <p:nvSpPr>
              <p:cNvPr id="354372" name="Rectangle 68"/>
              <p:cNvSpPr>
                <a:spLocks noChangeArrowheads="1"/>
              </p:cNvSpPr>
              <p:nvPr/>
            </p:nvSpPr>
            <p:spPr bwMode="auto">
              <a:xfrm>
                <a:off x="3798" y="2372"/>
                <a:ext cx="3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>
                    <a:solidFill>
                      <a:srgbClr val="000000"/>
                    </a:solidFill>
                  </a:rPr>
                  <a:t>’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54373" name="Rectangle 69"/>
              <p:cNvSpPr>
                <a:spLocks noChangeArrowheads="1"/>
              </p:cNvSpPr>
              <p:nvPr/>
            </p:nvSpPr>
            <p:spPr bwMode="auto">
              <a:xfrm>
                <a:off x="3830" y="2372"/>
                <a:ext cx="124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u="none">
                    <a:solidFill>
                      <a:srgbClr val="000000"/>
                    </a:solidFill>
                  </a:rPr>
                  <a:t>s willingness to pay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pic>
        <p:nvPicPr>
          <p:cNvPr id="71" name="Picture 2" descr="C:\Users\rahmed\AppData\Local\Microsoft\Windows\Temporary Internet Files\Content.IE5\MG9WMSS7\MC90043262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18393"/>
            <a:ext cx="439007" cy="439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3" descr="C:\Users\rahmed\AppData\Local\Microsoft\Windows\Temporary Internet Files\Content.IE5\1SLJNMSI\MC90043262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425700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5" descr="C:\Users\rahmed\AppData\Local\Microsoft\Windows\Temporary Internet Files\Content.IE5\1SLJNMSI\MC900432622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916238"/>
            <a:ext cx="512762" cy="512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4" descr="C:\Users\rahmed\AppData\Local\Microsoft\Windows\Temporary Internet Files\Content.IE5\MG9WMSS7\MC900434894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47437"/>
            <a:ext cx="532705" cy="5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79" name="Rectangle 5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Measuring </a:t>
            </a:r>
            <a:r>
              <a:rPr lang="en-US" dirty="0"/>
              <a:t>Consumer Surplus with the Demand Curve</a:t>
            </a:r>
          </a:p>
        </p:txBody>
      </p:sp>
      <p:sp>
        <p:nvSpPr>
          <p:cNvPr id="355333" name="Rectangle 5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F3F6F9"/>
          </a:solidFill>
          <a:ln w="15557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4" name="Rectangle 6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F2F4F8"/>
          </a:solidFill>
          <a:ln w="1412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5" name="Rectangle 7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F1F4F7"/>
          </a:solidFill>
          <a:ln w="1270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6" name="Rectangle 8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F0F2F5"/>
          </a:solidFill>
          <a:ln w="1127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7" name="Rectangle 9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EF1F4"/>
          </a:solidFill>
          <a:ln w="984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8" name="Rectangle 10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DEFF3"/>
          </a:solidFill>
          <a:ln w="841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39" name="Rectangle 11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BEEF2"/>
          </a:solidFill>
          <a:ln w="6985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0" name="Rectangle 12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AECF1"/>
          </a:solidFill>
          <a:ln w="571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1" name="Rectangle 13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9EBF0"/>
          </a:solidFill>
          <a:ln w="4286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2" name="Rectangle 14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7EAEF"/>
          </a:solidFill>
          <a:ln w="285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3" name="Rectangle 15"/>
          <p:cNvSpPr>
            <a:spLocks noChangeArrowheads="1"/>
          </p:cNvSpPr>
          <p:nvPr/>
        </p:nvSpPr>
        <p:spPr bwMode="auto">
          <a:xfrm>
            <a:off x="2474913" y="1966913"/>
            <a:ext cx="4376737" cy="3867150"/>
          </a:xfrm>
          <a:prstGeom prst="rect">
            <a:avLst/>
          </a:prstGeom>
          <a:solidFill>
            <a:srgbClr val="E6E9EF"/>
          </a:solidFill>
          <a:ln w="1428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4" name="Rectangle 16"/>
          <p:cNvSpPr>
            <a:spLocks noChangeArrowheads="1"/>
          </p:cNvSpPr>
          <p:nvPr/>
        </p:nvSpPr>
        <p:spPr bwMode="auto">
          <a:xfrm>
            <a:off x="2387600" y="1897063"/>
            <a:ext cx="4394200" cy="38496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5" name="Rectangle 17"/>
          <p:cNvSpPr>
            <a:spLocks noChangeArrowheads="1"/>
          </p:cNvSpPr>
          <p:nvPr/>
        </p:nvSpPr>
        <p:spPr bwMode="auto">
          <a:xfrm>
            <a:off x="2387600" y="2646363"/>
            <a:ext cx="788988" cy="620712"/>
          </a:xfrm>
          <a:prstGeom prst="rect">
            <a:avLst/>
          </a:prstGeom>
          <a:solidFill>
            <a:srgbClr val="B4D9F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6" name="Line 18"/>
          <p:cNvSpPr>
            <a:spLocks noChangeShapeType="1"/>
          </p:cNvSpPr>
          <p:nvPr/>
        </p:nvSpPr>
        <p:spPr bwMode="auto">
          <a:xfrm flipH="1">
            <a:off x="2387600" y="4297363"/>
            <a:ext cx="136525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7" name="Line 19"/>
          <p:cNvSpPr>
            <a:spLocks noChangeShapeType="1"/>
          </p:cNvSpPr>
          <p:nvPr/>
        </p:nvSpPr>
        <p:spPr bwMode="auto">
          <a:xfrm flipH="1">
            <a:off x="2387600" y="3709988"/>
            <a:ext cx="136525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8" name="Line 20"/>
          <p:cNvSpPr>
            <a:spLocks noChangeShapeType="1"/>
          </p:cNvSpPr>
          <p:nvPr/>
        </p:nvSpPr>
        <p:spPr bwMode="auto">
          <a:xfrm flipH="1">
            <a:off x="2387600" y="3278188"/>
            <a:ext cx="136525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49" name="Line 21"/>
          <p:cNvSpPr>
            <a:spLocks noChangeShapeType="1"/>
          </p:cNvSpPr>
          <p:nvPr/>
        </p:nvSpPr>
        <p:spPr bwMode="auto">
          <a:xfrm flipH="1">
            <a:off x="2387600" y="2622550"/>
            <a:ext cx="136525" cy="1588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0" name="Line 22"/>
          <p:cNvSpPr>
            <a:spLocks noChangeShapeType="1"/>
          </p:cNvSpPr>
          <p:nvPr/>
        </p:nvSpPr>
        <p:spPr bwMode="auto">
          <a:xfrm>
            <a:off x="3176588" y="5608638"/>
            <a:ext cx="1587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1" name="Line 23"/>
          <p:cNvSpPr>
            <a:spLocks noChangeShapeType="1"/>
          </p:cNvSpPr>
          <p:nvPr/>
        </p:nvSpPr>
        <p:spPr bwMode="auto">
          <a:xfrm>
            <a:off x="3967163" y="5608638"/>
            <a:ext cx="3175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2" name="Line 24"/>
          <p:cNvSpPr>
            <a:spLocks noChangeShapeType="1"/>
          </p:cNvSpPr>
          <p:nvPr/>
        </p:nvSpPr>
        <p:spPr bwMode="auto">
          <a:xfrm>
            <a:off x="4757738" y="5608638"/>
            <a:ext cx="1587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3" name="Line 25"/>
          <p:cNvSpPr>
            <a:spLocks noChangeShapeType="1"/>
          </p:cNvSpPr>
          <p:nvPr/>
        </p:nvSpPr>
        <p:spPr bwMode="auto">
          <a:xfrm>
            <a:off x="5546725" y="5608638"/>
            <a:ext cx="1588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4" name="Line 26"/>
          <p:cNvSpPr>
            <a:spLocks noChangeShapeType="1"/>
          </p:cNvSpPr>
          <p:nvPr/>
        </p:nvSpPr>
        <p:spPr bwMode="auto">
          <a:xfrm flipH="1">
            <a:off x="2387600" y="3278188"/>
            <a:ext cx="788988" cy="1587"/>
          </a:xfrm>
          <a:prstGeom prst="line">
            <a:avLst/>
          </a:prstGeom>
          <a:noFill/>
          <a:ln w="14288">
            <a:solidFill>
              <a:srgbClr val="60220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5" name="Freeform 27"/>
          <p:cNvSpPr>
            <a:spLocks/>
          </p:cNvSpPr>
          <p:nvPr/>
        </p:nvSpPr>
        <p:spPr bwMode="auto">
          <a:xfrm>
            <a:off x="2387600" y="1897063"/>
            <a:ext cx="4394200" cy="38496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90"/>
              </a:cxn>
              <a:cxn ang="0">
                <a:pos x="2272" y="1990"/>
              </a:cxn>
            </a:cxnLst>
            <a:rect l="0" t="0" r="r" b="b"/>
            <a:pathLst>
              <a:path w="2272" h="1990">
                <a:moveTo>
                  <a:pt x="0" y="0"/>
                </a:moveTo>
                <a:lnTo>
                  <a:pt x="0" y="1990"/>
                </a:lnTo>
                <a:lnTo>
                  <a:pt x="2272" y="1990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5356" name="Rectangle 28"/>
          <p:cNvSpPr>
            <a:spLocks noChangeArrowheads="1"/>
          </p:cNvSpPr>
          <p:nvPr/>
        </p:nvSpPr>
        <p:spPr bwMode="auto">
          <a:xfrm>
            <a:off x="3963988" y="1541463"/>
            <a:ext cx="11969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(a) Price = $80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57" name="Rectangle 29"/>
          <p:cNvSpPr>
            <a:spLocks noChangeArrowheads="1"/>
          </p:cNvSpPr>
          <p:nvPr/>
        </p:nvSpPr>
        <p:spPr bwMode="auto">
          <a:xfrm>
            <a:off x="1619250" y="1843088"/>
            <a:ext cx="6508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Price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58" name="Rectangle 30"/>
          <p:cNvSpPr>
            <a:spLocks noChangeArrowheads="1"/>
          </p:cNvSpPr>
          <p:nvPr/>
        </p:nvSpPr>
        <p:spPr bwMode="auto">
          <a:xfrm>
            <a:off x="1722438" y="2071688"/>
            <a:ext cx="552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Album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59" name="Rectangle 31"/>
          <p:cNvSpPr>
            <a:spLocks noChangeArrowheads="1"/>
          </p:cNvSpPr>
          <p:nvPr/>
        </p:nvSpPr>
        <p:spPr bwMode="auto">
          <a:xfrm>
            <a:off x="2087563" y="4160838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50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0" name="Rectangle 32"/>
          <p:cNvSpPr>
            <a:spLocks noChangeArrowheads="1"/>
          </p:cNvSpPr>
          <p:nvPr/>
        </p:nvSpPr>
        <p:spPr bwMode="auto">
          <a:xfrm>
            <a:off x="2087563" y="3602038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70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1" name="Rectangle 33"/>
          <p:cNvSpPr>
            <a:spLocks noChangeArrowheads="1"/>
          </p:cNvSpPr>
          <p:nvPr/>
        </p:nvSpPr>
        <p:spPr bwMode="auto">
          <a:xfrm>
            <a:off x="2087563" y="3168650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80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2" name="Rectangle 34"/>
          <p:cNvSpPr>
            <a:spLocks noChangeArrowheads="1"/>
          </p:cNvSpPr>
          <p:nvPr/>
        </p:nvSpPr>
        <p:spPr bwMode="auto">
          <a:xfrm>
            <a:off x="2184400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3" name="Rectangle 35"/>
          <p:cNvSpPr>
            <a:spLocks noChangeArrowheads="1"/>
          </p:cNvSpPr>
          <p:nvPr/>
        </p:nvSpPr>
        <p:spPr bwMode="auto">
          <a:xfrm>
            <a:off x="1881188" y="2540000"/>
            <a:ext cx="3937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$100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2405063" y="1897063"/>
            <a:ext cx="3849687" cy="3849687"/>
            <a:chOff x="1515" y="1195"/>
            <a:chExt cx="2425" cy="2425"/>
          </a:xfrm>
        </p:grpSpPr>
        <p:sp>
          <p:nvSpPr>
            <p:cNvPr id="355365" name="Freeform 37"/>
            <p:cNvSpPr>
              <a:spLocks/>
            </p:cNvSpPr>
            <p:nvPr/>
          </p:nvSpPr>
          <p:spPr bwMode="auto">
            <a:xfrm>
              <a:off x="1515" y="1195"/>
              <a:ext cx="1979" cy="2425"/>
            </a:xfrm>
            <a:custGeom>
              <a:avLst/>
              <a:gdLst/>
              <a:ahLst/>
              <a:cxnLst>
                <a:cxn ang="0">
                  <a:pos x="1624" y="1990"/>
                </a:cxn>
                <a:cxn ang="0">
                  <a:pos x="1624" y="1241"/>
                </a:cxn>
                <a:cxn ang="0">
                  <a:pos x="1207" y="1241"/>
                </a:cxn>
                <a:cxn ang="0">
                  <a:pos x="1207" y="937"/>
                </a:cxn>
                <a:cxn ang="0">
                  <a:pos x="799" y="937"/>
                </a:cxn>
                <a:cxn ang="0">
                  <a:pos x="799" y="714"/>
                </a:cxn>
                <a:cxn ang="0">
                  <a:pos x="391" y="714"/>
                </a:cxn>
                <a:cxn ang="0">
                  <a:pos x="391" y="375"/>
                </a:cxn>
                <a:cxn ang="0">
                  <a:pos x="399" y="375"/>
                </a:cxn>
                <a:cxn ang="0">
                  <a:pos x="399" y="375"/>
                </a:cxn>
                <a:cxn ang="0">
                  <a:pos x="0" y="375"/>
                </a:cxn>
                <a:cxn ang="0">
                  <a:pos x="0" y="0"/>
                </a:cxn>
              </a:cxnLst>
              <a:rect l="0" t="0" r="r" b="b"/>
              <a:pathLst>
                <a:path w="1624" h="1990">
                  <a:moveTo>
                    <a:pt x="1624" y="1990"/>
                  </a:moveTo>
                  <a:lnTo>
                    <a:pt x="1624" y="1241"/>
                  </a:lnTo>
                  <a:lnTo>
                    <a:pt x="1207" y="1241"/>
                  </a:lnTo>
                  <a:lnTo>
                    <a:pt x="1207" y="937"/>
                  </a:lnTo>
                  <a:lnTo>
                    <a:pt x="799" y="937"/>
                  </a:lnTo>
                  <a:lnTo>
                    <a:pt x="799" y="714"/>
                  </a:lnTo>
                  <a:lnTo>
                    <a:pt x="391" y="714"/>
                  </a:lnTo>
                  <a:lnTo>
                    <a:pt x="391" y="375"/>
                  </a:lnTo>
                  <a:lnTo>
                    <a:pt x="399" y="375"/>
                  </a:lnTo>
                  <a:lnTo>
                    <a:pt x="399" y="375"/>
                  </a:lnTo>
                  <a:lnTo>
                    <a:pt x="0" y="375"/>
                  </a:lnTo>
                  <a:lnTo>
                    <a:pt x="0" y="0"/>
                  </a:lnTo>
                </a:path>
              </a:pathLst>
            </a:custGeom>
            <a:noFill/>
            <a:ln w="42863">
              <a:solidFill>
                <a:srgbClr val="004C9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366" name="Rectangle 38"/>
            <p:cNvSpPr>
              <a:spLocks noChangeArrowheads="1"/>
            </p:cNvSpPr>
            <p:nvPr/>
          </p:nvSpPr>
          <p:spPr bwMode="auto">
            <a:xfrm>
              <a:off x="3518" y="3185"/>
              <a:ext cx="42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55367" name="Rectangle 39"/>
          <p:cNvSpPr>
            <a:spLocks noChangeArrowheads="1"/>
          </p:cNvSpPr>
          <p:nvPr/>
        </p:nvSpPr>
        <p:spPr bwMode="auto">
          <a:xfrm>
            <a:off x="3114675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1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8" name="Rectangle 40"/>
          <p:cNvSpPr>
            <a:spLocks noChangeArrowheads="1"/>
          </p:cNvSpPr>
          <p:nvPr/>
        </p:nvSpPr>
        <p:spPr bwMode="auto">
          <a:xfrm>
            <a:off x="3906838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2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69" name="Rectangle 41"/>
          <p:cNvSpPr>
            <a:spLocks noChangeArrowheads="1"/>
          </p:cNvSpPr>
          <p:nvPr/>
        </p:nvSpPr>
        <p:spPr bwMode="auto">
          <a:xfrm>
            <a:off x="4694238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3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70" name="Rectangle 42"/>
          <p:cNvSpPr>
            <a:spLocks noChangeArrowheads="1"/>
          </p:cNvSpPr>
          <p:nvPr/>
        </p:nvSpPr>
        <p:spPr bwMode="auto">
          <a:xfrm>
            <a:off x="5487988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4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71" name="Rectangle 43"/>
          <p:cNvSpPr>
            <a:spLocks noChangeArrowheads="1"/>
          </p:cNvSpPr>
          <p:nvPr/>
        </p:nvSpPr>
        <p:spPr bwMode="auto">
          <a:xfrm>
            <a:off x="5773738" y="5768975"/>
            <a:ext cx="933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5372" name="Rectangle 44"/>
          <p:cNvSpPr>
            <a:spLocks noChangeArrowheads="1"/>
          </p:cNvSpPr>
          <p:nvPr/>
        </p:nvSpPr>
        <p:spPr bwMode="auto">
          <a:xfrm>
            <a:off x="6064250" y="5997575"/>
            <a:ext cx="6508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Albums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2919413" y="2657475"/>
            <a:ext cx="3949700" cy="311150"/>
            <a:chOff x="1839" y="1674"/>
            <a:chExt cx="2488" cy="196"/>
          </a:xfrm>
        </p:grpSpPr>
        <p:sp>
          <p:nvSpPr>
            <p:cNvPr id="355374" name="Line 46"/>
            <p:cNvSpPr>
              <a:spLocks noChangeShapeType="1"/>
            </p:cNvSpPr>
            <p:nvPr/>
          </p:nvSpPr>
          <p:spPr bwMode="auto">
            <a:xfrm>
              <a:off x="1839" y="1782"/>
              <a:ext cx="800" cy="2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375" name="Rectangle 47"/>
            <p:cNvSpPr>
              <a:spLocks noChangeArrowheads="1"/>
            </p:cNvSpPr>
            <p:nvPr/>
          </p:nvSpPr>
          <p:spPr bwMode="auto">
            <a:xfrm>
              <a:off x="2650" y="1674"/>
              <a:ext cx="1677" cy="196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5376" name="Rectangle 48"/>
            <p:cNvSpPr>
              <a:spLocks noChangeArrowheads="1"/>
            </p:cNvSpPr>
            <p:nvPr/>
          </p:nvSpPr>
          <p:spPr bwMode="auto">
            <a:xfrm>
              <a:off x="2672" y="1703"/>
              <a:ext cx="2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John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5377" name="Rectangle 49"/>
            <p:cNvSpPr>
              <a:spLocks noChangeArrowheads="1"/>
            </p:cNvSpPr>
            <p:nvPr/>
          </p:nvSpPr>
          <p:spPr bwMode="auto">
            <a:xfrm>
              <a:off x="2924" y="1703"/>
              <a:ext cx="2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’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5378" name="Rectangle 50"/>
            <p:cNvSpPr>
              <a:spLocks noChangeArrowheads="1"/>
            </p:cNvSpPr>
            <p:nvPr/>
          </p:nvSpPr>
          <p:spPr bwMode="auto">
            <a:xfrm>
              <a:off x="2949" y="1703"/>
              <a:ext cx="125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s consumer surplus ($20)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pic>
        <p:nvPicPr>
          <p:cNvPr id="49" name="Picture 2" descr="C:\Users\rahmed\AppData\Local\Microsoft\Windows\Temporary Internet Files\Content.IE5\MG9WMSS7\MC90043262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793" y="2304193"/>
            <a:ext cx="439007" cy="439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45" grpId="0" animBg="1"/>
      <p:bldP spid="3553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1. The Marginal Principle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 decision making rule</a:t>
            </a:r>
          </a:p>
          <a:p>
            <a:pPr eaLnBrk="1" hangingPunct="1"/>
            <a:r>
              <a:rPr lang="en-US" dirty="0" smtClean="0"/>
              <a:t>We first define:</a:t>
            </a:r>
          </a:p>
          <a:p>
            <a:pPr lvl="1" eaLnBrk="1" hangingPunct="1"/>
            <a:r>
              <a:rPr lang="en-US" dirty="0" smtClean="0"/>
              <a:t>Marginal benefit (MB): the benefit of an extra unit of an activity</a:t>
            </a:r>
          </a:p>
          <a:p>
            <a:pPr lvl="1" eaLnBrk="1" hangingPunct="1"/>
            <a:r>
              <a:rPr lang="en-US" dirty="0" smtClean="0"/>
              <a:t>Marginal cost (MC): the cost of an extra unit of an activity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828800" y="4953000"/>
            <a:ext cx="6035675" cy="1187450"/>
          </a:xfrm>
          <a:prstGeom prst="rect">
            <a:avLst/>
          </a:prstGeom>
          <a:solidFill>
            <a:srgbClr val="B33F1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RULE: Do more of an activity if its MB exceeds its MC.  If possible, pick the level of activity at which MB=MC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420" name="Rectangle 6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Measuring </a:t>
            </a:r>
            <a:r>
              <a:rPr lang="en-US" dirty="0"/>
              <a:t>Consumer Surplus with the Demand Curve</a:t>
            </a:r>
          </a:p>
        </p:txBody>
      </p:sp>
      <p:sp>
        <p:nvSpPr>
          <p:cNvPr id="356357" name="Rectangle 5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F3F6F9"/>
          </a:solidFill>
          <a:ln w="15557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58" name="Rectangle 6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F2F4F8"/>
          </a:solidFill>
          <a:ln w="1412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59" name="Rectangle 7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F1F4F7"/>
          </a:solidFill>
          <a:ln w="1270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0" name="Rectangle 8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F0F2F5"/>
          </a:solidFill>
          <a:ln w="1127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1" name="Rectangle 9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EF1F4"/>
          </a:solidFill>
          <a:ln w="9842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2" name="Rectangle 10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DEFF3"/>
          </a:solidFill>
          <a:ln w="841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3" name="Rectangle 11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BEEF2"/>
          </a:solidFill>
          <a:ln w="6985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4" name="Rectangle 12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AECF1"/>
          </a:solidFill>
          <a:ln w="571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5" name="Rectangle 13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9EBF0"/>
          </a:solidFill>
          <a:ln w="4286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6" name="Rectangle 14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7EAEF"/>
          </a:solidFill>
          <a:ln w="285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7" name="Rectangle 15"/>
          <p:cNvSpPr>
            <a:spLocks noChangeArrowheads="1"/>
          </p:cNvSpPr>
          <p:nvPr/>
        </p:nvSpPr>
        <p:spPr bwMode="auto">
          <a:xfrm>
            <a:off x="2682875" y="1966913"/>
            <a:ext cx="4308475" cy="3867150"/>
          </a:xfrm>
          <a:prstGeom prst="rect">
            <a:avLst/>
          </a:prstGeom>
          <a:solidFill>
            <a:srgbClr val="E6E9EF"/>
          </a:solidFill>
          <a:ln w="1428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8" name="Rectangle 16"/>
          <p:cNvSpPr>
            <a:spLocks noChangeArrowheads="1"/>
          </p:cNvSpPr>
          <p:nvPr/>
        </p:nvSpPr>
        <p:spPr bwMode="auto">
          <a:xfrm>
            <a:off x="2613025" y="1897063"/>
            <a:ext cx="4292600" cy="38496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69" name="Rectangle 17"/>
          <p:cNvSpPr>
            <a:spLocks noChangeArrowheads="1"/>
          </p:cNvSpPr>
          <p:nvPr/>
        </p:nvSpPr>
        <p:spPr bwMode="auto">
          <a:xfrm>
            <a:off x="2613025" y="2398713"/>
            <a:ext cx="790575" cy="1173162"/>
          </a:xfrm>
          <a:prstGeom prst="rect">
            <a:avLst/>
          </a:prstGeom>
          <a:solidFill>
            <a:srgbClr val="B4D9F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0" name="Rectangle 18"/>
          <p:cNvSpPr>
            <a:spLocks noChangeArrowheads="1"/>
          </p:cNvSpPr>
          <p:nvPr/>
        </p:nvSpPr>
        <p:spPr bwMode="auto">
          <a:xfrm>
            <a:off x="3403600" y="3176588"/>
            <a:ext cx="790575" cy="395287"/>
          </a:xfrm>
          <a:prstGeom prst="rect">
            <a:avLst/>
          </a:prstGeom>
          <a:solidFill>
            <a:srgbClr val="0099D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1" name="Line 19"/>
          <p:cNvSpPr>
            <a:spLocks noChangeShapeType="1"/>
          </p:cNvSpPr>
          <p:nvPr/>
        </p:nvSpPr>
        <p:spPr bwMode="auto">
          <a:xfrm flipH="1">
            <a:off x="2613025" y="4348163"/>
            <a:ext cx="138113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2" name="Line 20"/>
          <p:cNvSpPr>
            <a:spLocks noChangeShapeType="1"/>
          </p:cNvSpPr>
          <p:nvPr/>
        </p:nvSpPr>
        <p:spPr bwMode="auto">
          <a:xfrm flipH="1">
            <a:off x="2613025" y="3571875"/>
            <a:ext cx="138113" cy="3175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3" name="Line 21"/>
          <p:cNvSpPr>
            <a:spLocks noChangeShapeType="1"/>
          </p:cNvSpPr>
          <p:nvPr/>
        </p:nvSpPr>
        <p:spPr bwMode="auto">
          <a:xfrm flipH="1">
            <a:off x="2613025" y="3176588"/>
            <a:ext cx="138113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4" name="Line 22"/>
          <p:cNvSpPr>
            <a:spLocks noChangeShapeType="1"/>
          </p:cNvSpPr>
          <p:nvPr/>
        </p:nvSpPr>
        <p:spPr bwMode="auto">
          <a:xfrm flipH="1">
            <a:off x="2613025" y="2398713"/>
            <a:ext cx="138113" cy="1587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5" name="Line 23"/>
          <p:cNvSpPr>
            <a:spLocks noChangeShapeType="1"/>
          </p:cNvSpPr>
          <p:nvPr/>
        </p:nvSpPr>
        <p:spPr bwMode="auto">
          <a:xfrm>
            <a:off x="3403600" y="5608638"/>
            <a:ext cx="1588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6" name="Line 24"/>
          <p:cNvSpPr>
            <a:spLocks noChangeShapeType="1"/>
          </p:cNvSpPr>
          <p:nvPr/>
        </p:nvSpPr>
        <p:spPr bwMode="auto">
          <a:xfrm>
            <a:off x="4194175" y="5608638"/>
            <a:ext cx="1588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7" name="Line 25"/>
          <p:cNvSpPr>
            <a:spLocks noChangeShapeType="1"/>
          </p:cNvSpPr>
          <p:nvPr/>
        </p:nvSpPr>
        <p:spPr bwMode="auto">
          <a:xfrm>
            <a:off x="4983163" y="5608638"/>
            <a:ext cx="1587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8" name="Line 26"/>
          <p:cNvSpPr>
            <a:spLocks noChangeShapeType="1"/>
          </p:cNvSpPr>
          <p:nvPr/>
        </p:nvSpPr>
        <p:spPr bwMode="auto">
          <a:xfrm>
            <a:off x="5772150" y="5608638"/>
            <a:ext cx="3175" cy="138112"/>
          </a:xfrm>
          <a:prstGeom prst="line">
            <a:avLst/>
          </a:prstGeom>
          <a:noFill/>
          <a:ln w="1428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79" name="Line 27"/>
          <p:cNvSpPr>
            <a:spLocks noChangeShapeType="1"/>
          </p:cNvSpPr>
          <p:nvPr/>
        </p:nvSpPr>
        <p:spPr bwMode="auto">
          <a:xfrm>
            <a:off x="2613025" y="3571875"/>
            <a:ext cx="1581150" cy="3175"/>
          </a:xfrm>
          <a:prstGeom prst="line">
            <a:avLst/>
          </a:prstGeom>
          <a:noFill/>
          <a:ln w="14288">
            <a:solidFill>
              <a:srgbClr val="60220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80" name="Freeform 28"/>
          <p:cNvSpPr>
            <a:spLocks/>
          </p:cNvSpPr>
          <p:nvPr/>
        </p:nvSpPr>
        <p:spPr bwMode="auto">
          <a:xfrm>
            <a:off x="2613025" y="1847850"/>
            <a:ext cx="4292600" cy="389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016"/>
              </a:cxn>
              <a:cxn ang="0">
                <a:pos x="2219" y="2016"/>
              </a:cxn>
            </a:cxnLst>
            <a:rect l="0" t="0" r="r" b="b"/>
            <a:pathLst>
              <a:path w="2219" h="2016">
                <a:moveTo>
                  <a:pt x="0" y="0"/>
                </a:moveTo>
                <a:lnTo>
                  <a:pt x="0" y="2016"/>
                </a:lnTo>
                <a:lnTo>
                  <a:pt x="2219" y="2016"/>
                </a:lnTo>
              </a:path>
            </a:pathLst>
          </a:custGeom>
          <a:noFill/>
          <a:ln w="1428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81" name="Line 29"/>
          <p:cNvSpPr>
            <a:spLocks noChangeShapeType="1"/>
          </p:cNvSpPr>
          <p:nvPr/>
        </p:nvSpPr>
        <p:spPr bwMode="auto">
          <a:xfrm>
            <a:off x="5343525" y="5091113"/>
            <a:ext cx="1588" cy="1587"/>
          </a:xfrm>
          <a:prstGeom prst="line">
            <a:avLst/>
          </a:prstGeom>
          <a:noFill/>
          <a:ln w="14288">
            <a:solidFill>
              <a:srgbClr val="050608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6382" name="Rectangle 30"/>
          <p:cNvSpPr>
            <a:spLocks noChangeArrowheads="1"/>
          </p:cNvSpPr>
          <p:nvPr/>
        </p:nvSpPr>
        <p:spPr bwMode="auto">
          <a:xfrm>
            <a:off x="4156075" y="1541463"/>
            <a:ext cx="12065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(b) Price = $70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3" name="Rectangle 31"/>
          <p:cNvSpPr>
            <a:spLocks noChangeArrowheads="1"/>
          </p:cNvSpPr>
          <p:nvPr/>
        </p:nvSpPr>
        <p:spPr bwMode="auto">
          <a:xfrm>
            <a:off x="1822450" y="1774825"/>
            <a:ext cx="6508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Price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4" name="Rectangle 32"/>
          <p:cNvSpPr>
            <a:spLocks noChangeArrowheads="1"/>
          </p:cNvSpPr>
          <p:nvPr/>
        </p:nvSpPr>
        <p:spPr bwMode="auto">
          <a:xfrm>
            <a:off x="1925638" y="2003425"/>
            <a:ext cx="552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Album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5" name="Rectangle 33"/>
          <p:cNvSpPr>
            <a:spLocks noChangeArrowheads="1"/>
          </p:cNvSpPr>
          <p:nvPr/>
        </p:nvSpPr>
        <p:spPr bwMode="auto">
          <a:xfrm>
            <a:off x="2290763" y="4229100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50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6" name="Rectangle 34"/>
          <p:cNvSpPr>
            <a:spLocks noChangeArrowheads="1"/>
          </p:cNvSpPr>
          <p:nvPr/>
        </p:nvSpPr>
        <p:spPr bwMode="auto">
          <a:xfrm>
            <a:off x="2290763" y="3452813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70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7" name="Rectangle 35"/>
          <p:cNvSpPr>
            <a:spLocks noChangeArrowheads="1"/>
          </p:cNvSpPr>
          <p:nvPr/>
        </p:nvSpPr>
        <p:spPr bwMode="auto">
          <a:xfrm>
            <a:off x="2290763" y="3065463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80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8" name="Rectangle 36"/>
          <p:cNvSpPr>
            <a:spLocks noChangeArrowheads="1"/>
          </p:cNvSpPr>
          <p:nvPr/>
        </p:nvSpPr>
        <p:spPr bwMode="auto">
          <a:xfrm>
            <a:off x="2387600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89" name="Rectangle 37"/>
          <p:cNvSpPr>
            <a:spLocks noChangeArrowheads="1"/>
          </p:cNvSpPr>
          <p:nvPr/>
        </p:nvSpPr>
        <p:spPr bwMode="auto">
          <a:xfrm>
            <a:off x="2085975" y="2289175"/>
            <a:ext cx="3937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$100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630488" y="1847850"/>
            <a:ext cx="3827462" cy="3898900"/>
            <a:chOff x="1657" y="1164"/>
            <a:chExt cx="2411" cy="2456"/>
          </a:xfrm>
        </p:grpSpPr>
        <p:sp>
          <p:nvSpPr>
            <p:cNvPr id="356391" name="Freeform 39"/>
            <p:cNvSpPr>
              <a:spLocks/>
            </p:cNvSpPr>
            <p:nvPr/>
          </p:nvSpPr>
          <p:spPr bwMode="auto">
            <a:xfrm>
              <a:off x="1657" y="1164"/>
              <a:ext cx="1979" cy="2456"/>
            </a:xfrm>
            <a:custGeom>
              <a:avLst/>
              <a:gdLst/>
              <a:ahLst/>
              <a:cxnLst>
                <a:cxn ang="0">
                  <a:pos x="1624" y="2016"/>
                </a:cxn>
                <a:cxn ang="0">
                  <a:pos x="1624" y="1293"/>
                </a:cxn>
                <a:cxn ang="0">
                  <a:pos x="1216" y="1293"/>
                </a:cxn>
                <a:cxn ang="0">
                  <a:pos x="1216" y="892"/>
                </a:cxn>
                <a:cxn ang="0">
                  <a:pos x="808" y="892"/>
                </a:cxn>
                <a:cxn ang="0">
                  <a:pos x="808" y="687"/>
                </a:cxn>
                <a:cxn ang="0">
                  <a:pos x="399" y="687"/>
                </a:cxn>
                <a:cxn ang="0">
                  <a:pos x="399" y="285"/>
                </a:cxn>
                <a:cxn ang="0">
                  <a:pos x="0" y="285"/>
                </a:cxn>
                <a:cxn ang="0">
                  <a:pos x="0" y="0"/>
                </a:cxn>
              </a:cxnLst>
              <a:rect l="0" t="0" r="r" b="b"/>
              <a:pathLst>
                <a:path w="1624" h="2016">
                  <a:moveTo>
                    <a:pt x="1624" y="2016"/>
                  </a:moveTo>
                  <a:lnTo>
                    <a:pt x="1624" y="1293"/>
                  </a:lnTo>
                  <a:lnTo>
                    <a:pt x="1216" y="1293"/>
                  </a:lnTo>
                  <a:lnTo>
                    <a:pt x="1216" y="892"/>
                  </a:lnTo>
                  <a:lnTo>
                    <a:pt x="808" y="892"/>
                  </a:lnTo>
                  <a:lnTo>
                    <a:pt x="808" y="687"/>
                  </a:lnTo>
                  <a:lnTo>
                    <a:pt x="399" y="687"/>
                  </a:lnTo>
                  <a:lnTo>
                    <a:pt x="399" y="285"/>
                  </a:lnTo>
                  <a:lnTo>
                    <a:pt x="0" y="285"/>
                  </a:lnTo>
                  <a:lnTo>
                    <a:pt x="0" y="0"/>
                  </a:lnTo>
                </a:path>
              </a:pathLst>
            </a:custGeom>
            <a:noFill/>
            <a:ln w="42863">
              <a:solidFill>
                <a:srgbClr val="004C9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392" name="Rectangle 40"/>
            <p:cNvSpPr>
              <a:spLocks noChangeArrowheads="1"/>
            </p:cNvSpPr>
            <p:nvPr/>
          </p:nvSpPr>
          <p:spPr bwMode="auto">
            <a:xfrm>
              <a:off x="3646" y="3329"/>
              <a:ext cx="42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56393" name="Rectangle 41"/>
          <p:cNvSpPr>
            <a:spLocks noChangeArrowheads="1"/>
          </p:cNvSpPr>
          <p:nvPr/>
        </p:nvSpPr>
        <p:spPr bwMode="auto">
          <a:xfrm>
            <a:off x="3317875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1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94" name="Rectangle 42"/>
          <p:cNvSpPr>
            <a:spLocks noChangeArrowheads="1"/>
          </p:cNvSpPr>
          <p:nvPr/>
        </p:nvSpPr>
        <p:spPr bwMode="auto">
          <a:xfrm>
            <a:off x="4111625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2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95" name="Rectangle 43"/>
          <p:cNvSpPr>
            <a:spLocks noChangeArrowheads="1"/>
          </p:cNvSpPr>
          <p:nvPr/>
        </p:nvSpPr>
        <p:spPr bwMode="auto">
          <a:xfrm>
            <a:off x="4899025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3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396" name="Rectangle 44"/>
          <p:cNvSpPr>
            <a:spLocks noChangeArrowheads="1"/>
          </p:cNvSpPr>
          <p:nvPr/>
        </p:nvSpPr>
        <p:spPr bwMode="auto">
          <a:xfrm>
            <a:off x="5691188" y="57753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u="none">
                <a:solidFill>
                  <a:srgbClr val="000000"/>
                </a:solidFill>
              </a:rPr>
              <a:t>4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2870200" y="3502025"/>
            <a:ext cx="1254125" cy="1243013"/>
            <a:chOff x="1808" y="2206"/>
            <a:chExt cx="790" cy="783"/>
          </a:xfrm>
        </p:grpSpPr>
        <p:sp>
          <p:nvSpPr>
            <p:cNvPr id="356398" name="Line 46"/>
            <p:cNvSpPr>
              <a:spLocks noChangeShapeType="1"/>
            </p:cNvSpPr>
            <p:nvPr/>
          </p:nvSpPr>
          <p:spPr bwMode="auto">
            <a:xfrm>
              <a:off x="1895" y="2206"/>
              <a:ext cx="119" cy="283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7"/>
            <p:cNvGrpSpPr>
              <a:grpSpLocks/>
            </p:cNvGrpSpPr>
            <p:nvPr/>
          </p:nvGrpSpPr>
          <p:grpSpPr bwMode="auto">
            <a:xfrm>
              <a:off x="1808" y="2206"/>
              <a:ext cx="790" cy="783"/>
              <a:chOff x="1808" y="2206"/>
              <a:chExt cx="790" cy="783"/>
            </a:xfrm>
          </p:grpSpPr>
          <p:sp>
            <p:nvSpPr>
              <p:cNvPr id="356400" name="Rectangle 48"/>
              <p:cNvSpPr>
                <a:spLocks noChangeArrowheads="1"/>
              </p:cNvSpPr>
              <p:nvPr/>
            </p:nvSpPr>
            <p:spPr bwMode="auto">
              <a:xfrm>
                <a:off x="1808" y="2500"/>
                <a:ext cx="790" cy="489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401" name="Line 49"/>
              <p:cNvSpPr>
                <a:spLocks noChangeShapeType="1"/>
              </p:cNvSpPr>
              <p:nvPr/>
            </p:nvSpPr>
            <p:spPr bwMode="auto">
              <a:xfrm flipH="1">
                <a:off x="2014" y="2206"/>
                <a:ext cx="378" cy="283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402" name="Rectangle 50"/>
              <p:cNvSpPr>
                <a:spLocks noChangeArrowheads="1"/>
              </p:cNvSpPr>
              <p:nvPr/>
            </p:nvSpPr>
            <p:spPr bwMode="auto">
              <a:xfrm>
                <a:off x="1835" y="2524"/>
                <a:ext cx="248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400" u="none">
                    <a:solidFill>
                      <a:srgbClr val="000000"/>
                    </a:solidFill>
                  </a:rPr>
                  <a:t>Total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56403" name="Rectangle 51"/>
              <p:cNvSpPr>
                <a:spLocks noChangeArrowheads="1"/>
              </p:cNvSpPr>
              <p:nvPr/>
            </p:nvSpPr>
            <p:spPr bwMode="auto">
              <a:xfrm>
                <a:off x="1835" y="2668"/>
                <a:ext cx="490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400" u="none">
                    <a:solidFill>
                      <a:srgbClr val="000000"/>
                    </a:solidFill>
                  </a:rPr>
                  <a:t>consumer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56404" name="Rectangle 52"/>
              <p:cNvSpPr>
                <a:spLocks noChangeArrowheads="1"/>
              </p:cNvSpPr>
              <p:nvPr/>
            </p:nvSpPr>
            <p:spPr bwMode="auto">
              <a:xfrm>
                <a:off x="1835" y="2811"/>
                <a:ext cx="651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400" u="none">
                    <a:solidFill>
                      <a:srgbClr val="000000"/>
                    </a:solidFill>
                  </a:rPr>
                  <a:t>surplus ($40)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sp>
        <p:nvSpPr>
          <p:cNvPr id="356405" name="Rectangle 53"/>
          <p:cNvSpPr>
            <a:spLocks noChangeArrowheads="1"/>
          </p:cNvSpPr>
          <p:nvPr/>
        </p:nvSpPr>
        <p:spPr bwMode="auto">
          <a:xfrm>
            <a:off x="5897563" y="5768975"/>
            <a:ext cx="9334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6406" name="Rectangle 54"/>
          <p:cNvSpPr>
            <a:spLocks noChangeArrowheads="1"/>
          </p:cNvSpPr>
          <p:nvPr/>
        </p:nvSpPr>
        <p:spPr bwMode="auto">
          <a:xfrm>
            <a:off x="6192838" y="5997575"/>
            <a:ext cx="6508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400" b="1" u="none">
                <a:solidFill>
                  <a:srgbClr val="000000"/>
                </a:solidFill>
              </a:rPr>
              <a:t>Albums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3300413" y="2552700"/>
            <a:ext cx="3640137" cy="311150"/>
            <a:chOff x="2079" y="1608"/>
            <a:chExt cx="2293" cy="196"/>
          </a:xfrm>
        </p:grpSpPr>
        <p:sp>
          <p:nvSpPr>
            <p:cNvPr id="356408" name="Line 56"/>
            <p:cNvSpPr>
              <a:spLocks noChangeShapeType="1"/>
            </p:cNvSpPr>
            <p:nvPr/>
          </p:nvSpPr>
          <p:spPr bwMode="auto">
            <a:xfrm>
              <a:off x="2079" y="1707"/>
              <a:ext cx="639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09" name="Rectangle 57"/>
            <p:cNvSpPr>
              <a:spLocks noChangeArrowheads="1"/>
            </p:cNvSpPr>
            <p:nvPr/>
          </p:nvSpPr>
          <p:spPr bwMode="auto">
            <a:xfrm>
              <a:off x="2685" y="1608"/>
              <a:ext cx="1687" cy="196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10" name="Rectangle 58"/>
            <p:cNvSpPr>
              <a:spLocks noChangeArrowheads="1"/>
            </p:cNvSpPr>
            <p:nvPr/>
          </p:nvSpPr>
          <p:spPr bwMode="auto">
            <a:xfrm>
              <a:off x="2715" y="1636"/>
              <a:ext cx="2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John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6411" name="Rectangle 59"/>
            <p:cNvSpPr>
              <a:spLocks noChangeArrowheads="1"/>
            </p:cNvSpPr>
            <p:nvPr/>
          </p:nvSpPr>
          <p:spPr bwMode="auto">
            <a:xfrm>
              <a:off x="2967" y="1636"/>
              <a:ext cx="2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’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6412" name="Rectangle 60"/>
            <p:cNvSpPr>
              <a:spLocks noChangeArrowheads="1"/>
            </p:cNvSpPr>
            <p:nvPr/>
          </p:nvSpPr>
          <p:spPr bwMode="auto">
            <a:xfrm>
              <a:off x="2992" y="1636"/>
              <a:ext cx="125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s consumer surplus ($30)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089400" y="3208338"/>
            <a:ext cx="2506663" cy="571500"/>
            <a:chOff x="2576" y="2021"/>
            <a:chExt cx="1579" cy="360"/>
          </a:xfrm>
        </p:grpSpPr>
        <p:sp>
          <p:nvSpPr>
            <p:cNvPr id="356414" name="Line 62"/>
            <p:cNvSpPr>
              <a:spLocks noChangeShapeType="1"/>
            </p:cNvSpPr>
            <p:nvPr/>
          </p:nvSpPr>
          <p:spPr bwMode="auto">
            <a:xfrm>
              <a:off x="2576" y="2120"/>
              <a:ext cx="758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15" name="Rectangle 63"/>
            <p:cNvSpPr>
              <a:spLocks noChangeArrowheads="1"/>
            </p:cNvSpPr>
            <p:nvPr/>
          </p:nvSpPr>
          <p:spPr bwMode="auto">
            <a:xfrm>
              <a:off x="3193" y="2021"/>
              <a:ext cx="962" cy="360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416" name="Rectangle 64"/>
            <p:cNvSpPr>
              <a:spLocks noChangeArrowheads="1"/>
            </p:cNvSpPr>
            <p:nvPr/>
          </p:nvSpPr>
          <p:spPr bwMode="auto">
            <a:xfrm>
              <a:off x="3219" y="2053"/>
              <a:ext cx="2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Paul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6417" name="Rectangle 65"/>
            <p:cNvSpPr>
              <a:spLocks noChangeArrowheads="1"/>
            </p:cNvSpPr>
            <p:nvPr/>
          </p:nvSpPr>
          <p:spPr bwMode="auto">
            <a:xfrm>
              <a:off x="3449" y="2053"/>
              <a:ext cx="2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’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6418" name="Rectangle 66"/>
            <p:cNvSpPr>
              <a:spLocks noChangeArrowheads="1"/>
            </p:cNvSpPr>
            <p:nvPr/>
          </p:nvSpPr>
          <p:spPr bwMode="auto">
            <a:xfrm>
              <a:off x="3477" y="2053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s consumer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6419" name="Rectangle 67"/>
            <p:cNvSpPr>
              <a:spLocks noChangeArrowheads="1"/>
            </p:cNvSpPr>
            <p:nvPr/>
          </p:nvSpPr>
          <p:spPr bwMode="auto">
            <a:xfrm>
              <a:off x="3219" y="2197"/>
              <a:ext cx="6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400" u="none">
                  <a:solidFill>
                    <a:srgbClr val="000000"/>
                  </a:solidFill>
                </a:rPr>
                <a:t>surplus ($10)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pic>
        <p:nvPicPr>
          <p:cNvPr id="66" name="Picture 2" descr="C:\Users\rahmed\AppData\Local\Microsoft\Windows\Temporary Internet Files\Content.IE5\MG9WMSS7\MC900432625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075593"/>
            <a:ext cx="547687" cy="54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3" descr="C:\Users\rahmed\AppData\Local\Microsoft\Windows\Temporary Internet Files\Content.IE5\1SLJNMSI\MC900432621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882900"/>
            <a:ext cx="546100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5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6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5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69" grpId="0" animBg="1"/>
      <p:bldP spid="356370" grpId="0" animBg="1"/>
      <p:bldP spid="35637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1" name="Rectangle 4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dirty="0"/>
              <a:t>the Price Affects Consumer Surplus</a:t>
            </a:r>
          </a:p>
        </p:txBody>
      </p:sp>
      <p:sp>
        <p:nvSpPr>
          <p:cNvPr id="358405" name="Rectangle 5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F3F6F9"/>
          </a:solidFill>
          <a:ln w="2127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06" name="Rectangle 6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F2F4F8"/>
          </a:solidFill>
          <a:ln w="1936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07" name="Rectangle 7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F1F4F7"/>
          </a:solidFill>
          <a:ln w="174625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08" name="Rectangle 8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F0F2F5"/>
          </a:solidFill>
          <a:ln w="15557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09" name="Rectangle 9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10" name="Rectangle 10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11" name="Rectangle 11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12" name="Rectangle 12"/>
          <p:cNvSpPr>
            <a:spLocks noChangeArrowheads="1"/>
          </p:cNvSpPr>
          <p:nvPr/>
        </p:nvSpPr>
        <p:spPr bwMode="auto">
          <a:xfrm>
            <a:off x="1919288" y="1631950"/>
            <a:ext cx="5014912" cy="4354513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13" name="Rectangle 13"/>
          <p:cNvSpPr>
            <a:spLocks noChangeArrowheads="1"/>
          </p:cNvSpPr>
          <p:nvPr/>
        </p:nvSpPr>
        <p:spPr bwMode="auto">
          <a:xfrm>
            <a:off x="1843088" y="1533525"/>
            <a:ext cx="5013325" cy="4356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843088" y="1962150"/>
            <a:ext cx="2070100" cy="1963738"/>
            <a:chOff x="1161" y="1236"/>
            <a:chExt cx="1304" cy="1237"/>
          </a:xfrm>
        </p:grpSpPr>
        <p:sp>
          <p:nvSpPr>
            <p:cNvPr id="358415" name="Freeform 15"/>
            <p:cNvSpPr>
              <a:spLocks/>
            </p:cNvSpPr>
            <p:nvPr/>
          </p:nvSpPr>
          <p:spPr bwMode="auto">
            <a:xfrm>
              <a:off x="1161" y="1236"/>
              <a:ext cx="1304" cy="12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37"/>
                </a:cxn>
                <a:cxn ang="0">
                  <a:pos x="1304" y="1237"/>
                </a:cxn>
                <a:cxn ang="0">
                  <a:pos x="0" y="0"/>
                </a:cxn>
              </a:cxnLst>
              <a:rect l="0" t="0" r="r" b="b"/>
              <a:pathLst>
                <a:path w="1304" h="1237">
                  <a:moveTo>
                    <a:pt x="0" y="0"/>
                  </a:moveTo>
                  <a:lnTo>
                    <a:pt x="0" y="1237"/>
                  </a:lnTo>
                  <a:lnTo>
                    <a:pt x="1304" y="12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4D9F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16" name="Rectangle 16"/>
            <p:cNvSpPr>
              <a:spLocks noChangeArrowheads="1"/>
            </p:cNvSpPr>
            <p:nvPr/>
          </p:nvSpPr>
          <p:spPr bwMode="auto">
            <a:xfrm>
              <a:off x="1233" y="2033"/>
              <a:ext cx="667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Consumer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8417" name="Rectangle 17"/>
            <p:cNvSpPr>
              <a:spLocks noChangeArrowheads="1"/>
            </p:cNvSpPr>
            <p:nvPr/>
          </p:nvSpPr>
          <p:spPr bwMode="auto">
            <a:xfrm>
              <a:off x="1322" y="2196"/>
              <a:ext cx="492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58418" name="Freeform 18"/>
          <p:cNvSpPr>
            <a:spLocks/>
          </p:cNvSpPr>
          <p:nvPr/>
        </p:nvSpPr>
        <p:spPr bwMode="auto">
          <a:xfrm>
            <a:off x="1843088" y="1533525"/>
            <a:ext cx="4994275" cy="43561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44"/>
              </a:cxn>
              <a:cxn ang="0">
                <a:pos x="3146" y="2744"/>
              </a:cxn>
            </a:cxnLst>
            <a:rect l="0" t="0" r="r" b="b"/>
            <a:pathLst>
              <a:path w="3146" h="2744">
                <a:moveTo>
                  <a:pt x="0" y="0"/>
                </a:moveTo>
                <a:lnTo>
                  <a:pt x="0" y="2744"/>
                </a:lnTo>
                <a:lnTo>
                  <a:pt x="3146" y="2744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19" name="Rectangle 19"/>
          <p:cNvSpPr>
            <a:spLocks noChangeArrowheads="1"/>
          </p:cNvSpPr>
          <p:nvPr/>
        </p:nvSpPr>
        <p:spPr bwMode="auto">
          <a:xfrm>
            <a:off x="6015038" y="5962650"/>
            <a:ext cx="9620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Quantity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8420" name="Rectangle 20"/>
          <p:cNvSpPr>
            <a:spLocks noChangeArrowheads="1"/>
          </p:cNvSpPr>
          <p:nvPr/>
        </p:nvSpPr>
        <p:spPr bwMode="auto">
          <a:xfrm>
            <a:off x="2762250" y="1295400"/>
            <a:ext cx="31813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(a) Consumer Surplus at Price 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8421" name="Rectangle 21"/>
          <p:cNvSpPr>
            <a:spLocks noChangeArrowheads="1"/>
          </p:cNvSpPr>
          <p:nvPr/>
        </p:nvSpPr>
        <p:spPr bwMode="auto">
          <a:xfrm>
            <a:off x="5711825" y="1309688"/>
            <a:ext cx="2444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i="1" u="none" dirty="0">
                <a:solidFill>
                  <a:srgbClr val="000000"/>
                </a:solidFill>
              </a:rPr>
              <a:t>P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58422" name="Freeform 22"/>
          <p:cNvSpPr>
            <a:spLocks/>
          </p:cNvSpPr>
          <p:nvPr/>
        </p:nvSpPr>
        <p:spPr bwMode="auto">
          <a:xfrm>
            <a:off x="5861050" y="1298575"/>
            <a:ext cx="44450" cy="90488"/>
          </a:xfrm>
          <a:custGeom>
            <a:avLst/>
            <a:gdLst/>
            <a:ahLst/>
            <a:cxnLst>
              <a:cxn ang="0">
                <a:pos x="28" y="0"/>
              </a:cxn>
              <a:cxn ang="0">
                <a:pos x="20" y="0"/>
              </a:cxn>
              <a:cxn ang="0">
                <a:pos x="12" y="8"/>
              </a:cxn>
              <a:cxn ang="0">
                <a:pos x="0" y="13"/>
              </a:cxn>
              <a:cxn ang="0">
                <a:pos x="0" y="25"/>
              </a:cxn>
              <a:cxn ang="0">
                <a:pos x="16" y="17"/>
              </a:cxn>
              <a:cxn ang="0">
                <a:pos x="16" y="57"/>
              </a:cxn>
              <a:cxn ang="0">
                <a:pos x="28" y="57"/>
              </a:cxn>
              <a:cxn ang="0">
                <a:pos x="28" y="4"/>
              </a:cxn>
              <a:cxn ang="0">
                <a:pos x="28" y="0"/>
              </a:cxn>
            </a:cxnLst>
            <a:rect l="0" t="0" r="r" b="b"/>
            <a:pathLst>
              <a:path w="28" h="57">
                <a:moveTo>
                  <a:pt x="28" y="0"/>
                </a:moveTo>
                <a:lnTo>
                  <a:pt x="20" y="0"/>
                </a:lnTo>
                <a:lnTo>
                  <a:pt x="12" y="8"/>
                </a:lnTo>
                <a:lnTo>
                  <a:pt x="0" y="13"/>
                </a:lnTo>
                <a:lnTo>
                  <a:pt x="0" y="25"/>
                </a:lnTo>
                <a:lnTo>
                  <a:pt x="16" y="17"/>
                </a:lnTo>
                <a:lnTo>
                  <a:pt x="16" y="57"/>
                </a:lnTo>
                <a:lnTo>
                  <a:pt x="28" y="57"/>
                </a:lnTo>
                <a:lnTo>
                  <a:pt x="28" y="4"/>
                </a:lnTo>
                <a:lnTo>
                  <a:pt x="28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423" name="Rectangle 23"/>
          <p:cNvSpPr>
            <a:spLocks noChangeArrowheads="1"/>
          </p:cNvSpPr>
          <p:nvPr/>
        </p:nvSpPr>
        <p:spPr bwMode="auto">
          <a:xfrm>
            <a:off x="1247775" y="1550988"/>
            <a:ext cx="6127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58424" name="Rectangle 24"/>
          <p:cNvSpPr>
            <a:spLocks noChangeArrowheads="1"/>
          </p:cNvSpPr>
          <p:nvPr/>
        </p:nvSpPr>
        <p:spPr bwMode="auto">
          <a:xfrm>
            <a:off x="1635125" y="5969000"/>
            <a:ext cx="2127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843088" y="1981200"/>
            <a:ext cx="4559300" cy="3908425"/>
            <a:chOff x="1161" y="1248"/>
            <a:chExt cx="2872" cy="2462"/>
          </a:xfrm>
        </p:grpSpPr>
        <p:sp>
          <p:nvSpPr>
            <p:cNvPr id="358426" name="Line 26"/>
            <p:cNvSpPr>
              <a:spLocks noChangeShapeType="1"/>
            </p:cNvSpPr>
            <p:nvPr/>
          </p:nvSpPr>
          <p:spPr bwMode="auto">
            <a:xfrm>
              <a:off x="1161" y="1248"/>
              <a:ext cx="2634" cy="2462"/>
            </a:xfrm>
            <a:prstGeom prst="line">
              <a:avLst/>
            </a:prstGeom>
            <a:noFill/>
            <a:ln w="5873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27" name="Rectangle 27"/>
            <p:cNvSpPr>
              <a:spLocks noChangeArrowheads="1"/>
            </p:cNvSpPr>
            <p:nvPr/>
          </p:nvSpPr>
          <p:spPr bwMode="auto">
            <a:xfrm>
              <a:off x="3480" y="3171"/>
              <a:ext cx="55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1525588" y="3833813"/>
            <a:ext cx="2513012" cy="2379662"/>
            <a:chOff x="961" y="2415"/>
            <a:chExt cx="1583" cy="1499"/>
          </a:xfrm>
        </p:grpSpPr>
        <p:sp>
          <p:nvSpPr>
            <p:cNvPr id="358429" name="Freeform 29"/>
            <p:cNvSpPr>
              <a:spLocks/>
            </p:cNvSpPr>
            <p:nvPr/>
          </p:nvSpPr>
          <p:spPr bwMode="auto">
            <a:xfrm>
              <a:off x="1161" y="2473"/>
              <a:ext cx="1304" cy="12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04" y="0"/>
                </a:cxn>
                <a:cxn ang="0">
                  <a:pos x="1304" y="1237"/>
                </a:cxn>
              </a:cxnLst>
              <a:rect l="0" t="0" r="r" b="b"/>
              <a:pathLst>
                <a:path w="1304" h="1237">
                  <a:moveTo>
                    <a:pt x="0" y="0"/>
                  </a:moveTo>
                  <a:lnTo>
                    <a:pt x="1304" y="0"/>
                  </a:lnTo>
                  <a:lnTo>
                    <a:pt x="1304" y="1237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430" name="Rectangle 30"/>
            <p:cNvSpPr>
              <a:spLocks noChangeArrowheads="1"/>
            </p:cNvSpPr>
            <p:nvPr/>
          </p:nvSpPr>
          <p:spPr bwMode="auto">
            <a:xfrm>
              <a:off x="961" y="2415"/>
              <a:ext cx="1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>
                  <a:solidFill>
                    <a:srgbClr val="000000"/>
                  </a:solidFill>
                </a:rPr>
                <a:t>P</a:t>
              </a:r>
              <a:r>
                <a:rPr lang="en-US" sz="16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8431" name="Rectangle 31"/>
            <p:cNvSpPr>
              <a:spLocks noChangeArrowheads="1"/>
            </p:cNvSpPr>
            <p:nvPr/>
          </p:nvSpPr>
          <p:spPr bwMode="auto">
            <a:xfrm>
              <a:off x="2395" y="3760"/>
              <a:ext cx="149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784350" y="3867150"/>
            <a:ext cx="404813" cy="387350"/>
            <a:chOff x="1124" y="2436"/>
            <a:chExt cx="255" cy="244"/>
          </a:xfrm>
        </p:grpSpPr>
        <p:sp>
          <p:nvSpPr>
            <p:cNvPr id="358433" name="Rectangle 33"/>
            <p:cNvSpPr>
              <a:spLocks noChangeArrowheads="1"/>
            </p:cNvSpPr>
            <p:nvPr/>
          </p:nvSpPr>
          <p:spPr bwMode="auto">
            <a:xfrm>
              <a:off x="1229" y="2497"/>
              <a:ext cx="15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B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8434" name="Oval 34"/>
            <p:cNvSpPr>
              <a:spLocks noChangeArrowheads="1"/>
            </p:cNvSpPr>
            <p:nvPr/>
          </p:nvSpPr>
          <p:spPr bwMode="auto">
            <a:xfrm>
              <a:off x="1124" y="243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1784350" y="1757363"/>
            <a:ext cx="392113" cy="290512"/>
            <a:chOff x="1124" y="1107"/>
            <a:chExt cx="247" cy="183"/>
          </a:xfrm>
        </p:grpSpPr>
        <p:sp>
          <p:nvSpPr>
            <p:cNvPr id="358436" name="Rectangle 36"/>
            <p:cNvSpPr>
              <a:spLocks noChangeArrowheads="1"/>
            </p:cNvSpPr>
            <p:nvPr/>
          </p:nvSpPr>
          <p:spPr bwMode="auto">
            <a:xfrm>
              <a:off x="1221" y="1107"/>
              <a:ext cx="15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A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8437" name="Oval 37"/>
            <p:cNvSpPr>
              <a:spLocks noChangeArrowheads="1"/>
            </p:cNvSpPr>
            <p:nvPr/>
          </p:nvSpPr>
          <p:spPr bwMode="auto">
            <a:xfrm>
              <a:off x="1124" y="1199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3705225" y="3867150"/>
            <a:ext cx="287338" cy="387350"/>
            <a:chOff x="2334" y="2436"/>
            <a:chExt cx="181" cy="244"/>
          </a:xfrm>
        </p:grpSpPr>
        <p:sp>
          <p:nvSpPr>
            <p:cNvPr id="358439" name="Rectangle 39"/>
            <p:cNvSpPr>
              <a:spLocks noChangeArrowheads="1"/>
            </p:cNvSpPr>
            <p:nvPr/>
          </p:nvSpPr>
          <p:spPr bwMode="auto">
            <a:xfrm>
              <a:off x="2334" y="2497"/>
              <a:ext cx="15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C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58440" name="Oval 40"/>
            <p:cNvSpPr>
              <a:spLocks noChangeArrowheads="1"/>
            </p:cNvSpPr>
            <p:nvPr/>
          </p:nvSpPr>
          <p:spPr bwMode="auto">
            <a:xfrm>
              <a:off x="2429" y="243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4114800" y="1972270"/>
            <a:ext cx="3810000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The area below the demand curve and above the price measures the consumer surplus in the market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PRODUCER SURPLUS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0375" y="2173288"/>
            <a:ext cx="8218488" cy="3798887"/>
          </a:xfrm>
        </p:spPr>
        <p:txBody>
          <a:bodyPr/>
          <a:lstStyle/>
          <a:p>
            <a:pPr>
              <a:buClr>
                <a:srgbClr val="33CC33"/>
              </a:buClr>
            </a:pPr>
            <a:r>
              <a:rPr lang="en-US" i="1">
                <a:solidFill>
                  <a:srgbClr val="008000"/>
                </a:solidFill>
              </a:rPr>
              <a:t>Producer surplus</a:t>
            </a:r>
            <a:r>
              <a:rPr lang="en-US" i="1">
                <a:solidFill>
                  <a:srgbClr val="25A9A6"/>
                </a:solidFill>
              </a:rPr>
              <a:t> </a:t>
            </a:r>
            <a:r>
              <a:rPr lang="en-US"/>
              <a:t>is the amount a seller is paid for a good minus the seller’s </a:t>
            </a:r>
            <a:r>
              <a:rPr lang="en-US" i="1">
                <a:solidFill>
                  <a:srgbClr val="008000"/>
                </a:solidFill>
              </a:rPr>
              <a:t>cost</a:t>
            </a:r>
            <a:r>
              <a:rPr lang="en-US"/>
              <a:t>.  </a:t>
            </a:r>
          </a:p>
          <a:p>
            <a:r>
              <a:rPr lang="en-US"/>
              <a:t>It measures the benefit to sellers participating in a market.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8" name="Rectangle 3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</a:t>
            </a:r>
            <a:r>
              <a:rPr lang="en-US" altLang="en-US" dirty="0"/>
              <a:t>Costs of Four Possible Sellers</a:t>
            </a:r>
            <a:endParaRPr lang="en-US" dirty="0"/>
          </a:p>
        </p:txBody>
      </p:sp>
      <p:pic>
        <p:nvPicPr>
          <p:cNvPr id="389159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8000" y="1898650"/>
            <a:ext cx="5311775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Supply </a:t>
            </a:r>
            <a:r>
              <a:rPr lang="en-US" altLang="en-US" dirty="0" smtClean="0"/>
              <a:t>Curve</a:t>
            </a:r>
            <a:br>
              <a:rPr lang="en-US" altLang="en-US" dirty="0" smtClean="0"/>
            </a:br>
            <a:endParaRPr lang="en-US" altLang="en-US" dirty="0"/>
          </a:p>
        </p:txBody>
      </p:sp>
      <p:pic>
        <p:nvPicPr>
          <p:cNvPr id="36454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" y="1085850"/>
            <a:ext cx="8169275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571" name="Picture 3" descr="man68624_0704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346200"/>
            <a:ext cx="73152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5573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The </a:t>
            </a:r>
            <a:r>
              <a:rPr lang="en-US" altLang="en-US" dirty="0"/>
              <a:t>Supply </a:t>
            </a:r>
            <a:r>
              <a:rPr lang="en-US" altLang="en-US" dirty="0" smtClean="0"/>
              <a:t>Curve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70" name="Rectangle 5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Measuring </a:t>
            </a:r>
            <a:r>
              <a:rPr lang="en-US" dirty="0"/>
              <a:t>Producer </a:t>
            </a:r>
            <a:r>
              <a:rPr lang="en-US" dirty="0" smtClean="0"/>
              <a:t>Surplus</a:t>
            </a:r>
            <a:endParaRPr lang="en-US" dirty="0"/>
          </a:p>
        </p:txBody>
      </p:sp>
      <p:sp>
        <p:nvSpPr>
          <p:cNvPr id="367621" name="Rectangle 5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F3F6F9"/>
          </a:solidFill>
          <a:ln w="2111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2" name="Rectangle 6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F2F4F8"/>
          </a:solidFill>
          <a:ln w="1920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3" name="Rectangle 7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4" name="Rectangle 8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5" name="Rectangle 9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6" name="Rectangle 10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7" name="Rectangle 11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8" name="Rectangle 12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AECF1"/>
          </a:solidFill>
          <a:ln w="7620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29" name="Rectangle 13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0" name="Rectangle 14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1" name="Rectangle 15"/>
          <p:cNvSpPr>
            <a:spLocks noChangeArrowheads="1"/>
          </p:cNvSpPr>
          <p:nvPr/>
        </p:nvSpPr>
        <p:spPr bwMode="auto">
          <a:xfrm>
            <a:off x="2276475" y="1847850"/>
            <a:ext cx="4616450" cy="431165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2" name="Rectangle 16"/>
          <p:cNvSpPr>
            <a:spLocks noChangeArrowheads="1"/>
          </p:cNvSpPr>
          <p:nvPr/>
        </p:nvSpPr>
        <p:spPr bwMode="auto">
          <a:xfrm>
            <a:off x="2200275" y="1770063"/>
            <a:ext cx="4616450" cy="4311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3" name="Rectangle 17"/>
          <p:cNvSpPr>
            <a:spLocks noChangeArrowheads="1"/>
          </p:cNvSpPr>
          <p:nvPr/>
        </p:nvSpPr>
        <p:spPr bwMode="auto">
          <a:xfrm>
            <a:off x="2200275" y="4079875"/>
            <a:ext cx="884238" cy="307975"/>
          </a:xfrm>
          <a:prstGeom prst="rect">
            <a:avLst/>
          </a:prstGeom>
          <a:solidFill>
            <a:srgbClr val="E2CFE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4" name="Line 18"/>
          <p:cNvSpPr>
            <a:spLocks noChangeShapeType="1"/>
          </p:cNvSpPr>
          <p:nvPr/>
        </p:nvSpPr>
        <p:spPr bwMode="auto">
          <a:xfrm flipH="1">
            <a:off x="2200275" y="4079875"/>
            <a:ext cx="1539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5" name="Line 19"/>
          <p:cNvSpPr>
            <a:spLocks noChangeShapeType="1"/>
          </p:cNvSpPr>
          <p:nvPr/>
        </p:nvSpPr>
        <p:spPr bwMode="auto">
          <a:xfrm flipH="1">
            <a:off x="2200275" y="3387725"/>
            <a:ext cx="1539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6" name="Line 20"/>
          <p:cNvSpPr>
            <a:spLocks noChangeShapeType="1"/>
          </p:cNvSpPr>
          <p:nvPr/>
        </p:nvSpPr>
        <p:spPr bwMode="auto">
          <a:xfrm flipH="1">
            <a:off x="2200275" y="3041650"/>
            <a:ext cx="1539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7" name="Line 21"/>
          <p:cNvSpPr>
            <a:spLocks noChangeShapeType="1"/>
          </p:cNvSpPr>
          <p:nvPr/>
        </p:nvSpPr>
        <p:spPr bwMode="auto">
          <a:xfrm flipH="1">
            <a:off x="2200275" y="4406900"/>
            <a:ext cx="15398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8" name="Line 22"/>
          <p:cNvSpPr>
            <a:spLocks noChangeShapeType="1"/>
          </p:cNvSpPr>
          <p:nvPr/>
        </p:nvSpPr>
        <p:spPr bwMode="auto">
          <a:xfrm>
            <a:off x="3084513" y="5927725"/>
            <a:ext cx="1587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39" name="Line 23"/>
          <p:cNvSpPr>
            <a:spLocks noChangeShapeType="1"/>
          </p:cNvSpPr>
          <p:nvPr/>
        </p:nvSpPr>
        <p:spPr bwMode="auto">
          <a:xfrm>
            <a:off x="3970338" y="5927725"/>
            <a:ext cx="1587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40" name="Line 24"/>
          <p:cNvSpPr>
            <a:spLocks noChangeShapeType="1"/>
          </p:cNvSpPr>
          <p:nvPr/>
        </p:nvSpPr>
        <p:spPr bwMode="auto">
          <a:xfrm>
            <a:off x="4854575" y="5927725"/>
            <a:ext cx="1588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41" name="Line 25"/>
          <p:cNvSpPr>
            <a:spLocks noChangeShapeType="1"/>
          </p:cNvSpPr>
          <p:nvPr/>
        </p:nvSpPr>
        <p:spPr bwMode="auto">
          <a:xfrm>
            <a:off x="5738813" y="5927725"/>
            <a:ext cx="1587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42" name="Line 26"/>
          <p:cNvSpPr>
            <a:spLocks noChangeShapeType="1"/>
          </p:cNvSpPr>
          <p:nvPr/>
        </p:nvSpPr>
        <p:spPr bwMode="auto">
          <a:xfrm>
            <a:off x="2200275" y="4079875"/>
            <a:ext cx="903288" cy="158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43" name="Freeform 27"/>
          <p:cNvSpPr>
            <a:spLocks/>
          </p:cNvSpPr>
          <p:nvPr/>
        </p:nvSpPr>
        <p:spPr bwMode="auto">
          <a:xfrm>
            <a:off x="2200275" y="1770063"/>
            <a:ext cx="4616450" cy="43116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16"/>
              </a:cxn>
              <a:cxn ang="0">
                <a:pos x="2908" y="2716"/>
              </a:cxn>
            </a:cxnLst>
            <a:rect l="0" t="0" r="r" b="b"/>
            <a:pathLst>
              <a:path w="2908" h="2716">
                <a:moveTo>
                  <a:pt x="0" y="0"/>
                </a:moveTo>
                <a:lnTo>
                  <a:pt x="0" y="2716"/>
                </a:lnTo>
                <a:lnTo>
                  <a:pt x="2908" y="2716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7644" name="Rectangle 28"/>
          <p:cNvSpPr>
            <a:spLocks noChangeArrowheads="1"/>
          </p:cNvSpPr>
          <p:nvPr/>
        </p:nvSpPr>
        <p:spPr bwMode="auto">
          <a:xfrm>
            <a:off x="5716588" y="6372225"/>
            <a:ext cx="123190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45" name="Rectangle 29"/>
          <p:cNvSpPr>
            <a:spLocks noChangeArrowheads="1"/>
          </p:cNvSpPr>
          <p:nvPr/>
        </p:nvSpPr>
        <p:spPr bwMode="auto">
          <a:xfrm>
            <a:off x="5264150" y="6627813"/>
            <a:ext cx="1722438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Houses Painted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46" name="Rectangle 30"/>
          <p:cNvSpPr>
            <a:spLocks noChangeArrowheads="1"/>
          </p:cNvSpPr>
          <p:nvPr/>
        </p:nvSpPr>
        <p:spPr bwMode="auto">
          <a:xfrm>
            <a:off x="1352550" y="1495425"/>
            <a:ext cx="900113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Price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47" name="Rectangle 31"/>
          <p:cNvSpPr>
            <a:spLocks noChangeArrowheads="1"/>
          </p:cNvSpPr>
          <p:nvPr/>
        </p:nvSpPr>
        <p:spPr bwMode="auto">
          <a:xfrm>
            <a:off x="1474788" y="1749425"/>
            <a:ext cx="7651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House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48" name="Rectangle 32"/>
          <p:cNvSpPr>
            <a:spLocks noChangeArrowheads="1"/>
          </p:cNvSpPr>
          <p:nvPr/>
        </p:nvSpPr>
        <p:spPr bwMode="auto">
          <a:xfrm>
            <a:off x="1295400" y="2005013"/>
            <a:ext cx="94456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Painting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49" name="Rectangle 33"/>
          <p:cNvSpPr>
            <a:spLocks noChangeArrowheads="1"/>
          </p:cNvSpPr>
          <p:nvPr/>
        </p:nvSpPr>
        <p:spPr bwMode="auto">
          <a:xfrm>
            <a:off x="1760538" y="4276725"/>
            <a:ext cx="458787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500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0" name="Rectangle 34"/>
          <p:cNvSpPr>
            <a:spLocks noChangeArrowheads="1"/>
          </p:cNvSpPr>
          <p:nvPr/>
        </p:nvSpPr>
        <p:spPr bwMode="auto">
          <a:xfrm>
            <a:off x="1760538" y="3275013"/>
            <a:ext cx="4587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800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1" name="Rectangle 35"/>
          <p:cNvSpPr>
            <a:spLocks noChangeArrowheads="1"/>
          </p:cNvSpPr>
          <p:nvPr/>
        </p:nvSpPr>
        <p:spPr bwMode="auto">
          <a:xfrm>
            <a:off x="1646238" y="2943225"/>
            <a:ext cx="5810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$900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2" name="Rectangle 36"/>
          <p:cNvSpPr>
            <a:spLocks noChangeArrowheads="1"/>
          </p:cNvSpPr>
          <p:nvPr/>
        </p:nvSpPr>
        <p:spPr bwMode="auto">
          <a:xfrm>
            <a:off x="1984375" y="6126163"/>
            <a:ext cx="217488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3" name="Rectangle 37"/>
          <p:cNvSpPr>
            <a:spLocks noChangeArrowheads="1"/>
          </p:cNvSpPr>
          <p:nvPr/>
        </p:nvSpPr>
        <p:spPr bwMode="auto">
          <a:xfrm>
            <a:off x="1760538" y="3944938"/>
            <a:ext cx="4587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600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4" name="Rectangle 38"/>
          <p:cNvSpPr>
            <a:spLocks noChangeArrowheads="1"/>
          </p:cNvSpPr>
          <p:nvPr/>
        </p:nvSpPr>
        <p:spPr bwMode="auto">
          <a:xfrm>
            <a:off x="3024188" y="6126163"/>
            <a:ext cx="2174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1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5" name="Rectangle 39"/>
          <p:cNvSpPr>
            <a:spLocks noChangeArrowheads="1"/>
          </p:cNvSpPr>
          <p:nvPr/>
        </p:nvSpPr>
        <p:spPr bwMode="auto">
          <a:xfrm>
            <a:off x="3911600" y="6126163"/>
            <a:ext cx="217488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2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6" name="Rectangle 40"/>
          <p:cNvSpPr>
            <a:spLocks noChangeArrowheads="1"/>
          </p:cNvSpPr>
          <p:nvPr/>
        </p:nvSpPr>
        <p:spPr bwMode="auto">
          <a:xfrm>
            <a:off x="4791075" y="6126163"/>
            <a:ext cx="217488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3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7" name="Rectangle 41"/>
          <p:cNvSpPr>
            <a:spLocks noChangeArrowheads="1"/>
          </p:cNvSpPr>
          <p:nvPr/>
        </p:nvSpPr>
        <p:spPr bwMode="auto">
          <a:xfrm>
            <a:off x="5678488" y="6126163"/>
            <a:ext cx="217487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4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7658" name="Rectangle 42"/>
          <p:cNvSpPr>
            <a:spLocks noChangeArrowheads="1"/>
          </p:cNvSpPr>
          <p:nvPr/>
        </p:nvSpPr>
        <p:spPr bwMode="auto">
          <a:xfrm>
            <a:off x="3744913" y="1276350"/>
            <a:ext cx="16843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(a) Price = $600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2219325" y="2146300"/>
            <a:ext cx="4313238" cy="3935413"/>
            <a:chOff x="1398" y="1204"/>
            <a:chExt cx="2717" cy="2479"/>
          </a:xfrm>
        </p:grpSpPr>
        <p:sp>
          <p:nvSpPr>
            <p:cNvPr id="367660" name="Freeform 44"/>
            <p:cNvSpPr>
              <a:spLocks/>
            </p:cNvSpPr>
            <p:nvPr/>
          </p:nvSpPr>
          <p:spPr bwMode="auto">
            <a:xfrm>
              <a:off x="1398" y="1234"/>
              <a:ext cx="2217" cy="2449"/>
            </a:xfrm>
            <a:custGeom>
              <a:avLst/>
              <a:gdLst/>
              <a:ahLst/>
              <a:cxnLst>
                <a:cxn ang="0">
                  <a:pos x="0" y="2449"/>
                </a:cxn>
                <a:cxn ang="0">
                  <a:pos x="0" y="1394"/>
                </a:cxn>
                <a:cxn ang="0">
                  <a:pos x="545" y="1394"/>
                </a:cxn>
                <a:cxn ang="0">
                  <a:pos x="545" y="1188"/>
                </a:cxn>
                <a:cxn ang="0">
                  <a:pos x="1103" y="1188"/>
                </a:cxn>
                <a:cxn ang="0">
                  <a:pos x="1103" y="764"/>
                </a:cxn>
                <a:cxn ang="0">
                  <a:pos x="1660" y="764"/>
                </a:cxn>
                <a:cxn ang="0">
                  <a:pos x="1660" y="534"/>
                </a:cxn>
                <a:cxn ang="0">
                  <a:pos x="2217" y="534"/>
                </a:cxn>
                <a:cxn ang="0">
                  <a:pos x="2217" y="0"/>
                </a:cxn>
              </a:cxnLst>
              <a:rect l="0" t="0" r="r" b="b"/>
              <a:pathLst>
                <a:path w="2217" h="2449">
                  <a:moveTo>
                    <a:pt x="0" y="2449"/>
                  </a:moveTo>
                  <a:lnTo>
                    <a:pt x="0" y="1394"/>
                  </a:lnTo>
                  <a:lnTo>
                    <a:pt x="545" y="1394"/>
                  </a:lnTo>
                  <a:lnTo>
                    <a:pt x="545" y="1188"/>
                  </a:lnTo>
                  <a:lnTo>
                    <a:pt x="1103" y="1188"/>
                  </a:lnTo>
                  <a:lnTo>
                    <a:pt x="1103" y="764"/>
                  </a:lnTo>
                  <a:lnTo>
                    <a:pt x="1660" y="764"/>
                  </a:lnTo>
                  <a:lnTo>
                    <a:pt x="1660" y="534"/>
                  </a:lnTo>
                  <a:lnTo>
                    <a:pt x="2217" y="534"/>
                  </a:lnTo>
                  <a:lnTo>
                    <a:pt x="2217" y="0"/>
                  </a:lnTo>
                </a:path>
              </a:pathLst>
            </a:custGeom>
            <a:noFill/>
            <a:ln w="57150">
              <a:solidFill>
                <a:srgbClr val="5F161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7661" name="Rectangle 45"/>
            <p:cNvSpPr>
              <a:spLocks noChangeArrowheads="1"/>
            </p:cNvSpPr>
            <p:nvPr/>
          </p:nvSpPr>
          <p:spPr bwMode="auto">
            <a:xfrm>
              <a:off x="3645" y="1204"/>
              <a:ext cx="470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873375" y="4176713"/>
            <a:ext cx="2760663" cy="909637"/>
            <a:chOff x="1810" y="2483"/>
            <a:chExt cx="1739" cy="573"/>
          </a:xfrm>
        </p:grpSpPr>
        <p:sp>
          <p:nvSpPr>
            <p:cNvPr id="367663" name="Line 47"/>
            <p:cNvSpPr>
              <a:spLocks noChangeShapeType="1"/>
            </p:cNvSpPr>
            <p:nvPr/>
          </p:nvSpPr>
          <p:spPr bwMode="auto">
            <a:xfrm>
              <a:off x="1810" y="2483"/>
              <a:ext cx="473" cy="3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48"/>
            <p:cNvGrpSpPr>
              <a:grpSpLocks/>
            </p:cNvGrpSpPr>
            <p:nvPr/>
          </p:nvGrpSpPr>
          <p:grpSpPr bwMode="auto">
            <a:xfrm>
              <a:off x="2246" y="2677"/>
              <a:ext cx="1303" cy="379"/>
              <a:chOff x="2246" y="2677"/>
              <a:chExt cx="1303" cy="379"/>
            </a:xfrm>
          </p:grpSpPr>
          <p:sp>
            <p:nvSpPr>
              <p:cNvPr id="367665" name="Rectangle 49"/>
              <p:cNvSpPr>
                <a:spLocks noChangeArrowheads="1"/>
              </p:cNvSpPr>
              <p:nvPr/>
            </p:nvSpPr>
            <p:spPr bwMode="auto">
              <a:xfrm>
                <a:off x="2246" y="2677"/>
                <a:ext cx="1272" cy="376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666" name="Rectangle 50"/>
              <p:cNvSpPr>
                <a:spLocks noChangeArrowheads="1"/>
              </p:cNvSpPr>
              <p:nvPr/>
            </p:nvSpPr>
            <p:spPr bwMode="auto">
              <a:xfrm>
                <a:off x="2295" y="2710"/>
                <a:ext cx="611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Grandma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67667" name="Rectangle 51"/>
              <p:cNvSpPr>
                <a:spLocks noChangeArrowheads="1"/>
              </p:cNvSpPr>
              <p:nvPr/>
            </p:nvSpPr>
            <p:spPr bwMode="auto">
              <a:xfrm>
                <a:off x="2829" y="2710"/>
                <a:ext cx="92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’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67668" name="Rectangle 52"/>
              <p:cNvSpPr>
                <a:spLocks noChangeArrowheads="1"/>
              </p:cNvSpPr>
              <p:nvPr/>
            </p:nvSpPr>
            <p:spPr bwMode="auto">
              <a:xfrm>
                <a:off x="2862" y="2710"/>
                <a:ext cx="687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s producer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67669" name="Rectangle 53"/>
              <p:cNvSpPr>
                <a:spLocks noChangeArrowheads="1"/>
              </p:cNvSpPr>
              <p:nvPr/>
            </p:nvSpPr>
            <p:spPr bwMode="auto">
              <a:xfrm>
                <a:off x="2295" y="2871"/>
                <a:ext cx="924" cy="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surplus ($100)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6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7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33" grpId="0" animBg="1"/>
      <p:bldP spid="3676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10" name="Rectangle 7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Measuring </a:t>
            </a:r>
            <a:r>
              <a:rPr lang="en-US" dirty="0"/>
              <a:t>Producer Surplus with the Supply Curve</a:t>
            </a:r>
          </a:p>
        </p:txBody>
      </p:sp>
      <p:sp>
        <p:nvSpPr>
          <p:cNvPr id="368645" name="Rectangle 5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F3F6F9"/>
          </a:solidFill>
          <a:ln w="2111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46" name="Rectangle 6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F2F4F8"/>
          </a:solidFill>
          <a:ln w="1920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47" name="Rectangle 7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48" name="Rectangle 8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49" name="Rectangle 9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0" name="Rectangle 10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1" name="Rectangle 11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2" name="Rectangle 12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AECF1"/>
          </a:solidFill>
          <a:ln w="7620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3" name="Rectangle 13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4" name="Rectangle 14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5" name="Rectangle 15"/>
          <p:cNvSpPr>
            <a:spLocks noChangeArrowheads="1"/>
          </p:cNvSpPr>
          <p:nvPr/>
        </p:nvSpPr>
        <p:spPr bwMode="auto">
          <a:xfrm>
            <a:off x="2624138" y="1612900"/>
            <a:ext cx="4616450" cy="431165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6" name="Rectangle 16"/>
          <p:cNvSpPr>
            <a:spLocks noChangeArrowheads="1"/>
          </p:cNvSpPr>
          <p:nvPr/>
        </p:nvSpPr>
        <p:spPr bwMode="auto">
          <a:xfrm>
            <a:off x="2528888" y="1535113"/>
            <a:ext cx="4614862" cy="4311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7" name="Rectangle 17"/>
          <p:cNvSpPr>
            <a:spLocks noChangeArrowheads="1"/>
          </p:cNvSpPr>
          <p:nvPr/>
        </p:nvSpPr>
        <p:spPr bwMode="auto">
          <a:xfrm>
            <a:off x="2528888" y="3171825"/>
            <a:ext cx="884237" cy="981075"/>
          </a:xfrm>
          <a:prstGeom prst="rect">
            <a:avLst/>
          </a:prstGeom>
          <a:solidFill>
            <a:srgbClr val="E2CFE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8" name="Rectangle 18"/>
          <p:cNvSpPr>
            <a:spLocks noChangeArrowheads="1"/>
          </p:cNvSpPr>
          <p:nvPr/>
        </p:nvSpPr>
        <p:spPr bwMode="auto">
          <a:xfrm>
            <a:off x="3413125" y="3179763"/>
            <a:ext cx="884238" cy="665162"/>
          </a:xfrm>
          <a:prstGeom prst="rect">
            <a:avLst/>
          </a:prstGeom>
          <a:solidFill>
            <a:srgbClr val="C1729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59" name="Line 19"/>
          <p:cNvSpPr>
            <a:spLocks noChangeShapeType="1"/>
          </p:cNvSpPr>
          <p:nvPr/>
        </p:nvSpPr>
        <p:spPr bwMode="auto">
          <a:xfrm flipH="1">
            <a:off x="2528888" y="4152900"/>
            <a:ext cx="1524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0" name="Line 20"/>
          <p:cNvSpPr>
            <a:spLocks noChangeShapeType="1"/>
          </p:cNvSpPr>
          <p:nvPr/>
        </p:nvSpPr>
        <p:spPr bwMode="auto">
          <a:xfrm flipH="1">
            <a:off x="2528888" y="3171825"/>
            <a:ext cx="1524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1" name="Line 21"/>
          <p:cNvSpPr>
            <a:spLocks noChangeShapeType="1"/>
          </p:cNvSpPr>
          <p:nvPr/>
        </p:nvSpPr>
        <p:spPr bwMode="auto">
          <a:xfrm flipH="1">
            <a:off x="2528888" y="2806700"/>
            <a:ext cx="1524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2" name="Line 22"/>
          <p:cNvSpPr>
            <a:spLocks noChangeShapeType="1"/>
          </p:cNvSpPr>
          <p:nvPr/>
        </p:nvSpPr>
        <p:spPr bwMode="auto">
          <a:xfrm flipH="1">
            <a:off x="2528888" y="3825875"/>
            <a:ext cx="1524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3" name="Line 23"/>
          <p:cNvSpPr>
            <a:spLocks noChangeShapeType="1"/>
          </p:cNvSpPr>
          <p:nvPr/>
        </p:nvSpPr>
        <p:spPr bwMode="auto">
          <a:xfrm>
            <a:off x="3413125" y="5692775"/>
            <a:ext cx="1588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4" name="Line 24"/>
          <p:cNvSpPr>
            <a:spLocks noChangeShapeType="1"/>
          </p:cNvSpPr>
          <p:nvPr/>
        </p:nvSpPr>
        <p:spPr bwMode="auto">
          <a:xfrm>
            <a:off x="4297363" y="5692775"/>
            <a:ext cx="1587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5" name="Line 25"/>
          <p:cNvSpPr>
            <a:spLocks noChangeShapeType="1"/>
          </p:cNvSpPr>
          <p:nvPr/>
        </p:nvSpPr>
        <p:spPr bwMode="auto">
          <a:xfrm>
            <a:off x="5183188" y="5692775"/>
            <a:ext cx="1587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6" name="Line 26"/>
          <p:cNvSpPr>
            <a:spLocks noChangeShapeType="1"/>
          </p:cNvSpPr>
          <p:nvPr/>
        </p:nvSpPr>
        <p:spPr bwMode="auto">
          <a:xfrm>
            <a:off x="6067425" y="5692775"/>
            <a:ext cx="1588" cy="1539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7" name="Freeform 27"/>
          <p:cNvSpPr>
            <a:spLocks/>
          </p:cNvSpPr>
          <p:nvPr/>
        </p:nvSpPr>
        <p:spPr bwMode="auto">
          <a:xfrm>
            <a:off x="2528888" y="1535113"/>
            <a:ext cx="4614862" cy="43116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16"/>
              </a:cxn>
              <a:cxn ang="0">
                <a:pos x="2907" y="2716"/>
              </a:cxn>
            </a:cxnLst>
            <a:rect l="0" t="0" r="r" b="b"/>
            <a:pathLst>
              <a:path w="2907" h="2716">
                <a:moveTo>
                  <a:pt x="0" y="0"/>
                </a:moveTo>
                <a:lnTo>
                  <a:pt x="0" y="2716"/>
                </a:lnTo>
                <a:lnTo>
                  <a:pt x="2907" y="2716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668" name="Rectangle 28"/>
          <p:cNvSpPr>
            <a:spLocks noChangeArrowheads="1"/>
          </p:cNvSpPr>
          <p:nvPr/>
        </p:nvSpPr>
        <p:spPr bwMode="auto">
          <a:xfrm>
            <a:off x="6021388" y="6137275"/>
            <a:ext cx="10747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69" name="Rectangle 29"/>
          <p:cNvSpPr>
            <a:spLocks noChangeArrowheads="1"/>
          </p:cNvSpPr>
          <p:nvPr/>
        </p:nvSpPr>
        <p:spPr bwMode="auto">
          <a:xfrm>
            <a:off x="5567363" y="6392863"/>
            <a:ext cx="15224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Houses Painted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0" name="Rectangle 30"/>
          <p:cNvSpPr>
            <a:spLocks noChangeArrowheads="1"/>
          </p:cNvSpPr>
          <p:nvPr/>
        </p:nvSpPr>
        <p:spPr bwMode="auto">
          <a:xfrm>
            <a:off x="1657350" y="1495425"/>
            <a:ext cx="74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Price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1" name="Rectangle 31"/>
          <p:cNvSpPr>
            <a:spLocks noChangeArrowheads="1"/>
          </p:cNvSpPr>
          <p:nvPr/>
        </p:nvSpPr>
        <p:spPr bwMode="auto">
          <a:xfrm>
            <a:off x="1778000" y="1749425"/>
            <a:ext cx="61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House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2" name="Rectangle 32"/>
          <p:cNvSpPr>
            <a:spLocks noChangeArrowheads="1"/>
          </p:cNvSpPr>
          <p:nvPr/>
        </p:nvSpPr>
        <p:spPr bwMode="auto">
          <a:xfrm>
            <a:off x="1600200" y="2005013"/>
            <a:ext cx="8016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Painting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3" name="Rectangle 33"/>
          <p:cNvSpPr>
            <a:spLocks noChangeArrowheads="1"/>
          </p:cNvSpPr>
          <p:nvPr/>
        </p:nvSpPr>
        <p:spPr bwMode="auto">
          <a:xfrm>
            <a:off x="2065338" y="4041775"/>
            <a:ext cx="3381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500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4" name="Rectangle 34"/>
          <p:cNvSpPr>
            <a:spLocks noChangeArrowheads="1"/>
          </p:cNvSpPr>
          <p:nvPr/>
        </p:nvSpPr>
        <p:spPr bwMode="auto">
          <a:xfrm>
            <a:off x="2065338" y="3141663"/>
            <a:ext cx="3381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800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5" name="Rectangle 35"/>
          <p:cNvSpPr>
            <a:spLocks noChangeArrowheads="1"/>
          </p:cNvSpPr>
          <p:nvPr/>
        </p:nvSpPr>
        <p:spPr bwMode="auto">
          <a:xfrm>
            <a:off x="1951038" y="2708275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$900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6" name="Rectangle 36"/>
          <p:cNvSpPr>
            <a:spLocks noChangeArrowheads="1"/>
          </p:cNvSpPr>
          <p:nvPr/>
        </p:nvSpPr>
        <p:spPr bwMode="auto">
          <a:xfrm>
            <a:off x="2289175" y="5891213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7" name="Rectangle 37"/>
          <p:cNvSpPr>
            <a:spLocks noChangeArrowheads="1"/>
          </p:cNvSpPr>
          <p:nvPr/>
        </p:nvSpPr>
        <p:spPr bwMode="auto">
          <a:xfrm>
            <a:off x="2065338" y="3716338"/>
            <a:ext cx="3381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600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8" name="Rectangle 38"/>
          <p:cNvSpPr>
            <a:spLocks noChangeArrowheads="1"/>
          </p:cNvSpPr>
          <p:nvPr/>
        </p:nvSpPr>
        <p:spPr bwMode="auto">
          <a:xfrm>
            <a:off x="3328988" y="5891213"/>
            <a:ext cx="112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1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79" name="Rectangle 39"/>
          <p:cNvSpPr>
            <a:spLocks noChangeArrowheads="1"/>
          </p:cNvSpPr>
          <p:nvPr/>
        </p:nvSpPr>
        <p:spPr bwMode="auto">
          <a:xfrm>
            <a:off x="4216400" y="5891213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2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80" name="Rectangle 40"/>
          <p:cNvSpPr>
            <a:spLocks noChangeArrowheads="1"/>
          </p:cNvSpPr>
          <p:nvPr/>
        </p:nvSpPr>
        <p:spPr bwMode="auto">
          <a:xfrm>
            <a:off x="5095875" y="5891213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3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81" name="Rectangle 41"/>
          <p:cNvSpPr>
            <a:spLocks noChangeArrowheads="1"/>
          </p:cNvSpPr>
          <p:nvPr/>
        </p:nvSpPr>
        <p:spPr bwMode="auto">
          <a:xfrm>
            <a:off x="5983288" y="5891213"/>
            <a:ext cx="112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4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8682" name="Rectangle 42"/>
          <p:cNvSpPr>
            <a:spLocks noChangeArrowheads="1"/>
          </p:cNvSpPr>
          <p:nvPr/>
        </p:nvSpPr>
        <p:spPr bwMode="auto">
          <a:xfrm>
            <a:off x="3962400" y="1279525"/>
            <a:ext cx="1498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(b) Price = $800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4143375" y="3690938"/>
            <a:ext cx="2481263" cy="655637"/>
            <a:chOff x="2610" y="2325"/>
            <a:chExt cx="1563" cy="413"/>
          </a:xfrm>
        </p:grpSpPr>
        <p:sp>
          <p:nvSpPr>
            <p:cNvPr id="368684" name="Line 44"/>
            <p:cNvSpPr>
              <a:spLocks noChangeShapeType="1"/>
            </p:cNvSpPr>
            <p:nvPr/>
          </p:nvSpPr>
          <p:spPr bwMode="auto">
            <a:xfrm>
              <a:off x="2610" y="2325"/>
              <a:ext cx="400" cy="14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85" name="Rectangle 45"/>
            <p:cNvSpPr>
              <a:spLocks noChangeArrowheads="1"/>
            </p:cNvSpPr>
            <p:nvPr/>
          </p:nvSpPr>
          <p:spPr bwMode="auto">
            <a:xfrm>
              <a:off x="2974" y="2350"/>
              <a:ext cx="1199" cy="388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86" name="Rectangle 46"/>
            <p:cNvSpPr>
              <a:spLocks noChangeArrowheads="1"/>
            </p:cNvSpPr>
            <p:nvPr/>
          </p:nvSpPr>
          <p:spPr bwMode="auto">
            <a:xfrm>
              <a:off x="3009" y="2389"/>
              <a:ext cx="45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Georgia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687" name="Rectangle 47"/>
            <p:cNvSpPr>
              <a:spLocks noChangeArrowheads="1"/>
            </p:cNvSpPr>
            <p:nvPr/>
          </p:nvSpPr>
          <p:spPr bwMode="auto">
            <a:xfrm>
              <a:off x="3467" y="2389"/>
              <a:ext cx="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’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688" name="Rectangle 48"/>
            <p:cNvSpPr>
              <a:spLocks noChangeArrowheads="1"/>
            </p:cNvSpPr>
            <p:nvPr/>
          </p:nvSpPr>
          <p:spPr bwMode="auto">
            <a:xfrm>
              <a:off x="3495" y="2389"/>
              <a:ext cx="60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 producer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689" name="Rectangle 49"/>
            <p:cNvSpPr>
              <a:spLocks noChangeArrowheads="1"/>
            </p:cNvSpPr>
            <p:nvPr/>
          </p:nvSpPr>
          <p:spPr bwMode="auto">
            <a:xfrm>
              <a:off x="3009" y="2550"/>
              <a:ext cx="81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 ($200)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2894013" y="2074863"/>
            <a:ext cx="1557337" cy="1404937"/>
            <a:chOff x="1823" y="1307"/>
            <a:chExt cx="981" cy="885"/>
          </a:xfrm>
        </p:grpSpPr>
        <p:sp>
          <p:nvSpPr>
            <p:cNvPr id="368691" name="Line 51"/>
            <p:cNvSpPr>
              <a:spLocks noChangeShapeType="1"/>
            </p:cNvSpPr>
            <p:nvPr/>
          </p:nvSpPr>
          <p:spPr bwMode="auto">
            <a:xfrm flipH="1">
              <a:off x="1883" y="1865"/>
              <a:ext cx="436" cy="3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92" name="Line 52"/>
            <p:cNvSpPr>
              <a:spLocks noChangeShapeType="1"/>
            </p:cNvSpPr>
            <p:nvPr/>
          </p:nvSpPr>
          <p:spPr bwMode="auto">
            <a:xfrm>
              <a:off x="2319" y="1865"/>
              <a:ext cx="110" cy="32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93" name="Rectangle 53"/>
            <p:cNvSpPr>
              <a:spLocks noChangeArrowheads="1"/>
            </p:cNvSpPr>
            <p:nvPr/>
          </p:nvSpPr>
          <p:spPr bwMode="auto">
            <a:xfrm>
              <a:off x="1823" y="1307"/>
              <a:ext cx="981" cy="558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94" name="Rectangle 54"/>
            <p:cNvSpPr>
              <a:spLocks noChangeArrowheads="1"/>
            </p:cNvSpPr>
            <p:nvPr/>
          </p:nvSpPr>
          <p:spPr bwMode="auto">
            <a:xfrm>
              <a:off x="1868" y="1353"/>
              <a:ext cx="28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Total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695" name="Rectangle 55"/>
            <p:cNvSpPr>
              <a:spLocks noChangeArrowheads="1"/>
            </p:cNvSpPr>
            <p:nvPr/>
          </p:nvSpPr>
          <p:spPr bwMode="auto">
            <a:xfrm>
              <a:off x="1868" y="1513"/>
              <a:ext cx="50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producer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696" name="Rectangle 56"/>
            <p:cNvSpPr>
              <a:spLocks noChangeArrowheads="1"/>
            </p:cNvSpPr>
            <p:nvPr/>
          </p:nvSpPr>
          <p:spPr bwMode="auto">
            <a:xfrm>
              <a:off x="1868" y="1674"/>
              <a:ext cx="81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 ($500)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2720975" y="4017963"/>
            <a:ext cx="2019300" cy="1406525"/>
            <a:chOff x="1714" y="2531"/>
            <a:chExt cx="1272" cy="886"/>
          </a:xfrm>
        </p:grpSpPr>
        <p:sp>
          <p:nvSpPr>
            <p:cNvPr id="368698" name="Line 58"/>
            <p:cNvSpPr>
              <a:spLocks noChangeShapeType="1"/>
            </p:cNvSpPr>
            <p:nvPr/>
          </p:nvSpPr>
          <p:spPr bwMode="auto">
            <a:xfrm>
              <a:off x="1895" y="2531"/>
              <a:ext cx="182" cy="5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699" name="Rectangle 59"/>
            <p:cNvSpPr>
              <a:spLocks noChangeArrowheads="1"/>
            </p:cNvSpPr>
            <p:nvPr/>
          </p:nvSpPr>
          <p:spPr bwMode="auto">
            <a:xfrm>
              <a:off x="1714" y="3029"/>
              <a:ext cx="1272" cy="388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700" name="Rectangle 60"/>
            <p:cNvSpPr>
              <a:spLocks noChangeArrowheads="1"/>
            </p:cNvSpPr>
            <p:nvPr/>
          </p:nvSpPr>
          <p:spPr bwMode="auto">
            <a:xfrm>
              <a:off x="1747" y="3064"/>
              <a:ext cx="53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Grandma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701" name="Rectangle 61"/>
            <p:cNvSpPr>
              <a:spLocks noChangeArrowheads="1"/>
            </p:cNvSpPr>
            <p:nvPr/>
          </p:nvSpPr>
          <p:spPr bwMode="auto">
            <a:xfrm>
              <a:off x="2282" y="3064"/>
              <a:ext cx="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’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702" name="Rectangle 62"/>
            <p:cNvSpPr>
              <a:spLocks noChangeArrowheads="1"/>
            </p:cNvSpPr>
            <p:nvPr/>
          </p:nvSpPr>
          <p:spPr bwMode="auto">
            <a:xfrm>
              <a:off x="2310" y="3064"/>
              <a:ext cx="60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 producer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8703" name="Rectangle 63"/>
            <p:cNvSpPr>
              <a:spLocks noChangeArrowheads="1"/>
            </p:cNvSpPr>
            <p:nvPr/>
          </p:nvSpPr>
          <p:spPr bwMode="auto">
            <a:xfrm>
              <a:off x="1747" y="3224"/>
              <a:ext cx="81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 ($300)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2547938" y="1936750"/>
            <a:ext cx="4156075" cy="3910013"/>
            <a:chOff x="1605" y="1220"/>
            <a:chExt cx="2618" cy="2463"/>
          </a:xfrm>
        </p:grpSpPr>
        <p:sp>
          <p:nvSpPr>
            <p:cNvPr id="368705" name="Freeform 65"/>
            <p:cNvSpPr>
              <a:spLocks/>
            </p:cNvSpPr>
            <p:nvPr/>
          </p:nvSpPr>
          <p:spPr bwMode="auto">
            <a:xfrm>
              <a:off x="1605" y="1234"/>
              <a:ext cx="2217" cy="2449"/>
            </a:xfrm>
            <a:custGeom>
              <a:avLst/>
              <a:gdLst/>
              <a:ahLst/>
              <a:cxnLst>
                <a:cxn ang="0">
                  <a:pos x="0" y="2449"/>
                </a:cxn>
                <a:cxn ang="0">
                  <a:pos x="0" y="1382"/>
                </a:cxn>
                <a:cxn ang="0">
                  <a:pos x="545" y="1382"/>
                </a:cxn>
                <a:cxn ang="0">
                  <a:pos x="545" y="1188"/>
                </a:cxn>
                <a:cxn ang="0">
                  <a:pos x="1102" y="1188"/>
                </a:cxn>
                <a:cxn ang="0">
                  <a:pos x="1102" y="764"/>
                </a:cxn>
                <a:cxn ang="0">
                  <a:pos x="1660" y="764"/>
                </a:cxn>
                <a:cxn ang="0">
                  <a:pos x="1660" y="534"/>
                </a:cxn>
                <a:cxn ang="0">
                  <a:pos x="2217" y="534"/>
                </a:cxn>
                <a:cxn ang="0">
                  <a:pos x="2217" y="0"/>
                </a:cxn>
              </a:cxnLst>
              <a:rect l="0" t="0" r="r" b="b"/>
              <a:pathLst>
                <a:path w="2217" h="2449">
                  <a:moveTo>
                    <a:pt x="0" y="2449"/>
                  </a:moveTo>
                  <a:lnTo>
                    <a:pt x="0" y="1382"/>
                  </a:lnTo>
                  <a:lnTo>
                    <a:pt x="545" y="1382"/>
                  </a:lnTo>
                  <a:lnTo>
                    <a:pt x="545" y="1188"/>
                  </a:lnTo>
                  <a:lnTo>
                    <a:pt x="1102" y="1188"/>
                  </a:lnTo>
                  <a:lnTo>
                    <a:pt x="1102" y="764"/>
                  </a:lnTo>
                  <a:lnTo>
                    <a:pt x="1660" y="764"/>
                  </a:lnTo>
                  <a:lnTo>
                    <a:pt x="1660" y="534"/>
                  </a:lnTo>
                  <a:lnTo>
                    <a:pt x="2217" y="534"/>
                  </a:lnTo>
                  <a:lnTo>
                    <a:pt x="2217" y="0"/>
                  </a:lnTo>
                </a:path>
              </a:pathLst>
            </a:custGeom>
            <a:noFill/>
            <a:ln w="57150">
              <a:solidFill>
                <a:srgbClr val="5F161D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706" name="Rectangle 66"/>
            <p:cNvSpPr>
              <a:spLocks noChangeArrowheads="1"/>
            </p:cNvSpPr>
            <p:nvPr/>
          </p:nvSpPr>
          <p:spPr bwMode="auto">
            <a:xfrm>
              <a:off x="3833" y="1220"/>
              <a:ext cx="3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67"/>
          <p:cNvGrpSpPr>
            <a:grpSpLocks/>
          </p:cNvGrpSpPr>
          <p:nvPr/>
        </p:nvGrpSpPr>
        <p:grpSpPr bwMode="auto">
          <a:xfrm>
            <a:off x="2528888" y="3171825"/>
            <a:ext cx="1768475" cy="658813"/>
            <a:chOff x="1593" y="1998"/>
            <a:chExt cx="1114" cy="415"/>
          </a:xfrm>
        </p:grpSpPr>
        <p:sp>
          <p:nvSpPr>
            <p:cNvPr id="368708" name="Line 68"/>
            <p:cNvSpPr>
              <a:spLocks noChangeShapeType="1"/>
            </p:cNvSpPr>
            <p:nvPr/>
          </p:nvSpPr>
          <p:spPr bwMode="auto">
            <a:xfrm>
              <a:off x="1593" y="1998"/>
              <a:ext cx="1114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709" name="Line 69"/>
            <p:cNvSpPr>
              <a:spLocks noChangeShapeType="1"/>
            </p:cNvSpPr>
            <p:nvPr/>
          </p:nvSpPr>
          <p:spPr bwMode="auto">
            <a:xfrm>
              <a:off x="1593" y="2413"/>
              <a:ext cx="5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7" grpId="0" animBg="1"/>
      <p:bldP spid="36865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710" name="Rectangle 4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dirty="0"/>
              <a:t>the Price Affects Producer Surplus</a:t>
            </a:r>
          </a:p>
        </p:txBody>
      </p:sp>
      <p:sp>
        <p:nvSpPr>
          <p:cNvPr id="369669" name="Rectangle 5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F3F6F9"/>
          </a:solidFill>
          <a:ln w="22225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0" name="Rectangle 6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F2F4F8"/>
          </a:solidFill>
          <a:ln w="20320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1" name="Rectangle 7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F1F4F7"/>
          </a:solidFill>
          <a:ln w="18256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2" name="Rectangle 8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F0F2F5"/>
          </a:solidFill>
          <a:ln w="1619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3" name="Rectangle 9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EF1F4"/>
          </a:solidFill>
          <a:ln w="1412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4" name="Rectangle 10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5" name="Rectangle 11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6" name="Rectangle 12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7" name="Rectangle 13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9EBF0"/>
          </a:solidFill>
          <a:ln w="60325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8" name="Rectangle 14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79" name="Rectangle 15"/>
          <p:cNvSpPr>
            <a:spLocks noChangeArrowheads="1"/>
          </p:cNvSpPr>
          <p:nvPr/>
        </p:nvSpPr>
        <p:spPr bwMode="auto">
          <a:xfrm>
            <a:off x="1998663" y="1711325"/>
            <a:ext cx="4862512" cy="4532313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80" name="Rectangle 16"/>
          <p:cNvSpPr>
            <a:spLocks noChangeArrowheads="1"/>
          </p:cNvSpPr>
          <p:nvPr/>
        </p:nvSpPr>
        <p:spPr bwMode="auto">
          <a:xfrm>
            <a:off x="1917700" y="1609725"/>
            <a:ext cx="4843463" cy="45323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917700" y="4138613"/>
            <a:ext cx="1905000" cy="1598612"/>
            <a:chOff x="1208" y="2607"/>
            <a:chExt cx="1200" cy="1007"/>
          </a:xfrm>
        </p:grpSpPr>
        <p:sp>
          <p:nvSpPr>
            <p:cNvPr id="369682" name="Freeform 18"/>
            <p:cNvSpPr>
              <a:spLocks/>
            </p:cNvSpPr>
            <p:nvPr/>
          </p:nvSpPr>
          <p:spPr bwMode="auto">
            <a:xfrm>
              <a:off x="1208" y="2607"/>
              <a:ext cx="1200" cy="1007"/>
            </a:xfrm>
            <a:custGeom>
              <a:avLst/>
              <a:gdLst/>
              <a:ahLst/>
              <a:cxnLst>
                <a:cxn ang="0">
                  <a:pos x="1200" y="0"/>
                </a:cxn>
                <a:cxn ang="0">
                  <a:pos x="0" y="0"/>
                </a:cxn>
                <a:cxn ang="0">
                  <a:pos x="0" y="1007"/>
                </a:cxn>
                <a:cxn ang="0">
                  <a:pos x="1200" y="0"/>
                </a:cxn>
              </a:cxnLst>
              <a:rect l="0" t="0" r="r" b="b"/>
              <a:pathLst>
                <a:path w="1200" h="1007">
                  <a:moveTo>
                    <a:pt x="1200" y="0"/>
                  </a:moveTo>
                  <a:lnTo>
                    <a:pt x="0" y="0"/>
                  </a:lnTo>
                  <a:lnTo>
                    <a:pt x="0" y="1007"/>
                  </a:lnTo>
                  <a:lnTo>
                    <a:pt x="1200" y="0"/>
                  </a:lnTo>
                  <a:close/>
                </a:path>
              </a:pathLst>
            </a:custGeom>
            <a:solidFill>
              <a:srgbClr val="E2CFE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83" name="Rectangle 19"/>
            <p:cNvSpPr>
              <a:spLocks noChangeArrowheads="1"/>
            </p:cNvSpPr>
            <p:nvPr/>
          </p:nvSpPr>
          <p:spPr bwMode="auto">
            <a:xfrm>
              <a:off x="1325" y="2722"/>
              <a:ext cx="60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Producer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9684" name="Rectangle 20"/>
            <p:cNvSpPr>
              <a:spLocks noChangeArrowheads="1"/>
            </p:cNvSpPr>
            <p:nvPr/>
          </p:nvSpPr>
          <p:spPr bwMode="auto">
            <a:xfrm>
              <a:off x="1380" y="2891"/>
              <a:ext cx="49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surplus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69685" name="Freeform 21"/>
          <p:cNvSpPr>
            <a:spLocks/>
          </p:cNvSpPr>
          <p:nvPr/>
        </p:nvSpPr>
        <p:spPr bwMode="auto">
          <a:xfrm>
            <a:off x="1917700" y="1609725"/>
            <a:ext cx="4843463" cy="453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5"/>
              </a:cxn>
              <a:cxn ang="0">
                <a:pos x="3051" y="2855"/>
              </a:cxn>
            </a:cxnLst>
            <a:rect l="0" t="0" r="r" b="b"/>
            <a:pathLst>
              <a:path w="3051" h="2855">
                <a:moveTo>
                  <a:pt x="0" y="0"/>
                </a:moveTo>
                <a:lnTo>
                  <a:pt x="0" y="2855"/>
                </a:lnTo>
                <a:lnTo>
                  <a:pt x="3051" y="2855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86" name="Rectangle 22"/>
          <p:cNvSpPr>
            <a:spLocks noChangeArrowheads="1"/>
          </p:cNvSpPr>
          <p:nvPr/>
        </p:nvSpPr>
        <p:spPr bwMode="auto">
          <a:xfrm>
            <a:off x="5908675" y="6213475"/>
            <a:ext cx="969963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9687" name="Rectangle 23"/>
          <p:cNvSpPr>
            <a:spLocks noChangeArrowheads="1"/>
          </p:cNvSpPr>
          <p:nvPr/>
        </p:nvSpPr>
        <p:spPr bwMode="auto">
          <a:xfrm>
            <a:off x="2662238" y="1219200"/>
            <a:ext cx="32004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 dirty="0">
                <a:solidFill>
                  <a:srgbClr val="000000"/>
                </a:solidFill>
              </a:rPr>
              <a:t>(a)  Producer Surplus at Price 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69688" name="Rectangle 24"/>
          <p:cNvSpPr>
            <a:spLocks noChangeArrowheads="1"/>
          </p:cNvSpPr>
          <p:nvPr/>
        </p:nvSpPr>
        <p:spPr bwMode="auto">
          <a:xfrm>
            <a:off x="5754688" y="1235075"/>
            <a:ext cx="2428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i="1" u="none" dirty="0">
                <a:solidFill>
                  <a:srgbClr val="000000"/>
                </a:solidFill>
              </a:rPr>
              <a:t>P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69689" name="Freeform 25"/>
          <p:cNvSpPr>
            <a:spLocks/>
          </p:cNvSpPr>
          <p:nvPr/>
        </p:nvSpPr>
        <p:spPr bwMode="auto">
          <a:xfrm>
            <a:off x="5908675" y="1243013"/>
            <a:ext cx="53975" cy="93662"/>
          </a:xfrm>
          <a:custGeom>
            <a:avLst/>
            <a:gdLst/>
            <a:ahLst/>
            <a:cxnLst>
              <a:cxn ang="0">
                <a:pos x="34" y="0"/>
              </a:cxn>
              <a:cxn ang="0">
                <a:pos x="22" y="0"/>
              </a:cxn>
              <a:cxn ang="0">
                <a:pos x="13" y="9"/>
              </a:cxn>
              <a:cxn ang="0">
                <a:pos x="0" y="13"/>
              </a:cxn>
              <a:cxn ang="0">
                <a:pos x="0" y="26"/>
              </a:cxn>
              <a:cxn ang="0">
                <a:pos x="17" y="17"/>
              </a:cxn>
              <a:cxn ang="0">
                <a:pos x="17" y="59"/>
              </a:cxn>
              <a:cxn ang="0">
                <a:pos x="34" y="59"/>
              </a:cxn>
              <a:cxn ang="0">
                <a:pos x="34" y="4"/>
              </a:cxn>
              <a:cxn ang="0">
                <a:pos x="34" y="0"/>
              </a:cxn>
            </a:cxnLst>
            <a:rect l="0" t="0" r="r" b="b"/>
            <a:pathLst>
              <a:path w="34" h="59">
                <a:moveTo>
                  <a:pt x="34" y="0"/>
                </a:moveTo>
                <a:lnTo>
                  <a:pt x="22" y="0"/>
                </a:lnTo>
                <a:lnTo>
                  <a:pt x="13" y="9"/>
                </a:lnTo>
                <a:lnTo>
                  <a:pt x="0" y="13"/>
                </a:lnTo>
                <a:lnTo>
                  <a:pt x="0" y="26"/>
                </a:lnTo>
                <a:lnTo>
                  <a:pt x="17" y="17"/>
                </a:lnTo>
                <a:lnTo>
                  <a:pt x="17" y="59"/>
                </a:lnTo>
                <a:lnTo>
                  <a:pt x="34" y="59"/>
                </a:lnTo>
                <a:lnTo>
                  <a:pt x="34" y="4"/>
                </a:lnTo>
                <a:lnTo>
                  <a:pt x="34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9690" name="Rectangle 26"/>
          <p:cNvSpPr>
            <a:spLocks noChangeArrowheads="1"/>
          </p:cNvSpPr>
          <p:nvPr/>
        </p:nvSpPr>
        <p:spPr bwMode="auto">
          <a:xfrm>
            <a:off x="5989638" y="1095375"/>
            <a:ext cx="16192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 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9691" name="Rectangle 27"/>
          <p:cNvSpPr>
            <a:spLocks noChangeArrowheads="1"/>
          </p:cNvSpPr>
          <p:nvPr/>
        </p:nvSpPr>
        <p:spPr bwMode="auto">
          <a:xfrm>
            <a:off x="1314450" y="1573213"/>
            <a:ext cx="633413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69692" name="Rectangle 28"/>
          <p:cNvSpPr>
            <a:spLocks noChangeArrowheads="1"/>
          </p:cNvSpPr>
          <p:nvPr/>
        </p:nvSpPr>
        <p:spPr bwMode="auto">
          <a:xfrm>
            <a:off x="1719263" y="6213475"/>
            <a:ext cx="2159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917700" y="1909763"/>
            <a:ext cx="4618038" cy="3827462"/>
            <a:chOff x="1208" y="1203"/>
            <a:chExt cx="2909" cy="2411"/>
          </a:xfrm>
        </p:grpSpPr>
        <p:sp>
          <p:nvSpPr>
            <p:cNvPr id="369694" name="Line 30"/>
            <p:cNvSpPr>
              <a:spLocks noChangeShapeType="1"/>
            </p:cNvSpPr>
            <p:nvPr/>
          </p:nvSpPr>
          <p:spPr bwMode="auto">
            <a:xfrm flipV="1">
              <a:off x="1208" y="1396"/>
              <a:ext cx="2630" cy="2218"/>
            </a:xfrm>
            <a:prstGeom prst="line">
              <a:avLst/>
            </a:prstGeom>
            <a:noFill/>
            <a:ln w="60325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695" name="Rectangle 31"/>
            <p:cNvSpPr>
              <a:spLocks noChangeArrowheads="1"/>
            </p:cNvSpPr>
            <p:nvPr/>
          </p:nvSpPr>
          <p:spPr bwMode="auto">
            <a:xfrm>
              <a:off x="3654" y="1203"/>
              <a:ext cx="46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1857375" y="3889375"/>
            <a:ext cx="2300288" cy="2108200"/>
            <a:chOff x="1170" y="2450"/>
            <a:chExt cx="1449" cy="1328"/>
          </a:xfrm>
        </p:grpSpPr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1170" y="2450"/>
              <a:ext cx="270" cy="196"/>
              <a:chOff x="1170" y="2450"/>
              <a:chExt cx="270" cy="196"/>
            </a:xfrm>
          </p:grpSpPr>
          <p:sp>
            <p:nvSpPr>
              <p:cNvPr id="369698" name="Oval 34"/>
              <p:cNvSpPr>
                <a:spLocks noChangeArrowheads="1"/>
              </p:cNvSpPr>
              <p:nvPr/>
            </p:nvSpPr>
            <p:spPr bwMode="auto">
              <a:xfrm>
                <a:off x="1170" y="2569"/>
                <a:ext cx="77" cy="7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99" name="Rectangle 35"/>
              <p:cNvSpPr>
                <a:spLocks noChangeArrowheads="1"/>
              </p:cNvSpPr>
              <p:nvPr/>
            </p:nvSpPr>
            <p:spPr bwMode="auto">
              <a:xfrm>
                <a:off x="1291" y="2450"/>
                <a:ext cx="149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B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1170" y="3576"/>
              <a:ext cx="270" cy="202"/>
              <a:chOff x="1170" y="3576"/>
              <a:chExt cx="270" cy="202"/>
            </a:xfrm>
          </p:grpSpPr>
          <p:sp>
            <p:nvSpPr>
              <p:cNvPr id="369701" name="Oval 37"/>
              <p:cNvSpPr>
                <a:spLocks noChangeArrowheads="1"/>
              </p:cNvSpPr>
              <p:nvPr/>
            </p:nvSpPr>
            <p:spPr bwMode="auto">
              <a:xfrm>
                <a:off x="1170" y="3576"/>
                <a:ext cx="77" cy="7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02" name="Rectangle 38"/>
              <p:cNvSpPr>
                <a:spLocks noChangeArrowheads="1"/>
              </p:cNvSpPr>
              <p:nvPr/>
            </p:nvSpPr>
            <p:spPr bwMode="auto">
              <a:xfrm>
                <a:off x="1291" y="3596"/>
                <a:ext cx="149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A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2357" y="2569"/>
              <a:ext cx="262" cy="224"/>
              <a:chOff x="2357" y="2569"/>
              <a:chExt cx="262" cy="224"/>
            </a:xfrm>
          </p:grpSpPr>
          <p:sp>
            <p:nvSpPr>
              <p:cNvPr id="369704" name="Oval 40"/>
              <p:cNvSpPr>
                <a:spLocks noChangeArrowheads="1"/>
              </p:cNvSpPr>
              <p:nvPr/>
            </p:nvSpPr>
            <p:spPr bwMode="auto">
              <a:xfrm>
                <a:off x="2357" y="2569"/>
                <a:ext cx="89" cy="7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05" name="Rectangle 41"/>
              <p:cNvSpPr>
                <a:spLocks noChangeArrowheads="1"/>
              </p:cNvSpPr>
              <p:nvPr/>
            </p:nvSpPr>
            <p:spPr bwMode="auto">
              <a:xfrm>
                <a:off x="2462" y="2611"/>
                <a:ext cx="157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C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1603375" y="4017963"/>
            <a:ext cx="2349500" cy="2454275"/>
            <a:chOff x="1010" y="2531"/>
            <a:chExt cx="1480" cy="1546"/>
          </a:xfrm>
        </p:grpSpPr>
        <p:sp>
          <p:nvSpPr>
            <p:cNvPr id="369707" name="Freeform 43"/>
            <p:cNvSpPr>
              <a:spLocks/>
            </p:cNvSpPr>
            <p:nvPr/>
          </p:nvSpPr>
          <p:spPr bwMode="auto">
            <a:xfrm>
              <a:off x="1208" y="2607"/>
              <a:ext cx="1200" cy="12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0" y="0"/>
                </a:cxn>
                <a:cxn ang="0">
                  <a:pos x="1200" y="1262"/>
                </a:cxn>
              </a:cxnLst>
              <a:rect l="0" t="0" r="r" b="b"/>
              <a:pathLst>
                <a:path w="1200" h="1262">
                  <a:moveTo>
                    <a:pt x="0" y="0"/>
                  </a:moveTo>
                  <a:lnTo>
                    <a:pt x="1200" y="0"/>
                  </a:lnTo>
                  <a:lnTo>
                    <a:pt x="1200" y="1262"/>
                  </a:lnTo>
                </a:path>
              </a:pathLst>
            </a:custGeom>
            <a:noFill/>
            <a:ln w="20638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708" name="Rectangle 44"/>
            <p:cNvSpPr>
              <a:spLocks noChangeArrowheads="1"/>
            </p:cNvSpPr>
            <p:nvPr/>
          </p:nvSpPr>
          <p:spPr bwMode="auto">
            <a:xfrm>
              <a:off x="2335" y="3914"/>
              <a:ext cx="15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Q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69709" name="Rectangle 45"/>
            <p:cNvSpPr>
              <a:spLocks noChangeArrowheads="1"/>
            </p:cNvSpPr>
            <p:nvPr/>
          </p:nvSpPr>
          <p:spPr bwMode="auto">
            <a:xfrm>
              <a:off x="1010" y="2531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P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5867400" y="2967335"/>
            <a:ext cx="3048000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The area below the price and above the supply curve measures the producer surplus in a market.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91" name="Rectangle 59"/>
          <p:cNvSpPr>
            <a:spLocks noGrp="1" noChangeArrowheads="1"/>
          </p:cNvSpPr>
          <p:nvPr>
            <p:ph type="title"/>
          </p:nvPr>
        </p:nvSpPr>
        <p:spPr>
          <a:xfrm>
            <a:off x="196850" y="65088"/>
            <a:ext cx="8788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Consumer </a:t>
            </a:r>
            <a:r>
              <a:rPr lang="en-US" sz="3200" dirty="0"/>
              <a:t>and Producer </a:t>
            </a:r>
            <a:r>
              <a:rPr lang="en-US" sz="3200" dirty="0" smtClean="0"/>
              <a:t>Surplus</a:t>
            </a:r>
            <a:endParaRPr lang="en-US" sz="3200" dirty="0"/>
          </a:p>
        </p:txBody>
      </p:sp>
      <p:sp>
        <p:nvSpPr>
          <p:cNvPr id="376837" name="Rectangle 5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F3F6F9"/>
          </a:solidFill>
          <a:ln w="2016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38" name="Rectangle 6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F2F4F8"/>
          </a:solidFill>
          <a:ln w="18415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39" name="Rectangle 7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F1F4F7"/>
          </a:solidFill>
          <a:ln w="1651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0" name="Rectangle 8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F0F2F5"/>
          </a:solidFill>
          <a:ln w="14605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1" name="Rectangle 9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EF1F4"/>
          </a:solidFill>
          <a:ln w="1285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2" name="Rectangle 10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DEFF3"/>
          </a:solidFill>
          <a:ln w="1095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3" name="Rectangle 11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BEEF2"/>
          </a:solidFill>
          <a:ln w="9207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4" name="Rectangle 12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AECF1"/>
          </a:solidFill>
          <a:ln w="7302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5" name="Rectangle 13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9EBF0"/>
          </a:solidFill>
          <a:ln w="5556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6" name="Rectangle 14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7EAEF"/>
          </a:solidFill>
          <a:ln w="36513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7" name="Rectangle 15"/>
          <p:cNvSpPr>
            <a:spLocks noChangeArrowheads="1"/>
          </p:cNvSpPr>
          <p:nvPr/>
        </p:nvSpPr>
        <p:spPr bwMode="auto">
          <a:xfrm>
            <a:off x="1651000" y="1350963"/>
            <a:ext cx="6315075" cy="501015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48" name="Rectangle 16"/>
          <p:cNvSpPr>
            <a:spLocks noChangeArrowheads="1"/>
          </p:cNvSpPr>
          <p:nvPr/>
        </p:nvSpPr>
        <p:spPr bwMode="auto">
          <a:xfrm>
            <a:off x="1558925" y="1258888"/>
            <a:ext cx="6315075" cy="5010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558925" y="3717925"/>
            <a:ext cx="2589213" cy="2181225"/>
            <a:chOff x="982" y="2206"/>
            <a:chExt cx="1631" cy="1374"/>
          </a:xfrm>
        </p:grpSpPr>
        <p:sp>
          <p:nvSpPr>
            <p:cNvPr id="376850" name="Freeform 18"/>
            <p:cNvSpPr>
              <a:spLocks/>
            </p:cNvSpPr>
            <p:nvPr/>
          </p:nvSpPr>
          <p:spPr bwMode="auto">
            <a:xfrm>
              <a:off x="982" y="2206"/>
              <a:ext cx="1631" cy="1374"/>
            </a:xfrm>
            <a:custGeom>
              <a:avLst/>
              <a:gdLst/>
              <a:ahLst/>
              <a:cxnLst>
                <a:cxn ang="0">
                  <a:pos x="1631" y="0"/>
                </a:cxn>
                <a:cxn ang="0">
                  <a:pos x="0" y="0"/>
                </a:cxn>
                <a:cxn ang="0">
                  <a:pos x="0" y="1374"/>
                </a:cxn>
                <a:cxn ang="0">
                  <a:pos x="1631" y="0"/>
                </a:cxn>
              </a:cxnLst>
              <a:rect l="0" t="0" r="r" b="b"/>
              <a:pathLst>
                <a:path w="1631" h="1374">
                  <a:moveTo>
                    <a:pt x="1631" y="0"/>
                  </a:moveTo>
                  <a:lnTo>
                    <a:pt x="0" y="0"/>
                  </a:lnTo>
                  <a:lnTo>
                    <a:pt x="0" y="1374"/>
                  </a:lnTo>
                  <a:lnTo>
                    <a:pt x="1631" y="0"/>
                  </a:lnTo>
                  <a:close/>
                </a:path>
              </a:pathLst>
            </a:custGeom>
            <a:solidFill>
              <a:srgbClr val="E2CFE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6851" name="Rectangle 19"/>
            <p:cNvSpPr>
              <a:spLocks noChangeArrowheads="1"/>
            </p:cNvSpPr>
            <p:nvPr/>
          </p:nvSpPr>
          <p:spPr bwMode="auto">
            <a:xfrm>
              <a:off x="1223" y="2459"/>
              <a:ext cx="56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Producer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76852" name="Rectangle 20"/>
            <p:cNvSpPr>
              <a:spLocks noChangeArrowheads="1"/>
            </p:cNvSpPr>
            <p:nvPr/>
          </p:nvSpPr>
          <p:spPr bwMode="auto">
            <a:xfrm>
              <a:off x="1276" y="2614"/>
              <a:ext cx="46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558925" y="1536700"/>
            <a:ext cx="2589213" cy="2181225"/>
            <a:chOff x="982" y="832"/>
            <a:chExt cx="1631" cy="1374"/>
          </a:xfrm>
        </p:grpSpPr>
        <p:sp>
          <p:nvSpPr>
            <p:cNvPr id="376854" name="Freeform 22"/>
            <p:cNvSpPr>
              <a:spLocks/>
            </p:cNvSpPr>
            <p:nvPr/>
          </p:nvSpPr>
          <p:spPr bwMode="auto">
            <a:xfrm>
              <a:off x="982" y="832"/>
              <a:ext cx="1631" cy="1374"/>
            </a:xfrm>
            <a:custGeom>
              <a:avLst/>
              <a:gdLst/>
              <a:ahLst/>
              <a:cxnLst>
                <a:cxn ang="0">
                  <a:pos x="1631" y="1374"/>
                </a:cxn>
                <a:cxn ang="0">
                  <a:pos x="0" y="1374"/>
                </a:cxn>
                <a:cxn ang="0">
                  <a:pos x="0" y="0"/>
                </a:cxn>
                <a:cxn ang="0">
                  <a:pos x="1631" y="1374"/>
                </a:cxn>
              </a:cxnLst>
              <a:rect l="0" t="0" r="r" b="b"/>
              <a:pathLst>
                <a:path w="1631" h="1374">
                  <a:moveTo>
                    <a:pt x="1631" y="1374"/>
                  </a:moveTo>
                  <a:lnTo>
                    <a:pt x="0" y="1374"/>
                  </a:lnTo>
                  <a:lnTo>
                    <a:pt x="0" y="0"/>
                  </a:lnTo>
                  <a:lnTo>
                    <a:pt x="1631" y="1374"/>
                  </a:lnTo>
                  <a:close/>
                </a:path>
              </a:pathLst>
            </a:custGeom>
            <a:solidFill>
              <a:srgbClr val="B4D9F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6855" name="Rectangle 23"/>
            <p:cNvSpPr>
              <a:spLocks noChangeArrowheads="1"/>
            </p:cNvSpPr>
            <p:nvPr/>
          </p:nvSpPr>
          <p:spPr bwMode="auto">
            <a:xfrm>
              <a:off x="1188" y="1693"/>
              <a:ext cx="631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Consumer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76856" name="Rectangle 24"/>
            <p:cNvSpPr>
              <a:spLocks noChangeArrowheads="1"/>
            </p:cNvSpPr>
            <p:nvPr/>
          </p:nvSpPr>
          <p:spPr bwMode="auto">
            <a:xfrm>
              <a:off x="1276" y="1848"/>
              <a:ext cx="46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surplus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76857" name="Freeform 25"/>
          <p:cNvSpPr>
            <a:spLocks/>
          </p:cNvSpPr>
          <p:nvPr/>
        </p:nvSpPr>
        <p:spPr bwMode="auto">
          <a:xfrm>
            <a:off x="1558925" y="1258888"/>
            <a:ext cx="6315075" cy="5010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156"/>
              </a:cxn>
              <a:cxn ang="0">
                <a:pos x="3978" y="3156"/>
              </a:cxn>
            </a:cxnLst>
            <a:rect l="0" t="0" r="r" b="b"/>
            <a:pathLst>
              <a:path w="3978" h="3156">
                <a:moveTo>
                  <a:pt x="0" y="0"/>
                </a:moveTo>
                <a:lnTo>
                  <a:pt x="0" y="3156"/>
                </a:lnTo>
                <a:lnTo>
                  <a:pt x="3978" y="3156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6858" name="Rectangle 26"/>
          <p:cNvSpPr>
            <a:spLocks noChangeArrowheads="1"/>
          </p:cNvSpPr>
          <p:nvPr/>
        </p:nvSpPr>
        <p:spPr bwMode="auto">
          <a:xfrm>
            <a:off x="989013" y="1246188"/>
            <a:ext cx="5794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76859" name="Rectangle 27"/>
          <p:cNvSpPr>
            <a:spLocks noChangeArrowheads="1"/>
          </p:cNvSpPr>
          <p:nvPr/>
        </p:nvSpPr>
        <p:spPr bwMode="auto">
          <a:xfrm>
            <a:off x="1354138" y="6335713"/>
            <a:ext cx="2016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376860" name="Rectangle 28"/>
          <p:cNvSpPr>
            <a:spLocks noChangeArrowheads="1"/>
          </p:cNvSpPr>
          <p:nvPr/>
        </p:nvSpPr>
        <p:spPr bwMode="auto">
          <a:xfrm>
            <a:off x="7062788" y="6329363"/>
            <a:ext cx="9096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>
                <a:solidFill>
                  <a:srgbClr val="000000"/>
                </a:solidFill>
              </a:rPr>
              <a:t>Quantity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500063" y="3579813"/>
            <a:ext cx="4224337" cy="3278187"/>
            <a:chOff x="315" y="2119"/>
            <a:chExt cx="2661" cy="2065"/>
          </a:xfrm>
        </p:grpSpPr>
        <p:sp>
          <p:nvSpPr>
            <p:cNvPr id="376862" name="Freeform 30"/>
            <p:cNvSpPr>
              <a:spLocks/>
            </p:cNvSpPr>
            <p:nvPr/>
          </p:nvSpPr>
          <p:spPr bwMode="auto">
            <a:xfrm>
              <a:off x="994" y="2206"/>
              <a:ext cx="1619" cy="160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19" y="0"/>
                </a:cxn>
                <a:cxn ang="0">
                  <a:pos x="1619" y="1607"/>
                </a:cxn>
              </a:cxnLst>
              <a:rect l="0" t="0" r="r" b="b"/>
              <a:pathLst>
                <a:path w="1619" h="1607">
                  <a:moveTo>
                    <a:pt x="0" y="0"/>
                  </a:moveTo>
                  <a:lnTo>
                    <a:pt x="1619" y="0"/>
                  </a:lnTo>
                  <a:lnTo>
                    <a:pt x="1619" y="1607"/>
                  </a:lnTo>
                </a:path>
              </a:pathLst>
            </a:custGeom>
            <a:noFill/>
            <a:ln w="19050" cap="flat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31"/>
            <p:cNvGrpSpPr>
              <a:grpSpLocks/>
            </p:cNvGrpSpPr>
            <p:nvPr/>
          </p:nvGrpSpPr>
          <p:grpSpPr bwMode="auto">
            <a:xfrm>
              <a:off x="315" y="2119"/>
              <a:ext cx="673" cy="329"/>
              <a:chOff x="315" y="2119"/>
              <a:chExt cx="673" cy="329"/>
            </a:xfrm>
          </p:grpSpPr>
          <p:sp>
            <p:nvSpPr>
              <p:cNvPr id="376864" name="Rectangle 32"/>
              <p:cNvSpPr>
                <a:spLocks noChangeArrowheads="1"/>
              </p:cNvSpPr>
              <p:nvPr/>
            </p:nvSpPr>
            <p:spPr bwMode="auto">
              <a:xfrm>
                <a:off x="315" y="2119"/>
                <a:ext cx="673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Equilibrium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376865" name="Rectangle 33"/>
              <p:cNvSpPr>
                <a:spLocks noChangeArrowheads="1"/>
              </p:cNvSpPr>
              <p:nvPr/>
            </p:nvSpPr>
            <p:spPr bwMode="auto">
              <a:xfrm>
                <a:off x="657" y="2274"/>
                <a:ext cx="327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price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sp>
          <p:nvSpPr>
            <p:cNvPr id="376866" name="Rectangle 34"/>
            <p:cNvSpPr>
              <a:spLocks noChangeArrowheads="1"/>
            </p:cNvSpPr>
            <p:nvPr/>
          </p:nvSpPr>
          <p:spPr bwMode="auto">
            <a:xfrm>
              <a:off x="2303" y="3855"/>
              <a:ext cx="67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Equilibrium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376867" name="Rectangle 35"/>
            <p:cNvSpPr>
              <a:spLocks noChangeArrowheads="1"/>
            </p:cNvSpPr>
            <p:nvPr/>
          </p:nvSpPr>
          <p:spPr bwMode="auto">
            <a:xfrm>
              <a:off x="2392" y="4010"/>
              <a:ext cx="48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>
                  <a:solidFill>
                    <a:srgbClr val="000000"/>
                  </a:solidFill>
                </a:rPr>
                <a:t>quantity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1558925" y="1752600"/>
            <a:ext cx="4994276" cy="4146550"/>
            <a:chOff x="982" y="968"/>
            <a:chExt cx="3146" cy="2612"/>
          </a:xfrm>
        </p:grpSpPr>
        <p:sp>
          <p:nvSpPr>
            <p:cNvPr id="376869" name="Line 37"/>
            <p:cNvSpPr>
              <a:spLocks noChangeShapeType="1"/>
            </p:cNvSpPr>
            <p:nvPr/>
          </p:nvSpPr>
          <p:spPr bwMode="auto">
            <a:xfrm flipV="1">
              <a:off x="982" y="1263"/>
              <a:ext cx="2729" cy="2317"/>
            </a:xfrm>
            <a:prstGeom prst="line">
              <a:avLst/>
            </a:prstGeom>
            <a:noFill/>
            <a:ln w="55563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6870" name="Rectangle 38"/>
            <p:cNvSpPr>
              <a:spLocks noChangeArrowheads="1"/>
            </p:cNvSpPr>
            <p:nvPr/>
          </p:nvSpPr>
          <p:spPr bwMode="auto">
            <a:xfrm>
              <a:off x="3693" y="968"/>
              <a:ext cx="43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Supply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1558925" y="1536700"/>
            <a:ext cx="4910138" cy="4254500"/>
            <a:chOff x="982" y="832"/>
            <a:chExt cx="3093" cy="2680"/>
          </a:xfrm>
        </p:grpSpPr>
        <p:sp>
          <p:nvSpPr>
            <p:cNvPr id="376872" name="Line 40"/>
            <p:cNvSpPr>
              <a:spLocks noChangeShapeType="1"/>
            </p:cNvSpPr>
            <p:nvPr/>
          </p:nvSpPr>
          <p:spPr bwMode="auto">
            <a:xfrm>
              <a:off x="982" y="832"/>
              <a:ext cx="2729" cy="2306"/>
            </a:xfrm>
            <a:prstGeom prst="line">
              <a:avLst/>
            </a:prstGeom>
            <a:noFill/>
            <a:ln w="5556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6873" name="Rectangle 41"/>
            <p:cNvSpPr>
              <a:spLocks noChangeArrowheads="1"/>
            </p:cNvSpPr>
            <p:nvPr/>
          </p:nvSpPr>
          <p:spPr bwMode="auto">
            <a:xfrm>
              <a:off x="3552" y="3338"/>
              <a:ext cx="523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Demand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1504950" y="1331913"/>
            <a:ext cx="4545013" cy="4819650"/>
            <a:chOff x="948" y="703"/>
            <a:chExt cx="2863" cy="3036"/>
          </a:xfrm>
        </p:grpSpPr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948" y="703"/>
              <a:ext cx="236" cy="174"/>
              <a:chOff x="948" y="703"/>
              <a:chExt cx="236" cy="174"/>
            </a:xfrm>
          </p:grpSpPr>
          <p:sp>
            <p:nvSpPr>
              <p:cNvPr id="376876" name="Oval 44"/>
              <p:cNvSpPr>
                <a:spLocks noChangeArrowheads="1"/>
              </p:cNvSpPr>
              <p:nvPr/>
            </p:nvSpPr>
            <p:spPr bwMode="auto">
              <a:xfrm>
                <a:off x="948" y="785"/>
                <a:ext cx="81" cy="82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877" name="Rectangle 45"/>
              <p:cNvSpPr>
                <a:spLocks noChangeArrowheads="1"/>
              </p:cNvSpPr>
              <p:nvPr/>
            </p:nvSpPr>
            <p:spPr bwMode="auto">
              <a:xfrm>
                <a:off x="1042" y="703"/>
                <a:ext cx="142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600" u="none">
                    <a:solidFill>
                      <a:srgbClr val="000000"/>
                    </a:solidFill>
                  </a:rPr>
                  <a:t>A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grpSp>
          <p:nvGrpSpPr>
            <p:cNvPr id="10" name="Group 46"/>
            <p:cNvGrpSpPr>
              <a:grpSpLocks/>
            </p:cNvGrpSpPr>
            <p:nvPr/>
          </p:nvGrpSpPr>
          <p:grpSpPr bwMode="auto">
            <a:xfrm>
              <a:off x="948" y="1098"/>
              <a:ext cx="2863" cy="2641"/>
              <a:chOff x="948" y="1098"/>
              <a:chExt cx="2863" cy="2641"/>
            </a:xfrm>
          </p:grpSpPr>
          <p:grpSp>
            <p:nvGrpSpPr>
              <p:cNvPr id="11" name="Group 47"/>
              <p:cNvGrpSpPr>
                <a:grpSpLocks/>
              </p:cNvGrpSpPr>
              <p:nvPr/>
            </p:nvGrpSpPr>
            <p:grpSpPr bwMode="auto">
              <a:xfrm>
                <a:off x="948" y="3534"/>
                <a:ext cx="240" cy="205"/>
                <a:chOff x="948" y="3534"/>
                <a:chExt cx="240" cy="205"/>
              </a:xfrm>
            </p:grpSpPr>
            <p:sp>
              <p:nvSpPr>
                <p:cNvPr id="376880" name="Oval 48"/>
                <p:cNvSpPr>
                  <a:spLocks noChangeArrowheads="1"/>
                </p:cNvSpPr>
                <p:nvPr/>
              </p:nvSpPr>
              <p:spPr bwMode="auto">
                <a:xfrm>
                  <a:off x="948" y="3534"/>
                  <a:ext cx="81" cy="8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6881" name="Rectangle 49"/>
                <p:cNvSpPr>
                  <a:spLocks noChangeArrowheads="1"/>
                </p:cNvSpPr>
                <p:nvPr/>
              </p:nvSpPr>
              <p:spPr bwMode="auto">
                <a:xfrm>
                  <a:off x="1038" y="3565"/>
                  <a:ext cx="15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:r>
                    <a:rPr lang="en-US" sz="1600" u="none">
                      <a:solidFill>
                        <a:srgbClr val="000000"/>
                      </a:solidFill>
                    </a:rPr>
                    <a:t>C</a:t>
                  </a:r>
                  <a:endParaRPr lang="en-US" sz="2400" u="none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2" name="Group 50"/>
              <p:cNvGrpSpPr>
                <a:grpSpLocks/>
              </p:cNvGrpSpPr>
              <p:nvPr/>
            </p:nvGrpSpPr>
            <p:grpSpPr bwMode="auto">
              <a:xfrm>
                <a:off x="3661" y="3103"/>
                <a:ext cx="142" cy="261"/>
                <a:chOff x="3661" y="3103"/>
                <a:chExt cx="142" cy="261"/>
              </a:xfrm>
            </p:grpSpPr>
            <p:sp>
              <p:nvSpPr>
                <p:cNvPr id="376883" name="Oval 51"/>
                <p:cNvSpPr>
                  <a:spLocks noChangeArrowheads="1"/>
                </p:cNvSpPr>
                <p:nvPr/>
              </p:nvSpPr>
              <p:spPr bwMode="auto">
                <a:xfrm>
                  <a:off x="3676" y="3103"/>
                  <a:ext cx="81" cy="7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6884" name="Rectangle 52"/>
                <p:cNvSpPr>
                  <a:spLocks noChangeArrowheads="1"/>
                </p:cNvSpPr>
                <p:nvPr/>
              </p:nvSpPr>
              <p:spPr bwMode="auto">
                <a:xfrm>
                  <a:off x="3661" y="3190"/>
                  <a:ext cx="142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:r>
                    <a:rPr lang="en-US" sz="1600" u="none">
                      <a:solidFill>
                        <a:srgbClr val="000000"/>
                      </a:solidFill>
                    </a:rPr>
                    <a:t>B</a:t>
                  </a:r>
                  <a:endParaRPr lang="en-US" sz="2400" u="none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3" name="Group 53"/>
              <p:cNvGrpSpPr>
                <a:grpSpLocks/>
              </p:cNvGrpSpPr>
              <p:nvPr/>
            </p:nvGrpSpPr>
            <p:grpSpPr bwMode="auto">
              <a:xfrm>
                <a:off x="3661" y="1098"/>
                <a:ext cx="150" cy="200"/>
                <a:chOff x="3661" y="1098"/>
                <a:chExt cx="150" cy="200"/>
              </a:xfrm>
            </p:grpSpPr>
            <p:sp>
              <p:nvSpPr>
                <p:cNvPr id="376886" name="Oval 54"/>
                <p:cNvSpPr>
                  <a:spLocks noChangeArrowheads="1"/>
                </p:cNvSpPr>
                <p:nvPr/>
              </p:nvSpPr>
              <p:spPr bwMode="auto">
                <a:xfrm>
                  <a:off x="3676" y="1228"/>
                  <a:ext cx="81" cy="7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6887" name="Rectangle 55"/>
                <p:cNvSpPr>
                  <a:spLocks noChangeArrowheads="1"/>
                </p:cNvSpPr>
                <p:nvPr/>
              </p:nvSpPr>
              <p:spPr bwMode="auto">
                <a:xfrm>
                  <a:off x="3661" y="1098"/>
                  <a:ext cx="150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:r>
                    <a:rPr lang="en-US" sz="1600" u="none">
                      <a:solidFill>
                        <a:srgbClr val="000000"/>
                      </a:solidFill>
                    </a:rPr>
                    <a:t>D</a:t>
                  </a:r>
                  <a:endParaRPr lang="en-US" sz="2400" u="none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4" name="Group 56"/>
              <p:cNvGrpSpPr>
                <a:grpSpLocks/>
              </p:cNvGrpSpPr>
              <p:nvPr/>
            </p:nvGrpSpPr>
            <p:grpSpPr bwMode="auto">
              <a:xfrm>
                <a:off x="2566" y="2150"/>
                <a:ext cx="271" cy="174"/>
                <a:chOff x="2566" y="2150"/>
                <a:chExt cx="271" cy="174"/>
              </a:xfrm>
            </p:grpSpPr>
            <p:sp>
              <p:nvSpPr>
                <p:cNvPr id="376889" name="Oval 57"/>
                <p:cNvSpPr>
                  <a:spLocks noChangeArrowheads="1"/>
                </p:cNvSpPr>
                <p:nvPr/>
              </p:nvSpPr>
              <p:spPr bwMode="auto">
                <a:xfrm>
                  <a:off x="2566" y="2160"/>
                  <a:ext cx="81" cy="8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6890" name="Rectangle 58"/>
                <p:cNvSpPr>
                  <a:spLocks noChangeArrowheads="1"/>
                </p:cNvSpPr>
                <p:nvPr/>
              </p:nvSpPr>
              <p:spPr bwMode="auto">
                <a:xfrm>
                  <a:off x="2695" y="2150"/>
                  <a:ext cx="142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:r>
                    <a:rPr lang="en-US" sz="1600" u="none">
                      <a:solidFill>
                        <a:srgbClr val="000000"/>
                      </a:solidFill>
                    </a:rPr>
                    <a:t>E</a:t>
                  </a:r>
                  <a:endParaRPr lang="en-US" sz="2400" u="none">
                    <a:latin typeface="Times New Roman" pitchFamily="18" charset="0"/>
                  </a:endParaRPr>
                </a:p>
              </p:txBody>
            </p:sp>
          </p:grpSp>
        </p:grpSp>
      </p:grpSp>
      <p:sp>
        <p:nvSpPr>
          <p:cNvPr id="57" name="TextBox 56"/>
          <p:cNvSpPr txBox="1"/>
          <p:nvPr/>
        </p:nvSpPr>
        <p:spPr>
          <a:xfrm>
            <a:off x="6107539" y="2286000"/>
            <a:ext cx="2884061" cy="29238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Does the market system maximize market (social) surplus?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600" dirty="0" smtClean="0"/>
              <a:t>Point E gives the maximum surplus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Any other point would result in a lower surplus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Therefore, the market is efficient.  The market is a good way to organize economic activity</a:t>
            </a:r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uiExpand="1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1. Marginal Principle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When undertaking an activity the objective is to maximize the net benefit.</a:t>
            </a:r>
          </a:p>
          <a:p>
            <a:pPr eaLnBrk="1" hangingPunct="1"/>
            <a:r>
              <a:rPr lang="en-US" dirty="0" smtClean="0"/>
              <a:t>This will be achieved when choosing the level of activity where MB=MC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543800" cy="12954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4. Externalities and market inefficiency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8463" y="1768475"/>
            <a:ext cx="8229600" cy="4327525"/>
          </a:xfrm>
        </p:spPr>
        <p:txBody>
          <a:bodyPr/>
          <a:lstStyle/>
          <a:p>
            <a:pPr>
              <a:buClr>
                <a:srgbClr val="33CC33"/>
              </a:buClr>
            </a:pPr>
            <a:r>
              <a:rPr lang="en-US" dirty="0"/>
              <a:t>An </a:t>
            </a:r>
            <a:r>
              <a:rPr lang="en-US" i="1" dirty="0">
                <a:solidFill>
                  <a:srgbClr val="00B85C"/>
                </a:solidFill>
              </a:rPr>
              <a:t>externality</a:t>
            </a:r>
            <a:r>
              <a:rPr lang="en-US" i="1" dirty="0">
                <a:solidFill>
                  <a:srgbClr val="25A9A6"/>
                </a:solidFill>
              </a:rPr>
              <a:t> </a:t>
            </a:r>
            <a:r>
              <a:rPr lang="en-US" dirty="0"/>
              <a:t>refers to benefits or costs borne by a third party.</a:t>
            </a:r>
          </a:p>
          <a:p>
            <a:r>
              <a:rPr lang="en-US" dirty="0"/>
              <a:t>Who is the first or second party?</a:t>
            </a:r>
          </a:p>
          <a:p>
            <a:pPr lvl="1"/>
            <a:r>
              <a:rPr lang="en-US" dirty="0"/>
              <a:t>The first and second parties are the buyers and sellers of a good.</a:t>
            </a:r>
          </a:p>
          <a:p>
            <a:pPr lvl="1"/>
            <a:r>
              <a:rPr lang="en-US" dirty="0"/>
              <a:t>The third party is, therefore, someone not involved in the transaction. 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Positive vs. Negative Externalities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1013" y="2390775"/>
            <a:ext cx="8078787" cy="3262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When the impact on the bystander is </a:t>
            </a:r>
            <a:r>
              <a:rPr lang="en-US" dirty="0" smtClean="0"/>
              <a:t>adverse (beneficial), </a:t>
            </a:r>
            <a:r>
              <a:rPr lang="en-US" dirty="0"/>
              <a:t>i.e. when costs are imposed on a third party, the externality is called a </a:t>
            </a:r>
            <a:r>
              <a:rPr lang="en-US" i="1" dirty="0"/>
              <a:t>negative </a:t>
            </a:r>
            <a:r>
              <a:rPr lang="en-US" i="1" dirty="0" smtClean="0"/>
              <a:t>(positive) externality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EXTERNALITIES AND MARKET INEFFICIENCY 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2008188"/>
            <a:ext cx="4143375" cy="3983037"/>
          </a:xfrm>
        </p:spPr>
        <p:txBody>
          <a:bodyPr/>
          <a:lstStyle/>
          <a:p>
            <a:r>
              <a:rPr lang="en-US"/>
              <a:t>Negative Externalities</a:t>
            </a:r>
            <a:endParaRPr lang="en-US">
              <a:latin typeface="Tahoma" pitchFamily="34" charset="0"/>
            </a:endParaRPr>
          </a:p>
          <a:p>
            <a:pPr lvl="1"/>
            <a:r>
              <a:rPr lang="en-US"/>
              <a:t>Automobile exhaust</a:t>
            </a:r>
          </a:p>
          <a:p>
            <a:pPr lvl="1"/>
            <a:r>
              <a:rPr lang="en-US"/>
              <a:t>Cigarette smoking</a:t>
            </a:r>
          </a:p>
          <a:p>
            <a:pPr lvl="1"/>
            <a:r>
              <a:rPr lang="en-US"/>
              <a:t>Barking dogs (loud pets)</a:t>
            </a:r>
          </a:p>
          <a:p>
            <a:pPr lvl="1"/>
            <a:r>
              <a:rPr lang="en-US"/>
              <a:t>Loud stereos in an apartment building</a:t>
            </a:r>
          </a:p>
          <a:p>
            <a:endParaRPr lang="en-US"/>
          </a:p>
        </p:txBody>
      </p:sp>
      <p:pic>
        <p:nvPicPr>
          <p:cNvPr id="399364" name="Picture 4" descr="CAT_D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1219200"/>
            <a:ext cx="2336800" cy="2071688"/>
          </a:xfrm>
          <a:prstGeom prst="rect">
            <a:avLst/>
          </a:prstGeom>
          <a:noFill/>
        </p:spPr>
      </p:pic>
      <p:pic>
        <p:nvPicPr>
          <p:cNvPr id="399365" name="Picture 5" descr="PALAZZ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97075"/>
            <a:ext cx="1831975" cy="1431925"/>
          </a:xfrm>
          <a:prstGeom prst="rect">
            <a:avLst/>
          </a:prstGeom>
          <a:noFill/>
        </p:spPr>
      </p:pic>
      <p:pic>
        <p:nvPicPr>
          <p:cNvPr id="399366" name="Picture 6" descr="BD07234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57738" y="3763963"/>
            <a:ext cx="1690687" cy="2286000"/>
          </a:xfrm>
          <a:prstGeom prst="rect">
            <a:avLst/>
          </a:prstGeom>
          <a:noFill/>
        </p:spPr>
      </p:pic>
      <p:pic>
        <p:nvPicPr>
          <p:cNvPr id="399367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07213" y="4351338"/>
            <a:ext cx="2038350" cy="15033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EXTERNALITIES AND MARKET INEFFICIENCY 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6413" y="2070100"/>
            <a:ext cx="8080375" cy="2176463"/>
          </a:xfrm>
        </p:spPr>
        <p:txBody>
          <a:bodyPr/>
          <a:lstStyle/>
          <a:p>
            <a:r>
              <a:rPr lang="en-US"/>
              <a:t>Positive Externalities</a:t>
            </a:r>
            <a:endParaRPr lang="en-US">
              <a:latin typeface="Tahoma" pitchFamily="34" charset="0"/>
            </a:endParaRPr>
          </a:p>
          <a:p>
            <a:pPr lvl="1"/>
            <a:r>
              <a:rPr lang="en-US"/>
              <a:t>Immunizations</a:t>
            </a:r>
          </a:p>
          <a:p>
            <a:pPr lvl="1"/>
            <a:r>
              <a:rPr lang="en-US"/>
              <a:t>Restored historic buildings</a:t>
            </a:r>
          </a:p>
          <a:p>
            <a:pPr lvl="1"/>
            <a:r>
              <a:rPr lang="en-US"/>
              <a:t>Education</a:t>
            </a:r>
          </a:p>
        </p:txBody>
      </p:sp>
      <p:pic>
        <p:nvPicPr>
          <p:cNvPr id="400389" name="Picture 5" descr="SCNTIS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8213" y="4164013"/>
            <a:ext cx="2046287" cy="2151062"/>
          </a:xfrm>
          <a:prstGeom prst="rect">
            <a:avLst/>
          </a:prstGeom>
          <a:noFill/>
        </p:spPr>
      </p:pic>
      <p:pic>
        <p:nvPicPr>
          <p:cNvPr id="400390" name="Picture 6" descr="VAL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8300" y="3719513"/>
            <a:ext cx="3413125" cy="2895600"/>
          </a:xfrm>
          <a:prstGeom prst="rect">
            <a:avLst/>
          </a:prstGeom>
          <a:noFill/>
        </p:spPr>
      </p:pic>
      <p:pic>
        <p:nvPicPr>
          <p:cNvPr id="400391" name="Picture 7" descr="67701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1888" y="2244725"/>
            <a:ext cx="2362200" cy="15414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EXTERNALITIES AND MARKET INEFFICIENCY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828800"/>
            <a:ext cx="8218488" cy="3016250"/>
          </a:xfrm>
        </p:spPr>
        <p:txBody>
          <a:bodyPr/>
          <a:lstStyle/>
          <a:p>
            <a:r>
              <a:rPr lang="en-US" dirty="0" smtClean="0"/>
              <a:t>Externalities cause markets to fail, i.e., fail to produce the quantity that yields the maximum social surplus.</a:t>
            </a:r>
            <a:endParaRPr lang="en-US" dirty="0"/>
          </a:p>
          <a:p>
            <a:r>
              <a:rPr lang="en-US" dirty="0"/>
              <a:t>Positive </a:t>
            </a:r>
            <a:r>
              <a:rPr lang="en-US" dirty="0" smtClean="0"/>
              <a:t>(Negative) externalities </a:t>
            </a:r>
            <a:r>
              <a:rPr lang="en-US" dirty="0"/>
              <a:t>lead markets to produce a </a:t>
            </a:r>
            <a:r>
              <a:rPr lang="en-US" dirty="0" smtClean="0"/>
              <a:t>smaller (Larger) quantity </a:t>
            </a:r>
            <a:r>
              <a:rPr lang="en-US" dirty="0"/>
              <a:t>than is socially </a:t>
            </a:r>
            <a:r>
              <a:rPr lang="en-US" dirty="0" smtClean="0"/>
              <a:t>desirable.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105400"/>
            <a:ext cx="6553200" cy="954107"/>
          </a:xfrm>
          <a:prstGeom prst="rect">
            <a:avLst/>
          </a:prstGeom>
          <a:solidFill>
            <a:srgbClr val="A1DC1E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 the presence of externalities markets do not work well, i.e. they are inefficient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6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543800" cy="1295400"/>
          </a:xfrm>
        </p:spPr>
        <p:txBody>
          <a:bodyPr/>
          <a:lstStyle/>
          <a:p>
            <a:r>
              <a:rPr lang="en-US" dirty="0"/>
              <a:t>Example: </a:t>
            </a:r>
            <a:r>
              <a:rPr lang="en-US" dirty="0" smtClean="0"/>
              <a:t>Aluminum Production</a:t>
            </a:r>
            <a:endParaRPr lang="en-US" dirty="0"/>
          </a:p>
        </p:txBody>
      </p:sp>
      <p:sp>
        <p:nvSpPr>
          <p:cNvPr id="4034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Market for Aluminum </a:t>
            </a:r>
          </a:p>
          <a:p>
            <a:pPr lvl="1"/>
            <a:r>
              <a:rPr lang="en-US" dirty="0" smtClean="0"/>
              <a:t>Assume that aluminum production results in emission of toxic wastes that are dumped in a nearby river. The factory does not bear the clean up cost. </a:t>
            </a:r>
          </a:p>
          <a:p>
            <a:pPr lvl="1"/>
            <a:r>
              <a:rPr lang="en-US" dirty="0" smtClean="0"/>
              <a:t>The full cost of producing aluminum is not borne by the seller, i.e., there is an external cost.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5257800"/>
            <a:ext cx="8604215" cy="584775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How does the externality affect social welfare?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62" name="Rectangle 5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Pollution </a:t>
            </a:r>
            <a:r>
              <a:rPr lang="en-US" dirty="0"/>
              <a:t>and the Social Optimum</a:t>
            </a:r>
          </a:p>
        </p:txBody>
      </p:sp>
      <p:sp>
        <p:nvSpPr>
          <p:cNvPr id="405509" name="Rectangle 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3F6F9"/>
          </a:solidFill>
          <a:ln w="2127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0" name="Rectangle 6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2F4F8"/>
          </a:solidFill>
          <a:ln w="1936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1" name="Rectangle 7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2" name="Rectangle 8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3" name="Rectangle 9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4" name="Rectangle 10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5" name="Rectangle 11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6" name="Rectangle 12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7" name="Rectangle 13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8" name="Rectangle 14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9" name="Rectangle 1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0" name="Rectangle 16"/>
          <p:cNvSpPr>
            <a:spLocks noChangeArrowheads="1"/>
          </p:cNvSpPr>
          <p:nvPr/>
        </p:nvSpPr>
        <p:spPr bwMode="auto">
          <a:xfrm>
            <a:off x="1454150" y="1365250"/>
            <a:ext cx="6718300" cy="4886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1" name="Freeform 17"/>
          <p:cNvSpPr>
            <a:spLocks/>
          </p:cNvSpPr>
          <p:nvPr/>
        </p:nvSpPr>
        <p:spPr bwMode="auto">
          <a:xfrm>
            <a:off x="1454150" y="1365250"/>
            <a:ext cx="6718300" cy="4886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78"/>
              </a:cxn>
              <a:cxn ang="0">
                <a:pos x="4232" y="3078"/>
              </a:cxn>
            </a:cxnLst>
            <a:rect l="0" t="0" r="r" b="b"/>
            <a:pathLst>
              <a:path w="4232" h="3078">
                <a:moveTo>
                  <a:pt x="0" y="0"/>
                </a:moveTo>
                <a:lnTo>
                  <a:pt x="0" y="3078"/>
                </a:lnTo>
                <a:lnTo>
                  <a:pt x="4232" y="3078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18050" y="3862387"/>
            <a:ext cx="1328738" cy="244475"/>
            <a:chOff x="2972" y="2308"/>
            <a:chExt cx="837" cy="154"/>
          </a:xfrm>
        </p:grpSpPr>
        <p:sp>
          <p:nvSpPr>
            <p:cNvPr id="405524" name="Line 20"/>
            <p:cNvSpPr>
              <a:spLocks noChangeShapeType="1"/>
            </p:cNvSpPr>
            <p:nvPr/>
          </p:nvSpPr>
          <p:spPr bwMode="auto">
            <a:xfrm>
              <a:off x="2972" y="2384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25" name="Rectangle 21"/>
            <p:cNvSpPr>
              <a:spLocks noChangeArrowheads="1"/>
            </p:cNvSpPr>
            <p:nvPr/>
          </p:nvSpPr>
          <p:spPr bwMode="auto">
            <a:xfrm>
              <a:off x="3178" y="2308"/>
              <a:ext cx="6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Equilibrium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405526" name="Rectangle 22"/>
          <p:cNvSpPr>
            <a:spLocks noChangeArrowheads="1"/>
          </p:cNvSpPr>
          <p:nvPr/>
        </p:nvSpPr>
        <p:spPr bwMode="auto">
          <a:xfrm>
            <a:off x="7077075" y="6280150"/>
            <a:ext cx="10747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Quantity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7" name="Rectangle 23"/>
          <p:cNvSpPr>
            <a:spLocks noChangeArrowheads="1"/>
          </p:cNvSpPr>
          <p:nvPr/>
        </p:nvSpPr>
        <p:spPr bwMode="auto">
          <a:xfrm>
            <a:off x="7153275" y="6537325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8" name="Rectangle 24"/>
          <p:cNvSpPr>
            <a:spLocks noChangeArrowheads="1"/>
          </p:cNvSpPr>
          <p:nvPr/>
        </p:nvSpPr>
        <p:spPr bwMode="auto">
          <a:xfrm>
            <a:off x="1231900" y="6286500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9" name="Rectangle 25"/>
          <p:cNvSpPr>
            <a:spLocks noChangeArrowheads="1"/>
          </p:cNvSpPr>
          <p:nvPr/>
        </p:nvSpPr>
        <p:spPr bwMode="auto">
          <a:xfrm>
            <a:off x="588963" y="1322387"/>
            <a:ext cx="74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Price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30" name="Rectangle 26"/>
          <p:cNvSpPr>
            <a:spLocks noChangeArrowheads="1"/>
          </p:cNvSpPr>
          <p:nvPr/>
        </p:nvSpPr>
        <p:spPr bwMode="auto">
          <a:xfrm>
            <a:off x="338138" y="1579562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447800" y="1828800"/>
            <a:ext cx="6589710" cy="4049713"/>
            <a:chOff x="912" y="1027"/>
            <a:chExt cx="4151" cy="2551"/>
          </a:xfrm>
        </p:grpSpPr>
        <p:sp>
          <p:nvSpPr>
            <p:cNvPr id="405532" name="Line 28"/>
            <p:cNvSpPr>
              <a:spLocks noChangeShapeType="1"/>
            </p:cNvSpPr>
            <p:nvPr/>
          </p:nvSpPr>
          <p:spPr bwMode="auto">
            <a:xfrm>
              <a:off x="912" y="1027"/>
              <a:ext cx="3397" cy="232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3" name="Rectangle 29"/>
            <p:cNvSpPr>
              <a:spLocks noChangeArrowheads="1"/>
            </p:cNvSpPr>
            <p:nvPr/>
          </p:nvSpPr>
          <p:spPr bwMode="auto">
            <a:xfrm>
              <a:off x="4176" y="3268"/>
              <a:ext cx="887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Demand</a:t>
              </a:r>
            </a:p>
            <a:p>
              <a:pPr algn="ctr" eaLnBrk="0" hangingPunct="0"/>
              <a:r>
                <a:rPr lang="en-US" sz="1600" dirty="0" smtClean="0">
                  <a:solidFill>
                    <a:srgbClr val="000000"/>
                  </a:solidFill>
                  <a:latin typeface="Times New Roman" pitchFamily="18" charset="0"/>
                </a:rPr>
                <a:t>Marginal Benefit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447800" y="2409825"/>
            <a:ext cx="7200899" cy="3686175"/>
            <a:chOff x="912" y="1393"/>
            <a:chExt cx="4536" cy="2322"/>
          </a:xfrm>
        </p:grpSpPr>
        <p:sp>
          <p:nvSpPr>
            <p:cNvPr id="405536" name="Line 32"/>
            <p:cNvSpPr>
              <a:spLocks noChangeShapeType="1"/>
            </p:cNvSpPr>
            <p:nvPr/>
          </p:nvSpPr>
          <p:spPr bwMode="auto">
            <a:xfrm flipH="1">
              <a:off x="912" y="1443"/>
              <a:ext cx="3373" cy="227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7" name="Rectangle 33"/>
            <p:cNvSpPr>
              <a:spLocks noChangeArrowheads="1"/>
            </p:cNvSpPr>
            <p:nvPr/>
          </p:nvSpPr>
          <p:spPr bwMode="auto">
            <a:xfrm>
              <a:off x="4359" y="1393"/>
              <a:ext cx="3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Supply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405538" name="Rectangle 34"/>
            <p:cNvSpPr>
              <a:spLocks noChangeArrowheads="1"/>
            </p:cNvSpPr>
            <p:nvPr/>
          </p:nvSpPr>
          <p:spPr bwMode="auto">
            <a:xfrm>
              <a:off x="4181" y="1555"/>
              <a:ext cx="126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(marginal private cost)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447801" y="1395413"/>
            <a:ext cx="7239001" cy="3862388"/>
            <a:chOff x="912" y="754"/>
            <a:chExt cx="4560" cy="2433"/>
          </a:xfrm>
        </p:grpSpPr>
        <p:sp>
          <p:nvSpPr>
            <p:cNvPr id="405540" name="Line 36"/>
            <p:cNvSpPr>
              <a:spLocks noChangeShapeType="1"/>
            </p:cNvSpPr>
            <p:nvPr/>
          </p:nvSpPr>
          <p:spPr bwMode="auto">
            <a:xfrm flipH="1">
              <a:off x="912" y="869"/>
              <a:ext cx="3373" cy="2318"/>
            </a:xfrm>
            <a:prstGeom prst="line">
              <a:avLst/>
            </a:prstGeom>
            <a:noFill/>
            <a:ln w="57150">
              <a:solidFill>
                <a:srgbClr val="AD0D1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1" name="Rectangle 37"/>
            <p:cNvSpPr>
              <a:spLocks noChangeArrowheads="1"/>
            </p:cNvSpPr>
            <p:nvPr/>
          </p:nvSpPr>
          <p:spPr bwMode="auto">
            <a:xfrm>
              <a:off x="3936" y="754"/>
              <a:ext cx="1536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Marginal Social </a:t>
              </a:r>
              <a:r>
                <a:rPr lang="en-US" sz="1600" u="none" dirty="0">
                  <a:solidFill>
                    <a:srgbClr val="000000"/>
                  </a:solidFill>
                </a:rPr>
                <a:t>cost </a:t>
              </a:r>
              <a:r>
                <a:rPr lang="en-US" sz="1600" dirty="0" smtClean="0">
                  <a:solidFill>
                    <a:srgbClr val="000000"/>
                  </a:solidFill>
                </a:rPr>
                <a:t>=</a:t>
              </a:r>
              <a:r>
                <a:rPr lang="en-US" sz="1600" u="none" dirty="0" smtClean="0">
                  <a:solidFill>
                    <a:srgbClr val="000000"/>
                  </a:solidFill>
                </a:rPr>
                <a:t>marginal private </a:t>
              </a:r>
              <a:r>
                <a:rPr lang="en-US" sz="1600" u="none" dirty="0">
                  <a:solidFill>
                    <a:srgbClr val="000000"/>
                  </a:solidFill>
                </a:rPr>
                <a:t>cost </a:t>
              </a:r>
              <a:r>
                <a:rPr lang="en-US" sz="1600" u="none" dirty="0" smtClean="0">
                  <a:solidFill>
                    <a:srgbClr val="000000"/>
                  </a:solidFill>
                </a:rPr>
                <a:t>+external cost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475038" y="3478212"/>
            <a:ext cx="836612" cy="3052763"/>
            <a:chOff x="2189" y="2066"/>
            <a:chExt cx="527" cy="1923"/>
          </a:xfrm>
        </p:grpSpPr>
        <p:sp>
          <p:nvSpPr>
            <p:cNvPr id="405544" name="Line 40"/>
            <p:cNvSpPr>
              <a:spLocks noChangeShapeType="1"/>
            </p:cNvSpPr>
            <p:nvPr/>
          </p:nvSpPr>
          <p:spPr bwMode="auto">
            <a:xfrm flipV="1">
              <a:off x="2473" y="2103"/>
              <a:ext cx="1" cy="16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5" name="Oval 41"/>
            <p:cNvSpPr>
              <a:spLocks noChangeArrowheads="1"/>
            </p:cNvSpPr>
            <p:nvPr/>
          </p:nvSpPr>
          <p:spPr bwMode="auto">
            <a:xfrm>
              <a:off x="2437" y="206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6" name="Rectangle 42"/>
            <p:cNvSpPr>
              <a:spLocks noChangeArrowheads="1"/>
            </p:cNvSpPr>
            <p:nvPr/>
          </p:nvSpPr>
          <p:spPr bwMode="auto">
            <a:xfrm>
              <a:off x="2189" y="3835"/>
              <a:ext cx="52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WELFARE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595560" y="3398844"/>
            <a:ext cx="1214436" cy="492126"/>
            <a:chOff x="1635" y="2016"/>
            <a:chExt cx="765" cy="310"/>
          </a:xfrm>
        </p:grpSpPr>
        <p:sp>
          <p:nvSpPr>
            <p:cNvPr id="405548" name="Line 44"/>
            <p:cNvSpPr>
              <a:spLocks noChangeShapeType="1"/>
            </p:cNvSpPr>
            <p:nvPr/>
          </p:nvSpPr>
          <p:spPr bwMode="auto">
            <a:xfrm>
              <a:off x="2218" y="2103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9" name="Rectangle 45"/>
            <p:cNvSpPr>
              <a:spLocks noChangeArrowheads="1"/>
            </p:cNvSpPr>
            <p:nvPr/>
          </p:nvSpPr>
          <p:spPr bwMode="auto">
            <a:xfrm>
              <a:off x="1635" y="2016"/>
              <a:ext cx="52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Social </a:t>
              </a:r>
            </a:p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Optimum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4079875" y="1966912"/>
            <a:ext cx="1622425" cy="793750"/>
            <a:chOff x="2570" y="1114"/>
            <a:chExt cx="1022" cy="500"/>
          </a:xfrm>
        </p:grpSpPr>
        <p:sp>
          <p:nvSpPr>
            <p:cNvPr id="405551" name="Line 47"/>
            <p:cNvSpPr>
              <a:spLocks noChangeShapeType="1"/>
            </p:cNvSpPr>
            <p:nvPr/>
          </p:nvSpPr>
          <p:spPr bwMode="auto">
            <a:xfrm>
              <a:off x="3166" y="1395"/>
              <a:ext cx="426" cy="21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2" name="Rectangle 48"/>
            <p:cNvSpPr>
              <a:spLocks noChangeArrowheads="1"/>
            </p:cNvSpPr>
            <p:nvPr/>
          </p:nvSpPr>
          <p:spPr bwMode="auto">
            <a:xfrm>
              <a:off x="2570" y="1114"/>
              <a:ext cx="621" cy="390"/>
            </a:xfrm>
            <a:prstGeom prst="rect">
              <a:avLst/>
            </a:prstGeom>
            <a:solidFill>
              <a:srgbClr val="E1E5E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3" name="Rectangle 49"/>
            <p:cNvSpPr>
              <a:spLocks noChangeArrowheads="1"/>
            </p:cNvSpPr>
            <p:nvPr/>
          </p:nvSpPr>
          <p:spPr bwMode="auto">
            <a:xfrm>
              <a:off x="2625" y="1153"/>
              <a:ext cx="478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External Cost 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4459288" y="3924300"/>
            <a:ext cx="742950" cy="2606675"/>
            <a:chOff x="2809" y="2347"/>
            <a:chExt cx="468" cy="1642"/>
          </a:xfrm>
        </p:grpSpPr>
        <p:sp>
          <p:nvSpPr>
            <p:cNvPr id="405556" name="Line 52"/>
            <p:cNvSpPr>
              <a:spLocks noChangeShapeType="1"/>
            </p:cNvSpPr>
            <p:nvPr/>
          </p:nvSpPr>
          <p:spPr bwMode="auto">
            <a:xfrm flipV="1">
              <a:off x="2887" y="2396"/>
              <a:ext cx="1" cy="14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7" name="Oval 53"/>
            <p:cNvSpPr>
              <a:spLocks noChangeArrowheads="1"/>
            </p:cNvSpPr>
            <p:nvPr/>
          </p:nvSpPr>
          <p:spPr bwMode="auto">
            <a:xfrm>
              <a:off x="2850" y="2347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8" name="Rectangle 54"/>
            <p:cNvSpPr>
              <a:spLocks noChangeArrowheads="1"/>
            </p:cNvSpPr>
            <p:nvPr/>
          </p:nvSpPr>
          <p:spPr bwMode="auto">
            <a:xfrm>
              <a:off x="2809" y="3835"/>
              <a:ext cx="4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MARKET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2" name="Left Brace 51"/>
          <p:cNvSpPr/>
          <p:nvPr/>
        </p:nvSpPr>
        <p:spPr>
          <a:xfrm>
            <a:off x="5638800" y="2362200"/>
            <a:ext cx="231648" cy="685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62" name="Rectangle 5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Welfare in the absence of the externality</a:t>
            </a:r>
            <a:endParaRPr lang="en-US" dirty="0"/>
          </a:p>
        </p:txBody>
      </p:sp>
      <p:sp>
        <p:nvSpPr>
          <p:cNvPr id="405509" name="Rectangle 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3F6F9"/>
          </a:solidFill>
          <a:ln w="2127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0" name="Rectangle 6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2F4F8"/>
          </a:solidFill>
          <a:ln w="1936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1" name="Rectangle 7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2" name="Rectangle 8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3" name="Rectangle 9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4" name="Rectangle 10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5" name="Rectangle 11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6" name="Rectangle 12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7" name="Rectangle 13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8" name="Rectangle 14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9" name="Rectangle 1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0" name="Rectangle 16"/>
          <p:cNvSpPr>
            <a:spLocks noChangeArrowheads="1"/>
          </p:cNvSpPr>
          <p:nvPr/>
        </p:nvSpPr>
        <p:spPr bwMode="auto">
          <a:xfrm>
            <a:off x="1454150" y="1365250"/>
            <a:ext cx="6718300" cy="4886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1" name="Freeform 17"/>
          <p:cNvSpPr>
            <a:spLocks/>
          </p:cNvSpPr>
          <p:nvPr/>
        </p:nvSpPr>
        <p:spPr bwMode="auto">
          <a:xfrm>
            <a:off x="1454150" y="1365250"/>
            <a:ext cx="6718300" cy="4886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78"/>
              </a:cxn>
              <a:cxn ang="0">
                <a:pos x="4232" y="3078"/>
              </a:cxn>
            </a:cxnLst>
            <a:rect l="0" t="0" r="r" b="b"/>
            <a:pathLst>
              <a:path w="4232" h="3078">
                <a:moveTo>
                  <a:pt x="0" y="0"/>
                </a:moveTo>
                <a:lnTo>
                  <a:pt x="0" y="3078"/>
                </a:lnTo>
                <a:lnTo>
                  <a:pt x="4232" y="3078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18050" y="3862387"/>
            <a:ext cx="1328738" cy="244475"/>
            <a:chOff x="2972" y="2308"/>
            <a:chExt cx="837" cy="154"/>
          </a:xfrm>
        </p:grpSpPr>
        <p:sp>
          <p:nvSpPr>
            <p:cNvPr id="405524" name="Line 20"/>
            <p:cNvSpPr>
              <a:spLocks noChangeShapeType="1"/>
            </p:cNvSpPr>
            <p:nvPr/>
          </p:nvSpPr>
          <p:spPr bwMode="auto">
            <a:xfrm>
              <a:off x="2972" y="2384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25" name="Rectangle 21"/>
            <p:cNvSpPr>
              <a:spLocks noChangeArrowheads="1"/>
            </p:cNvSpPr>
            <p:nvPr/>
          </p:nvSpPr>
          <p:spPr bwMode="auto">
            <a:xfrm>
              <a:off x="3178" y="2308"/>
              <a:ext cx="6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Equilibrium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405526" name="Rectangle 22"/>
          <p:cNvSpPr>
            <a:spLocks noChangeArrowheads="1"/>
          </p:cNvSpPr>
          <p:nvPr/>
        </p:nvSpPr>
        <p:spPr bwMode="auto">
          <a:xfrm>
            <a:off x="7077075" y="6280150"/>
            <a:ext cx="10747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Quantity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7" name="Rectangle 23"/>
          <p:cNvSpPr>
            <a:spLocks noChangeArrowheads="1"/>
          </p:cNvSpPr>
          <p:nvPr/>
        </p:nvSpPr>
        <p:spPr bwMode="auto">
          <a:xfrm>
            <a:off x="7153275" y="6537325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8" name="Rectangle 24"/>
          <p:cNvSpPr>
            <a:spLocks noChangeArrowheads="1"/>
          </p:cNvSpPr>
          <p:nvPr/>
        </p:nvSpPr>
        <p:spPr bwMode="auto">
          <a:xfrm>
            <a:off x="1231900" y="6286500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9" name="Rectangle 25"/>
          <p:cNvSpPr>
            <a:spLocks noChangeArrowheads="1"/>
          </p:cNvSpPr>
          <p:nvPr/>
        </p:nvSpPr>
        <p:spPr bwMode="auto">
          <a:xfrm>
            <a:off x="588963" y="1322387"/>
            <a:ext cx="74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Price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30" name="Rectangle 26"/>
          <p:cNvSpPr>
            <a:spLocks noChangeArrowheads="1"/>
          </p:cNvSpPr>
          <p:nvPr/>
        </p:nvSpPr>
        <p:spPr bwMode="auto">
          <a:xfrm>
            <a:off x="338138" y="1579562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447800" y="1828800"/>
            <a:ext cx="7381874" cy="4302126"/>
            <a:chOff x="912" y="1027"/>
            <a:chExt cx="4650" cy="2710"/>
          </a:xfrm>
        </p:grpSpPr>
        <p:sp>
          <p:nvSpPr>
            <p:cNvPr id="405532" name="Line 28"/>
            <p:cNvSpPr>
              <a:spLocks noChangeShapeType="1"/>
            </p:cNvSpPr>
            <p:nvPr/>
          </p:nvSpPr>
          <p:spPr bwMode="auto">
            <a:xfrm>
              <a:off x="912" y="1027"/>
              <a:ext cx="3397" cy="232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3" name="Rectangle 29"/>
            <p:cNvSpPr>
              <a:spLocks noChangeArrowheads="1"/>
            </p:cNvSpPr>
            <p:nvPr/>
          </p:nvSpPr>
          <p:spPr bwMode="auto">
            <a:xfrm>
              <a:off x="4348" y="3268"/>
              <a:ext cx="48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Demand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405534" name="Rectangle 30"/>
            <p:cNvSpPr>
              <a:spLocks noChangeArrowheads="1"/>
            </p:cNvSpPr>
            <p:nvPr/>
          </p:nvSpPr>
          <p:spPr bwMode="auto">
            <a:xfrm>
              <a:off x="4158" y="3427"/>
              <a:ext cx="1404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(marginal private </a:t>
              </a:r>
              <a:r>
                <a:rPr lang="en-US" sz="1600" u="none" dirty="0" smtClean="0">
                  <a:solidFill>
                    <a:srgbClr val="000000"/>
                  </a:solidFill>
                </a:rPr>
                <a:t>benefit</a:t>
              </a:r>
            </a:p>
            <a:p>
              <a:pPr eaLnBrk="0" hangingPunct="0"/>
              <a:r>
                <a:rPr lang="en-US" sz="1600" dirty="0" smtClean="0">
                  <a:solidFill>
                    <a:srgbClr val="000000"/>
                  </a:solidFill>
                </a:rPr>
                <a:t>=marginal social benefit)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447800" y="2409825"/>
            <a:ext cx="7200899" cy="3686175"/>
            <a:chOff x="912" y="1393"/>
            <a:chExt cx="4536" cy="2322"/>
          </a:xfrm>
        </p:grpSpPr>
        <p:sp>
          <p:nvSpPr>
            <p:cNvPr id="405536" name="Line 32"/>
            <p:cNvSpPr>
              <a:spLocks noChangeShapeType="1"/>
            </p:cNvSpPr>
            <p:nvPr/>
          </p:nvSpPr>
          <p:spPr bwMode="auto">
            <a:xfrm flipH="1">
              <a:off x="912" y="1443"/>
              <a:ext cx="3373" cy="227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7" name="Rectangle 33"/>
            <p:cNvSpPr>
              <a:spLocks noChangeArrowheads="1"/>
            </p:cNvSpPr>
            <p:nvPr/>
          </p:nvSpPr>
          <p:spPr bwMode="auto">
            <a:xfrm>
              <a:off x="4359" y="1393"/>
              <a:ext cx="3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Supply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405538" name="Rectangle 34"/>
            <p:cNvSpPr>
              <a:spLocks noChangeArrowheads="1"/>
            </p:cNvSpPr>
            <p:nvPr/>
          </p:nvSpPr>
          <p:spPr bwMode="auto">
            <a:xfrm>
              <a:off x="4181" y="1555"/>
              <a:ext cx="126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(marginal private cost)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447801" y="1395413"/>
            <a:ext cx="7239001" cy="3862388"/>
            <a:chOff x="912" y="754"/>
            <a:chExt cx="4560" cy="2433"/>
          </a:xfrm>
        </p:grpSpPr>
        <p:sp>
          <p:nvSpPr>
            <p:cNvPr id="405540" name="Line 36"/>
            <p:cNvSpPr>
              <a:spLocks noChangeShapeType="1"/>
            </p:cNvSpPr>
            <p:nvPr/>
          </p:nvSpPr>
          <p:spPr bwMode="auto">
            <a:xfrm flipH="1">
              <a:off x="912" y="869"/>
              <a:ext cx="3373" cy="2318"/>
            </a:xfrm>
            <a:prstGeom prst="line">
              <a:avLst/>
            </a:prstGeom>
            <a:noFill/>
            <a:ln w="57150">
              <a:solidFill>
                <a:srgbClr val="AD0D1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1" name="Rectangle 37"/>
            <p:cNvSpPr>
              <a:spLocks noChangeArrowheads="1"/>
            </p:cNvSpPr>
            <p:nvPr/>
          </p:nvSpPr>
          <p:spPr bwMode="auto">
            <a:xfrm>
              <a:off x="3936" y="754"/>
              <a:ext cx="1536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Marginal Social </a:t>
              </a:r>
              <a:r>
                <a:rPr lang="en-US" sz="1600" u="none" dirty="0">
                  <a:solidFill>
                    <a:srgbClr val="000000"/>
                  </a:solidFill>
                </a:rPr>
                <a:t>cost </a:t>
              </a:r>
              <a:r>
                <a:rPr lang="en-US" sz="1600" dirty="0" smtClean="0">
                  <a:solidFill>
                    <a:srgbClr val="000000"/>
                  </a:solidFill>
                </a:rPr>
                <a:t>=</a:t>
              </a:r>
              <a:r>
                <a:rPr lang="en-US" sz="1600" u="none" dirty="0" smtClean="0">
                  <a:solidFill>
                    <a:srgbClr val="000000"/>
                  </a:solidFill>
                </a:rPr>
                <a:t>marginal private </a:t>
              </a:r>
              <a:r>
                <a:rPr lang="en-US" sz="1600" u="none" dirty="0">
                  <a:solidFill>
                    <a:srgbClr val="000000"/>
                  </a:solidFill>
                </a:rPr>
                <a:t>cost </a:t>
              </a:r>
              <a:r>
                <a:rPr lang="en-US" sz="1600" u="none" dirty="0" smtClean="0">
                  <a:solidFill>
                    <a:srgbClr val="000000"/>
                  </a:solidFill>
                </a:rPr>
                <a:t>+external cost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475038" y="3478212"/>
            <a:ext cx="836612" cy="3052763"/>
            <a:chOff x="2189" y="2066"/>
            <a:chExt cx="527" cy="1923"/>
          </a:xfrm>
        </p:grpSpPr>
        <p:sp>
          <p:nvSpPr>
            <p:cNvPr id="405544" name="Line 40"/>
            <p:cNvSpPr>
              <a:spLocks noChangeShapeType="1"/>
            </p:cNvSpPr>
            <p:nvPr/>
          </p:nvSpPr>
          <p:spPr bwMode="auto">
            <a:xfrm flipV="1">
              <a:off x="2473" y="2103"/>
              <a:ext cx="1" cy="16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5" name="Oval 41"/>
            <p:cNvSpPr>
              <a:spLocks noChangeArrowheads="1"/>
            </p:cNvSpPr>
            <p:nvPr/>
          </p:nvSpPr>
          <p:spPr bwMode="auto">
            <a:xfrm>
              <a:off x="2437" y="206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6" name="Rectangle 42"/>
            <p:cNvSpPr>
              <a:spLocks noChangeArrowheads="1"/>
            </p:cNvSpPr>
            <p:nvPr/>
          </p:nvSpPr>
          <p:spPr bwMode="auto">
            <a:xfrm>
              <a:off x="2189" y="3835"/>
              <a:ext cx="52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WELFARE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595560" y="3398844"/>
            <a:ext cx="1214436" cy="492126"/>
            <a:chOff x="1635" y="2016"/>
            <a:chExt cx="765" cy="310"/>
          </a:xfrm>
        </p:grpSpPr>
        <p:sp>
          <p:nvSpPr>
            <p:cNvPr id="405548" name="Line 44"/>
            <p:cNvSpPr>
              <a:spLocks noChangeShapeType="1"/>
            </p:cNvSpPr>
            <p:nvPr/>
          </p:nvSpPr>
          <p:spPr bwMode="auto">
            <a:xfrm>
              <a:off x="2218" y="2103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9" name="Rectangle 45"/>
            <p:cNvSpPr>
              <a:spLocks noChangeArrowheads="1"/>
            </p:cNvSpPr>
            <p:nvPr/>
          </p:nvSpPr>
          <p:spPr bwMode="auto">
            <a:xfrm>
              <a:off x="1635" y="2016"/>
              <a:ext cx="52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Social </a:t>
              </a:r>
            </a:p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Optimum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9" name="Group 51"/>
          <p:cNvGrpSpPr>
            <a:grpSpLocks/>
          </p:cNvGrpSpPr>
          <p:nvPr/>
        </p:nvGrpSpPr>
        <p:grpSpPr bwMode="auto">
          <a:xfrm>
            <a:off x="4459288" y="3924300"/>
            <a:ext cx="742950" cy="2606675"/>
            <a:chOff x="2809" y="2347"/>
            <a:chExt cx="468" cy="1642"/>
          </a:xfrm>
        </p:grpSpPr>
        <p:sp>
          <p:nvSpPr>
            <p:cNvPr id="405556" name="Line 52"/>
            <p:cNvSpPr>
              <a:spLocks noChangeShapeType="1"/>
            </p:cNvSpPr>
            <p:nvPr/>
          </p:nvSpPr>
          <p:spPr bwMode="auto">
            <a:xfrm flipV="1">
              <a:off x="2887" y="2396"/>
              <a:ext cx="1" cy="14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7" name="Oval 53"/>
            <p:cNvSpPr>
              <a:spLocks noChangeArrowheads="1"/>
            </p:cNvSpPr>
            <p:nvPr/>
          </p:nvSpPr>
          <p:spPr bwMode="auto">
            <a:xfrm>
              <a:off x="2850" y="2347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8" name="Rectangle 54"/>
            <p:cNvSpPr>
              <a:spLocks noChangeArrowheads="1"/>
            </p:cNvSpPr>
            <p:nvPr/>
          </p:nvSpPr>
          <p:spPr bwMode="auto">
            <a:xfrm>
              <a:off x="2809" y="3835"/>
              <a:ext cx="4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MARKET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1" name="Isosceles Triangle 50"/>
          <p:cNvSpPr/>
          <p:nvPr/>
        </p:nvSpPr>
        <p:spPr>
          <a:xfrm rot="5400000">
            <a:off x="990600" y="2286000"/>
            <a:ext cx="3429000" cy="2514600"/>
          </a:xfrm>
          <a:prstGeom prst="triangle">
            <a:avLst>
              <a:gd name="adj" fmla="val 5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 rot="5400000" flipH="1" flipV="1">
            <a:off x="1675605" y="3962400"/>
            <a:ext cx="4572000" cy="1588"/>
          </a:xfrm>
          <a:prstGeom prst="line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172200" y="3429000"/>
            <a:ext cx="2771464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If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</a:rPr>
              <a:t>WELFARE </a:t>
            </a:r>
            <a:r>
              <a:rPr lang="en-US" dirty="0" smtClean="0"/>
              <a:t>was produced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241884" y="3200400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+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62" name="Rectangle 5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Social Welfare with the externality</a:t>
            </a:r>
            <a:endParaRPr lang="en-US" dirty="0"/>
          </a:p>
        </p:txBody>
      </p:sp>
      <p:sp>
        <p:nvSpPr>
          <p:cNvPr id="405509" name="Rectangle 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3F6F9"/>
          </a:solidFill>
          <a:ln w="212725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0" name="Rectangle 6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2F4F8"/>
          </a:solidFill>
          <a:ln w="1936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1" name="Rectangle 7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1F4F7"/>
          </a:solidFill>
          <a:ln w="1730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2" name="Rectangle 8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F0F2F5"/>
          </a:solidFill>
          <a:ln w="153988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3" name="Rectangle 9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EF1F4"/>
          </a:solidFill>
          <a:ln w="13493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4" name="Rectangle 10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DEFF3"/>
          </a:solidFill>
          <a:ln w="11588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5" name="Rectangle 11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BEEF2"/>
          </a:solidFill>
          <a:ln w="968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6" name="Rectangle 12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AECF1"/>
          </a:solidFill>
          <a:ln w="77788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7" name="Rectangle 13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9EBF0"/>
          </a:solidFill>
          <a:ln w="57150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8" name="Rectangle 14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7EAEF"/>
          </a:solidFill>
          <a:ln w="3810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19" name="Rectangle 15"/>
          <p:cNvSpPr>
            <a:spLocks noChangeArrowheads="1"/>
          </p:cNvSpPr>
          <p:nvPr/>
        </p:nvSpPr>
        <p:spPr bwMode="auto">
          <a:xfrm>
            <a:off x="1609725" y="1501775"/>
            <a:ext cx="6621463" cy="478790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0" name="Rectangle 16"/>
          <p:cNvSpPr>
            <a:spLocks noChangeArrowheads="1"/>
          </p:cNvSpPr>
          <p:nvPr/>
        </p:nvSpPr>
        <p:spPr bwMode="auto">
          <a:xfrm>
            <a:off x="1454150" y="1365250"/>
            <a:ext cx="6718300" cy="4886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405521" name="Freeform 17"/>
          <p:cNvSpPr>
            <a:spLocks/>
          </p:cNvSpPr>
          <p:nvPr/>
        </p:nvSpPr>
        <p:spPr bwMode="auto">
          <a:xfrm>
            <a:off x="1454150" y="1365250"/>
            <a:ext cx="6718300" cy="4886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78"/>
              </a:cxn>
              <a:cxn ang="0">
                <a:pos x="4232" y="3078"/>
              </a:cxn>
            </a:cxnLst>
            <a:rect l="0" t="0" r="r" b="b"/>
            <a:pathLst>
              <a:path w="4232" h="3078">
                <a:moveTo>
                  <a:pt x="0" y="0"/>
                </a:moveTo>
                <a:lnTo>
                  <a:pt x="0" y="3078"/>
                </a:lnTo>
                <a:lnTo>
                  <a:pt x="4232" y="3078"/>
                </a:lnTo>
              </a:path>
            </a:pathLst>
          </a:custGeom>
          <a:noFill/>
          <a:ln w="1905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718050" y="3862387"/>
            <a:ext cx="1328738" cy="244475"/>
            <a:chOff x="2972" y="2308"/>
            <a:chExt cx="837" cy="154"/>
          </a:xfrm>
        </p:grpSpPr>
        <p:sp>
          <p:nvSpPr>
            <p:cNvPr id="405524" name="Line 20"/>
            <p:cNvSpPr>
              <a:spLocks noChangeShapeType="1"/>
            </p:cNvSpPr>
            <p:nvPr/>
          </p:nvSpPr>
          <p:spPr bwMode="auto">
            <a:xfrm>
              <a:off x="2972" y="2384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25" name="Rectangle 21"/>
            <p:cNvSpPr>
              <a:spLocks noChangeArrowheads="1"/>
            </p:cNvSpPr>
            <p:nvPr/>
          </p:nvSpPr>
          <p:spPr bwMode="auto">
            <a:xfrm>
              <a:off x="3178" y="2308"/>
              <a:ext cx="6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Equilibrium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405526" name="Rectangle 22"/>
          <p:cNvSpPr>
            <a:spLocks noChangeArrowheads="1"/>
          </p:cNvSpPr>
          <p:nvPr/>
        </p:nvSpPr>
        <p:spPr bwMode="auto">
          <a:xfrm>
            <a:off x="7077075" y="6280150"/>
            <a:ext cx="10747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Quantity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7" name="Rectangle 23"/>
          <p:cNvSpPr>
            <a:spLocks noChangeArrowheads="1"/>
          </p:cNvSpPr>
          <p:nvPr/>
        </p:nvSpPr>
        <p:spPr bwMode="auto">
          <a:xfrm>
            <a:off x="7153275" y="6537325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8" name="Rectangle 24"/>
          <p:cNvSpPr>
            <a:spLocks noChangeArrowheads="1"/>
          </p:cNvSpPr>
          <p:nvPr/>
        </p:nvSpPr>
        <p:spPr bwMode="auto">
          <a:xfrm>
            <a:off x="1231900" y="6286500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29" name="Rectangle 25"/>
          <p:cNvSpPr>
            <a:spLocks noChangeArrowheads="1"/>
          </p:cNvSpPr>
          <p:nvPr/>
        </p:nvSpPr>
        <p:spPr bwMode="auto">
          <a:xfrm>
            <a:off x="588963" y="1322387"/>
            <a:ext cx="746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Price of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405530" name="Rectangle 26"/>
          <p:cNvSpPr>
            <a:spLocks noChangeArrowheads="1"/>
          </p:cNvSpPr>
          <p:nvPr/>
        </p:nvSpPr>
        <p:spPr bwMode="auto">
          <a:xfrm>
            <a:off x="338138" y="1579562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 b="1" u="none" dirty="0">
                <a:solidFill>
                  <a:srgbClr val="000000"/>
                </a:solidFill>
              </a:rPr>
              <a:t>Aluminum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447800" y="1828800"/>
            <a:ext cx="6221412" cy="4056063"/>
            <a:chOff x="912" y="1027"/>
            <a:chExt cx="3919" cy="2555"/>
          </a:xfrm>
        </p:grpSpPr>
        <p:sp>
          <p:nvSpPr>
            <p:cNvPr id="405532" name="Line 28"/>
            <p:cNvSpPr>
              <a:spLocks noChangeShapeType="1"/>
            </p:cNvSpPr>
            <p:nvPr/>
          </p:nvSpPr>
          <p:spPr bwMode="auto">
            <a:xfrm>
              <a:off x="912" y="1027"/>
              <a:ext cx="3397" cy="232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3" name="Rectangle 29"/>
            <p:cNvSpPr>
              <a:spLocks noChangeArrowheads="1"/>
            </p:cNvSpPr>
            <p:nvPr/>
          </p:nvSpPr>
          <p:spPr bwMode="auto">
            <a:xfrm>
              <a:off x="4348" y="3268"/>
              <a:ext cx="48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Demand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405534" name="Rectangle 30"/>
            <p:cNvSpPr>
              <a:spLocks noChangeArrowheads="1"/>
            </p:cNvSpPr>
            <p:nvPr/>
          </p:nvSpPr>
          <p:spPr bwMode="auto">
            <a:xfrm>
              <a:off x="4158" y="3427"/>
              <a:ext cx="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16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447800" y="2409825"/>
            <a:ext cx="6091237" cy="3686175"/>
            <a:chOff x="912" y="1393"/>
            <a:chExt cx="3837" cy="2322"/>
          </a:xfrm>
        </p:grpSpPr>
        <p:sp>
          <p:nvSpPr>
            <p:cNvPr id="405536" name="Line 32"/>
            <p:cNvSpPr>
              <a:spLocks noChangeShapeType="1"/>
            </p:cNvSpPr>
            <p:nvPr/>
          </p:nvSpPr>
          <p:spPr bwMode="auto">
            <a:xfrm flipH="1">
              <a:off x="912" y="1443"/>
              <a:ext cx="3373" cy="2272"/>
            </a:xfrm>
            <a:prstGeom prst="line">
              <a:avLst/>
            </a:prstGeom>
            <a:noFill/>
            <a:ln w="57150">
              <a:solidFill>
                <a:srgbClr val="003F95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37" name="Rectangle 33"/>
            <p:cNvSpPr>
              <a:spLocks noChangeArrowheads="1"/>
            </p:cNvSpPr>
            <p:nvPr/>
          </p:nvSpPr>
          <p:spPr bwMode="auto">
            <a:xfrm>
              <a:off x="4359" y="1393"/>
              <a:ext cx="3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>
                  <a:solidFill>
                    <a:srgbClr val="000000"/>
                  </a:solidFill>
                </a:rPr>
                <a:t>Supply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405538" name="Rectangle 34"/>
            <p:cNvSpPr>
              <a:spLocks noChangeArrowheads="1"/>
            </p:cNvSpPr>
            <p:nvPr/>
          </p:nvSpPr>
          <p:spPr bwMode="auto">
            <a:xfrm>
              <a:off x="4181" y="1555"/>
              <a:ext cx="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447801" y="1395413"/>
            <a:ext cx="7239001" cy="3862388"/>
            <a:chOff x="912" y="754"/>
            <a:chExt cx="4560" cy="2433"/>
          </a:xfrm>
        </p:grpSpPr>
        <p:sp>
          <p:nvSpPr>
            <p:cNvPr id="405540" name="Line 36"/>
            <p:cNvSpPr>
              <a:spLocks noChangeShapeType="1"/>
            </p:cNvSpPr>
            <p:nvPr/>
          </p:nvSpPr>
          <p:spPr bwMode="auto">
            <a:xfrm flipH="1">
              <a:off x="912" y="869"/>
              <a:ext cx="3373" cy="2318"/>
            </a:xfrm>
            <a:prstGeom prst="line">
              <a:avLst/>
            </a:prstGeom>
            <a:noFill/>
            <a:ln w="57150">
              <a:solidFill>
                <a:srgbClr val="AD0D1B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1" name="Rectangle 37"/>
            <p:cNvSpPr>
              <a:spLocks noChangeArrowheads="1"/>
            </p:cNvSpPr>
            <p:nvPr/>
          </p:nvSpPr>
          <p:spPr bwMode="auto">
            <a:xfrm>
              <a:off x="3936" y="754"/>
              <a:ext cx="15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r"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Marginal Social </a:t>
              </a:r>
              <a:r>
                <a:rPr lang="en-US" sz="1600" u="none" dirty="0">
                  <a:solidFill>
                    <a:srgbClr val="000000"/>
                  </a:solidFill>
                </a:rPr>
                <a:t>cost </a:t>
              </a:r>
              <a:r>
                <a:rPr lang="en-US" sz="1600" dirty="0" smtClean="0">
                  <a:solidFill>
                    <a:srgbClr val="000000"/>
                  </a:solidFill>
                </a:rPr>
                <a:t>=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475038" y="3478212"/>
            <a:ext cx="836612" cy="3052763"/>
            <a:chOff x="2189" y="2066"/>
            <a:chExt cx="527" cy="1923"/>
          </a:xfrm>
        </p:grpSpPr>
        <p:sp>
          <p:nvSpPr>
            <p:cNvPr id="405544" name="Line 40"/>
            <p:cNvSpPr>
              <a:spLocks noChangeShapeType="1"/>
            </p:cNvSpPr>
            <p:nvPr/>
          </p:nvSpPr>
          <p:spPr bwMode="auto">
            <a:xfrm flipV="1">
              <a:off x="2473" y="2103"/>
              <a:ext cx="1" cy="169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5" name="Oval 41"/>
            <p:cNvSpPr>
              <a:spLocks noChangeArrowheads="1"/>
            </p:cNvSpPr>
            <p:nvPr/>
          </p:nvSpPr>
          <p:spPr bwMode="auto">
            <a:xfrm>
              <a:off x="2437" y="206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6" name="Rectangle 42"/>
            <p:cNvSpPr>
              <a:spLocks noChangeArrowheads="1"/>
            </p:cNvSpPr>
            <p:nvPr/>
          </p:nvSpPr>
          <p:spPr bwMode="auto">
            <a:xfrm>
              <a:off x="2189" y="3835"/>
              <a:ext cx="52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WELFARE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595560" y="3398844"/>
            <a:ext cx="1214436" cy="492126"/>
            <a:chOff x="1635" y="2016"/>
            <a:chExt cx="765" cy="310"/>
          </a:xfrm>
        </p:grpSpPr>
        <p:sp>
          <p:nvSpPr>
            <p:cNvPr id="405548" name="Line 44"/>
            <p:cNvSpPr>
              <a:spLocks noChangeShapeType="1"/>
            </p:cNvSpPr>
            <p:nvPr/>
          </p:nvSpPr>
          <p:spPr bwMode="auto">
            <a:xfrm>
              <a:off x="2218" y="2103"/>
              <a:ext cx="182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49" name="Rectangle 45"/>
            <p:cNvSpPr>
              <a:spLocks noChangeArrowheads="1"/>
            </p:cNvSpPr>
            <p:nvPr/>
          </p:nvSpPr>
          <p:spPr bwMode="auto">
            <a:xfrm>
              <a:off x="1635" y="2016"/>
              <a:ext cx="52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Social </a:t>
              </a:r>
            </a:p>
            <a:p>
              <a:pPr eaLnBrk="0" hangingPunct="0"/>
              <a:r>
                <a:rPr lang="en-US" sz="1600" u="none" dirty="0" smtClean="0">
                  <a:solidFill>
                    <a:srgbClr val="000000"/>
                  </a:solidFill>
                </a:rPr>
                <a:t>Optimum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8" name="Group 51"/>
          <p:cNvGrpSpPr>
            <a:grpSpLocks/>
          </p:cNvGrpSpPr>
          <p:nvPr/>
        </p:nvGrpSpPr>
        <p:grpSpPr bwMode="auto">
          <a:xfrm>
            <a:off x="4459288" y="3924300"/>
            <a:ext cx="742950" cy="2606675"/>
            <a:chOff x="2809" y="2347"/>
            <a:chExt cx="468" cy="1642"/>
          </a:xfrm>
        </p:grpSpPr>
        <p:sp>
          <p:nvSpPr>
            <p:cNvPr id="405556" name="Line 52"/>
            <p:cNvSpPr>
              <a:spLocks noChangeShapeType="1"/>
            </p:cNvSpPr>
            <p:nvPr/>
          </p:nvSpPr>
          <p:spPr bwMode="auto">
            <a:xfrm flipV="1">
              <a:off x="2887" y="2396"/>
              <a:ext cx="1" cy="14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7" name="Oval 53"/>
            <p:cNvSpPr>
              <a:spLocks noChangeArrowheads="1"/>
            </p:cNvSpPr>
            <p:nvPr/>
          </p:nvSpPr>
          <p:spPr bwMode="auto">
            <a:xfrm>
              <a:off x="2850" y="2347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5558" name="Rectangle 54"/>
            <p:cNvSpPr>
              <a:spLocks noChangeArrowheads="1"/>
            </p:cNvSpPr>
            <p:nvPr/>
          </p:nvSpPr>
          <p:spPr bwMode="auto">
            <a:xfrm>
              <a:off x="2809" y="3835"/>
              <a:ext cx="46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600" i="1" u="none" dirty="0">
                  <a:solidFill>
                    <a:srgbClr val="000000"/>
                  </a:solidFill>
                </a:rPr>
                <a:t>Q</a:t>
              </a:r>
              <a:r>
                <a:rPr lang="en-US" sz="1600" u="none" baseline="-25000" dirty="0">
                  <a:solidFill>
                    <a:srgbClr val="000000"/>
                  </a:solidFill>
                </a:rPr>
                <a:t>MARKET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1" name="Isosceles Triangle 50"/>
          <p:cNvSpPr/>
          <p:nvPr/>
        </p:nvSpPr>
        <p:spPr>
          <a:xfrm rot="5400000">
            <a:off x="990600" y="2286000"/>
            <a:ext cx="3429000" cy="2514600"/>
          </a:xfrm>
          <a:prstGeom prst="triangle">
            <a:avLst>
              <a:gd name="adj" fmla="val 507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rot="5400000" flipH="1" flipV="1">
            <a:off x="2286000" y="3962400"/>
            <a:ext cx="4572000" cy="1588"/>
          </a:xfrm>
          <a:prstGeom prst="line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Isosceles Triangle 48"/>
          <p:cNvSpPr/>
          <p:nvPr/>
        </p:nvSpPr>
        <p:spPr>
          <a:xfrm rot="16200000">
            <a:off x="3848100" y="3238500"/>
            <a:ext cx="838200" cy="609600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4191000" y="3200400"/>
            <a:ext cx="3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-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172200" y="3429000"/>
            <a:ext cx="290541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baseline="-25000" dirty="0" smtClean="0">
                <a:solidFill>
                  <a:srgbClr val="000000"/>
                </a:solidFill>
              </a:rPr>
              <a:t>MARKET </a:t>
            </a:r>
            <a:r>
              <a:rPr lang="en-US" dirty="0" smtClean="0"/>
              <a:t>is produced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2241884" y="3200400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+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0" grpId="0"/>
      <p:bldP spid="52" grpId="0" animBg="1"/>
      <p:bldP spid="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CC00"/>
                </a:solidFill>
              </a:rPr>
              <a:t>Total v. Net Benefits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981579" y="1828800"/>
            <a:ext cx="3609977" cy="4498975"/>
            <a:chOff x="4818" y="1164"/>
            <a:chExt cx="2274" cy="2834"/>
          </a:xfrm>
        </p:grpSpPr>
        <p:sp>
          <p:nvSpPr>
            <p:cNvPr id="6157" name="Freeform 17"/>
            <p:cNvSpPr>
              <a:spLocks/>
            </p:cNvSpPr>
            <p:nvPr/>
          </p:nvSpPr>
          <p:spPr bwMode="auto">
            <a:xfrm>
              <a:off x="4818" y="1164"/>
              <a:ext cx="106" cy="2834"/>
            </a:xfrm>
            <a:custGeom>
              <a:avLst/>
              <a:gdLst>
                <a:gd name="T0" fmla="*/ 0 w 8"/>
                <a:gd name="T1" fmla="*/ 0 h 213"/>
                <a:gd name="T2" fmla="*/ 4 w 8"/>
                <a:gd name="T3" fmla="*/ 5 h 213"/>
                <a:gd name="T4" fmla="*/ 4 w 8"/>
                <a:gd name="T5" fmla="*/ 103 h 213"/>
                <a:gd name="T6" fmla="*/ 8 w 8"/>
                <a:gd name="T7" fmla="*/ 107 h 213"/>
                <a:gd name="T8" fmla="*/ 4 w 8"/>
                <a:gd name="T9" fmla="*/ 111 h 213"/>
                <a:gd name="T10" fmla="*/ 4 w 8"/>
                <a:gd name="T11" fmla="*/ 208 h 213"/>
                <a:gd name="T12" fmla="*/ 0 w 8"/>
                <a:gd name="T13" fmla="*/ 213 h 21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213"/>
                <a:gd name="T23" fmla="*/ 8 w 8"/>
                <a:gd name="T24" fmla="*/ 213 h 21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213">
                  <a:moveTo>
                    <a:pt x="0" y="0"/>
                  </a:moveTo>
                  <a:cubicBezTo>
                    <a:pt x="2" y="0"/>
                    <a:pt x="4" y="3"/>
                    <a:pt x="4" y="5"/>
                  </a:cubicBezTo>
                  <a:cubicBezTo>
                    <a:pt x="4" y="103"/>
                    <a:pt x="4" y="103"/>
                    <a:pt x="4" y="103"/>
                  </a:cubicBezTo>
                  <a:cubicBezTo>
                    <a:pt x="4" y="105"/>
                    <a:pt x="6" y="107"/>
                    <a:pt x="8" y="107"/>
                  </a:cubicBezTo>
                  <a:cubicBezTo>
                    <a:pt x="6" y="107"/>
                    <a:pt x="4" y="109"/>
                    <a:pt x="4" y="111"/>
                  </a:cubicBezTo>
                  <a:cubicBezTo>
                    <a:pt x="4" y="208"/>
                    <a:pt x="4" y="208"/>
                    <a:pt x="4" y="208"/>
                  </a:cubicBezTo>
                  <a:cubicBezTo>
                    <a:pt x="4" y="210"/>
                    <a:pt x="2" y="213"/>
                    <a:pt x="0" y="213"/>
                  </a:cubicBezTo>
                </a:path>
              </a:pathLst>
            </a:custGeom>
            <a:noFill/>
            <a:ln w="20638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58" name="Rectangle 18"/>
            <p:cNvSpPr>
              <a:spLocks noChangeArrowheads="1"/>
            </p:cNvSpPr>
            <p:nvPr/>
          </p:nvSpPr>
          <p:spPr bwMode="auto">
            <a:xfrm>
              <a:off x="5016" y="2490"/>
              <a:ext cx="2076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b="1" dirty="0"/>
                <a:t>B</a:t>
              </a:r>
              <a:r>
                <a:rPr lang="en-US" b="1" dirty="0" smtClean="0"/>
                <a:t>enefit </a:t>
              </a:r>
              <a:r>
                <a:rPr lang="en-US" b="1" dirty="0"/>
                <a:t>of a unit of the </a:t>
              </a:r>
              <a:r>
                <a:rPr lang="en-US" b="1" dirty="0" smtClean="0"/>
                <a:t>activity</a:t>
              </a:r>
            </a:p>
            <a:p>
              <a:pPr algn="ctr" eaLnBrk="0" hangingPunct="0"/>
              <a:r>
                <a:rPr lang="en-US" sz="2400" b="1" dirty="0" smtClean="0">
                  <a:latin typeface="Times New Roman" pitchFamily="18" charset="0"/>
                </a:rPr>
                <a:t>(MB)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819400" y="4495800"/>
            <a:ext cx="1892300" cy="1836738"/>
            <a:chOff x="3560" y="2837"/>
            <a:chExt cx="1192" cy="1157"/>
          </a:xfrm>
        </p:grpSpPr>
        <p:sp>
          <p:nvSpPr>
            <p:cNvPr id="6154" name="Rectangle 32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55" name="Rectangle 33"/>
            <p:cNvSpPr>
              <a:spLocks noChangeArrowheads="1"/>
            </p:cNvSpPr>
            <p:nvPr/>
          </p:nvSpPr>
          <p:spPr bwMode="auto">
            <a:xfrm>
              <a:off x="3944" y="3125"/>
              <a:ext cx="460" cy="58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dirty="0" smtClean="0">
                  <a:solidFill>
                    <a:srgbClr val="000000"/>
                  </a:solidFill>
                </a:rPr>
                <a:t>-</a:t>
              </a:r>
            </a:p>
            <a:p>
              <a:pPr algn="ctr" eaLnBrk="0" hangingPunct="0"/>
              <a:r>
                <a:rPr lang="en-US" dirty="0" smtClean="0">
                  <a:solidFill>
                    <a:srgbClr val="000000"/>
                  </a:solidFill>
                </a:rPr>
                <a:t>Its </a:t>
              </a:r>
              <a:r>
                <a:rPr lang="en-US" dirty="0">
                  <a:solidFill>
                    <a:srgbClr val="000000"/>
                  </a:solidFill>
                </a:rPr>
                <a:t>cost</a:t>
              </a:r>
            </a:p>
            <a:p>
              <a:pPr algn="ctr" eaLnBrk="0" hangingPunct="0"/>
              <a:r>
                <a:rPr lang="en-US" dirty="0">
                  <a:solidFill>
                    <a:srgbClr val="000000"/>
                  </a:solidFill>
                </a:rPr>
                <a:t> (MC)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6156" name="Rectangle 34"/>
            <p:cNvSpPr>
              <a:spLocks noChangeArrowheads="1"/>
            </p:cNvSpPr>
            <p:nvPr/>
          </p:nvSpPr>
          <p:spPr bwMode="auto">
            <a:xfrm>
              <a:off x="4006" y="3414"/>
              <a:ext cx="1" cy="23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2819403" y="1854200"/>
            <a:ext cx="1892301" cy="2641600"/>
            <a:chOff x="3560" y="1169"/>
            <a:chExt cx="1192" cy="1664"/>
          </a:xfrm>
        </p:grpSpPr>
        <p:sp>
          <p:nvSpPr>
            <p:cNvPr id="6151" name="Rectangle 36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152" name="Rectangle 37"/>
            <p:cNvSpPr>
              <a:spLocks noChangeArrowheads="1"/>
            </p:cNvSpPr>
            <p:nvPr/>
          </p:nvSpPr>
          <p:spPr bwMode="auto">
            <a:xfrm>
              <a:off x="3752" y="1815"/>
              <a:ext cx="824" cy="407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dirty="0">
                  <a:solidFill>
                    <a:srgbClr val="000000"/>
                  </a:solidFill>
                </a:rPr>
                <a:t>Net </a:t>
              </a:r>
              <a:r>
                <a:rPr lang="en-US" dirty="0" smtClean="0">
                  <a:solidFill>
                    <a:srgbClr val="000000"/>
                  </a:solidFill>
                </a:rPr>
                <a:t>Marginal</a:t>
              </a:r>
            </a:p>
            <a:p>
              <a:pPr algn="ctr" eaLnBrk="0" hangingPunct="0"/>
              <a:r>
                <a:rPr lang="en-US" dirty="0" smtClean="0">
                  <a:solidFill>
                    <a:srgbClr val="000000"/>
                  </a:solidFill>
                </a:rPr>
                <a:t>Benefit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6153" name="Rectangle 38"/>
            <p:cNvSpPr>
              <a:spLocks noChangeArrowheads="1"/>
            </p:cNvSpPr>
            <p:nvPr/>
          </p:nvSpPr>
          <p:spPr bwMode="auto">
            <a:xfrm>
              <a:off x="4026" y="1993"/>
              <a:ext cx="1" cy="230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2819400" y="1854200"/>
            <a:ext cx="1905000" cy="448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CC00"/>
                </a:solidFill>
              </a:rPr>
              <a:t>Total Benefit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990600" y="1295400"/>
            <a:ext cx="1905000" cy="5016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2895600" y="1841500"/>
            <a:ext cx="1905000" cy="448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4800600" y="2832100"/>
            <a:ext cx="1905000" cy="349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422" name="Rectangle 38"/>
          <p:cNvSpPr>
            <a:spLocks noChangeArrowheads="1"/>
          </p:cNvSpPr>
          <p:nvPr/>
        </p:nvSpPr>
        <p:spPr bwMode="auto">
          <a:xfrm>
            <a:off x="6705600" y="3898900"/>
            <a:ext cx="1905000" cy="2425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7175" name="Text Box 39"/>
          <p:cNvSpPr txBox="1">
            <a:spLocks noChangeArrowheads="1"/>
          </p:cNvSpPr>
          <p:nvPr/>
        </p:nvSpPr>
        <p:spPr bwMode="auto">
          <a:xfrm>
            <a:off x="1676400" y="63357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1</a:t>
            </a:r>
          </a:p>
        </p:txBody>
      </p:sp>
      <p:sp>
        <p:nvSpPr>
          <p:cNvPr id="7176" name="Text Box 40"/>
          <p:cNvSpPr txBox="1">
            <a:spLocks noChangeArrowheads="1"/>
          </p:cNvSpPr>
          <p:nvPr/>
        </p:nvSpPr>
        <p:spPr bwMode="auto">
          <a:xfrm>
            <a:off x="3581400" y="6384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2</a:t>
            </a:r>
          </a:p>
        </p:txBody>
      </p:sp>
      <p:sp>
        <p:nvSpPr>
          <p:cNvPr id="7177" name="Text Box 41"/>
          <p:cNvSpPr txBox="1">
            <a:spLocks noChangeArrowheads="1"/>
          </p:cNvSpPr>
          <p:nvPr/>
        </p:nvSpPr>
        <p:spPr bwMode="auto">
          <a:xfrm>
            <a:off x="5562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3</a:t>
            </a:r>
          </a:p>
        </p:txBody>
      </p:sp>
      <p:sp>
        <p:nvSpPr>
          <p:cNvPr id="7178" name="Text Box 42"/>
          <p:cNvSpPr txBox="1">
            <a:spLocks noChangeArrowheads="1"/>
          </p:cNvSpPr>
          <p:nvPr/>
        </p:nvSpPr>
        <p:spPr bwMode="auto">
          <a:xfrm>
            <a:off x="7467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19199" y="1600200"/>
            <a:ext cx="152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Marginal benefit of the first unit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4199" y="2286000"/>
            <a:ext cx="152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Marginal benefit of the second unit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029199" y="3352800"/>
            <a:ext cx="152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Marginal benefit of the third unit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934199" y="4267200"/>
            <a:ext cx="1524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Marginal benefit of the fourth unit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 animBg="1"/>
      <p:bldP spid="16404" grpId="0" animBg="1"/>
      <p:bldP spid="16413" grpId="0" animBg="1"/>
      <p:bldP spid="16422" grpId="0" animBg="1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99CC00"/>
                </a:solidFill>
              </a:rPr>
              <a:t>Total Benefit and Net Benefit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Rational self interested agents (consumers/ firms) maximize their net benefit (utility / profit)</a:t>
            </a:r>
          </a:p>
          <a:p>
            <a:pPr eaLnBrk="1" hangingPunct="1"/>
            <a:r>
              <a:rPr lang="en-US" dirty="0" smtClean="0"/>
              <a:t>The objective is to make a choice to maximize net benefit.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CC00"/>
                </a:solidFill>
              </a:rPr>
              <a:t>Total vs. Net Benefits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03310" y="5029200"/>
            <a:ext cx="1892303" cy="1303338"/>
            <a:chOff x="3560" y="2837"/>
            <a:chExt cx="1192" cy="1157"/>
          </a:xfrm>
        </p:grpSpPr>
        <p:sp>
          <p:nvSpPr>
            <p:cNvPr id="9256" name="Rectangle 7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57" name="Rectangle 8"/>
            <p:cNvSpPr>
              <a:spLocks noChangeArrowheads="1"/>
            </p:cNvSpPr>
            <p:nvPr/>
          </p:nvSpPr>
          <p:spPr bwMode="auto">
            <a:xfrm>
              <a:off x="3744" y="3157"/>
              <a:ext cx="856" cy="49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 smtClean="0">
                  <a:solidFill>
                    <a:srgbClr val="000000"/>
                  </a:solidFill>
                </a:rPr>
                <a:t>Marginal cost of unit 1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258" name="Rectangle 9"/>
            <p:cNvSpPr>
              <a:spLocks noChangeArrowheads="1"/>
            </p:cNvSpPr>
            <p:nvPr/>
          </p:nvSpPr>
          <p:spPr bwMode="auto">
            <a:xfrm>
              <a:off x="4006" y="3413"/>
              <a:ext cx="1" cy="32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990603" y="1295400"/>
            <a:ext cx="1892301" cy="3733800"/>
            <a:chOff x="3560" y="1169"/>
            <a:chExt cx="1192" cy="1664"/>
          </a:xfrm>
        </p:grpSpPr>
        <p:sp>
          <p:nvSpPr>
            <p:cNvPr id="9253" name="Rectangle 11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54" name="Rectangle 12"/>
            <p:cNvSpPr>
              <a:spLocks noChangeArrowheads="1"/>
            </p:cNvSpPr>
            <p:nvPr/>
          </p:nvSpPr>
          <p:spPr bwMode="auto">
            <a:xfrm>
              <a:off x="3752" y="1373"/>
              <a:ext cx="829" cy="411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</a:rPr>
                <a:t>Net </a:t>
              </a:r>
              <a:r>
                <a:rPr lang="en-US" dirty="0" smtClean="0">
                  <a:solidFill>
                    <a:srgbClr val="000000"/>
                  </a:solidFill>
                </a:rPr>
                <a:t>Marginal Benefit of unit 1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55" name="Rectangle 13"/>
            <p:cNvSpPr>
              <a:spLocks noChangeArrowheads="1"/>
            </p:cNvSpPr>
            <p:nvPr/>
          </p:nvSpPr>
          <p:spPr bwMode="auto">
            <a:xfrm>
              <a:off x="4026" y="1993"/>
              <a:ext cx="1" cy="163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990600" y="1295400"/>
            <a:ext cx="1905000" cy="5016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895600" y="4648200"/>
            <a:ext cx="1892300" cy="1684338"/>
            <a:chOff x="3560" y="2837"/>
            <a:chExt cx="1192" cy="1157"/>
          </a:xfrm>
        </p:grpSpPr>
        <p:sp>
          <p:nvSpPr>
            <p:cNvPr id="9250" name="Rectangle 16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51" name="Rectangle 17"/>
            <p:cNvSpPr>
              <a:spLocks noChangeArrowheads="1"/>
            </p:cNvSpPr>
            <p:nvPr/>
          </p:nvSpPr>
          <p:spPr bwMode="auto">
            <a:xfrm>
              <a:off x="3704" y="3099"/>
              <a:ext cx="912" cy="3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 smtClean="0">
                  <a:solidFill>
                    <a:srgbClr val="000000"/>
                  </a:solidFill>
                </a:rPr>
                <a:t>Marginal cost of unit 2</a:t>
              </a:r>
            </a:p>
          </p:txBody>
        </p:sp>
        <p:sp>
          <p:nvSpPr>
            <p:cNvPr id="9252" name="Rectangle 18"/>
            <p:cNvSpPr>
              <a:spLocks noChangeArrowheads="1"/>
            </p:cNvSpPr>
            <p:nvPr/>
          </p:nvSpPr>
          <p:spPr bwMode="auto">
            <a:xfrm>
              <a:off x="4006" y="3414"/>
              <a:ext cx="1" cy="25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2895603" y="1828800"/>
            <a:ext cx="1892301" cy="2819400"/>
            <a:chOff x="3560" y="1169"/>
            <a:chExt cx="1192" cy="1664"/>
          </a:xfrm>
        </p:grpSpPr>
        <p:sp>
          <p:nvSpPr>
            <p:cNvPr id="9247" name="Rectangle 20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8" name="Rectangle 21"/>
            <p:cNvSpPr>
              <a:spLocks noChangeArrowheads="1"/>
            </p:cNvSpPr>
            <p:nvPr/>
          </p:nvSpPr>
          <p:spPr bwMode="auto">
            <a:xfrm>
              <a:off x="3800" y="1439"/>
              <a:ext cx="733" cy="70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</a:rPr>
                <a:t>Net </a:t>
              </a:r>
              <a:r>
                <a:rPr lang="en-US" dirty="0" smtClean="0">
                  <a:solidFill>
                    <a:srgbClr val="000000"/>
                  </a:solidFill>
                </a:rPr>
                <a:t>Marginal Benefit of unit 2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49" name="Rectangle 22"/>
            <p:cNvSpPr>
              <a:spLocks noChangeArrowheads="1"/>
            </p:cNvSpPr>
            <p:nvPr/>
          </p:nvSpPr>
          <p:spPr bwMode="auto">
            <a:xfrm>
              <a:off x="4026" y="1993"/>
              <a:ext cx="1" cy="215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895600" y="1841500"/>
            <a:ext cx="1905000" cy="448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4800603" y="4114800"/>
            <a:ext cx="1892301" cy="2217738"/>
            <a:chOff x="3560" y="2837"/>
            <a:chExt cx="1192" cy="1157"/>
          </a:xfrm>
        </p:grpSpPr>
        <p:sp>
          <p:nvSpPr>
            <p:cNvPr id="9244" name="Rectangle 25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5" name="Rectangle 26"/>
            <p:cNvSpPr>
              <a:spLocks noChangeArrowheads="1"/>
            </p:cNvSpPr>
            <p:nvPr/>
          </p:nvSpPr>
          <p:spPr bwMode="auto">
            <a:xfrm>
              <a:off x="3722" y="3036"/>
              <a:ext cx="990" cy="289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 smtClean="0">
                  <a:solidFill>
                    <a:srgbClr val="000000"/>
                  </a:solidFill>
                </a:rPr>
                <a:t>Marginal cost of unit 3</a:t>
              </a:r>
            </a:p>
          </p:txBody>
        </p:sp>
        <p:sp>
          <p:nvSpPr>
            <p:cNvPr id="9246" name="Rectangle 27"/>
            <p:cNvSpPr>
              <a:spLocks noChangeArrowheads="1"/>
            </p:cNvSpPr>
            <p:nvPr/>
          </p:nvSpPr>
          <p:spPr bwMode="auto">
            <a:xfrm>
              <a:off x="4006" y="3414"/>
              <a:ext cx="1" cy="1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4800603" y="2836863"/>
            <a:ext cx="1892301" cy="1277938"/>
            <a:chOff x="3560" y="1169"/>
            <a:chExt cx="1192" cy="1664"/>
          </a:xfrm>
        </p:grpSpPr>
        <p:sp>
          <p:nvSpPr>
            <p:cNvPr id="9241" name="Rectangle 29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42" name="Rectangle 30"/>
            <p:cNvSpPr>
              <a:spLocks noChangeArrowheads="1"/>
            </p:cNvSpPr>
            <p:nvPr/>
          </p:nvSpPr>
          <p:spPr bwMode="auto">
            <a:xfrm>
              <a:off x="3835" y="1245"/>
              <a:ext cx="733" cy="1563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</a:rPr>
                <a:t>Net </a:t>
              </a:r>
              <a:r>
                <a:rPr lang="en-US" dirty="0" smtClean="0">
                  <a:solidFill>
                    <a:srgbClr val="000000"/>
                  </a:solidFill>
                </a:rPr>
                <a:t>Marginal Benefit of unit 3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43" name="Rectangle 31"/>
            <p:cNvSpPr>
              <a:spLocks noChangeArrowheads="1"/>
            </p:cNvSpPr>
            <p:nvPr/>
          </p:nvSpPr>
          <p:spPr bwMode="auto">
            <a:xfrm>
              <a:off x="4026" y="1992"/>
              <a:ext cx="1" cy="475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4800600" y="2832100"/>
            <a:ext cx="1905000" cy="349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6705603" y="3429000"/>
            <a:ext cx="1892301" cy="2895600"/>
            <a:chOff x="3560" y="2837"/>
            <a:chExt cx="1192" cy="1157"/>
          </a:xfrm>
        </p:grpSpPr>
        <p:sp>
          <p:nvSpPr>
            <p:cNvPr id="9238" name="Rectangle 34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9" name="Rectangle 35"/>
            <p:cNvSpPr>
              <a:spLocks noChangeArrowheads="1"/>
            </p:cNvSpPr>
            <p:nvPr/>
          </p:nvSpPr>
          <p:spPr bwMode="auto">
            <a:xfrm>
              <a:off x="3752" y="3141"/>
              <a:ext cx="864" cy="22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dirty="0" smtClean="0">
                  <a:solidFill>
                    <a:srgbClr val="000000"/>
                  </a:solidFill>
                </a:rPr>
                <a:t>Marginal cost of unit 4</a:t>
              </a:r>
            </a:p>
          </p:txBody>
        </p:sp>
        <p:sp>
          <p:nvSpPr>
            <p:cNvPr id="9240" name="Rectangle 36"/>
            <p:cNvSpPr>
              <a:spLocks noChangeArrowheads="1"/>
            </p:cNvSpPr>
            <p:nvPr/>
          </p:nvSpPr>
          <p:spPr bwMode="auto">
            <a:xfrm>
              <a:off x="4006" y="3414"/>
              <a:ext cx="1" cy="1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6718300" y="3429000"/>
            <a:ext cx="1892300" cy="588962"/>
            <a:chOff x="3560" y="1169"/>
            <a:chExt cx="1192" cy="2153"/>
          </a:xfrm>
        </p:grpSpPr>
        <p:sp>
          <p:nvSpPr>
            <p:cNvPr id="9235" name="Rectangle 38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B33F1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236" name="Rectangle 39"/>
            <p:cNvSpPr>
              <a:spLocks noChangeArrowheads="1"/>
            </p:cNvSpPr>
            <p:nvPr/>
          </p:nvSpPr>
          <p:spPr bwMode="auto">
            <a:xfrm>
              <a:off x="3600" y="1372"/>
              <a:ext cx="1082" cy="1350"/>
            </a:xfrm>
            <a:prstGeom prst="rect">
              <a:avLst/>
            </a:prstGeom>
            <a:solidFill>
              <a:srgbClr val="B33F1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</a:rPr>
                <a:t>Net </a:t>
              </a:r>
              <a:r>
                <a:rPr lang="en-US" dirty="0" smtClean="0">
                  <a:solidFill>
                    <a:srgbClr val="000000"/>
                  </a:solidFill>
                </a:rPr>
                <a:t>loss of unit 4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9237" name="Rectangle 40"/>
            <p:cNvSpPr>
              <a:spLocks noChangeArrowheads="1"/>
            </p:cNvSpPr>
            <p:nvPr/>
          </p:nvSpPr>
          <p:spPr bwMode="auto">
            <a:xfrm>
              <a:off x="4026" y="1987"/>
              <a:ext cx="1" cy="1335"/>
            </a:xfrm>
            <a:prstGeom prst="rect">
              <a:avLst/>
            </a:prstGeom>
            <a:solidFill>
              <a:srgbClr val="B33F1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6705600" y="3898900"/>
            <a:ext cx="1905000" cy="2425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231" name="Text Box 42"/>
          <p:cNvSpPr txBox="1">
            <a:spLocks noChangeArrowheads="1"/>
          </p:cNvSpPr>
          <p:nvPr/>
        </p:nvSpPr>
        <p:spPr bwMode="auto">
          <a:xfrm>
            <a:off x="1676400" y="63357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1</a:t>
            </a:r>
          </a:p>
        </p:txBody>
      </p:sp>
      <p:sp>
        <p:nvSpPr>
          <p:cNvPr id="9232" name="Text Box 43"/>
          <p:cNvSpPr txBox="1">
            <a:spLocks noChangeArrowheads="1"/>
          </p:cNvSpPr>
          <p:nvPr/>
        </p:nvSpPr>
        <p:spPr bwMode="auto">
          <a:xfrm>
            <a:off x="3581400" y="6384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2</a:t>
            </a:r>
          </a:p>
        </p:txBody>
      </p:sp>
      <p:sp>
        <p:nvSpPr>
          <p:cNvPr id="9233" name="Text Box 44"/>
          <p:cNvSpPr txBox="1">
            <a:spLocks noChangeArrowheads="1"/>
          </p:cNvSpPr>
          <p:nvPr/>
        </p:nvSpPr>
        <p:spPr bwMode="auto">
          <a:xfrm>
            <a:off x="5562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3</a:t>
            </a:r>
          </a:p>
        </p:txBody>
      </p:sp>
      <p:sp>
        <p:nvSpPr>
          <p:cNvPr id="9234" name="Text Box 45"/>
          <p:cNvSpPr txBox="1">
            <a:spLocks noChangeArrowheads="1"/>
          </p:cNvSpPr>
          <p:nvPr/>
        </p:nvSpPr>
        <p:spPr bwMode="auto">
          <a:xfrm>
            <a:off x="7467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2" grpId="0" animBg="1"/>
      <p:bldP spid="7191" grpId="0" animBg="1"/>
      <p:bldP spid="7200" grpId="0" animBg="1"/>
      <p:bldP spid="72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38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99CC00"/>
                </a:solidFill>
              </a:rPr>
              <a:t>Net Benefit or Net Surplus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1003300" y="5029200"/>
            <a:ext cx="1892300" cy="1303338"/>
            <a:chOff x="3560" y="2837"/>
            <a:chExt cx="1192" cy="1157"/>
          </a:xfrm>
        </p:grpSpPr>
        <p:sp>
          <p:nvSpPr>
            <p:cNvPr id="10281" name="Rectangle 4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82" name="Rectangle 5"/>
            <p:cNvSpPr>
              <a:spLocks noChangeArrowheads="1"/>
            </p:cNvSpPr>
            <p:nvPr/>
          </p:nvSpPr>
          <p:spPr bwMode="auto">
            <a:xfrm>
              <a:off x="3944" y="3237"/>
              <a:ext cx="1" cy="32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83" name="Rectangle 6"/>
            <p:cNvSpPr>
              <a:spLocks noChangeArrowheads="1"/>
            </p:cNvSpPr>
            <p:nvPr/>
          </p:nvSpPr>
          <p:spPr bwMode="auto">
            <a:xfrm>
              <a:off x="4006" y="3413"/>
              <a:ext cx="1" cy="325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1003300" y="1295400"/>
            <a:ext cx="1892300" cy="3733800"/>
            <a:chOff x="3560" y="1169"/>
            <a:chExt cx="1192" cy="1664"/>
          </a:xfrm>
        </p:grpSpPr>
        <p:sp>
          <p:nvSpPr>
            <p:cNvPr id="10278" name="Rectangle 8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79" name="Rectangle 9"/>
            <p:cNvSpPr>
              <a:spLocks noChangeArrowheads="1"/>
            </p:cNvSpPr>
            <p:nvPr/>
          </p:nvSpPr>
          <p:spPr bwMode="auto">
            <a:xfrm>
              <a:off x="3835" y="1815"/>
              <a:ext cx="0" cy="165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80" name="Rectangle 10"/>
            <p:cNvSpPr>
              <a:spLocks noChangeArrowheads="1"/>
            </p:cNvSpPr>
            <p:nvPr/>
          </p:nvSpPr>
          <p:spPr bwMode="auto">
            <a:xfrm>
              <a:off x="4026" y="1993"/>
              <a:ext cx="1" cy="163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10245" name="Rectangle 11"/>
          <p:cNvSpPr>
            <a:spLocks noChangeArrowheads="1"/>
          </p:cNvSpPr>
          <p:nvPr/>
        </p:nvSpPr>
        <p:spPr bwMode="auto">
          <a:xfrm>
            <a:off x="990600" y="1295400"/>
            <a:ext cx="19050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0246" name="Group 12"/>
          <p:cNvGrpSpPr>
            <a:grpSpLocks/>
          </p:cNvGrpSpPr>
          <p:nvPr/>
        </p:nvGrpSpPr>
        <p:grpSpPr bwMode="auto">
          <a:xfrm>
            <a:off x="2895600" y="4648200"/>
            <a:ext cx="1892300" cy="1684338"/>
            <a:chOff x="3560" y="2837"/>
            <a:chExt cx="1192" cy="1157"/>
          </a:xfrm>
        </p:grpSpPr>
        <p:sp>
          <p:nvSpPr>
            <p:cNvPr id="10275" name="Rectangle 13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76" name="Rectangle 14"/>
            <p:cNvSpPr>
              <a:spLocks noChangeArrowheads="1"/>
            </p:cNvSpPr>
            <p:nvPr/>
          </p:nvSpPr>
          <p:spPr bwMode="auto">
            <a:xfrm>
              <a:off x="3944" y="3237"/>
              <a:ext cx="40" cy="189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</a:rPr>
                <a:t> 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77" name="Rectangle 15"/>
            <p:cNvSpPr>
              <a:spLocks noChangeArrowheads="1"/>
            </p:cNvSpPr>
            <p:nvPr/>
          </p:nvSpPr>
          <p:spPr bwMode="auto">
            <a:xfrm>
              <a:off x="4006" y="3414"/>
              <a:ext cx="1" cy="25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247" name="Group 16"/>
          <p:cNvGrpSpPr>
            <a:grpSpLocks/>
          </p:cNvGrpSpPr>
          <p:nvPr/>
        </p:nvGrpSpPr>
        <p:grpSpPr bwMode="auto">
          <a:xfrm>
            <a:off x="2514600" y="1828800"/>
            <a:ext cx="2273300" cy="2819400"/>
            <a:chOff x="3320" y="1169"/>
            <a:chExt cx="1432" cy="1664"/>
          </a:xfrm>
        </p:grpSpPr>
        <p:sp>
          <p:nvSpPr>
            <p:cNvPr id="10272" name="Rectangle 17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73" name="Rectangle 18"/>
            <p:cNvSpPr>
              <a:spLocks noChangeArrowheads="1"/>
            </p:cNvSpPr>
            <p:nvPr/>
          </p:nvSpPr>
          <p:spPr bwMode="auto">
            <a:xfrm>
              <a:off x="3320" y="1860"/>
              <a:ext cx="1349" cy="218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Net </a:t>
              </a:r>
              <a:r>
                <a:rPr lang="en-US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Benefit of 3 units</a:t>
              </a:r>
              <a:endPara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0274" name="Rectangle 19"/>
            <p:cNvSpPr>
              <a:spLocks noChangeArrowheads="1"/>
            </p:cNvSpPr>
            <p:nvPr/>
          </p:nvSpPr>
          <p:spPr bwMode="auto">
            <a:xfrm>
              <a:off x="4026" y="1993"/>
              <a:ext cx="1" cy="215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10248" name="Rectangle 20"/>
          <p:cNvSpPr>
            <a:spLocks noChangeArrowheads="1"/>
          </p:cNvSpPr>
          <p:nvPr/>
        </p:nvSpPr>
        <p:spPr bwMode="auto">
          <a:xfrm>
            <a:off x="2895600" y="1828800"/>
            <a:ext cx="190500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0249" name="Group 21"/>
          <p:cNvGrpSpPr>
            <a:grpSpLocks/>
          </p:cNvGrpSpPr>
          <p:nvPr/>
        </p:nvGrpSpPr>
        <p:grpSpPr bwMode="auto">
          <a:xfrm>
            <a:off x="4724400" y="4114800"/>
            <a:ext cx="1981200" cy="2217738"/>
            <a:chOff x="3560" y="2837"/>
            <a:chExt cx="1192" cy="1157"/>
          </a:xfrm>
        </p:grpSpPr>
        <p:sp>
          <p:nvSpPr>
            <p:cNvPr id="10269" name="Rectangle 22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70" name="Rectangle 23"/>
            <p:cNvSpPr>
              <a:spLocks noChangeArrowheads="1"/>
            </p:cNvSpPr>
            <p:nvPr/>
          </p:nvSpPr>
          <p:spPr bwMode="auto">
            <a:xfrm>
              <a:off x="3944" y="3237"/>
              <a:ext cx="1" cy="1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71" name="Rectangle 24"/>
            <p:cNvSpPr>
              <a:spLocks noChangeArrowheads="1"/>
            </p:cNvSpPr>
            <p:nvPr/>
          </p:nvSpPr>
          <p:spPr bwMode="auto">
            <a:xfrm>
              <a:off x="4006" y="3414"/>
              <a:ext cx="1" cy="19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250" name="Group 25"/>
          <p:cNvGrpSpPr>
            <a:grpSpLocks/>
          </p:cNvGrpSpPr>
          <p:nvPr/>
        </p:nvGrpSpPr>
        <p:grpSpPr bwMode="auto">
          <a:xfrm>
            <a:off x="4724400" y="2836863"/>
            <a:ext cx="1905000" cy="1277937"/>
            <a:chOff x="3560" y="1169"/>
            <a:chExt cx="1192" cy="1664"/>
          </a:xfrm>
        </p:grpSpPr>
        <p:sp>
          <p:nvSpPr>
            <p:cNvPr id="10266" name="Rectangle 26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67" name="Rectangle 27"/>
            <p:cNvSpPr>
              <a:spLocks noChangeArrowheads="1"/>
            </p:cNvSpPr>
            <p:nvPr/>
          </p:nvSpPr>
          <p:spPr bwMode="auto">
            <a:xfrm>
              <a:off x="3835" y="1816"/>
              <a:ext cx="0" cy="481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4026" y="1992"/>
              <a:ext cx="1" cy="475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10251" name="Rectangle 29"/>
          <p:cNvSpPr>
            <a:spLocks noChangeArrowheads="1"/>
          </p:cNvSpPr>
          <p:nvPr/>
        </p:nvSpPr>
        <p:spPr bwMode="auto">
          <a:xfrm>
            <a:off x="4800600" y="2819400"/>
            <a:ext cx="19050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10252" name="Group 30"/>
          <p:cNvGrpSpPr>
            <a:grpSpLocks/>
          </p:cNvGrpSpPr>
          <p:nvPr/>
        </p:nvGrpSpPr>
        <p:grpSpPr bwMode="auto">
          <a:xfrm>
            <a:off x="6629400" y="3429000"/>
            <a:ext cx="1892300" cy="2895600"/>
            <a:chOff x="3560" y="2837"/>
            <a:chExt cx="1192" cy="1157"/>
          </a:xfrm>
        </p:grpSpPr>
        <p:sp>
          <p:nvSpPr>
            <p:cNvPr id="10263" name="Rectangle 31"/>
            <p:cNvSpPr>
              <a:spLocks noChangeArrowheads="1"/>
            </p:cNvSpPr>
            <p:nvPr/>
          </p:nvSpPr>
          <p:spPr bwMode="auto">
            <a:xfrm>
              <a:off x="3560" y="2837"/>
              <a:ext cx="1192" cy="11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64" name="Rectangle 32"/>
            <p:cNvSpPr>
              <a:spLocks noChangeArrowheads="1"/>
            </p:cNvSpPr>
            <p:nvPr/>
          </p:nvSpPr>
          <p:spPr bwMode="auto">
            <a:xfrm>
              <a:off x="3944" y="3237"/>
              <a:ext cx="1" cy="1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0265" name="Rectangle 33"/>
            <p:cNvSpPr>
              <a:spLocks noChangeArrowheads="1"/>
            </p:cNvSpPr>
            <p:nvPr/>
          </p:nvSpPr>
          <p:spPr bwMode="auto">
            <a:xfrm>
              <a:off x="4006" y="3414"/>
              <a:ext cx="1" cy="14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10253" name="Group 34"/>
          <p:cNvGrpSpPr>
            <a:grpSpLocks/>
          </p:cNvGrpSpPr>
          <p:nvPr/>
        </p:nvGrpSpPr>
        <p:grpSpPr bwMode="auto">
          <a:xfrm>
            <a:off x="6629400" y="3429000"/>
            <a:ext cx="1892300" cy="588963"/>
            <a:chOff x="3560" y="1169"/>
            <a:chExt cx="1192" cy="2153"/>
          </a:xfrm>
        </p:grpSpPr>
        <p:sp>
          <p:nvSpPr>
            <p:cNvPr id="10260" name="Rectangle 35"/>
            <p:cNvSpPr>
              <a:spLocks noChangeArrowheads="1"/>
            </p:cNvSpPr>
            <p:nvPr/>
          </p:nvSpPr>
          <p:spPr bwMode="auto">
            <a:xfrm>
              <a:off x="3560" y="1169"/>
              <a:ext cx="1192" cy="1664"/>
            </a:xfrm>
            <a:prstGeom prst="rect">
              <a:avLst/>
            </a:prstGeom>
            <a:solidFill>
              <a:srgbClr val="B33F1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62" name="Rectangle 37"/>
            <p:cNvSpPr>
              <a:spLocks noChangeArrowheads="1"/>
            </p:cNvSpPr>
            <p:nvPr/>
          </p:nvSpPr>
          <p:spPr bwMode="auto">
            <a:xfrm>
              <a:off x="4026" y="1987"/>
              <a:ext cx="1" cy="1335"/>
            </a:xfrm>
            <a:prstGeom prst="rect">
              <a:avLst/>
            </a:prstGeom>
            <a:solidFill>
              <a:srgbClr val="B33F1F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10254" name="Rectangle 38"/>
          <p:cNvSpPr>
            <a:spLocks noChangeArrowheads="1"/>
          </p:cNvSpPr>
          <p:nvPr/>
        </p:nvSpPr>
        <p:spPr bwMode="auto">
          <a:xfrm>
            <a:off x="6705600" y="3898900"/>
            <a:ext cx="19050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55" name="Text Box 39"/>
          <p:cNvSpPr txBox="1">
            <a:spLocks noChangeArrowheads="1"/>
          </p:cNvSpPr>
          <p:nvPr/>
        </p:nvSpPr>
        <p:spPr bwMode="auto">
          <a:xfrm>
            <a:off x="1676400" y="63357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1</a:t>
            </a:r>
          </a:p>
        </p:txBody>
      </p:sp>
      <p:sp>
        <p:nvSpPr>
          <p:cNvPr id="10256" name="Text Box 40"/>
          <p:cNvSpPr txBox="1">
            <a:spLocks noChangeArrowheads="1"/>
          </p:cNvSpPr>
          <p:nvPr/>
        </p:nvSpPr>
        <p:spPr bwMode="auto">
          <a:xfrm>
            <a:off x="3581400" y="6384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2</a:t>
            </a:r>
          </a:p>
        </p:txBody>
      </p:sp>
      <p:sp>
        <p:nvSpPr>
          <p:cNvPr id="10257" name="Text Box 41"/>
          <p:cNvSpPr txBox="1">
            <a:spLocks noChangeArrowheads="1"/>
          </p:cNvSpPr>
          <p:nvPr/>
        </p:nvSpPr>
        <p:spPr bwMode="auto">
          <a:xfrm>
            <a:off x="5562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3</a:t>
            </a:r>
          </a:p>
        </p:txBody>
      </p:sp>
      <p:sp>
        <p:nvSpPr>
          <p:cNvPr id="10258" name="Text Box 42"/>
          <p:cNvSpPr txBox="1">
            <a:spLocks noChangeArrowheads="1"/>
          </p:cNvSpPr>
          <p:nvPr/>
        </p:nvSpPr>
        <p:spPr bwMode="auto">
          <a:xfrm>
            <a:off x="7467600" y="6324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/>
              <a:t>4</a:t>
            </a:r>
          </a:p>
        </p:txBody>
      </p: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5715000" y="1752600"/>
            <a:ext cx="3267075" cy="9159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Undertake only 3 units of the activity.  The net benefit is the light blue area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4876800" y="4572000"/>
            <a:ext cx="3505200" cy="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1295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C000"/>
                </a:solidFill>
              </a:rPr>
              <a:t>2. Equilibrium in a product market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The model of supply and demand determines the equilibrium price and quantity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work">
  <a:themeElements>
    <a:clrScheme name="Network 3">
      <a:dk1>
        <a:srgbClr val="666699"/>
      </a:dk1>
      <a:lt1>
        <a:srgbClr val="FFFFFF"/>
      </a:lt1>
      <a:dk2>
        <a:srgbClr val="15192B"/>
      </a:dk2>
      <a:lt2>
        <a:srgbClr val="CCCCFF"/>
      </a:lt2>
      <a:accent1>
        <a:srgbClr val="4F893D"/>
      </a:accent1>
      <a:accent2>
        <a:srgbClr val="666699"/>
      </a:accent2>
      <a:accent3>
        <a:srgbClr val="AAABAC"/>
      </a:accent3>
      <a:accent4>
        <a:srgbClr val="DADADA"/>
      </a:accent4>
      <a:accent5>
        <a:srgbClr val="B2C4AF"/>
      </a:accent5>
      <a:accent6>
        <a:srgbClr val="5C5C8A"/>
      </a:accent6>
      <a:hlink>
        <a:srgbClr val="CC9900"/>
      </a:hlink>
      <a:folHlink>
        <a:srgbClr val="4837C7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771</TotalTime>
  <Words>1404</Words>
  <Application>Microsoft Office PowerPoint</Application>
  <PresentationFormat>On-screen Show (4:3)</PresentationFormat>
  <Paragraphs>421</Paragraphs>
  <Slides>38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Network</vt:lpstr>
      <vt:lpstr>Median</vt:lpstr>
      <vt:lpstr>1_Median</vt:lpstr>
      <vt:lpstr>Clip</vt:lpstr>
      <vt:lpstr>Appendix</vt:lpstr>
      <vt:lpstr>1. The Marginal Principle</vt:lpstr>
      <vt:lpstr>1. Marginal Principle</vt:lpstr>
      <vt:lpstr>Total v. Net Benefits</vt:lpstr>
      <vt:lpstr>Total Benefit</vt:lpstr>
      <vt:lpstr>Total Benefit and Net Benefit</vt:lpstr>
      <vt:lpstr>Total vs. Net Benefits</vt:lpstr>
      <vt:lpstr>Net Benefit or Net Surplus</vt:lpstr>
      <vt:lpstr>2. Equilibrium in a product market</vt:lpstr>
      <vt:lpstr>What is a Market?</vt:lpstr>
      <vt:lpstr>The Equilibrium of Supply and Demand</vt:lpstr>
      <vt:lpstr>Shifting the curves: hot weather </vt:lpstr>
      <vt:lpstr>Shifting the curves: Higher price of sugar </vt:lpstr>
      <vt:lpstr>3. Market Surplus</vt:lpstr>
      <vt:lpstr>CONSUMER SURPLUS</vt:lpstr>
      <vt:lpstr>Four Possible Buyers’ Willingness to Pay</vt:lpstr>
      <vt:lpstr>The Demand Schedule and the Demand Curve</vt:lpstr>
      <vt:lpstr>The Demand Curve</vt:lpstr>
      <vt:lpstr>Measuring Consumer Surplus with the Demand Curve</vt:lpstr>
      <vt:lpstr>Measuring Consumer Surplus with the Demand Curve</vt:lpstr>
      <vt:lpstr>How the Price Affects Consumer Surplus</vt:lpstr>
      <vt:lpstr>PRODUCER SURPLUS</vt:lpstr>
      <vt:lpstr>The Costs of Four Possible Sellers</vt:lpstr>
      <vt:lpstr>The Supply Curve </vt:lpstr>
      <vt:lpstr>The Supply Curve</vt:lpstr>
      <vt:lpstr>Measuring Producer Surplus</vt:lpstr>
      <vt:lpstr>Measuring Producer Surplus with the Supply Curve</vt:lpstr>
      <vt:lpstr>How the Price Affects Producer Surplus</vt:lpstr>
      <vt:lpstr>Consumer and Producer Surplus</vt:lpstr>
      <vt:lpstr>4. Externalities and market inefficiency</vt:lpstr>
      <vt:lpstr>Positive vs. Negative Externalities</vt:lpstr>
      <vt:lpstr>EXTERNALITIES AND MARKET INEFFICIENCY </vt:lpstr>
      <vt:lpstr>EXTERNALITIES AND MARKET INEFFICIENCY </vt:lpstr>
      <vt:lpstr>EXTERNALITIES AND MARKET INEFFICIENCY</vt:lpstr>
      <vt:lpstr>Example: Aluminum Production</vt:lpstr>
      <vt:lpstr>Pollution and the Social Optimum</vt:lpstr>
      <vt:lpstr>Social Welfare in the absence of the externality</vt:lpstr>
      <vt:lpstr>Social Welfare with the externality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Appendix</dc:title>
  <dc:creator>7obee</dc:creator>
  <cp:lastModifiedBy>deleteme</cp:lastModifiedBy>
  <cp:revision>64</cp:revision>
  <dcterms:created xsi:type="dcterms:W3CDTF">2008-09-01T18:57:24Z</dcterms:created>
  <dcterms:modified xsi:type="dcterms:W3CDTF">2013-09-03T02:42:37Z</dcterms:modified>
</cp:coreProperties>
</file>