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1" r:id="rId6"/>
    <p:sldId id="277" r:id="rId7"/>
    <p:sldId id="278" r:id="rId8"/>
    <p:sldId id="279" r:id="rId9"/>
    <p:sldId id="267" r:id="rId10"/>
    <p:sldId id="262" r:id="rId11"/>
    <p:sldId id="263" r:id="rId12"/>
    <p:sldId id="264" r:id="rId13"/>
    <p:sldId id="272" r:id="rId14"/>
    <p:sldId id="265" r:id="rId15"/>
    <p:sldId id="273" r:id="rId16"/>
    <p:sldId id="274" r:id="rId17"/>
    <p:sldId id="280" r:id="rId18"/>
    <p:sldId id="275" r:id="rId19"/>
    <p:sldId id="266" r:id="rId20"/>
    <p:sldId id="276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68AC73"/>
    <a:srgbClr val="000000"/>
    <a:srgbClr val="FF3300"/>
    <a:srgbClr val="33CC33"/>
    <a:srgbClr val="6666FF"/>
    <a:srgbClr val="9966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6D136-161D-4E3F-819B-A911A33EB605}" type="datetimeFigureOut">
              <a:rPr lang="en-US" smtClean="0"/>
              <a:pPr/>
              <a:t>1/22/2011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DB8EA-6B2D-4549-9356-8A98D5543E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4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5DB8EA-6B2D-4549-9356-8A98D5543E3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F6C71-62FB-4B2E-826D-A35301DAD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D6D0E-CF99-499F-9378-FCD3B6EE2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131C0-B1AE-428D-985C-9779DB7B5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3AA1D-45F9-4C9F-8B57-841E89F94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611D5-13C6-4703-A1B6-547945F03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D4DD1-516D-4DE5-89F5-D189788F2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EBEA2-47C5-444E-B0F6-2F25ABF97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BB429-4B6B-49D8-8D95-968467718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9B702-CEA8-40CA-9F0E-42C43FD0F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3F600-4F17-49B4-B28F-30E579290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3222F-AEB6-425F-993E-A578CE36C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8E481-F921-408A-84A8-6EB2B5824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C850C081-C352-4680-BCA7-23CCF9575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3" r:id="rId1"/>
    <p:sldLayoutId id="2147483867" r:id="rId2"/>
    <p:sldLayoutId id="2147483874" r:id="rId3"/>
    <p:sldLayoutId id="2147483868" r:id="rId4"/>
    <p:sldLayoutId id="2147483875" r:id="rId5"/>
    <p:sldLayoutId id="2147483869" r:id="rId6"/>
    <p:sldLayoutId id="2147483870" r:id="rId7"/>
    <p:sldLayoutId id="2147483876" r:id="rId8"/>
    <p:sldLayoutId id="2147483877" r:id="rId9"/>
    <p:sldLayoutId id="2147483871" r:id="rId10"/>
    <p:sldLayoutId id="2147483872" r:id="rId11"/>
    <p:sldLayoutId id="21474838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D2DA7A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FADA7A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C:\Documents and Settings\rahmed\Local Settings\Temporary Internet Files\Content.IE5\0Y2B1UY5\MPj0437300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876800"/>
            <a:ext cx="9144000" cy="17526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400" dirty="0">
                <a:solidFill>
                  <a:srgbClr val="FF9900"/>
                </a:solidFill>
              </a:rPr>
              <a:t>Introduction and Axioms of </a:t>
            </a:r>
            <a:r>
              <a:rPr lang="en-US" sz="3400" dirty="0" smtClean="0">
                <a:solidFill>
                  <a:srgbClr val="FF9900"/>
                </a:solidFill>
              </a:rPr>
              <a:t>Urban Economics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34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593848" y="4251960"/>
            <a:ext cx="6480048" cy="230124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6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Chapter 1</a:t>
            </a:r>
            <a:endParaRPr sz="6000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</a:rPr>
              <a:t>1. Prices adjust to achieve </a:t>
            </a:r>
            <a:r>
              <a:rPr lang="en-US" sz="4000" dirty="0" err="1" smtClean="0">
                <a:solidFill>
                  <a:srgbClr val="FFC000"/>
                </a:solidFill>
              </a:rPr>
              <a:t>locational</a:t>
            </a:r>
            <a:r>
              <a:rPr lang="en-US" sz="4000" dirty="0" smtClean="0">
                <a:solidFill>
                  <a:srgbClr val="FFC000"/>
                </a:solidFill>
              </a:rPr>
              <a:t> </a:t>
            </a:r>
            <a:r>
              <a:rPr lang="en-US" sz="4000" dirty="0">
                <a:solidFill>
                  <a:srgbClr val="FFC000"/>
                </a:solidFill>
              </a:rPr>
              <a:t>equilibrium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Locational Equilibrium is achieved when given the prices of different locations every one is satisfied with his location, i.e. no incentive to move.</a:t>
            </a:r>
          </a:p>
          <a:p>
            <a:pPr eaLnBrk="1" hangingPunct="1"/>
            <a:r>
              <a:rPr lang="en-US" smtClean="0"/>
              <a:t> Prices adjust so people are indifferent between desirable and undesirable locations.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</a:rPr>
              <a:t>2. Self Reinforcing Effects Generate Extreme Outcomes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</a:t>
            </a:r>
            <a:r>
              <a:rPr lang="en-US" dirty="0" smtClean="0"/>
              <a:t>change in something leading to additional changes in the same direction.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Example</a:t>
            </a:r>
            <a:r>
              <a:rPr lang="en-US" dirty="0" smtClean="0"/>
              <a:t>: Concentration of automobile sellers in a certain area makes the area more attractive for other automobile sellers to locate, resulting in more concentration.  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FFC000"/>
                </a:solidFill>
              </a:rPr>
              <a:t>3. Externalities Cause Inefficiency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When benefits or costs of a transaction fall on a third party, the market outcome is socially inefficient.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FFC000"/>
                </a:solidFill>
              </a:rPr>
              <a:t>Pollution and Market Inefficiency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447800" y="1303338"/>
            <a:ext cx="6783388" cy="5249862"/>
          </a:xfrm>
          <a:prstGeom prst="rect">
            <a:avLst/>
          </a:prstGeom>
          <a:solidFill>
            <a:srgbClr val="F3F6F9"/>
          </a:solidFill>
          <a:ln w="212725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600200" y="1295400"/>
            <a:ext cx="6621463" cy="4787900"/>
          </a:xfrm>
          <a:prstGeom prst="rect">
            <a:avLst/>
          </a:prstGeom>
          <a:solidFill>
            <a:srgbClr val="F2F4F8"/>
          </a:solidFill>
          <a:ln w="1936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524000" y="1295400"/>
            <a:ext cx="6621463" cy="4787900"/>
          </a:xfrm>
          <a:prstGeom prst="rect">
            <a:avLst/>
          </a:prstGeom>
          <a:solidFill>
            <a:srgbClr val="F1F4F7"/>
          </a:solidFill>
          <a:ln w="17303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600200" y="1295400"/>
            <a:ext cx="6621463" cy="4787900"/>
          </a:xfrm>
          <a:prstGeom prst="rect">
            <a:avLst/>
          </a:prstGeom>
          <a:solidFill>
            <a:srgbClr val="F0F2F5"/>
          </a:solidFill>
          <a:ln w="153988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1609725" y="1303338"/>
            <a:ext cx="6621463" cy="4787900"/>
          </a:xfrm>
          <a:prstGeom prst="rect">
            <a:avLst/>
          </a:prstGeom>
          <a:solidFill>
            <a:srgbClr val="EEF1F4"/>
          </a:solidFill>
          <a:ln w="13493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1609725" y="1303338"/>
            <a:ext cx="6621463" cy="4787900"/>
          </a:xfrm>
          <a:prstGeom prst="rect">
            <a:avLst/>
          </a:prstGeom>
          <a:solidFill>
            <a:srgbClr val="EDEFF3"/>
          </a:solidFill>
          <a:ln w="11588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1609725" y="1303338"/>
            <a:ext cx="6621463" cy="4787900"/>
          </a:xfrm>
          <a:prstGeom prst="rect">
            <a:avLst/>
          </a:prstGeom>
          <a:solidFill>
            <a:srgbClr val="EBEEF2"/>
          </a:solidFill>
          <a:ln w="968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1609725" y="1303338"/>
            <a:ext cx="6621463" cy="4787900"/>
          </a:xfrm>
          <a:prstGeom prst="rect">
            <a:avLst/>
          </a:prstGeom>
          <a:solidFill>
            <a:srgbClr val="EAECF1"/>
          </a:solidFill>
          <a:ln w="77788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1609725" y="1303338"/>
            <a:ext cx="6621463" cy="4787900"/>
          </a:xfrm>
          <a:prstGeom prst="rect">
            <a:avLst/>
          </a:prstGeom>
          <a:solidFill>
            <a:srgbClr val="E9EBF0"/>
          </a:solidFill>
          <a:ln w="57150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1609725" y="1303338"/>
            <a:ext cx="6621463" cy="4787900"/>
          </a:xfrm>
          <a:prstGeom prst="rect">
            <a:avLst/>
          </a:prstGeom>
          <a:solidFill>
            <a:srgbClr val="E7EAEF"/>
          </a:solidFill>
          <a:ln w="3810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1455738" y="1308100"/>
            <a:ext cx="6621462" cy="478790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8" name="Freeform 15"/>
          <p:cNvSpPr>
            <a:spLocks/>
          </p:cNvSpPr>
          <p:nvPr/>
        </p:nvSpPr>
        <p:spPr bwMode="auto">
          <a:xfrm>
            <a:off x="1454150" y="1166813"/>
            <a:ext cx="6718300" cy="4886325"/>
          </a:xfrm>
          <a:custGeom>
            <a:avLst/>
            <a:gdLst>
              <a:gd name="T0" fmla="*/ 0 w 4232"/>
              <a:gd name="T1" fmla="*/ 0 h 3078"/>
              <a:gd name="T2" fmla="*/ 0 w 4232"/>
              <a:gd name="T3" fmla="*/ 4886325 h 3078"/>
              <a:gd name="T4" fmla="*/ 6718300 w 4232"/>
              <a:gd name="T5" fmla="*/ 4886325 h 3078"/>
              <a:gd name="T6" fmla="*/ 0 60000 65536"/>
              <a:gd name="T7" fmla="*/ 0 60000 65536"/>
              <a:gd name="T8" fmla="*/ 0 60000 65536"/>
              <a:gd name="T9" fmla="*/ 0 w 4232"/>
              <a:gd name="T10" fmla="*/ 0 h 3078"/>
              <a:gd name="T11" fmla="*/ 4232 w 4232"/>
              <a:gd name="T12" fmla="*/ 3078 h 30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32" h="3078">
                <a:moveTo>
                  <a:pt x="0" y="0"/>
                </a:moveTo>
                <a:lnTo>
                  <a:pt x="0" y="3078"/>
                </a:lnTo>
                <a:lnTo>
                  <a:pt x="4232" y="307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3552" name="Line 16"/>
          <p:cNvSpPr>
            <a:spLocks noChangeShapeType="1"/>
          </p:cNvSpPr>
          <p:nvPr/>
        </p:nvSpPr>
        <p:spPr bwMode="auto">
          <a:xfrm>
            <a:off x="5759450" y="2217738"/>
            <a:ext cx="1588" cy="693737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4718050" y="3663950"/>
            <a:ext cx="1328738" cy="244475"/>
            <a:chOff x="2972" y="2308"/>
            <a:chExt cx="837" cy="154"/>
          </a:xfrm>
        </p:grpSpPr>
        <p:sp>
          <p:nvSpPr>
            <p:cNvPr id="21551" name="Line 18"/>
            <p:cNvSpPr>
              <a:spLocks noChangeShapeType="1"/>
            </p:cNvSpPr>
            <p:nvPr/>
          </p:nvSpPr>
          <p:spPr bwMode="auto">
            <a:xfrm>
              <a:off x="2972" y="2384"/>
              <a:ext cx="18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2" name="Rectangle 19"/>
            <p:cNvSpPr>
              <a:spLocks noChangeArrowheads="1"/>
            </p:cNvSpPr>
            <p:nvPr/>
          </p:nvSpPr>
          <p:spPr bwMode="auto">
            <a:xfrm>
              <a:off x="3178" y="2308"/>
              <a:ext cx="6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</a:rPr>
                <a:t>Equilibrium</a:t>
              </a: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1523" name="Rectangle 20"/>
          <p:cNvSpPr>
            <a:spLocks noChangeArrowheads="1"/>
          </p:cNvSpPr>
          <p:nvPr/>
        </p:nvSpPr>
        <p:spPr bwMode="auto">
          <a:xfrm>
            <a:off x="7077075" y="6081713"/>
            <a:ext cx="10747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Quantity of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1524" name="Rectangle 21"/>
          <p:cNvSpPr>
            <a:spLocks noChangeArrowheads="1"/>
          </p:cNvSpPr>
          <p:nvPr/>
        </p:nvSpPr>
        <p:spPr bwMode="auto">
          <a:xfrm>
            <a:off x="7153275" y="6338888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Aluminum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1525" name="Rectangle 22"/>
          <p:cNvSpPr>
            <a:spLocks noChangeArrowheads="1"/>
          </p:cNvSpPr>
          <p:nvPr/>
        </p:nvSpPr>
        <p:spPr bwMode="auto">
          <a:xfrm>
            <a:off x="1231900" y="6088063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</a:rPr>
              <a:t>0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588963" y="1123950"/>
            <a:ext cx="746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Price of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1527" name="Rectangle 24"/>
          <p:cNvSpPr>
            <a:spLocks noChangeArrowheads="1"/>
          </p:cNvSpPr>
          <p:nvPr/>
        </p:nvSpPr>
        <p:spPr bwMode="auto">
          <a:xfrm>
            <a:off x="338138" y="1381125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Aluminum</a:t>
            </a:r>
            <a:endParaRPr lang="en-US" sz="2400">
              <a:latin typeface="Times New Roman" pitchFamily="18" charset="0"/>
            </a:endParaRPr>
          </a:p>
        </p:txBody>
      </p:sp>
      <p:grpSp>
        <p:nvGrpSpPr>
          <p:cNvPr id="21528" name="Group 25"/>
          <p:cNvGrpSpPr>
            <a:grpSpLocks/>
          </p:cNvGrpSpPr>
          <p:nvPr/>
        </p:nvGrpSpPr>
        <p:grpSpPr bwMode="auto">
          <a:xfrm>
            <a:off x="1995488" y="2019300"/>
            <a:ext cx="5673725" cy="3671888"/>
            <a:chOff x="1257" y="1272"/>
            <a:chExt cx="3574" cy="2313"/>
          </a:xfrm>
        </p:grpSpPr>
        <p:sp>
          <p:nvSpPr>
            <p:cNvPr id="21548" name="Line 26"/>
            <p:cNvSpPr>
              <a:spLocks noChangeShapeType="1"/>
            </p:cNvSpPr>
            <p:nvPr/>
          </p:nvSpPr>
          <p:spPr bwMode="auto">
            <a:xfrm>
              <a:off x="1257" y="1272"/>
              <a:ext cx="3052" cy="2077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9" name="Rectangle 27"/>
            <p:cNvSpPr>
              <a:spLocks noChangeArrowheads="1"/>
            </p:cNvSpPr>
            <p:nvPr/>
          </p:nvSpPr>
          <p:spPr bwMode="auto">
            <a:xfrm>
              <a:off x="4348" y="3268"/>
              <a:ext cx="48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</a:rPr>
                <a:t>Demand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550" name="Rectangle 28"/>
            <p:cNvSpPr>
              <a:spLocks noChangeArrowheads="1"/>
            </p:cNvSpPr>
            <p:nvPr/>
          </p:nvSpPr>
          <p:spPr bwMode="auto">
            <a:xfrm>
              <a:off x="4385" y="3430"/>
              <a:ext cx="3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</a:rPr>
                <a:t>(MPB)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4413" y="2211388"/>
            <a:ext cx="5259387" cy="3143250"/>
            <a:chOff x="1439" y="1393"/>
            <a:chExt cx="3313" cy="1980"/>
          </a:xfrm>
        </p:grpSpPr>
        <p:sp>
          <p:nvSpPr>
            <p:cNvPr id="21545" name="Line 30"/>
            <p:cNvSpPr>
              <a:spLocks noChangeShapeType="1"/>
            </p:cNvSpPr>
            <p:nvPr/>
          </p:nvSpPr>
          <p:spPr bwMode="auto">
            <a:xfrm flipH="1">
              <a:off x="1439" y="1443"/>
              <a:ext cx="2846" cy="1930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Rectangle 31"/>
            <p:cNvSpPr>
              <a:spLocks noChangeArrowheads="1"/>
            </p:cNvSpPr>
            <p:nvPr/>
          </p:nvSpPr>
          <p:spPr bwMode="auto">
            <a:xfrm>
              <a:off x="4359" y="1393"/>
              <a:ext cx="3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</a:rPr>
                <a:t>Supply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547" name="Rectangle 32"/>
            <p:cNvSpPr>
              <a:spLocks noChangeArrowheads="1"/>
            </p:cNvSpPr>
            <p:nvPr/>
          </p:nvSpPr>
          <p:spPr bwMode="auto">
            <a:xfrm>
              <a:off x="4378" y="1555"/>
              <a:ext cx="37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</a:rPr>
                <a:t>(MPC)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1600200" y="1447800"/>
            <a:ext cx="6992938" cy="3505200"/>
            <a:chOff x="1008" y="917"/>
            <a:chExt cx="4405" cy="2208"/>
          </a:xfrm>
        </p:grpSpPr>
        <p:sp>
          <p:nvSpPr>
            <p:cNvPr id="21543" name="Line 34"/>
            <p:cNvSpPr>
              <a:spLocks noChangeShapeType="1"/>
            </p:cNvSpPr>
            <p:nvPr/>
          </p:nvSpPr>
          <p:spPr bwMode="auto">
            <a:xfrm flipH="1">
              <a:off x="1008" y="1183"/>
              <a:ext cx="2834" cy="1942"/>
            </a:xfrm>
            <a:prstGeom prst="line">
              <a:avLst/>
            </a:prstGeom>
            <a:noFill/>
            <a:ln w="57150">
              <a:solidFill>
                <a:srgbClr val="AD0D1B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4" name="Rectangle 35"/>
            <p:cNvSpPr>
              <a:spLocks noChangeArrowheads="1"/>
            </p:cNvSpPr>
            <p:nvPr/>
          </p:nvSpPr>
          <p:spPr bwMode="auto">
            <a:xfrm>
              <a:off x="3888" y="917"/>
              <a:ext cx="152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</a:rPr>
                <a:t> Marginal Social cost </a:t>
              </a:r>
            </a:p>
            <a:p>
              <a:pPr eaLnBrk="0" hangingPunct="0"/>
              <a:r>
                <a:rPr lang="en-US" sz="1600">
                  <a:solidFill>
                    <a:srgbClr val="000000"/>
                  </a:solidFill>
                </a:rPr>
                <a:t>(MPC+ external cost)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3475038" y="3279775"/>
            <a:ext cx="836612" cy="3052763"/>
            <a:chOff x="2189" y="2066"/>
            <a:chExt cx="527" cy="1923"/>
          </a:xfrm>
        </p:grpSpPr>
        <p:sp>
          <p:nvSpPr>
            <p:cNvPr id="21540" name="Line 37"/>
            <p:cNvSpPr>
              <a:spLocks noChangeShapeType="1"/>
            </p:cNvSpPr>
            <p:nvPr/>
          </p:nvSpPr>
          <p:spPr bwMode="auto">
            <a:xfrm flipV="1">
              <a:off x="2473" y="2103"/>
              <a:ext cx="1" cy="16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1" name="Oval 38"/>
            <p:cNvSpPr>
              <a:spLocks noChangeArrowheads="1"/>
            </p:cNvSpPr>
            <p:nvPr/>
          </p:nvSpPr>
          <p:spPr bwMode="auto">
            <a:xfrm>
              <a:off x="2437" y="2066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2" name="Rectangle 39"/>
            <p:cNvSpPr>
              <a:spLocks noChangeArrowheads="1"/>
            </p:cNvSpPr>
            <p:nvPr/>
          </p:nvSpPr>
          <p:spPr bwMode="auto">
            <a:xfrm>
              <a:off x="2189" y="3835"/>
              <a:ext cx="52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>
                  <a:solidFill>
                    <a:srgbClr val="000000"/>
                  </a:solidFill>
                </a:rPr>
                <a:t>Q</a:t>
              </a:r>
              <a:r>
                <a:rPr lang="en-US" sz="1600" baseline="-25000">
                  <a:solidFill>
                    <a:srgbClr val="000000"/>
                  </a:solidFill>
                </a:rPr>
                <a:t>WELFARE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2595563" y="3200400"/>
            <a:ext cx="1214437" cy="244475"/>
            <a:chOff x="1635" y="2016"/>
            <a:chExt cx="765" cy="154"/>
          </a:xfrm>
        </p:grpSpPr>
        <p:sp>
          <p:nvSpPr>
            <p:cNvPr id="21538" name="Line 41"/>
            <p:cNvSpPr>
              <a:spLocks noChangeShapeType="1"/>
            </p:cNvSpPr>
            <p:nvPr/>
          </p:nvSpPr>
          <p:spPr bwMode="auto">
            <a:xfrm>
              <a:off x="2218" y="2103"/>
              <a:ext cx="18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9" name="Rectangle 42"/>
            <p:cNvSpPr>
              <a:spLocks noChangeArrowheads="1"/>
            </p:cNvSpPr>
            <p:nvPr/>
          </p:nvSpPr>
          <p:spPr bwMode="auto">
            <a:xfrm>
              <a:off x="1635" y="2016"/>
              <a:ext cx="5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</a:rPr>
                <a:t>Optimum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4079875" y="1768475"/>
            <a:ext cx="1622425" cy="800100"/>
            <a:chOff x="2570" y="1114"/>
            <a:chExt cx="1022" cy="504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23584" name="Line 44"/>
            <p:cNvSpPr>
              <a:spLocks noChangeShapeType="1"/>
            </p:cNvSpPr>
            <p:nvPr/>
          </p:nvSpPr>
          <p:spPr bwMode="auto">
            <a:xfrm>
              <a:off x="3166" y="1395"/>
              <a:ext cx="426" cy="219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85" name="Rectangle 45"/>
            <p:cNvSpPr>
              <a:spLocks noChangeArrowheads="1"/>
            </p:cNvSpPr>
            <p:nvPr/>
          </p:nvSpPr>
          <p:spPr bwMode="auto">
            <a:xfrm>
              <a:off x="2570" y="1114"/>
              <a:ext cx="621" cy="39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86" name="Rectangle 46"/>
            <p:cNvSpPr>
              <a:spLocks noChangeArrowheads="1"/>
            </p:cNvSpPr>
            <p:nvPr/>
          </p:nvSpPr>
          <p:spPr bwMode="auto">
            <a:xfrm>
              <a:off x="2625" y="1153"/>
              <a:ext cx="591" cy="4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Tax= External Cost 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21534" name="Group 47"/>
          <p:cNvGrpSpPr>
            <a:grpSpLocks/>
          </p:cNvGrpSpPr>
          <p:nvPr/>
        </p:nvGrpSpPr>
        <p:grpSpPr bwMode="auto">
          <a:xfrm>
            <a:off x="4459288" y="3725863"/>
            <a:ext cx="742950" cy="2606675"/>
            <a:chOff x="2809" y="2347"/>
            <a:chExt cx="468" cy="1642"/>
          </a:xfrm>
        </p:grpSpPr>
        <p:sp>
          <p:nvSpPr>
            <p:cNvPr id="21535" name="Line 48"/>
            <p:cNvSpPr>
              <a:spLocks noChangeShapeType="1"/>
            </p:cNvSpPr>
            <p:nvPr/>
          </p:nvSpPr>
          <p:spPr bwMode="auto">
            <a:xfrm flipV="1">
              <a:off x="2887" y="2396"/>
              <a:ext cx="1" cy="14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6" name="Oval 49"/>
            <p:cNvSpPr>
              <a:spLocks noChangeArrowheads="1"/>
            </p:cNvSpPr>
            <p:nvPr/>
          </p:nvSpPr>
          <p:spPr bwMode="auto">
            <a:xfrm>
              <a:off x="2850" y="2347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7" name="Rectangle 50"/>
            <p:cNvSpPr>
              <a:spLocks noChangeArrowheads="1"/>
            </p:cNvSpPr>
            <p:nvPr/>
          </p:nvSpPr>
          <p:spPr bwMode="auto">
            <a:xfrm>
              <a:off x="2809" y="3835"/>
              <a:ext cx="4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>
                  <a:solidFill>
                    <a:srgbClr val="000000"/>
                  </a:solidFill>
                </a:rPr>
                <a:t>Q</a:t>
              </a:r>
              <a:r>
                <a:rPr lang="en-US" sz="1600" baseline="-25000">
                  <a:solidFill>
                    <a:srgbClr val="000000"/>
                  </a:solidFill>
                </a:rPr>
                <a:t>MARKET</a:t>
              </a:r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8.32562E-8 L -0.004 -0.1292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</a:rPr>
              <a:t>4. Production is Subject to Economies of Scale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 Economies of scale occur when doubling all inputs of production results in more than doubling output.</a:t>
            </a:r>
          </a:p>
          <a:p>
            <a:pPr eaLnBrk="1" hangingPunct="1"/>
            <a:endParaRPr lang="en-US" smtClean="0"/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7239000" y="609600"/>
            <a:ext cx="1443038" cy="1585913"/>
            <a:chOff x="1632" y="1248"/>
            <a:chExt cx="2682" cy="2286"/>
          </a:xfrm>
        </p:grpSpPr>
        <p:sp>
          <p:nvSpPr>
            <p:cNvPr id="22533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33 w 21600"/>
                <a:gd name="T1" fmla="*/ 0 h 21600"/>
                <a:gd name="T2" fmla="*/ 66 w 21600"/>
                <a:gd name="T3" fmla="*/ 25 h 21600"/>
                <a:gd name="T4" fmla="*/ 33 w 21600"/>
                <a:gd name="T5" fmla="*/ 51 h 21600"/>
                <a:gd name="T6" fmla="*/ 0 w 21600"/>
                <a:gd name="T7" fmla="*/ 2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74 w 21600"/>
                <a:gd name="T13" fmla="*/ 3957 h 21600"/>
                <a:gd name="T14" fmla="*/ 17840 w 21600"/>
                <a:gd name="T15" fmla="*/ 17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22534" name="AutoShape 6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47 w 21600"/>
                <a:gd name="T1" fmla="*/ 0 h 21600"/>
                <a:gd name="T2" fmla="*/ 95 w 21600"/>
                <a:gd name="T3" fmla="*/ 36 h 21600"/>
                <a:gd name="T4" fmla="*/ 47 w 21600"/>
                <a:gd name="T5" fmla="*/ 73 h 21600"/>
                <a:gd name="T6" fmla="*/ 0 w 21600"/>
                <a:gd name="T7" fmla="*/ 3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68 w 21600"/>
                <a:gd name="T13" fmla="*/ 3965 h 21600"/>
                <a:gd name="T14" fmla="*/ 17836 w 21600"/>
                <a:gd name="T15" fmla="*/ 176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22535" name="AutoShape 7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58 w 21600"/>
                <a:gd name="T1" fmla="*/ 0 h 21600"/>
                <a:gd name="T2" fmla="*/ 117 w 21600"/>
                <a:gd name="T3" fmla="*/ 45 h 21600"/>
                <a:gd name="T4" fmla="*/ 58 w 21600"/>
                <a:gd name="T5" fmla="*/ 90 h 21600"/>
                <a:gd name="T6" fmla="*/ 0 w 21600"/>
                <a:gd name="T7" fmla="*/ 4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0 w 21600"/>
                <a:gd name="T13" fmla="*/ 3957 h 21600"/>
                <a:gd name="T14" fmla="*/ 17846 w 21600"/>
                <a:gd name="T15" fmla="*/ 176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213" name="Group 653"/>
          <p:cNvGraphicFramePr>
            <a:graphicFrameLocks noGrp="1"/>
          </p:cNvGraphicFramePr>
          <p:nvPr>
            <p:ph type="tbl" idx="1"/>
          </p:nvPr>
        </p:nvGraphicFramePr>
        <p:xfrm>
          <a:off x="304800" y="952500"/>
          <a:ext cx="8382000" cy="4847273"/>
        </p:xfrm>
        <a:graphic>
          <a:graphicData uri="http://schemas.openxmlformats.org/drawingml/2006/table">
            <a:tbl>
              <a:tblPr/>
              <a:tblGrid>
                <a:gridCol w="938213"/>
                <a:gridCol w="931862"/>
                <a:gridCol w="930275"/>
                <a:gridCol w="930275"/>
                <a:gridCol w="930275"/>
                <a:gridCol w="930275"/>
                <a:gridCol w="930275"/>
                <a:gridCol w="930275"/>
                <a:gridCol w="930275"/>
              </a:tblGrid>
              <a:tr h="6000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worker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Number of machines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214" name="Oval 654"/>
          <p:cNvSpPr>
            <a:spLocks noChangeArrowheads="1"/>
          </p:cNvSpPr>
          <p:nvPr/>
        </p:nvSpPr>
        <p:spPr bwMode="auto">
          <a:xfrm>
            <a:off x="2133600" y="2667000"/>
            <a:ext cx="838200" cy="3810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215" name="Oval 655"/>
          <p:cNvSpPr>
            <a:spLocks noChangeArrowheads="1"/>
          </p:cNvSpPr>
          <p:nvPr/>
        </p:nvSpPr>
        <p:spPr bwMode="auto">
          <a:xfrm>
            <a:off x="4038600" y="3048000"/>
            <a:ext cx="838200" cy="3810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5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5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5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214" grpId="0" animBg="1"/>
      <p:bldP spid="1952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</a:rPr>
              <a:t>Economies of scale occur for two reasons: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Indivisible inputs: when capital inputs are lumpy and cannot be scaled down for small operations.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24580" name="Picture 62" descr="MCBD05161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3048000"/>
            <a:ext cx="3452813" cy="334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</a:rPr>
              <a:t>Economies of scale occur for two reasons: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Factor specialization: dividing production into smaller tasks each undertaken by few workers.  This is possible with a large scale of production.</a:t>
            </a:r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25604" name="Picture 5" descr="MCj035163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581400"/>
            <a:ext cx="3048000" cy="235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C000"/>
                </a:solidFill>
              </a:rPr>
              <a:t>Scale Economies and cost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there are economies of scale in production, the average cost of production decreases as output increases.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V="1">
            <a:off x="838200" y="3962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838200" y="5867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V="1">
            <a:off x="3505200" y="3962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505200" y="5867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V="1">
            <a:off x="6172200" y="3962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172200" y="5867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Freeform 10"/>
          <p:cNvSpPr>
            <a:spLocks/>
          </p:cNvSpPr>
          <p:nvPr/>
        </p:nvSpPr>
        <p:spPr bwMode="auto">
          <a:xfrm>
            <a:off x="990600" y="4343400"/>
            <a:ext cx="1752600" cy="762000"/>
          </a:xfrm>
          <a:custGeom>
            <a:avLst/>
            <a:gdLst>
              <a:gd name="T0" fmla="*/ 0 w 1104"/>
              <a:gd name="T1" fmla="*/ 0 h 480"/>
              <a:gd name="T2" fmla="*/ 838200 w 1104"/>
              <a:gd name="T3" fmla="*/ 762000 h 480"/>
              <a:gd name="T4" fmla="*/ 1752600 w 1104"/>
              <a:gd name="T5" fmla="*/ 0 h 480"/>
              <a:gd name="T6" fmla="*/ 0 60000 65536"/>
              <a:gd name="T7" fmla="*/ 0 60000 65536"/>
              <a:gd name="T8" fmla="*/ 0 60000 65536"/>
              <a:gd name="T9" fmla="*/ 0 w 1104"/>
              <a:gd name="T10" fmla="*/ 0 h 480"/>
              <a:gd name="T11" fmla="*/ 1104 w 1104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04" h="480">
                <a:moveTo>
                  <a:pt x="0" y="0"/>
                </a:moveTo>
                <a:cubicBezTo>
                  <a:pt x="172" y="240"/>
                  <a:pt x="344" y="480"/>
                  <a:pt x="528" y="480"/>
                </a:cubicBezTo>
                <a:cubicBezTo>
                  <a:pt x="712" y="480"/>
                  <a:pt x="1008" y="80"/>
                  <a:pt x="1104" y="0"/>
                </a:cubicBezTo>
              </a:path>
            </a:pathLst>
          </a:cu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5" name="Freeform 11"/>
          <p:cNvSpPr>
            <a:spLocks/>
          </p:cNvSpPr>
          <p:nvPr/>
        </p:nvSpPr>
        <p:spPr bwMode="auto">
          <a:xfrm>
            <a:off x="3733800" y="4191000"/>
            <a:ext cx="1447800" cy="1143000"/>
          </a:xfrm>
          <a:custGeom>
            <a:avLst/>
            <a:gdLst>
              <a:gd name="T0" fmla="*/ 0 w 912"/>
              <a:gd name="T1" fmla="*/ 1143000 h 720"/>
              <a:gd name="T2" fmla="*/ 990600 w 912"/>
              <a:gd name="T3" fmla="*/ 838200 h 720"/>
              <a:gd name="T4" fmla="*/ 144780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0" y="720"/>
                </a:moveTo>
                <a:cubicBezTo>
                  <a:pt x="236" y="684"/>
                  <a:pt x="472" y="648"/>
                  <a:pt x="624" y="528"/>
                </a:cubicBezTo>
                <a:cubicBezTo>
                  <a:pt x="776" y="408"/>
                  <a:pt x="844" y="204"/>
                  <a:pt x="912" y="0"/>
                </a:cubicBezTo>
              </a:path>
            </a:pathLst>
          </a:custGeom>
          <a:noFill/>
          <a:ln w="28575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6" name="Freeform 12"/>
          <p:cNvSpPr>
            <a:spLocks/>
          </p:cNvSpPr>
          <p:nvPr/>
        </p:nvSpPr>
        <p:spPr bwMode="auto">
          <a:xfrm>
            <a:off x="6400800" y="4267200"/>
            <a:ext cx="1524000" cy="1143000"/>
          </a:xfrm>
          <a:custGeom>
            <a:avLst/>
            <a:gdLst>
              <a:gd name="T0" fmla="*/ 0 w 960"/>
              <a:gd name="T1" fmla="*/ 0 h 720"/>
              <a:gd name="T2" fmla="*/ 457200 w 960"/>
              <a:gd name="T3" fmla="*/ 685800 h 720"/>
              <a:gd name="T4" fmla="*/ 1524000 w 960"/>
              <a:gd name="T5" fmla="*/ 1143000 h 720"/>
              <a:gd name="T6" fmla="*/ 0 60000 65536"/>
              <a:gd name="T7" fmla="*/ 0 60000 65536"/>
              <a:gd name="T8" fmla="*/ 0 60000 65536"/>
              <a:gd name="T9" fmla="*/ 0 w 960"/>
              <a:gd name="T10" fmla="*/ 0 h 720"/>
              <a:gd name="T11" fmla="*/ 960 w 960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0" h="720">
                <a:moveTo>
                  <a:pt x="0" y="0"/>
                </a:moveTo>
                <a:cubicBezTo>
                  <a:pt x="64" y="156"/>
                  <a:pt x="128" y="312"/>
                  <a:pt x="288" y="432"/>
                </a:cubicBezTo>
                <a:cubicBezTo>
                  <a:pt x="448" y="552"/>
                  <a:pt x="704" y="636"/>
                  <a:pt x="960" y="720"/>
                </a:cubicBezTo>
              </a:path>
            </a:pathLst>
          </a:custGeom>
          <a:noFill/>
          <a:ln w="28575">
            <a:solidFill>
              <a:srgbClr val="E7EC2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7" name="Text Box 20"/>
          <p:cNvSpPr txBox="1">
            <a:spLocks noChangeArrowheads="1"/>
          </p:cNvSpPr>
          <p:nvPr/>
        </p:nvSpPr>
        <p:spPr bwMode="auto">
          <a:xfrm>
            <a:off x="2438400" y="5943600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26638" name="Text Box 21"/>
          <p:cNvSpPr txBox="1">
            <a:spLocks noChangeArrowheads="1"/>
          </p:cNvSpPr>
          <p:nvPr/>
        </p:nvSpPr>
        <p:spPr bwMode="auto">
          <a:xfrm>
            <a:off x="5200650" y="5943600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26639" name="Text Box 22"/>
          <p:cNvSpPr txBox="1">
            <a:spLocks noChangeArrowheads="1"/>
          </p:cNvSpPr>
          <p:nvPr/>
        </p:nvSpPr>
        <p:spPr bwMode="auto">
          <a:xfrm>
            <a:off x="7867650" y="5943600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26640" name="Text Box 23"/>
          <p:cNvSpPr txBox="1">
            <a:spLocks noChangeArrowheads="1"/>
          </p:cNvSpPr>
          <p:nvPr/>
        </p:nvSpPr>
        <p:spPr bwMode="auto">
          <a:xfrm>
            <a:off x="304800" y="3976688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AC</a:t>
            </a:r>
          </a:p>
        </p:txBody>
      </p:sp>
      <p:sp>
        <p:nvSpPr>
          <p:cNvPr id="26641" name="Text Box 24"/>
          <p:cNvSpPr txBox="1">
            <a:spLocks noChangeArrowheads="1"/>
          </p:cNvSpPr>
          <p:nvPr/>
        </p:nvSpPr>
        <p:spPr bwMode="auto">
          <a:xfrm>
            <a:off x="2927350" y="40386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AC</a:t>
            </a:r>
          </a:p>
        </p:txBody>
      </p:sp>
      <p:sp>
        <p:nvSpPr>
          <p:cNvPr id="26642" name="Text Box 25"/>
          <p:cNvSpPr txBox="1">
            <a:spLocks noChangeArrowheads="1"/>
          </p:cNvSpPr>
          <p:nvPr/>
        </p:nvSpPr>
        <p:spPr bwMode="auto">
          <a:xfrm>
            <a:off x="5594350" y="40386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AC</a:t>
            </a:r>
          </a:p>
        </p:txBody>
      </p:sp>
      <p:sp>
        <p:nvSpPr>
          <p:cNvPr id="199706" name="Line 26"/>
          <p:cNvSpPr>
            <a:spLocks noChangeShapeType="1"/>
          </p:cNvSpPr>
          <p:nvPr/>
        </p:nvSpPr>
        <p:spPr bwMode="auto">
          <a:xfrm>
            <a:off x="1295400" y="3962400"/>
            <a:ext cx="1143000" cy="236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07" name="Line 27"/>
          <p:cNvSpPr>
            <a:spLocks noChangeShapeType="1"/>
          </p:cNvSpPr>
          <p:nvPr/>
        </p:nvSpPr>
        <p:spPr bwMode="auto">
          <a:xfrm flipH="1">
            <a:off x="1219200" y="3962400"/>
            <a:ext cx="990600" cy="2438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08" name="Line 28"/>
          <p:cNvSpPr>
            <a:spLocks noChangeShapeType="1"/>
          </p:cNvSpPr>
          <p:nvPr/>
        </p:nvSpPr>
        <p:spPr bwMode="auto">
          <a:xfrm>
            <a:off x="4114800" y="3962400"/>
            <a:ext cx="1143000" cy="236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09" name="Line 29"/>
          <p:cNvSpPr>
            <a:spLocks noChangeShapeType="1"/>
          </p:cNvSpPr>
          <p:nvPr/>
        </p:nvSpPr>
        <p:spPr bwMode="auto">
          <a:xfrm flipH="1">
            <a:off x="3962400" y="3962400"/>
            <a:ext cx="914400" cy="236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06" grpId="0" animBg="1"/>
      <p:bldP spid="199707" grpId="0" animBg="1"/>
      <p:bldP spid="199708" grpId="0" animBg="1"/>
      <p:bldP spid="19970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</a:rPr>
              <a:t>5. Competition Generates Zero Economic Profit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In the absence of barriers to entry, we expect firms to enter a market until economic profit is zero.</a:t>
            </a:r>
          </a:p>
          <a:p>
            <a:pPr eaLnBrk="1" hangingPunct="1"/>
            <a:r>
              <a:rPr lang="en-US" smtClean="0"/>
              <a:t>This implies that the factors of production are earning their opportunity costs, i.e., just enough to keep them in business.  In that case they are earning normal profit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9900"/>
                </a:solidFill>
              </a:rPr>
              <a:t>Urban Economics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Urban economics combines both economics and geography:</a:t>
            </a:r>
          </a:p>
          <a:p>
            <a:pPr lvl="1" eaLnBrk="1" hangingPunct="1"/>
            <a:r>
              <a:rPr lang="en-US" smtClean="0"/>
              <a:t>Economics explores how people make decisions under scarcity, while</a:t>
            </a:r>
          </a:p>
          <a:p>
            <a:pPr lvl="1" eaLnBrk="1" hangingPunct="1"/>
            <a:r>
              <a:rPr lang="en-US" smtClean="0"/>
              <a:t>Geography explains where human activity occurs.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>
                <a:solidFill>
                  <a:srgbClr val="F4F69C"/>
                </a:solidFill>
              </a:rPr>
              <a:t>Urban economics explores the location choices of maximizing agents.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C000"/>
                </a:solidFill>
              </a:rPr>
              <a:t>Example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 Adam decided to open a bakery.  He could earn $50,000/ year in another job.  He withdraws his savings from the bank, $100 000 , which was earning 7%. The market for baked goods is a perfect competitive market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 </a:t>
            </a:r>
            <a:r>
              <a:rPr lang="en-US" smtClean="0">
                <a:solidFill>
                  <a:srgbClr val="FF6600"/>
                </a:solidFill>
              </a:rPr>
              <a:t>After paying all his expenses how much money do you expect Adam to be making in a year?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C000"/>
                </a:solidFill>
              </a:rPr>
              <a:t>Areas of Urban Economics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Market forces within the development of cities</a:t>
            </a:r>
          </a:p>
          <a:p>
            <a:pPr eaLnBrk="1" hangingPunct="1"/>
            <a:r>
              <a:rPr lang="en-US" smtClean="0"/>
              <a:t>Land use</a:t>
            </a:r>
          </a:p>
          <a:p>
            <a:pPr eaLnBrk="1" hangingPunct="1"/>
            <a:r>
              <a:rPr lang="en-US" smtClean="0"/>
              <a:t>Urban transportation</a:t>
            </a:r>
          </a:p>
          <a:p>
            <a:pPr eaLnBrk="1" hangingPunct="1"/>
            <a:r>
              <a:rPr lang="en-US" smtClean="0"/>
              <a:t>Crime and Public Policy</a:t>
            </a:r>
          </a:p>
          <a:p>
            <a:pPr eaLnBrk="1" hangingPunct="1"/>
            <a:r>
              <a:rPr lang="en-US" smtClean="0"/>
              <a:t>Housing and public policy</a:t>
            </a:r>
          </a:p>
          <a:p>
            <a:pPr eaLnBrk="1" hangingPunct="1"/>
            <a:r>
              <a:rPr lang="en-US" smtClean="0"/>
              <a:t>Local government expenditure and taxes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C000"/>
                </a:solidFill>
              </a:rPr>
              <a:t>Urban Area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/>
              <a:t>Urban area is defined based on population density, the number of people living in a given area.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/>
              <a:t> An urban area has a high population density relative to surrounding areas. </a:t>
            </a:r>
            <a:r>
              <a:rPr lang="en-US" sz="2800">
                <a:solidFill>
                  <a:srgbClr val="FF6600"/>
                </a:solidFill>
              </a:rPr>
              <a:t>(Can agriculture be the prominent activity in cities?)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/>
              <a:t>Therefore, in an urban area there is frequent contact between different economic activities.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For a city to develop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Three conditions have to be satisfied for a city to develop</a:t>
            </a:r>
          </a:p>
          <a:p>
            <a:pPr eaLnBrk="1" hangingPunct="1"/>
            <a:r>
              <a:rPr lang="en-US" dirty="0" smtClean="0"/>
              <a:t>The first condition:</a:t>
            </a:r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 Agricultural surplus</a:t>
            </a:r>
          </a:p>
          <a:p>
            <a:pPr lvl="2" eaLnBrk="1" hangingPunct="1"/>
            <a:r>
              <a:rPr lang="en-US" dirty="0" smtClean="0"/>
              <a:t>The rural dwellers must produce enough food to provide for themselves as well as city dwellers.</a:t>
            </a:r>
          </a:p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pic>
        <p:nvPicPr>
          <p:cNvPr id="12292" name="Picture 18" descr="MCj023382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209800"/>
            <a:ext cx="2209800" cy="213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For a city to develop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second condition: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mtClean="0"/>
              <a:t> </a:t>
            </a:r>
          </a:p>
          <a:p>
            <a:pPr lvl="1" eaLnBrk="1" hangingPunct="1"/>
            <a:endParaRPr lang="en-US" smtClean="0"/>
          </a:p>
          <a:p>
            <a:pPr lvl="1" eaLnBrk="1" hangingPunct="1"/>
            <a:r>
              <a:rPr lang="en-US" smtClean="0"/>
              <a:t>Urban production</a:t>
            </a:r>
          </a:p>
          <a:p>
            <a:pPr lvl="2" eaLnBrk="1" hangingPunct="1"/>
            <a:r>
              <a:rPr lang="en-US" smtClean="0"/>
              <a:t>City dwellers must produce something to exchange with rural people for the food they grow.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13316" name="Picture 16" descr="MCj028079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524000"/>
            <a:ext cx="2160588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For a city to develop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third condition: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r>
              <a:rPr lang="en-US" smtClean="0"/>
              <a:t>Transportation for exchange</a:t>
            </a:r>
          </a:p>
          <a:p>
            <a:pPr lvl="2" eaLnBrk="1" hangingPunct="1"/>
            <a:r>
              <a:rPr lang="en-US" smtClean="0"/>
              <a:t> An efficient network of transportation has to exist to facilitate the exchange of food and urban products.</a:t>
            </a:r>
          </a:p>
        </p:txBody>
      </p:sp>
      <p:pic>
        <p:nvPicPr>
          <p:cNvPr id="14340" name="Picture 4" descr="MCj025019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295400"/>
            <a:ext cx="3006725" cy="284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The rise of an urban society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will see later that the transformation from a rural to an urban society was facilitated by technological advances that:</a:t>
            </a:r>
          </a:p>
          <a:p>
            <a:pPr lvl="1" eaLnBrk="1" hangingPunct="1"/>
            <a:r>
              <a:rPr lang="en-US" smtClean="0"/>
              <a:t>increased agricultural surplus,</a:t>
            </a:r>
          </a:p>
          <a:p>
            <a:pPr lvl="1" eaLnBrk="1" hangingPunct="1"/>
            <a:r>
              <a:rPr lang="en-US" smtClean="0"/>
              <a:t>Increased the productivity of urban workers, and</a:t>
            </a:r>
          </a:p>
          <a:p>
            <a:pPr lvl="1" eaLnBrk="1" hangingPunct="1"/>
            <a:r>
              <a:rPr lang="en-US" smtClean="0"/>
              <a:t>Increased the efficiency of exchange and transportation.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Five Axioms of Urban Economics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2358</TotalTime>
  <Words>778</Words>
  <Application>Microsoft Office PowerPoint</Application>
  <PresentationFormat>On-screen Show (4:3)</PresentationFormat>
  <Paragraphs>184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Technic</vt:lpstr>
      <vt:lpstr>Chapter 1</vt:lpstr>
      <vt:lpstr>Urban Economics</vt:lpstr>
      <vt:lpstr>Areas of Urban Economics</vt:lpstr>
      <vt:lpstr>Urban Area</vt:lpstr>
      <vt:lpstr>For a city to develop</vt:lpstr>
      <vt:lpstr>For a city to develop</vt:lpstr>
      <vt:lpstr>For a city to develop</vt:lpstr>
      <vt:lpstr>The rise of an urban society</vt:lpstr>
      <vt:lpstr>Five Axioms of Urban Economics</vt:lpstr>
      <vt:lpstr>1. Prices adjust to achieve locational equilibrium</vt:lpstr>
      <vt:lpstr>2. Self Reinforcing Effects Generate Extreme Outcomes</vt:lpstr>
      <vt:lpstr>3. Externalities Cause Inefficiency</vt:lpstr>
      <vt:lpstr>Pollution and Market Inefficiency</vt:lpstr>
      <vt:lpstr>4. Production is Subject to Economies of Scale</vt:lpstr>
      <vt:lpstr>PowerPoint Presentation</vt:lpstr>
      <vt:lpstr>Economies of scale occur for two reasons: </vt:lpstr>
      <vt:lpstr>Economies of scale occur for two reasons: </vt:lpstr>
      <vt:lpstr>Scale Economies and cost</vt:lpstr>
      <vt:lpstr>5. Competition Generates Zero Economic Profit</vt:lpstr>
      <vt:lpstr>Example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Home</dc:creator>
  <cp:lastModifiedBy>Distributed Computing</cp:lastModifiedBy>
  <cp:revision>26</cp:revision>
  <dcterms:created xsi:type="dcterms:W3CDTF">2007-08-01T14:26:29Z</dcterms:created>
  <dcterms:modified xsi:type="dcterms:W3CDTF">2011-01-23T00:45:45Z</dcterms:modified>
</cp:coreProperties>
</file>