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 id="2147483789" r:id="rId2"/>
  </p:sldMasterIdLst>
  <p:notesMasterIdLst>
    <p:notesMasterId r:id="rId51"/>
  </p:notesMasterIdLst>
  <p:sldIdLst>
    <p:sldId id="256" r:id="rId3"/>
    <p:sldId id="259" r:id="rId4"/>
    <p:sldId id="296" r:id="rId5"/>
    <p:sldId id="320" r:id="rId6"/>
    <p:sldId id="321" r:id="rId7"/>
    <p:sldId id="322" r:id="rId8"/>
    <p:sldId id="323" r:id="rId9"/>
    <p:sldId id="324" r:id="rId10"/>
    <p:sldId id="325" r:id="rId11"/>
    <p:sldId id="326" r:id="rId12"/>
    <p:sldId id="328" r:id="rId13"/>
    <p:sldId id="329" r:id="rId14"/>
    <p:sldId id="330" r:id="rId15"/>
    <p:sldId id="331" r:id="rId16"/>
    <p:sldId id="332" r:id="rId17"/>
    <p:sldId id="333" r:id="rId18"/>
    <p:sldId id="261" r:id="rId19"/>
    <p:sldId id="262" r:id="rId20"/>
    <p:sldId id="263" r:id="rId21"/>
    <p:sldId id="264" r:id="rId22"/>
    <p:sldId id="318" r:id="rId23"/>
    <p:sldId id="266" r:id="rId24"/>
    <p:sldId id="267" r:id="rId25"/>
    <p:sldId id="268" r:id="rId26"/>
    <p:sldId id="269" r:id="rId27"/>
    <p:sldId id="273" r:id="rId28"/>
    <p:sldId id="274" r:id="rId29"/>
    <p:sldId id="285" r:id="rId30"/>
    <p:sldId id="275" r:id="rId31"/>
    <p:sldId id="286" r:id="rId32"/>
    <p:sldId id="276" r:id="rId33"/>
    <p:sldId id="319" r:id="rId34"/>
    <p:sldId id="277" r:id="rId35"/>
    <p:sldId id="279" r:id="rId36"/>
    <p:sldId id="280" r:id="rId37"/>
    <p:sldId id="281" r:id="rId38"/>
    <p:sldId id="283" r:id="rId39"/>
    <p:sldId id="282" r:id="rId40"/>
    <p:sldId id="336" r:id="rId41"/>
    <p:sldId id="287" r:id="rId42"/>
    <p:sldId id="288" r:id="rId43"/>
    <p:sldId id="289" r:id="rId44"/>
    <p:sldId id="290" r:id="rId45"/>
    <p:sldId id="334" r:id="rId46"/>
    <p:sldId id="291" r:id="rId47"/>
    <p:sldId id="292" r:id="rId48"/>
    <p:sldId id="293" r:id="rId49"/>
    <p:sldId id="294" r:id="rId50"/>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CC0066"/>
    <a:srgbClr val="800000"/>
    <a:srgbClr val="669900"/>
    <a:srgbClr val="000000"/>
    <a:srgbClr val="FF9900"/>
    <a:srgbClr val="009999"/>
    <a:srgbClr val="FF99CC"/>
    <a:srgbClr val="9E9A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6678" autoAdjust="0"/>
  </p:normalViewPr>
  <p:slideViewPr>
    <p:cSldViewPr>
      <p:cViewPr varScale="1">
        <p:scale>
          <a:sx n="74" d="100"/>
          <a:sy n="74" d="100"/>
        </p:scale>
        <p:origin x="-125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notesMaster" Target="notesMasters/notesMaster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2034"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vl1pPr>
          </a:lstStyle>
          <a:p>
            <a:pPr>
              <a:defRPr/>
            </a:pPr>
            <a:endParaRPr lang="en-US"/>
          </a:p>
        </p:txBody>
      </p:sp>
      <p:sp>
        <p:nvSpPr>
          <p:cNvPr id="172035"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vl1pPr>
          </a:lstStyle>
          <a:p>
            <a:pPr>
              <a:defRPr/>
            </a:pPr>
            <a:endParaRPr lang="en-US"/>
          </a:p>
        </p:txBody>
      </p:sp>
      <p:sp>
        <p:nvSpPr>
          <p:cNvPr id="69636"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172037"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2038"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vl1pPr>
          </a:lstStyle>
          <a:p>
            <a:pPr>
              <a:defRPr/>
            </a:pPr>
            <a:endParaRPr lang="en-US"/>
          </a:p>
        </p:txBody>
      </p:sp>
      <p:sp>
        <p:nvSpPr>
          <p:cNvPr id="172039"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1F1DC03D-F987-4899-BD6C-58942359D69F}" type="slidenum">
              <a:rPr lang="en-US"/>
              <a:pPr>
                <a:defRPr/>
              </a:pPr>
              <a:t>‹#›</a:t>
            </a:fld>
            <a:endParaRPr lang="en-US"/>
          </a:p>
        </p:txBody>
      </p:sp>
    </p:spTree>
    <p:extLst>
      <p:ext uri="{BB962C8B-B14F-4D97-AF65-F5344CB8AC3E}">
        <p14:creationId xmlns:p14="http://schemas.microsoft.com/office/powerpoint/2010/main" val="3001067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6C4FCB0A-896D-411B-8BD0-DA45FF4E81E2}" type="slidenum">
              <a:rPr lang="en-US" smtClean="0"/>
              <a:pPr/>
              <a:t>3</a:t>
            </a:fld>
            <a:endParaRPr lang="en-US" smtClean="0"/>
          </a:p>
        </p:txBody>
      </p:sp>
      <p:sp>
        <p:nvSpPr>
          <p:cNvPr id="71683" name="Rectangle 2"/>
          <p:cNvSpPr>
            <a:spLocks noGrp="1" noRot="1" noChangeAspect="1" noChangeArrowheads="1" noTextEdit="1"/>
          </p:cNvSpPr>
          <p:nvPr>
            <p:ph type="sldImg"/>
          </p:nvPr>
        </p:nvSpPr>
        <p:spPr>
          <a:xfrm>
            <a:off x="1266825" y="727075"/>
            <a:ext cx="4781550" cy="3586163"/>
          </a:xfrm>
          <a:ln w="12700" cap="flat">
            <a:solidFill>
              <a:schemeClr val="tx1"/>
            </a:solidFill>
          </a:ln>
        </p:spPr>
      </p:sp>
      <p:sp>
        <p:nvSpPr>
          <p:cNvPr id="71684" name="Rectangle 3"/>
          <p:cNvSpPr>
            <a:spLocks noGrp="1" noChangeArrowheads="1"/>
          </p:cNvSpPr>
          <p:nvPr>
            <p:ph type="body" idx="1"/>
          </p:nvPr>
        </p:nvSpPr>
        <p:spPr>
          <a:xfrm>
            <a:off x="974725" y="4560888"/>
            <a:ext cx="5365750" cy="4319587"/>
          </a:xfrm>
          <a:noFill/>
          <a:ln/>
        </p:spPr>
        <p:txBody>
          <a:bodyPr lIns="97323" tIns="48661" rIns="97323" bIns="48661"/>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20734E64-7138-4293-8150-45A5E274C5D6}" type="slidenum">
              <a:rPr lang="en-US" smtClean="0"/>
              <a:pPr/>
              <a:t>8</a:t>
            </a:fld>
            <a:endParaRPr lang="en-US" smtClean="0"/>
          </a:p>
        </p:txBody>
      </p:sp>
      <p:sp>
        <p:nvSpPr>
          <p:cNvPr id="72707" name="Rectangle 2"/>
          <p:cNvSpPr>
            <a:spLocks noChangeArrowheads="1"/>
          </p:cNvSpPr>
          <p:nvPr/>
        </p:nvSpPr>
        <p:spPr bwMode="auto">
          <a:xfrm>
            <a:off x="4143375" y="0"/>
            <a:ext cx="3171825" cy="477838"/>
          </a:xfrm>
          <a:prstGeom prst="rect">
            <a:avLst/>
          </a:prstGeom>
          <a:noFill/>
          <a:ln w="9525">
            <a:noFill/>
            <a:miter lim="800000"/>
            <a:headEnd/>
            <a:tailEnd/>
          </a:ln>
        </p:spPr>
        <p:txBody>
          <a:bodyPr wrap="none" lIns="96661" tIns="48331" rIns="96661" bIns="48331" anchor="ctr"/>
          <a:lstStyle/>
          <a:p>
            <a:endParaRPr lang="en-US"/>
          </a:p>
        </p:txBody>
      </p:sp>
      <p:sp>
        <p:nvSpPr>
          <p:cNvPr id="72708" name="Rectangle 3"/>
          <p:cNvSpPr>
            <a:spLocks noChangeArrowheads="1"/>
          </p:cNvSpPr>
          <p:nvPr/>
        </p:nvSpPr>
        <p:spPr bwMode="auto">
          <a:xfrm>
            <a:off x="4143375" y="9120188"/>
            <a:ext cx="3171825" cy="481012"/>
          </a:xfrm>
          <a:prstGeom prst="rect">
            <a:avLst/>
          </a:prstGeom>
          <a:noFill/>
          <a:ln w="9525">
            <a:noFill/>
            <a:miter lim="800000"/>
            <a:headEnd/>
            <a:tailEnd/>
          </a:ln>
        </p:spPr>
        <p:txBody>
          <a:bodyPr lIns="20137" tIns="0" rIns="20137" bIns="0" anchor="b"/>
          <a:lstStyle/>
          <a:p>
            <a:pPr algn="r" eaLnBrk="0" hangingPunct="0"/>
            <a:r>
              <a:rPr lang="en-US" sz="1100" i="1">
                <a:latin typeface="Times New Roman" pitchFamily="18" charset="0"/>
              </a:rPr>
              <a:t>14</a:t>
            </a:r>
          </a:p>
        </p:txBody>
      </p:sp>
      <p:sp>
        <p:nvSpPr>
          <p:cNvPr id="72709" name="Rectangle 4"/>
          <p:cNvSpPr>
            <a:spLocks noChangeArrowheads="1"/>
          </p:cNvSpPr>
          <p:nvPr/>
        </p:nvSpPr>
        <p:spPr bwMode="auto">
          <a:xfrm>
            <a:off x="-1588" y="9120188"/>
            <a:ext cx="3170238" cy="481012"/>
          </a:xfrm>
          <a:prstGeom prst="rect">
            <a:avLst/>
          </a:prstGeom>
          <a:noFill/>
          <a:ln w="9525">
            <a:noFill/>
            <a:miter lim="800000"/>
            <a:headEnd/>
            <a:tailEnd/>
          </a:ln>
        </p:spPr>
        <p:txBody>
          <a:bodyPr wrap="none" lIns="96661" tIns="48331" rIns="96661" bIns="48331" anchor="ctr"/>
          <a:lstStyle/>
          <a:p>
            <a:endParaRPr lang="en-US"/>
          </a:p>
        </p:txBody>
      </p:sp>
      <p:sp>
        <p:nvSpPr>
          <p:cNvPr id="72710" name="Rectangle 5"/>
          <p:cNvSpPr>
            <a:spLocks noChangeArrowheads="1"/>
          </p:cNvSpPr>
          <p:nvPr/>
        </p:nvSpPr>
        <p:spPr bwMode="auto">
          <a:xfrm>
            <a:off x="-1588" y="0"/>
            <a:ext cx="3170238" cy="477838"/>
          </a:xfrm>
          <a:prstGeom prst="rect">
            <a:avLst/>
          </a:prstGeom>
          <a:noFill/>
          <a:ln w="9525">
            <a:noFill/>
            <a:miter lim="800000"/>
            <a:headEnd/>
            <a:tailEnd/>
          </a:ln>
        </p:spPr>
        <p:txBody>
          <a:bodyPr wrap="none" lIns="96661" tIns="48331" rIns="96661" bIns="48331" anchor="ctr"/>
          <a:lstStyle/>
          <a:p>
            <a:endParaRPr lang="en-US"/>
          </a:p>
        </p:txBody>
      </p:sp>
      <p:sp>
        <p:nvSpPr>
          <p:cNvPr id="72711" name="Rectangle 6"/>
          <p:cNvSpPr>
            <a:spLocks noGrp="1" noRot="1" noChangeAspect="1" noChangeArrowheads="1" noTextEdit="1"/>
          </p:cNvSpPr>
          <p:nvPr>
            <p:ph type="sldImg"/>
          </p:nvPr>
        </p:nvSpPr>
        <p:spPr>
          <a:xfrm>
            <a:off x="1266825" y="727075"/>
            <a:ext cx="4783138" cy="3586163"/>
          </a:xfrm>
          <a:ln w="12700" cap="flat"/>
        </p:spPr>
      </p:sp>
      <p:sp>
        <p:nvSpPr>
          <p:cNvPr id="72712" name="Rectangle 7"/>
          <p:cNvSpPr>
            <a:spLocks noGrp="1" noChangeArrowheads="1"/>
          </p:cNvSpPr>
          <p:nvPr>
            <p:ph type="body" idx="1"/>
          </p:nvPr>
        </p:nvSpPr>
        <p:spPr>
          <a:xfrm>
            <a:off x="974725" y="4560888"/>
            <a:ext cx="5365750" cy="4319587"/>
          </a:xfrm>
          <a:noFill/>
          <a:ln/>
        </p:spPr>
        <p:txBody>
          <a:bodyPr lIns="97323" tIns="48661" rIns="97323" bIns="48661"/>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38878D88-6BF9-4DC5-9AF9-7BF16B59238C}" type="slidenum">
              <a:rPr lang="en-US" smtClean="0"/>
              <a:pPr/>
              <a:t>12</a:t>
            </a:fld>
            <a:endParaRPr lang="en-US" smtClean="0"/>
          </a:p>
        </p:txBody>
      </p:sp>
      <p:sp>
        <p:nvSpPr>
          <p:cNvPr id="73731" name="Rectangle 2"/>
          <p:cNvSpPr>
            <a:spLocks noChangeArrowheads="1"/>
          </p:cNvSpPr>
          <p:nvPr/>
        </p:nvSpPr>
        <p:spPr bwMode="auto">
          <a:xfrm>
            <a:off x="4143375" y="0"/>
            <a:ext cx="3171825" cy="477838"/>
          </a:xfrm>
          <a:prstGeom prst="rect">
            <a:avLst/>
          </a:prstGeom>
          <a:noFill/>
          <a:ln w="9525">
            <a:noFill/>
            <a:miter lim="800000"/>
            <a:headEnd/>
            <a:tailEnd/>
          </a:ln>
        </p:spPr>
        <p:txBody>
          <a:bodyPr wrap="none" lIns="96661" tIns="48331" rIns="96661" bIns="48331" anchor="ctr"/>
          <a:lstStyle/>
          <a:p>
            <a:endParaRPr lang="en-US"/>
          </a:p>
        </p:txBody>
      </p:sp>
      <p:sp>
        <p:nvSpPr>
          <p:cNvPr id="73732" name="Rectangle 3"/>
          <p:cNvSpPr>
            <a:spLocks noChangeArrowheads="1"/>
          </p:cNvSpPr>
          <p:nvPr/>
        </p:nvSpPr>
        <p:spPr bwMode="auto">
          <a:xfrm>
            <a:off x="4143375" y="9120188"/>
            <a:ext cx="3171825" cy="481012"/>
          </a:xfrm>
          <a:prstGeom prst="rect">
            <a:avLst/>
          </a:prstGeom>
          <a:noFill/>
          <a:ln w="9525">
            <a:noFill/>
            <a:miter lim="800000"/>
            <a:headEnd/>
            <a:tailEnd/>
          </a:ln>
        </p:spPr>
        <p:txBody>
          <a:bodyPr lIns="20137" tIns="0" rIns="20137" bIns="0" anchor="b"/>
          <a:lstStyle/>
          <a:p>
            <a:pPr algn="r" eaLnBrk="0" hangingPunct="0"/>
            <a:r>
              <a:rPr lang="en-US" sz="1100" i="1">
                <a:latin typeface="Times New Roman" pitchFamily="18" charset="0"/>
              </a:rPr>
              <a:t>10</a:t>
            </a:r>
          </a:p>
        </p:txBody>
      </p:sp>
      <p:sp>
        <p:nvSpPr>
          <p:cNvPr id="73733" name="Rectangle 4"/>
          <p:cNvSpPr>
            <a:spLocks noChangeArrowheads="1"/>
          </p:cNvSpPr>
          <p:nvPr/>
        </p:nvSpPr>
        <p:spPr bwMode="auto">
          <a:xfrm>
            <a:off x="-1588" y="9120188"/>
            <a:ext cx="3170238" cy="481012"/>
          </a:xfrm>
          <a:prstGeom prst="rect">
            <a:avLst/>
          </a:prstGeom>
          <a:noFill/>
          <a:ln w="9525">
            <a:noFill/>
            <a:miter lim="800000"/>
            <a:headEnd/>
            <a:tailEnd/>
          </a:ln>
        </p:spPr>
        <p:txBody>
          <a:bodyPr wrap="none" lIns="96661" tIns="48331" rIns="96661" bIns="48331" anchor="ctr"/>
          <a:lstStyle/>
          <a:p>
            <a:endParaRPr lang="en-US"/>
          </a:p>
        </p:txBody>
      </p:sp>
      <p:sp>
        <p:nvSpPr>
          <p:cNvPr id="73734" name="Rectangle 5"/>
          <p:cNvSpPr>
            <a:spLocks noChangeArrowheads="1"/>
          </p:cNvSpPr>
          <p:nvPr/>
        </p:nvSpPr>
        <p:spPr bwMode="auto">
          <a:xfrm>
            <a:off x="-1588" y="0"/>
            <a:ext cx="3170238" cy="477838"/>
          </a:xfrm>
          <a:prstGeom prst="rect">
            <a:avLst/>
          </a:prstGeom>
          <a:noFill/>
          <a:ln w="9525">
            <a:noFill/>
            <a:miter lim="800000"/>
            <a:headEnd/>
            <a:tailEnd/>
          </a:ln>
        </p:spPr>
        <p:txBody>
          <a:bodyPr wrap="none" lIns="96661" tIns="48331" rIns="96661" bIns="48331" anchor="ctr"/>
          <a:lstStyle/>
          <a:p>
            <a:endParaRPr lang="en-US"/>
          </a:p>
        </p:txBody>
      </p:sp>
      <p:sp>
        <p:nvSpPr>
          <p:cNvPr id="73735" name="Rectangle 6"/>
          <p:cNvSpPr>
            <a:spLocks noGrp="1" noRot="1" noChangeAspect="1" noChangeArrowheads="1" noTextEdit="1"/>
          </p:cNvSpPr>
          <p:nvPr>
            <p:ph type="sldImg"/>
          </p:nvPr>
        </p:nvSpPr>
        <p:spPr>
          <a:xfrm>
            <a:off x="1266825" y="727075"/>
            <a:ext cx="4783138" cy="3586163"/>
          </a:xfrm>
          <a:ln w="12700" cap="flat"/>
        </p:spPr>
      </p:sp>
      <p:sp>
        <p:nvSpPr>
          <p:cNvPr id="73736" name="Rectangle 7"/>
          <p:cNvSpPr>
            <a:spLocks noGrp="1" noChangeArrowheads="1"/>
          </p:cNvSpPr>
          <p:nvPr>
            <p:ph type="body" idx="1"/>
          </p:nvPr>
        </p:nvSpPr>
        <p:spPr>
          <a:xfrm>
            <a:off x="974725" y="4560888"/>
            <a:ext cx="5365750" cy="4319587"/>
          </a:xfrm>
          <a:noFill/>
          <a:ln/>
        </p:spPr>
        <p:txBody>
          <a:bodyPr lIns="97323" tIns="48661" rIns="97323" bIns="48661"/>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142BBF4E-42C0-4EC6-9C86-5DA5C1FD8008}" type="slidenum">
              <a:rPr lang="en-US" smtClean="0"/>
              <a:pPr/>
              <a:t>13</a:t>
            </a:fld>
            <a:endParaRPr lang="en-US" smtClean="0"/>
          </a:p>
        </p:txBody>
      </p:sp>
      <p:sp>
        <p:nvSpPr>
          <p:cNvPr id="74755" name="Rectangle 2"/>
          <p:cNvSpPr>
            <a:spLocks noChangeArrowheads="1"/>
          </p:cNvSpPr>
          <p:nvPr/>
        </p:nvSpPr>
        <p:spPr bwMode="auto">
          <a:xfrm>
            <a:off x="4143375" y="0"/>
            <a:ext cx="3171825" cy="477838"/>
          </a:xfrm>
          <a:prstGeom prst="rect">
            <a:avLst/>
          </a:prstGeom>
          <a:noFill/>
          <a:ln w="9525">
            <a:noFill/>
            <a:miter lim="800000"/>
            <a:headEnd/>
            <a:tailEnd/>
          </a:ln>
        </p:spPr>
        <p:txBody>
          <a:bodyPr wrap="none" lIns="96661" tIns="48331" rIns="96661" bIns="48331" anchor="ctr"/>
          <a:lstStyle/>
          <a:p>
            <a:endParaRPr lang="en-US"/>
          </a:p>
        </p:txBody>
      </p:sp>
      <p:sp>
        <p:nvSpPr>
          <p:cNvPr id="74756" name="Rectangle 3"/>
          <p:cNvSpPr>
            <a:spLocks noChangeArrowheads="1"/>
          </p:cNvSpPr>
          <p:nvPr/>
        </p:nvSpPr>
        <p:spPr bwMode="auto">
          <a:xfrm>
            <a:off x="4143375" y="9120188"/>
            <a:ext cx="3171825" cy="481012"/>
          </a:xfrm>
          <a:prstGeom prst="rect">
            <a:avLst/>
          </a:prstGeom>
          <a:noFill/>
          <a:ln w="9525">
            <a:noFill/>
            <a:miter lim="800000"/>
            <a:headEnd/>
            <a:tailEnd/>
          </a:ln>
        </p:spPr>
        <p:txBody>
          <a:bodyPr lIns="20137" tIns="0" rIns="20137" bIns="0" anchor="b"/>
          <a:lstStyle/>
          <a:p>
            <a:pPr algn="r" eaLnBrk="0" hangingPunct="0"/>
            <a:r>
              <a:rPr lang="en-US" sz="1100" i="1">
                <a:latin typeface="Times New Roman" pitchFamily="18" charset="0"/>
              </a:rPr>
              <a:t>10</a:t>
            </a:r>
          </a:p>
        </p:txBody>
      </p:sp>
      <p:sp>
        <p:nvSpPr>
          <p:cNvPr id="74757" name="Rectangle 4"/>
          <p:cNvSpPr>
            <a:spLocks noChangeArrowheads="1"/>
          </p:cNvSpPr>
          <p:nvPr/>
        </p:nvSpPr>
        <p:spPr bwMode="auto">
          <a:xfrm>
            <a:off x="-1588" y="9120188"/>
            <a:ext cx="3170238" cy="481012"/>
          </a:xfrm>
          <a:prstGeom prst="rect">
            <a:avLst/>
          </a:prstGeom>
          <a:noFill/>
          <a:ln w="9525">
            <a:noFill/>
            <a:miter lim="800000"/>
            <a:headEnd/>
            <a:tailEnd/>
          </a:ln>
        </p:spPr>
        <p:txBody>
          <a:bodyPr wrap="none" lIns="96661" tIns="48331" rIns="96661" bIns="48331" anchor="ctr"/>
          <a:lstStyle/>
          <a:p>
            <a:endParaRPr lang="en-US"/>
          </a:p>
        </p:txBody>
      </p:sp>
      <p:sp>
        <p:nvSpPr>
          <p:cNvPr id="74758" name="Rectangle 5"/>
          <p:cNvSpPr>
            <a:spLocks noChangeArrowheads="1"/>
          </p:cNvSpPr>
          <p:nvPr/>
        </p:nvSpPr>
        <p:spPr bwMode="auto">
          <a:xfrm>
            <a:off x="-1588" y="0"/>
            <a:ext cx="3170238" cy="477838"/>
          </a:xfrm>
          <a:prstGeom prst="rect">
            <a:avLst/>
          </a:prstGeom>
          <a:noFill/>
          <a:ln w="9525">
            <a:noFill/>
            <a:miter lim="800000"/>
            <a:headEnd/>
            <a:tailEnd/>
          </a:ln>
        </p:spPr>
        <p:txBody>
          <a:bodyPr wrap="none" lIns="96661" tIns="48331" rIns="96661" bIns="48331" anchor="ctr"/>
          <a:lstStyle/>
          <a:p>
            <a:endParaRPr lang="en-US"/>
          </a:p>
        </p:txBody>
      </p:sp>
      <p:sp>
        <p:nvSpPr>
          <p:cNvPr id="74759" name="Rectangle 6"/>
          <p:cNvSpPr>
            <a:spLocks noGrp="1" noRot="1" noChangeAspect="1" noChangeArrowheads="1" noTextEdit="1"/>
          </p:cNvSpPr>
          <p:nvPr>
            <p:ph type="sldImg"/>
          </p:nvPr>
        </p:nvSpPr>
        <p:spPr>
          <a:xfrm>
            <a:off x="1266825" y="727075"/>
            <a:ext cx="4783138" cy="3586163"/>
          </a:xfrm>
          <a:ln w="12700" cap="flat"/>
        </p:spPr>
      </p:sp>
      <p:sp>
        <p:nvSpPr>
          <p:cNvPr id="74760" name="Rectangle 7"/>
          <p:cNvSpPr>
            <a:spLocks noGrp="1" noChangeArrowheads="1"/>
          </p:cNvSpPr>
          <p:nvPr>
            <p:ph type="body" idx="1"/>
          </p:nvPr>
        </p:nvSpPr>
        <p:spPr>
          <a:xfrm>
            <a:off x="974725" y="4560888"/>
            <a:ext cx="5365750" cy="4319587"/>
          </a:xfrm>
          <a:noFill/>
          <a:ln/>
        </p:spPr>
        <p:txBody>
          <a:bodyPr lIns="97323" tIns="48661" rIns="97323" bIns="48661"/>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Freeform 3"/>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defRPr/>
            </a:pPr>
            <a:endParaRPr lang="en-US"/>
          </a:p>
        </p:txBody>
      </p:sp>
      <p:sp>
        <p:nvSpPr>
          <p:cNvPr id="5" name="Freeform 4"/>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defRPr/>
            </a:pPr>
            <a:endParaRPr lang="en-US"/>
          </a:p>
        </p:txBody>
      </p:sp>
      <p:sp>
        <p:nvSpPr>
          <p:cNvPr id="9" name="Title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smtClean="0"/>
              <a:t>Click to edit Master title style</a:t>
            </a:r>
            <a:endParaRPr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6" name="Date Placeholder 29"/>
          <p:cNvSpPr>
            <a:spLocks noGrp="1"/>
          </p:cNvSpPr>
          <p:nvPr>
            <p:ph type="dt" sz="half" idx="10"/>
          </p:nvPr>
        </p:nvSpPr>
        <p:spPr/>
        <p:txBody>
          <a:bodyPr/>
          <a:lstStyle>
            <a:lvl1pPr>
              <a:defRPr/>
            </a:lvl1pPr>
          </a:lstStyle>
          <a:p>
            <a:pPr>
              <a:defRPr/>
            </a:pPr>
            <a:endParaRPr lang="en-US"/>
          </a:p>
        </p:txBody>
      </p:sp>
      <p:sp>
        <p:nvSpPr>
          <p:cNvPr id="7" name="Footer Placeholder 18"/>
          <p:cNvSpPr>
            <a:spLocks noGrp="1"/>
          </p:cNvSpPr>
          <p:nvPr>
            <p:ph type="ftr" sz="quarter" idx="11"/>
          </p:nvPr>
        </p:nvSpPr>
        <p:spPr/>
        <p:txBody>
          <a:bodyPr/>
          <a:lstStyle>
            <a:lvl1pPr>
              <a:defRPr/>
            </a:lvl1pPr>
          </a:lstStyle>
          <a:p>
            <a:pPr>
              <a:defRPr/>
            </a:pPr>
            <a:endParaRPr lang="en-US"/>
          </a:p>
        </p:txBody>
      </p:sp>
      <p:sp>
        <p:nvSpPr>
          <p:cNvPr id="8" name="Slide Number Placeholder 26"/>
          <p:cNvSpPr>
            <a:spLocks noGrp="1"/>
          </p:cNvSpPr>
          <p:nvPr>
            <p:ph type="sldNum" sz="quarter" idx="12"/>
          </p:nvPr>
        </p:nvSpPr>
        <p:spPr/>
        <p:txBody>
          <a:bodyPr/>
          <a:lstStyle>
            <a:lvl1pPr>
              <a:defRPr/>
            </a:lvl1pPr>
          </a:lstStyle>
          <a:p>
            <a:pPr>
              <a:defRPr/>
            </a:pPr>
            <a:fld id="{C26D3A85-6969-4F67-869E-D54AC7F2DC06}"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0378B87-F93E-4157-ADA4-1ECC95B3A0E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8C02A5A6-61EE-4F00-9962-F5046A58CECA}"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51575"/>
            <a:ext cx="2133600" cy="476250"/>
          </a:xfrm>
        </p:spPr>
        <p:txBody>
          <a:bodyPr/>
          <a:lstStyle>
            <a:lvl1pPr>
              <a:defRPr/>
            </a:lvl1pPr>
          </a:lstStyle>
          <a:p>
            <a:pPr>
              <a:defRPr/>
            </a:pPr>
            <a:endParaRPr lang="en-US"/>
          </a:p>
        </p:txBody>
      </p:sp>
      <p:sp>
        <p:nvSpPr>
          <p:cNvPr id="7" name="Slide Number Placeholder 6"/>
          <p:cNvSpPr>
            <a:spLocks noGrp="1"/>
          </p:cNvSpPr>
          <p:nvPr>
            <p:ph type="sldNum" sz="quarter" idx="11"/>
          </p:nvPr>
        </p:nvSpPr>
        <p:spPr>
          <a:xfrm>
            <a:off x="6553200" y="6248400"/>
            <a:ext cx="2133600" cy="476250"/>
          </a:xfrm>
        </p:spPr>
        <p:txBody>
          <a:bodyPr/>
          <a:lstStyle>
            <a:lvl1pPr>
              <a:defRPr/>
            </a:lvl1pPr>
          </a:lstStyle>
          <a:p>
            <a:pPr>
              <a:defRPr/>
            </a:pPr>
            <a:fld id="{E0046891-F66E-4185-8D8A-E46B4FE4A41D}" type="slidenum">
              <a:rPr lang="en-US"/>
              <a:pPr>
                <a:defRPr/>
              </a:pPr>
              <a:t>‹#›</a:t>
            </a:fld>
            <a:endParaRPr lang="en-US"/>
          </a:p>
        </p:txBody>
      </p:sp>
      <p:sp>
        <p:nvSpPr>
          <p:cNvPr id="8" name="Footer Placeholder 7"/>
          <p:cNvSpPr>
            <a:spLocks noGrp="1"/>
          </p:cNvSpPr>
          <p:nvPr>
            <p:ph type="ftr" sz="quarter" idx="12"/>
          </p:nvPr>
        </p:nvSpPr>
        <p:spPr>
          <a:xfrm>
            <a:off x="3124200" y="6248400"/>
            <a:ext cx="2895600" cy="476250"/>
          </a:xfrm>
        </p:spPr>
        <p:txBody>
          <a:bodyPr/>
          <a:lstStyle>
            <a:lvl1pPr>
              <a:defRPr/>
            </a:lvl1pPr>
          </a:lstStyle>
          <a:p>
            <a:pPr>
              <a:defRPr/>
            </a:pP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normAutofit/>
          </a:bodyPr>
          <a:lstStyle/>
          <a:p>
            <a:pPr lvl="0"/>
            <a:endParaRPr lang="en-US" noProof="0"/>
          </a:p>
        </p:txBody>
      </p:sp>
      <p:sp>
        <p:nvSpPr>
          <p:cNvPr id="4" name="Date Placeholder 3"/>
          <p:cNvSpPr>
            <a:spLocks noGrp="1"/>
          </p:cNvSpPr>
          <p:nvPr>
            <p:ph type="dt" sz="half" idx="10"/>
          </p:nvPr>
        </p:nvSpPr>
        <p:spPr>
          <a:xfrm>
            <a:off x="457200" y="6251575"/>
            <a:ext cx="2133600" cy="476250"/>
          </a:xfrm>
        </p:spPr>
        <p:txBody>
          <a:bodyPr/>
          <a:lstStyle>
            <a:lvl1pPr>
              <a:defRPr/>
            </a:lvl1pPr>
          </a:lstStyle>
          <a:p>
            <a:pPr>
              <a:defRPr/>
            </a:pPr>
            <a:endParaRPr lang="en-US"/>
          </a:p>
        </p:txBody>
      </p:sp>
      <p:sp>
        <p:nvSpPr>
          <p:cNvPr id="5" name="Slide Number Placeholder 4"/>
          <p:cNvSpPr>
            <a:spLocks noGrp="1"/>
          </p:cNvSpPr>
          <p:nvPr>
            <p:ph type="sldNum" sz="quarter" idx="11"/>
          </p:nvPr>
        </p:nvSpPr>
        <p:spPr>
          <a:xfrm>
            <a:off x="6553200" y="6248400"/>
            <a:ext cx="2133600" cy="476250"/>
          </a:xfrm>
        </p:spPr>
        <p:txBody>
          <a:bodyPr/>
          <a:lstStyle>
            <a:lvl1pPr>
              <a:defRPr/>
            </a:lvl1pPr>
          </a:lstStyle>
          <a:p>
            <a:pPr>
              <a:defRPr/>
            </a:pPr>
            <a:fld id="{5052066A-32A6-4331-A499-B544CF86F1CC}" type="slidenum">
              <a:rPr lang="en-US"/>
              <a:pPr>
                <a:defRPr/>
              </a:pPr>
              <a:t>‹#›</a:t>
            </a:fld>
            <a:endParaRPr lang="en-US"/>
          </a:p>
        </p:txBody>
      </p:sp>
      <p:sp>
        <p:nvSpPr>
          <p:cNvPr id="6" name="Footer Placeholder 5"/>
          <p:cNvSpPr>
            <a:spLocks noGrp="1"/>
          </p:cNvSpPr>
          <p:nvPr>
            <p:ph type="ftr" sz="quarter" idx="12"/>
          </p:nvPr>
        </p:nvSpPr>
        <p:spPr>
          <a:xfrm>
            <a:off x="3124200" y="6248400"/>
            <a:ext cx="2895600" cy="476250"/>
          </a:xfrm>
        </p:spPr>
        <p:txBody>
          <a:bodyPr/>
          <a:lstStyle>
            <a:lvl1pPr>
              <a:defRPr/>
            </a:lvl1pPr>
          </a:lstStyle>
          <a:p>
            <a:pPr>
              <a:defRPr/>
            </a:pP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51575"/>
            <a:ext cx="2133600" cy="476250"/>
          </a:xfrm>
        </p:spPr>
        <p:txBody>
          <a:bodyPr/>
          <a:lstStyle>
            <a:lvl1pPr>
              <a:defRPr/>
            </a:lvl1pPr>
          </a:lstStyle>
          <a:p>
            <a:pPr>
              <a:defRPr/>
            </a:pPr>
            <a:endParaRPr lang="en-US"/>
          </a:p>
        </p:txBody>
      </p:sp>
      <p:sp>
        <p:nvSpPr>
          <p:cNvPr id="6" name="Slide Number Placeholder 5"/>
          <p:cNvSpPr>
            <a:spLocks noGrp="1"/>
          </p:cNvSpPr>
          <p:nvPr>
            <p:ph type="sldNum" sz="quarter" idx="11"/>
          </p:nvPr>
        </p:nvSpPr>
        <p:spPr>
          <a:xfrm>
            <a:off x="6553200" y="6248400"/>
            <a:ext cx="2133600" cy="476250"/>
          </a:xfrm>
        </p:spPr>
        <p:txBody>
          <a:bodyPr/>
          <a:lstStyle>
            <a:lvl1pPr>
              <a:defRPr/>
            </a:lvl1pPr>
          </a:lstStyle>
          <a:p>
            <a:pPr>
              <a:defRPr/>
            </a:pPr>
            <a:fld id="{922A1784-3C7A-4BC3-BA95-F42BA20C21A1}" type="slidenum">
              <a:rPr lang="en-US"/>
              <a:pPr>
                <a:defRPr/>
              </a:pPr>
              <a:t>‹#›</a:t>
            </a:fld>
            <a:endParaRPr lang="en-US"/>
          </a:p>
        </p:txBody>
      </p:sp>
      <p:sp>
        <p:nvSpPr>
          <p:cNvPr id="7" name="Footer Placeholder 6"/>
          <p:cNvSpPr>
            <a:spLocks noGrp="1"/>
          </p:cNvSpPr>
          <p:nvPr>
            <p:ph type="ftr" sz="quarter" idx="12"/>
          </p:nvPr>
        </p:nvSpPr>
        <p:spPr>
          <a:xfrm>
            <a:off x="3124200" y="6248400"/>
            <a:ext cx="2895600" cy="476250"/>
          </a:xfrm>
        </p:spPr>
        <p:txBody>
          <a:bodyPr/>
          <a:lstStyle>
            <a:lvl1pPr>
              <a:defRPr/>
            </a:lvl1pPr>
          </a:lstStyle>
          <a:p>
            <a:pPr>
              <a:defRPr/>
            </a:pPr>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flipV="1">
            <a:off x="5410200" y="3810000"/>
            <a:ext cx="3733800" cy="9048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a:xfrm flipV="1">
            <a:off x="5410200" y="3897313"/>
            <a:ext cx="3733800" cy="19208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a:xfrm flipV="1">
            <a:off x="5410200" y="4114800"/>
            <a:ext cx="3733800"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p:cNvSpPr/>
          <p:nvPr/>
        </p:nvSpPr>
        <p:spPr>
          <a:xfrm flipV="1">
            <a:off x="5410200" y="4164013"/>
            <a:ext cx="1965325" cy="19050"/>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Rectangle 9"/>
          <p:cNvSpPr/>
          <p:nvPr/>
        </p:nvSpPr>
        <p:spPr>
          <a:xfrm flipV="1">
            <a:off x="5410200" y="4198938"/>
            <a:ext cx="1965325"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useBgFill="1">
        <p:nvSpPr>
          <p:cNvPr id="11" name="Rounded Rectangle 10"/>
          <p:cNvSpPr/>
          <p:nvPr/>
        </p:nvSpPr>
        <p:spPr bwMode="white">
          <a:xfrm>
            <a:off x="5410200" y="3962400"/>
            <a:ext cx="3063875" cy="2698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useBgFill="1">
        <p:nvSpPr>
          <p:cNvPr id="12" name="Rounded Rectangle 11"/>
          <p:cNvSpPr/>
          <p:nvPr/>
        </p:nvSpPr>
        <p:spPr bwMode="white">
          <a:xfrm>
            <a:off x="7377113" y="4060825"/>
            <a:ext cx="1600200" cy="36513"/>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3" name="Rectangle 12"/>
          <p:cNvSpPr/>
          <p:nvPr/>
        </p:nvSpPr>
        <p:spPr>
          <a:xfrm>
            <a:off x="0" y="3649663"/>
            <a:ext cx="9144000" cy="2444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Rectangle 13"/>
          <p:cNvSpPr/>
          <p:nvPr/>
        </p:nvSpPr>
        <p:spPr>
          <a:xfrm>
            <a:off x="0" y="3675063"/>
            <a:ext cx="9144000" cy="1412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Rectangle 14"/>
          <p:cNvSpPr/>
          <p:nvPr/>
        </p:nvSpPr>
        <p:spPr>
          <a:xfrm flipV="1">
            <a:off x="6413500" y="3643313"/>
            <a:ext cx="2730500" cy="247650"/>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6" name="Rectangle 15"/>
          <p:cNvSpPr/>
          <p:nvPr/>
        </p:nvSpPr>
        <p:spPr>
          <a:xfrm>
            <a:off x="0" y="0"/>
            <a:ext cx="9144000" cy="37020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lang="en-US" smtClean="0"/>
              <a:t>Click to edit Master title style</a:t>
            </a:r>
            <a:endParaRPr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7" name="Date Placeholder 27"/>
          <p:cNvSpPr>
            <a:spLocks noGrp="1"/>
          </p:cNvSpPr>
          <p:nvPr>
            <p:ph type="dt" sz="half" idx="10"/>
          </p:nvPr>
        </p:nvSpPr>
        <p:spPr>
          <a:xfrm>
            <a:off x="6705600" y="4206875"/>
            <a:ext cx="960438" cy="457200"/>
          </a:xfrm>
        </p:spPr>
        <p:txBody>
          <a:bodyPr/>
          <a:lstStyle>
            <a:lvl1pPr>
              <a:defRPr/>
            </a:lvl1pPr>
          </a:lstStyle>
          <a:p>
            <a:pPr>
              <a:defRPr/>
            </a:pPr>
            <a:endParaRPr lang="en-US"/>
          </a:p>
        </p:txBody>
      </p:sp>
      <p:sp>
        <p:nvSpPr>
          <p:cNvPr id="18" name="Footer Placeholder 16"/>
          <p:cNvSpPr>
            <a:spLocks noGrp="1"/>
          </p:cNvSpPr>
          <p:nvPr>
            <p:ph type="ftr" sz="quarter" idx="11"/>
          </p:nvPr>
        </p:nvSpPr>
        <p:spPr>
          <a:xfrm>
            <a:off x="5410200" y="4205288"/>
            <a:ext cx="1295400" cy="457200"/>
          </a:xfrm>
        </p:spPr>
        <p:txBody>
          <a:bodyPr/>
          <a:lstStyle>
            <a:lvl1pPr>
              <a:defRPr/>
            </a:lvl1pPr>
          </a:lstStyle>
          <a:p>
            <a:pPr>
              <a:defRPr/>
            </a:pPr>
            <a:endParaRPr lang="en-US"/>
          </a:p>
        </p:txBody>
      </p:sp>
      <p:sp>
        <p:nvSpPr>
          <p:cNvPr id="19" name="Slide Number Placeholder 28"/>
          <p:cNvSpPr>
            <a:spLocks noGrp="1"/>
          </p:cNvSpPr>
          <p:nvPr>
            <p:ph type="sldNum" sz="quarter" idx="12"/>
          </p:nvPr>
        </p:nvSpPr>
        <p:spPr>
          <a:xfrm>
            <a:off x="8320088" y="1588"/>
            <a:ext cx="747712" cy="365125"/>
          </a:xfrm>
        </p:spPr>
        <p:txBody>
          <a:bodyPr/>
          <a:lstStyle>
            <a:lvl1pPr algn="r">
              <a:defRPr sz="1800">
                <a:solidFill>
                  <a:schemeClr val="bg1"/>
                </a:solidFill>
              </a:defRPr>
            </a:lvl1pPr>
          </a:lstStyle>
          <a:p>
            <a:pPr>
              <a:defRPr/>
            </a:pPr>
            <a:fld id="{2F8EAFFD-1963-4989-BF4E-6A16FA6A5043}"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034D79BA-539E-49E9-94CD-2DD6F31D624E}"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722313" y="3367088"/>
            <a:ext cx="7772400" cy="1509712"/>
          </a:xfrm>
        </p:spPr>
        <p:txBody>
          <a:bodyPr/>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622EB3F0-DE82-4D6E-AB7B-FCA56F567308}"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CECECA77-D5EB-460F-ACD2-BA63B0910ADC}"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lstStyle>
            <a:lvl1pPr>
              <a:defRPr sz="4000" b="0" i="0"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5"/>
          <p:cNvSpPr>
            <a:spLocks noGrp="1"/>
          </p:cNvSpPr>
          <p:nvPr>
            <p:ph type="dt" sz="half" idx="10"/>
          </p:nvPr>
        </p:nvSpPr>
        <p:spPr/>
        <p:txBody>
          <a:bodyPr rtlCol="0"/>
          <a:lstStyle>
            <a:lvl1pPr>
              <a:defRPr/>
            </a:lvl1pPr>
          </a:lstStyle>
          <a:p>
            <a:pPr>
              <a:defRPr/>
            </a:pPr>
            <a:endParaRPr lang="en-US"/>
          </a:p>
        </p:txBody>
      </p:sp>
      <p:sp>
        <p:nvSpPr>
          <p:cNvPr id="8" name="Slide Number Placeholder 26"/>
          <p:cNvSpPr>
            <a:spLocks noGrp="1"/>
          </p:cNvSpPr>
          <p:nvPr>
            <p:ph type="sldNum" sz="quarter" idx="11"/>
          </p:nvPr>
        </p:nvSpPr>
        <p:spPr/>
        <p:txBody>
          <a:bodyPr rtlCol="0"/>
          <a:lstStyle>
            <a:lvl1pPr>
              <a:defRPr/>
            </a:lvl1pPr>
          </a:lstStyle>
          <a:p>
            <a:pPr>
              <a:defRPr/>
            </a:pPr>
            <a:fld id="{62B4205E-BE43-40B4-A529-65519D58D91C}" type="slidenum">
              <a:rPr lang="en-US"/>
              <a:pPr>
                <a:defRPr/>
              </a:pPr>
              <a:t>‹#›</a:t>
            </a:fld>
            <a:endParaRPr lang="en-US"/>
          </a:p>
        </p:txBody>
      </p:sp>
      <p:sp>
        <p:nvSpPr>
          <p:cNvPr id="9" name="Footer Placeholder 27"/>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1FECC814-04C2-41CA-B689-ED75D2517335}"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lstStyle>
            <a:lvl1pPr>
              <a:defRPr sz="4000">
                <a:solidFill>
                  <a:schemeClr val="tx2"/>
                </a:solidFill>
              </a:defRPr>
            </a:lvl1pPr>
          </a:lstStyle>
          <a:p>
            <a:r>
              <a:rPr lang="en-US" smtClean="0"/>
              <a:t>Click to edit Master title style</a:t>
            </a:r>
            <a:endParaRPr lang="en-US"/>
          </a:p>
        </p:txBody>
      </p:sp>
      <p:sp>
        <p:nvSpPr>
          <p:cNvPr id="3" name="Date Placeholder 2"/>
          <p:cNvSpPr>
            <a:spLocks noGrp="1"/>
          </p:cNvSpPr>
          <p:nvPr>
            <p:ph type="dt" sz="half" idx="10"/>
          </p:nvPr>
        </p:nvSpPr>
        <p:spPr>
          <a:xfrm>
            <a:off x="6583363" y="612775"/>
            <a:ext cx="957262" cy="457200"/>
          </a:xfrm>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1DF6E85E-6052-4BE9-BF27-3323FACCE7FE}"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48DA0291-A155-434B-8295-C4D39C1A9B10}"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lang="en-US" smtClean="0"/>
              <a:t>Click to edit Master title style</a:t>
            </a:r>
            <a:endParaRPr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6A948441-70C3-4785-BCA3-D40BB33CA5DC}"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088443" y="3274308"/>
            <a:ext cx="2590800" cy="2516489"/>
          </a:xfrm>
        </p:spPr>
        <p:txBody>
          <a:bodyPr lIns="0" tIns="0" rIns="45720"/>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D74A2E0B-6102-49A2-9E30-A3D3268C2247}"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71707D42-4333-42FD-B604-58CDFFB91CBB}"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D69B365D-DCC2-460A-8BF4-6E5EE2DA2AF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Freeform 3"/>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defRPr/>
            </a:pPr>
            <a:endParaRPr lang="en-US"/>
          </a:p>
        </p:txBody>
      </p:sp>
      <p:sp>
        <p:nvSpPr>
          <p:cNvPr id="5" name="Freeform 4"/>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defRPr/>
            </a:pPr>
            <a:endParaRPr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4C73E251-E019-4B32-A9F2-2011ED2ABBF5}"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523067D4-F558-4C98-BF72-350284025D5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ECC8F641-D465-4E4A-B51A-28DD696B3F3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lstStyle>
            <a:lvl1pPr algn="l">
              <a:defRPr sz="4600"/>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268DF4F6-1D12-4A1A-8920-C679ECE626E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A8D5F46D-6422-4603-8641-11B2CE19CE8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8156575" y="6421438"/>
            <a:ext cx="762000" cy="365125"/>
          </a:xfrm>
        </p:spPr>
        <p:txBody>
          <a:bodyPr/>
          <a:lstStyle>
            <a:lvl1pPr>
              <a:defRPr/>
            </a:lvl1pPr>
          </a:lstStyle>
          <a:p>
            <a:pPr>
              <a:defRPr/>
            </a:pPr>
            <a:fld id="{8761D54E-5FFE-4199-A70D-8B47104CE4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EB4239DB-4D8C-4A98-A08E-52EC6182014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defRPr/>
            </a:pPr>
            <a:endParaRPr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defRPr/>
            </a:pPr>
            <a:endParaRPr lang="en-US"/>
          </a:p>
        </p:txBody>
      </p:sp>
      <p:sp>
        <p:nvSpPr>
          <p:cNvPr id="2052" name="Title Placeholder 8"/>
          <p:cNvSpPr>
            <a:spLocks noGrp="1"/>
          </p:cNvSpPr>
          <p:nvPr>
            <p:ph type="title"/>
          </p:nvPr>
        </p:nvSpPr>
        <p:spPr bwMode="auto">
          <a:xfrm>
            <a:off x="457200" y="274638"/>
            <a:ext cx="7467600" cy="1143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bodyPr>
          <a:lstStyle/>
          <a:p>
            <a:pPr lvl="0"/>
            <a:r>
              <a:rPr lang="en-US" smtClean="0"/>
              <a:t>Click to edit Master title style</a:t>
            </a:r>
          </a:p>
        </p:txBody>
      </p:sp>
      <p:sp>
        <p:nvSpPr>
          <p:cNvPr id="2053" name="Text Placeholder 29"/>
          <p:cNvSpPr>
            <a:spLocks noGrp="1"/>
          </p:cNvSpPr>
          <p:nvPr>
            <p:ph type="body" idx="1"/>
          </p:nvPr>
        </p:nvSpPr>
        <p:spPr bwMode="auto">
          <a:xfrm>
            <a:off x="457200" y="1600200"/>
            <a:ext cx="7467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421438"/>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pPr>
              <a:defRPr/>
            </a:pPr>
            <a:endParaRPr lang="en-US"/>
          </a:p>
        </p:txBody>
      </p:sp>
      <p:sp>
        <p:nvSpPr>
          <p:cNvPr id="22" name="Footer Placeholder 21"/>
          <p:cNvSpPr>
            <a:spLocks noGrp="1"/>
          </p:cNvSpPr>
          <p:nvPr>
            <p:ph type="ftr" sz="quarter" idx="3"/>
          </p:nvPr>
        </p:nvSpPr>
        <p:spPr>
          <a:xfrm>
            <a:off x="3124200" y="6421438"/>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pPr>
              <a:defRPr/>
            </a:pPr>
            <a:endParaRPr lang="en-US"/>
          </a:p>
        </p:txBody>
      </p:sp>
      <p:sp>
        <p:nvSpPr>
          <p:cNvPr id="18" name="Slide Number Placeholder 17"/>
          <p:cNvSpPr>
            <a:spLocks noGrp="1"/>
          </p:cNvSpPr>
          <p:nvPr>
            <p:ph type="sldNum" sz="quarter" idx="4"/>
          </p:nvPr>
        </p:nvSpPr>
        <p:spPr>
          <a:xfrm>
            <a:off x="8153400" y="6421438"/>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pPr>
              <a:defRPr/>
            </a:pPr>
            <a:fld id="{EAD72C8F-0BF2-4F4F-8326-3AB5C024D923}"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62" r:id="rId1"/>
    <p:sldLayoutId id="2147483848" r:id="rId2"/>
    <p:sldLayoutId id="2147483863" r:id="rId3"/>
    <p:sldLayoutId id="2147483849" r:id="rId4"/>
    <p:sldLayoutId id="2147483864" r:id="rId5"/>
    <p:sldLayoutId id="2147483850" r:id="rId6"/>
    <p:sldLayoutId id="2147483851" r:id="rId7"/>
    <p:sldLayoutId id="2147483865" r:id="rId8"/>
    <p:sldLayoutId id="2147483866" r:id="rId9"/>
    <p:sldLayoutId id="2147483852" r:id="rId10"/>
    <p:sldLayoutId id="2147483853" r:id="rId11"/>
    <p:sldLayoutId id="2147483867" r:id="rId12"/>
    <p:sldLayoutId id="2147483868" r:id="rId13"/>
    <p:sldLayoutId id="2147483869" r:id="rId14"/>
  </p:sldLayoutIdLst>
  <p:hf hdr="0" ftr="0" dt="0"/>
  <p:txStyles>
    <p:titleStyle>
      <a:lvl1pPr algn="l" rtl="0" eaLnBrk="0" fontAlgn="base" hangingPunct="0">
        <a:spcBef>
          <a:spcPct val="0"/>
        </a:spcBef>
        <a:spcAft>
          <a:spcPct val="0"/>
        </a:spcAft>
        <a:defRPr sz="4600" kern="1200">
          <a:solidFill>
            <a:schemeClr val="tx1"/>
          </a:solidFill>
          <a:latin typeface="+mj-lt"/>
          <a:ea typeface="+mj-ea"/>
          <a:cs typeface="+mj-cs"/>
        </a:defRPr>
      </a:lvl1pPr>
      <a:lvl2pPr algn="l" rtl="0" eaLnBrk="0" fontAlgn="base" hangingPunct="0">
        <a:spcBef>
          <a:spcPct val="0"/>
        </a:spcBef>
        <a:spcAft>
          <a:spcPct val="0"/>
        </a:spcAft>
        <a:defRPr sz="4600">
          <a:solidFill>
            <a:schemeClr val="tx1"/>
          </a:solidFill>
          <a:latin typeface="Franklin Gothic Book" pitchFamily="34" charset="0"/>
        </a:defRPr>
      </a:lvl2pPr>
      <a:lvl3pPr algn="l" rtl="0" eaLnBrk="0" fontAlgn="base" hangingPunct="0">
        <a:spcBef>
          <a:spcPct val="0"/>
        </a:spcBef>
        <a:spcAft>
          <a:spcPct val="0"/>
        </a:spcAft>
        <a:defRPr sz="4600">
          <a:solidFill>
            <a:schemeClr val="tx1"/>
          </a:solidFill>
          <a:latin typeface="Franklin Gothic Book" pitchFamily="34" charset="0"/>
        </a:defRPr>
      </a:lvl3pPr>
      <a:lvl4pPr algn="l" rtl="0" eaLnBrk="0" fontAlgn="base" hangingPunct="0">
        <a:spcBef>
          <a:spcPct val="0"/>
        </a:spcBef>
        <a:spcAft>
          <a:spcPct val="0"/>
        </a:spcAft>
        <a:defRPr sz="4600">
          <a:solidFill>
            <a:schemeClr val="tx1"/>
          </a:solidFill>
          <a:latin typeface="Franklin Gothic Book" pitchFamily="34" charset="0"/>
        </a:defRPr>
      </a:lvl4pPr>
      <a:lvl5pPr algn="l" rtl="0" eaLnBrk="0" fontAlgn="base" hangingPunct="0">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p:titleStyle>
    <p:bodyStyle>
      <a:lvl1pPr marL="419100" indent="-382588" algn="l" rtl="0"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722313" indent="-273050" algn="l" rtl="0" eaLnBrk="0" fontAlgn="base" hangingPunct="0">
        <a:spcBef>
          <a:spcPct val="20000"/>
        </a:spcBef>
        <a:spcAft>
          <a:spcPct val="0"/>
        </a:spcAft>
        <a:buClr>
          <a:schemeClr val="accent1"/>
        </a:buClr>
        <a:buSzPct val="90000"/>
        <a:buFont typeface="Wingdings 2" pitchFamily="18" charset="2"/>
        <a:buChar char=""/>
        <a:defRPr sz="2600" kern="1200">
          <a:solidFill>
            <a:schemeClr val="tx1"/>
          </a:solidFill>
          <a:latin typeface="+mn-lt"/>
          <a:ea typeface="+mn-ea"/>
          <a:cs typeface="+mn-cs"/>
        </a:defRPr>
      </a:lvl2pPr>
      <a:lvl3pPr marL="1004888" indent="-255588" algn="l" rtl="0" eaLnBrk="0" fontAlgn="base" hangingPunct="0">
        <a:spcBef>
          <a:spcPct val="20000"/>
        </a:spcBef>
        <a:spcAft>
          <a:spcPct val="0"/>
        </a:spcAft>
        <a:buClr>
          <a:schemeClr val="accent2"/>
        </a:buClr>
        <a:buSzPct val="85000"/>
        <a:buFont typeface="Arial" charset="0"/>
        <a:buChar char="○"/>
        <a:defRPr sz="2400" kern="1200">
          <a:solidFill>
            <a:schemeClr val="tx1"/>
          </a:solidFill>
          <a:latin typeface="+mn-lt"/>
          <a:ea typeface="+mn-ea"/>
          <a:cs typeface="+mn-cs"/>
        </a:defRPr>
      </a:lvl3pPr>
      <a:lvl4pPr marL="1279525" indent="-236538" algn="l" rtl="0" eaLnBrk="0" fontAlgn="base" hangingPunct="0">
        <a:spcBef>
          <a:spcPct val="20000"/>
        </a:spcBef>
        <a:spcAft>
          <a:spcPct val="0"/>
        </a:spcAft>
        <a:buClr>
          <a:srgbClr val="8D89A4"/>
        </a:buClr>
        <a:buSzPct val="90000"/>
        <a:buFont typeface="Wingdings 2" pitchFamily="18" charset="2"/>
        <a:buChar char=""/>
        <a:defRPr sz="2000" kern="1200">
          <a:solidFill>
            <a:schemeClr val="tx1"/>
          </a:solidFill>
          <a:latin typeface="+mn-lt"/>
          <a:ea typeface="+mn-ea"/>
          <a:cs typeface="+mn-cs"/>
        </a:defRPr>
      </a:lvl4pPr>
      <a:lvl5pPr marL="1489075" indent="-182563" algn="l" rtl="0" eaLnBrk="0" fontAlgn="base" hangingPunct="0">
        <a:spcBef>
          <a:spcPct val="20000"/>
        </a:spcBef>
        <a:spcAft>
          <a:spcPct val="0"/>
        </a:spcAft>
        <a:buClr>
          <a:srgbClr val="748560"/>
        </a:buClr>
        <a:buSzPct val="100000"/>
        <a:buFont typeface="Arial" charset="0"/>
        <a:buChar char="-"/>
        <a:defRPr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0" y="366713"/>
            <a:ext cx="9144000" cy="8413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9" name="Rectangle 28"/>
          <p:cNvSpPr/>
          <p:nvPr/>
        </p:nvSpPr>
        <p:spPr>
          <a:xfrm>
            <a:off x="0" y="0"/>
            <a:ext cx="9144000" cy="3111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0" name="Rectangle 29"/>
          <p:cNvSpPr/>
          <p:nvPr/>
        </p:nvSpPr>
        <p:spPr>
          <a:xfrm>
            <a:off x="0" y="307975"/>
            <a:ext cx="9144000" cy="9207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1" name="Rectangle 30"/>
          <p:cNvSpPr/>
          <p:nvPr/>
        </p:nvSpPr>
        <p:spPr>
          <a:xfrm flipV="1">
            <a:off x="5410200" y="360363"/>
            <a:ext cx="3733800" cy="904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2" name="Rectangle 31"/>
          <p:cNvSpPr/>
          <p:nvPr/>
        </p:nvSpPr>
        <p:spPr>
          <a:xfrm flipV="1">
            <a:off x="5410200" y="439738"/>
            <a:ext cx="3733800" cy="1809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useBgFill="1">
        <p:nvSpPr>
          <p:cNvPr id="33" name="Rounded Rectangle 32"/>
          <p:cNvSpPr/>
          <p:nvPr/>
        </p:nvSpPr>
        <p:spPr bwMode="white">
          <a:xfrm>
            <a:off x="5407025" y="496888"/>
            <a:ext cx="3063875" cy="2857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useBgFill="1">
        <p:nvSpPr>
          <p:cNvPr id="34" name="Rounded Rectangle 33"/>
          <p:cNvSpPr/>
          <p:nvPr/>
        </p:nvSpPr>
        <p:spPr bwMode="white">
          <a:xfrm>
            <a:off x="7373938" y="588963"/>
            <a:ext cx="16002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5" name="Rectangle 34"/>
          <p:cNvSpPr/>
          <p:nvPr/>
        </p:nvSpPr>
        <p:spPr bwMode="invGray">
          <a:xfrm>
            <a:off x="9085263" y="-1588"/>
            <a:ext cx="5715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36" name="Rectangle 35"/>
          <p:cNvSpPr/>
          <p:nvPr/>
        </p:nvSpPr>
        <p:spPr bwMode="invGray">
          <a:xfrm>
            <a:off x="9043988" y="-1588"/>
            <a:ext cx="28575"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37" name="Rectangle 36"/>
          <p:cNvSpPr/>
          <p:nvPr/>
        </p:nvSpPr>
        <p:spPr bwMode="invGray">
          <a:xfrm>
            <a:off x="9024938" y="-1588"/>
            <a:ext cx="9525"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8" name="Rectangle 37"/>
          <p:cNvSpPr/>
          <p:nvPr/>
        </p:nvSpPr>
        <p:spPr bwMode="invGray">
          <a:xfrm>
            <a:off x="8975725" y="-1588"/>
            <a:ext cx="26988"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9" name="Rectangle 38"/>
          <p:cNvSpPr/>
          <p:nvPr/>
        </p:nvSpPr>
        <p:spPr bwMode="invGray">
          <a:xfrm>
            <a:off x="8915400" y="0"/>
            <a:ext cx="55563"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0" name="Rectangle 39"/>
          <p:cNvSpPr/>
          <p:nvPr/>
        </p:nvSpPr>
        <p:spPr bwMode="invGray">
          <a:xfrm>
            <a:off x="8874125" y="0"/>
            <a:ext cx="7938"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3087" name="Title Placeholder 21"/>
          <p:cNvSpPr>
            <a:spLocks noGrp="1"/>
          </p:cNvSpPr>
          <p:nvPr>
            <p:ph type="title"/>
          </p:nvPr>
        </p:nvSpPr>
        <p:spPr bwMode="auto">
          <a:xfrm>
            <a:off x="457200" y="1143000"/>
            <a:ext cx="82296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88" name="Text Placeholder 12"/>
          <p:cNvSpPr>
            <a:spLocks noGrp="1"/>
          </p:cNvSpPr>
          <p:nvPr>
            <p:ph type="body" idx="1"/>
          </p:nvPr>
        </p:nvSpPr>
        <p:spPr bwMode="auto">
          <a:xfrm>
            <a:off x="457200" y="2249488"/>
            <a:ext cx="8229600" cy="43243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586538" y="612775"/>
            <a:ext cx="957262" cy="457200"/>
          </a:xfrm>
          <a:prstGeom prst="rect">
            <a:avLst/>
          </a:prstGeom>
        </p:spPr>
        <p:txBody>
          <a:bodyPr vert="horz"/>
          <a:lstStyle>
            <a:lvl1pPr algn="l" eaLnBrk="1" latinLnBrk="0" hangingPunct="1">
              <a:defRPr kumimoji="0" sz="800">
                <a:solidFill>
                  <a:schemeClr val="accent2"/>
                </a:solidFill>
              </a:defRPr>
            </a:lvl1pPr>
          </a:lstStyle>
          <a:p>
            <a:pPr>
              <a:defRPr/>
            </a:pPr>
            <a:endParaRPr lang="en-US"/>
          </a:p>
        </p:txBody>
      </p:sp>
      <p:sp>
        <p:nvSpPr>
          <p:cNvPr id="3" name="Footer Placeholder 2"/>
          <p:cNvSpPr>
            <a:spLocks noGrp="1"/>
          </p:cNvSpPr>
          <p:nvPr>
            <p:ph type="ftr" sz="quarter" idx="3"/>
          </p:nvPr>
        </p:nvSpPr>
        <p:spPr>
          <a:xfrm>
            <a:off x="5257800" y="612775"/>
            <a:ext cx="1325563" cy="457200"/>
          </a:xfrm>
          <a:prstGeom prst="rect">
            <a:avLst/>
          </a:prstGeom>
        </p:spPr>
        <p:txBody>
          <a:bodyPr vert="horz"/>
          <a:lstStyle>
            <a:lvl1pPr algn="r" eaLnBrk="1" latinLnBrk="0" hangingPunct="1">
              <a:defRPr kumimoji="0" sz="800">
                <a:solidFill>
                  <a:schemeClr val="accent2"/>
                </a:solidFill>
              </a:defRPr>
            </a:lvl1pPr>
          </a:lstStyle>
          <a:p>
            <a:pPr>
              <a:defRPr/>
            </a:pPr>
            <a:endParaRPr lang="en-US"/>
          </a:p>
        </p:txBody>
      </p:sp>
      <p:sp>
        <p:nvSpPr>
          <p:cNvPr id="23" name="Slide Number Placeholder 22"/>
          <p:cNvSpPr>
            <a:spLocks noGrp="1"/>
          </p:cNvSpPr>
          <p:nvPr>
            <p:ph type="sldNum" sz="quarter" idx="4"/>
          </p:nvPr>
        </p:nvSpPr>
        <p:spPr>
          <a:xfrm>
            <a:off x="8174038" y="1588"/>
            <a:ext cx="762000" cy="366712"/>
          </a:xfrm>
          <a:prstGeom prst="rect">
            <a:avLst/>
          </a:prstGeom>
        </p:spPr>
        <p:txBody>
          <a:bodyPr vert="horz" anchor="b"/>
          <a:lstStyle>
            <a:lvl1pPr algn="r" eaLnBrk="1" latinLnBrk="0" hangingPunct="1">
              <a:defRPr kumimoji="0" sz="1800">
                <a:solidFill>
                  <a:srgbClr val="FFFFFF"/>
                </a:solidFill>
              </a:defRPr>
            </a:lvl1pPr>
          </a:lstStyle>
          <a:p>
            <a:pPr>
              <a:defRPr/>
            </a:pPr>
            <a:fld id="{BA099EC5-2227-4544-9DD4-1C3B2F2314A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70" r:id="rId1"/>
    <p:sldLayoutId id="2147483854" r:id="rId2"/>
    <p:sldLayoutId id="2147483855" r:id="rId3"/>
    <p:sldLayoutId id="2147483856" r:id="rId4"/>
    <p:sldLayoutId id="2147483871" r:id="rId5"/>
    <p:sldLayoutId id="2147483872" r:id="rId6"/>
    <p:sldLayoutId id="2147483857" r:id="rId7"/>
    <p:sldLayoutId id="2147483858" r:id="rId8"/>
    <p:sldLayoutId id="2147483859" r:id="rId9"/>
    <p:sldLayoutId id="2147483860" r:id="rId10"/>
    <p:sldLayoutId id="2147483861" r:id="rId11"/>
  </p:sldLayoutIdLst>
  <p:hf hdr="0" ftr="0" dt="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Trebuchet MS" pitchFamily="34" charset="0"/>
        </a:defRPr>
      </a:lvl2pPr>
      <a:lvl3pPr algn="l" rtl="0" eaLnBrk="0" fontAlgn="base" hangingPunct="0">
        <a:spcBef>
          <a:spcPct val="0"/>
        </a:spcBef>
        <a:spcAft>
          <a:spcPct val="0"/>
        </a:spcAft>
        <a:defRPr sz="4000">
          <a:solidFill>
            <a:schemeClr val="tx2"/>
          </a:solidFill>
          <a:latin typeface="Trebuchet MS" pitchFamily="34" charset="0"/>
        </a:defRPr>
      </a:lvl3pPr>
      <a:lvl4pPr algn="l" rtl="0" eaLnBrk="0" fontAlgn="base" hangingPunct="0">
        <a:spcBef>
          <a:spcPct val="0"/>
        </a:spcBef>
        <a:spcAft>
          <a:spcPct val="0"/>
        </a:spcAft>
        <a:defRPr sz="4000">
          <a:solidFill>
            <a:schemeClr val="tx2"/>
          </a:solidFill>
          <a:latin typeface="Trebuchet MS" pitchFamily="34" charset="0"/>
        </a:defRPr>
      </a:lvl4pPr>
      <a:lvl5pPr algn="l" rtl="0" eaLnBrk="0" fontAlgn="base" hangingPunct="0">
        <a:spcBef>
          <a:spcPct val="0"/>
        </a:spcBef>
        <a:spcAft>
          <a:spcPct val="0"/>
        </a:spcAft>
        <a:defRPr sz="4000">
          <a:solidFill>
            <a:schemeClr val="tx2"/>
          </a:solidFill>
          <a:latin typeface="Trebuchet MS" pitchFamily="34" charset="0"/>
        </a:defRPr>
      </a:lvl5pPr>
      <a:lvl6pPr marL="457200" algn="l" rtl="0" fontAlgn="base">
        <a:spcBef>
          <a:spcPct val="0"/>
        </a:spcBef>
        <a:spcAft>
          <a:spcPct val="0"/>
        </a:spcAft>
        <a:defRPr sz="4000">
          <a:solidFill>
            <a:schemeClr val="tx2"/>
          </a:solidFill>
          <a:latin typeface="Trebuchet MS" pitchFamily="34" charset="0"/>
        </a:defRPr>
      </a:lvl6pPr>
      <a:lvl7pPr marL="914400" algn="l" rtl="0" fontAlgn="base">
        <a:spcBef>
          <a:spcPct val="0"/>
        </a:spcBef>
        <a:spcAft>
          <a:spcPct val="0"/>
        </a:spcAft>
        <a:defRPr sz="4000">
          <a:solidFill>
            <a:schemeClr val="tx2"/>
          </a:solidFill>
          <a:latin typeface="Trebuchet MS" pitchFamily="34" charset="0"/>
        </a:defRPr>
      </a:lvl7pPr>
      <a:lvl8pPr marL="1371600" algn="l" rtl="0" fontAlgn="base">
        <a:spcBef>
          <a:spcPct val="0"/>
        </a:spcBef>
        <a:spcAft>
          <a:spcPct val="0"/>
        </a:spcAft>
        <a:defRPr sz="4000">
          <a:solidFill>
            <a:schemeClr val="tx2"/>
          </a:solidFill>
          <a:latin typeface="Trebuchet MS" pitchFamily="34" charset="0"/>
        </a:defRPr>
      </a:lvl8pPr>
      <a:lvl9pPr marL="1828800" algn="l" rtl="0" fontAlgn="base">
        <a:spcBef>
          <a:spcPct val="0"/>
        </a:spcBef>
        <a:spcAft>
          <a:spcPct val="0"/>
        </a:spcAft>
        <a:defRPr sz="4000">
          <a:solidFill>
            <a:schemeClr val="tx2"/>
          </a:solidFill>
          <a:latin typeface="Trebuchet MS" pitchFamily="34" charset="0"/>
        </a:defRPr>
      </a:lvl9pPr>
    </p:titleStyle>
    <p:bodyStyle>
      <a:lvl1pPr marL="365125" indent="-255588" algn="l" rtl="0" eaLnBrk="0" fontAlgn="base" hangingPunct="0">
        <a:spcBef>
          <a:spcPts val="300"/>
        </a:spcBef>
        <a:spcAft>
          <a:spcPct val="0"/>
        </a:spcAft>
        <a:buClr>
          <a:srgbClr val="D2DA7A"/>
        </a:buClr>
        <a:buFont typeface="Georgia" pitchFamily="18" charset="0"/>
        <a:buChar char="•"/>
        <a:defRPr sz="2800" kern="1200">
          <a:solidFill>
            <a:schemeClr val="tx1"/>
          </a:solidFill>
          <a:latin typeface="+mn-lt"/>
          <a:ea typeface="+mn-ea"/>
          <a:cs typeface="+mn-cs"/>
        </a:defRPr>
      </a:lvl1pPr>
      <a:lvl2pPr marL="657225" indent="-246063" algn="l" rtl="0" eaLnBrk="0" fontAlgn="base" hangingPunct="0">
        <a:spcBef>
          <a:spcPts val="300"/>
        </a:spcBef>
        <a:spcAft>
          <a:spcPct val="0"/>
        </a:spcAft>
        <a:buClr>
          <a:schemeClr val="accent2"/>
        </a:buClr>
        <a:buFont typeface="Georgia" pitchFamily="18" charset="0"/>
        <a:buChar char="▫"/>
        <a:defRPr sz="2600" kern="1200">
          <a:solidFill>
            <a:schemeClr val="accent2"/>
          </a:solidFill>
          <a:latin typeface="+mn-lt"/>
          <a:ea typeface="+mn-ea"/>
          <a:cs typeface="+mn-cs"/>
        </a:defRPr>
      </a:lvl2pPr>
      <a:lvl3pPr marL="922338" indent="-219075" algn="l" rtl="0" eaLnBrk="0" fontAlgn="base" hangingPunct="0">
        <a:spcBef>
          <a:spcPts val="300"/>
        </a:spcBef>
        <a:spcAft>
          <a:spcPct val="0"/>
        </a:spcAft>
        <a:buClr>
          <a:schemeClr val="accent1"/>
        </a:buClr>
        <a:buFont typeface="Wingdings 2" pitchFamily="18" charset="2"/>
        <a:buChar char=""/>
        <a:defRPr sz="2400" kern="1200">
          <a:solidFill>
            <a:schemeClr val="accent1"/>
          </a:solidFill>
          <a:latin typeface="+mn-lt"/>
          <a:ea typeface="+mn-ea"/>
          <a:cs typeface="+mn-cs"/>
        </a:defRPr>
      </a:lvl3pPr>
      <a:lvl4pPr marL="1179513" indent="-200025" algn="l" rtl="0" eaLnBrk="0" fontAlgn="base" hangingPunct="0">
        <a:spcBef>
          <a:spcPts val="300"/>
        </a:spcBef>
        <a:spcAft>
          <a:spcPct val="0"/>
        </a:spcAft>
        <a:buClr>
          <a:schemeClr val="accent1"/>
        </a:buClr>
        <a:buFont typeface="Wingdings 2" pitchFamily="18" charset="2"/>
        <a:buChar char=""/>
        <a:defRPr sz="2200" kern="1200">
          <a:solidFill>
            <a:schemeClr val="accent1"/>
          </a:solidFill>
          <a:latin typeface="+mn-lt"/>
          <a:ea typeface="+mn-ea"/>
          <a:cs typeface="+mn-cs"/>
        </a:defRPr>
      </a:lvl4pPr>
      <a:lvl5pPr marL="1389063" indent="-182563" algn="l" rtl="0" eaLnBrk="0" fontAlgn="base" hangingPunct="0">
        <a:spcBef>
          <a:spcPts val="300"/>
        </a:spcBef>
        <a:spcAft>
          <a:spcPct val="0"/>
        </a:spcAft>
        <a:buClr>
          <a:srgbClr val="D2DA7A"/>
        </a:buClr>
        <a:buFont typeface="Georgia" pitchFamily="18" charset="0"/>
        <a:buChar char="▫"/>
        <a:defRPr sz="2000" kern="1200">
          <a:solidFill>
            <a:srgbClr val="D2DA7A"/>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2971800" y="1600200"/>
            <a:ext cx="4419600" cy="1920875"/>
          </a:xfrm>
        </p:spPr>
        <p:txBody>
          <a:bodyPr/>
          <a:lstStyle/>
          <a:p>
            <a:pPr eaLnBrk="1" hangingPunct="1"/>
            <a:r>
              <a:rPr lang="en-US" smtClean="0"/>
              <a:t>Chapter 2</a:t>
            </a:r>
          </a:p>
        </p:txBody>
      </p:sp>
      <p:sp>
        <p:nvSpPr>
          <p:cNvPr id="2051" name="Rectangle 3"/>
          <p:cNvSpPr>
            <a:spLocks noGrp="1" noChangeArrowheads="1"/>
          </p:cNvSpPr>
          <p:nvPr>
            <p:ph type="subTitle" idx="1"/>
          </p:nvPr>
        </p:nvSpPr>
        <p:spPr>
          <a:xfrm>
            <a:off x="1905000" y="4572000"/>
            <a:ext cx="6400800" cy="1066800"/>
          </a:xfrm>
        </p:spPr>
        <p:txBody>
          <a:bodyPr>
            <a:noAutofit/>
          </a:bodyPr>
          <a:lstStyle/>
          <a:p>
            <a:pPr eaLnBrk="1" fontAlgn="auto" hangingPunct="1">
              <a:spcAft>
                <a:spcPts val="0"/>
              </a:spcAft>
              <a:buClr>
                <a:schemeClr val="accent3"/>
              </a:buClr>
              <a:buFont typeface="Georgia"/>
              <a:buNone/>
              <a:defRPr/>
            </a:pPr>
            <a:r>
              <a:rPr lang="en-US" sz="4800" dirty="0">
                <a:solidFill>
                  <a:schemeClr val="accent1">
                    <a:lumMod val="75000"/>
                  </a:schemeClr>
                </a:solidFill>
              </a:rPr>
              <a:t>Market Forces in the Development of Cities</a:t>
            </a:r>
          </a:p>
        </p:txBody>
      </p:sp>
      <p:pic>
        <p:nvPicPr>
          <p:cNvPr id="15364" name="Picture 22" descr="MCj01981060000[1]"/>
          <p:cNvPicPr>
            <a:picLocks noChangeAspect="1" noChangeArrowheads="1"/>
          </p:cNvPicPr>
          <p:nvPr/>
        </p:nvPicPr>
        <p:blipFill>
          <a:blip r:embed="rId2" cstate="print"/>
          <a:srcRect/>
          <a:stretch>
            <a:fillRect/>
          </a:stretch>
        </p:blipFill>
        <p:spPr bwMode="auto">
          <a:xfrm>
            <a:off x="-76200" y="-76200"/>
            <a:ext cx="1981200" cy="7086600"/>
          </a:xfrm>
          <a:prstGeom prst="rect">
            <a:avLst/>
          </a:prstGeom>
          <a:noFill/>
          <a:ln w="9525">
            <a:noFill/>
            <a:miter lim="800000"/>
            <a:headEnd/>
            <a:tailEnd/>
          </a:ln>
        </p:spPr>
      </p:pic>
      <p:sp>
        <p:nvSpPr>
          <p:cNvPr id="11" name="Slide Number Placeholder 10"/>
          <p:cNvSpPr>
            <a:spLocks noGrp="1"/>
          </p:cNvSpPr>
          <p:nvPr>
            <p:ph type="sldNum" sz="quarter" idx="12"/>
          </p:nvPr>
        </p:nvSpPr>
        <p:spPr/>
        <p:txBody>
          <a:bodyPr/>
          <a:lstStyle/>
          <a:p>
            <a:pPr>
              <a:defRPr/>
            </a:pPr>
            <a:fld id="{2F8EAFFD-1963-4989-BF4E-6A16FA6A5043}" type="slidenum">
              <a:rPr lang="en-US" smtClean="0"/>
              <a:pPr>
                <a:defRPr/>
              </a:pPr>
              <a:t>1</a:t>
            </a:fld>
            <a:endParaRPr lang="en-US"/>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solidFill>
                  <a:srgbClr val="CCCC00"/>
                </a:solidFill>
              </a:rPr>
              <a:t>The Opportunity Cost</a:t>
            </a:r>
          </a:p>
        </p:txBody>
      </p:sp>
      <p:graphicFrame>
        <p:nvGraphicFramePr>
          <p:cNvPr id="570371" name="Group 3"/>
          <p:cNvGraphicFramePr>
            <a:graphicFrameLocks noGrp="1"/>
          </p:cNvGraphicFramePr>
          <p:nvPr>
            <p:ph sz="half" idx="1"/>
          </p:nvPr>
        </p:nvGraphicFramePr>
        <p:xfrm>
          <a:off x="409575" y="1422400"/>
          <a:ext cx="4038600" cy="2187575"/>
        </p:xfrm>
        <a:graphic>
          <a:graphicData uri="http://schemas.openxmlformats.org/drawingml/2006/table">
            <a:tbl>
              <a:tblPr/>
              <a:tblGrid>
                <a:gridCol w="2020888"/>
                <a:gridCol w="2017712"/>
              </a:tblGrid>
              <a:tr h="955675">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dirty="0" smtClean="0">
                          <a:ln>
                            <a:noFill/>
                          </a:ln>
                          <a:solidFill>
                            <a:schemeClr val="bg1"/>
                          </a:solidFill>
                          <a:effectLst/>
                          <a:latin typeface="Tahoma" pitchFamily="34" charset="0"/>
                          <a:cs typeface="Arial" charset="0"/>
                        </a:rPr>
                        <a:t>Fred’s maximum output in a day if he produces only</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hMerge="1">
                  <a:txBody>
                    <a:bodyPr/>
                    <a:lstStyle/>
                    <a:p>
                      <a:endParaRPr lang="en-US"/>
                    </a:p>
                  </a:txBody>
                  <a:tcPr/>
                </a:tc>
              </a:tr>
              <a:tr h="5334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Coconuts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Fish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85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570384" name="Group 16"/>
          <p:cNvGraphicFramePr>
            <a:graphicFrameLocks noGrp="1"/>
          </p:cNvGraphicFramePr>
          <p:nvPr>
            <p:ph sz="half" idx="2"/>
          </p:nvPr>
        </p:nvGraphicFramePr>
        <p:xfrm>
          <a:off x="4706938" y="1422400"/>
          <a:ext cx="4038600" cy="2193926"/>
        </p:xfrm>
        <a:graphic>
          <a:graphicData uri="http://schemas.openxmlformats.org/drawingml/2006/table">
            <a:tbl>
              <a:tblPr/>
              <a:tblGrid>
                <a:gridCol w="2020887"/>
                <a:gridCol w="2017713"/>
              </a:tblGrid>
              <a:tr h="946150">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dirty="0" smtClean="0">
                          <a:ln>
                            <a:noFill/>
                          </a:ln>
                          <a:solidFill>
                            <a:schemeClr val="bg1"/>
                          </a:solidFill>
                          <a:effectLst/>
                          <a:latin typeface="Tahoma" pitchFamily="34" charset="0"/>
                          <a:cs typeface="Arial" charset="0"/>
                        </a:rPr>
                        <a:t>Kate’s maximum output in a day if she produces only</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hMerge="1">
                  <a:txBody>
                    <a:bodyPr/>
                    <a:lstStyle/>
                    <a:p>
                      <a:endParaRPr lang="en-US"/>
                    </a:p>
                  </a:txBody>
                  <a:tcPr/>
                </a:tc>
              </a:tr>
              <a:tr h="5413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Coconuts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Fish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64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70397" name="Text Box 29"/>
          <p:cNvSpPr txBox="1">
            <a:spLocks noChangeArrowheads="1"/>
          </p:cNvSpPr>
          <p:nvPr/>
        </p:nvSpPr>
        <p:spPr bwMode="auto">
          <a:xfrm>
            <a:off x="969963" y="3948113"/>
            <a:ext cx="3094037" cy="1190625"/>
          </a:xfrm>
          <a:prstGeom prst="rect">
            <a:avLst/>
          </a:prstGeom>
          <a:solidFill>
            <a:schemeClr val="accent1">
              <a:lumMod val="50000"/>
            </a:schemeClr>
          </a:solidFill>
          <a:ln w="9525">
            <a:noFill/>
            <a:miter lim="800000"/>
            <a:headEnd/>
            <a:tailEnd/>
          </a:ln>
          <a:effectLst/>
        </p:spPr>
        <p:txBody>
          <a:bodyPr>
            <a:spAutoFit/>
          </a:bodyPr>
          <a:lstStyle/>
          <a:p>
            <a:pPr algn="ctr">
              <a:buFontTx/>
              <a:buChar char="•"/>
              <a:defRPr/>
            </a:pPr>
            <a:r>
              <a:rPr lang="en-US">
                <a:solidFill>
                  <a:srgbClr val="FFCC00"/>
                </a:solidFill>
              </a:rPr>
              <a:t> What is the opportunity cost of one fish for Fred?</a:t>
            </a:r>
          </a:p>
          <a:p>
            <a:pPr algn="ctr">
              <a:buFontTx/>
              <a:buChar char="•"/>
              <a:defRPr/>
            </a:pPr>
            <a:r>
              <a:rPr lang="en-US">
                <a:solidFill>
                  <a:srgbClr val="FFCC00"/>
                </a:solidFill>
              </a:rPr>
              <a:t> 1/3 coconut</a:t>
            </a:r>
          </a:p>
          <a:p>
            <a:pPr algn="ctr">
              <a:buFontTx/>
              <a:buChar char="•"/>
              <a:defRPr/>
            </a:pPr>
            <a:endParaRPr lang="en-US">
              <a:solidFill>
                <a:srgbClr val="FFCC00"/>
              </a:solidFill>
            </a:endParaRPr>
          </a:p>
        </p:txBody>
      </p:sp>
      <p:sp>
        <p:nvSpPr>
          <p:cNvPr id="570398" name="Text Box 30"/>
          <p:cNvSpPr txBox="1">
            <a:spLocks noChangeArrowheads="1"/>
          </p:cNvSpPr>
          <p:nvPr/>
        </p:nvSpPr>
        <p:spPr bwMode="auto">
          <a:xfrm>
            <a:off x="5153025" y="3933825"/>
            <a:ext cx="3094038" cy="1190625"/>
          </a:xfrm>
          <a:prstGeom prst="rect">
            <a:avLst/>
          </a:prstGeom>
          <a:solidFill>
            <a:schemeClr val="accent1">
              <a:lumMod val="50000"/>
            </a:schemeClr>
          </a:solidFill>
          <a:ln w="9525">
            <a:noFill/>
            <a:miter lim="800000"/>
            <a:headEnd/>
            <a:tailEnd/>
          </a:ln>
          <a:effectLst/>
        </p:spPr>
        <p:txBody>
          <a:bodyPr>
            <a:spAutoFit/>
          </a:bodyPr>
          <a:lstStyle/>
          <a:p>
            <a:pPr algn="ctr">
              <a:buFontTx/>
              <a:buChar char="•"/>
              <a:defRPr/>
            </a:pPr>
            <a:r>
              <a:rPr lang="en-US">
                <a:solidFill>
                  <a:srgbClr val="FFCC00"/>
                </a:solidFill>
              </a:rPr>
              <a:t> What is the opportunity cost of one fish for Kate?</a:t>
            </a:r>
          </a:p>
          <a:p>
            <a:pPr algn="ctr">
              <a:buFontTx/>
              <a:buChar char="•"/>
              <a:defRPr/>
            </a:pPr>
            <a:r>
              <a:rPr lang="en-US">
                <a:solidFill>
                  <a:srgbClr val="FFCC00"/>
                </a:solidFill>
              </a:rPr>
              <a:t> 1 coconut</a:t>
            </a:r>
          </a:p>
          <a:p>
            <a:pPr algn="ctr">
              <a:buFontTx/>
              <a:buChar char="•"/>
              <a:defRPr/>
            </a:pPr>
            <a:endParaRPr lang="en-US">
              <a:solidFill>
                <a:srgbClr val="FFCC00"/>
              </a:solidFill>
            </a:endParaRPr>
          </a:p>
        </p:txBody>
      </p:sp>
      <p:sp>
        <p:nvSpPr>
          <p:cNvPr id="570399" name="Text Box 31"/>
          <p:cNvSpPr txBox="1">
            <a:spLocks noChangeArrowheads="1"/>
          </p:cNvSpPr>
          <p:nvPr/>
        </p:nvSpPr>
        <p:spPr bwMode="auto">
          <a:xfrm>
            <a:off x="1200150" y="5356225"/>
            <a:ext cx="7207250" cy="954088"/>
          </a:xfrm>
          <a:prstGeom prst="rect">
            <a:avLst/>
          </a:prstGeom>
          <a:noFill/>
          <a:ln w="9525">
            <a:noFill/>
            <a:miter lim="800000"/>
            <a:headEnd/>
            <a:tailEnd/>
          </a:ln>
        </p:spPr>
        <p:txBody>
          <a:bodyPr wrap="none">
            <a:spAutoFit/>
          </a:bodyPr>
          <a:lstStyle/>
          <a:p>
            <a:pPr algn="ctr">
              <a:buFontTx/>
              <a:buChar char="•"/>
            </a:pPr>
            <a:r>
              <a:rPr lang="en-US" sz="2800">
                <a:solidFill>
                  <a:srgbClr val="FF9900"/>
                </a:solidFill>
              </a:rPr>
              <a:t> Who has a comparative advantage in fish?</a:t>
            </a:r>
          </a:p>
          <a:p>
            <a:pPr algn="ctr">
              <a:buFontTx/>
              <a:buChar char="•"/>
            </a:pPr>
            <a:r>
              <a:rPr lang="en-US" sz="2800">
                <a:solidFill>
                  <a:srgbClr val="FF9900"/>
                </a:solidFill>
              </a:rPr>
              <a:t> Fred</a:t>
            </a:r>
          </a:p>
        </p:txBody>
      </p:sp>
      <p:sp>
        <p:nvSpPr>
          <p:cNvPr id="8" name="Slide Number Placeholder 7"/>
          <p:cNvSpPr>
            <a:spLocks noGrp="1"/>
          </p:cNvSpPr>
          <p:nvPr>
            <p:ph type="sldNum" sz="quarter" idx="12"/>
          </p:nvPr>
        </p:nvSpPr>
        <p:spPr/>
        <p:txBody>
          <a:bodyPr/>
          <a:lstStyle/>
          <a:p>
            <a:pPr>
              <a:defRPr/>
            </a:pPr>
            <a:fld id="{523067D4-F558-4C98-BF72-350284025D58}" type="slidenum">
              <a:rPr lang="en-US" smtClean="0"/>
              <a:pPr>
                <a:defRPr/>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70371"/>
                                        </p:tgtEl>
                                        <p:attrNameLst>
                                          <p:attrName>style.visibility</p:attrName>
                                        </p:attrNameLst>
                                      </p:cBhvr>
                                      <p:to>
                                        <p:strVal val="visible"/>
                                      </p:to>
                                    </p:set>
                                    <p:animEffect transition="in" filter="blinds(horizontal)">
                                      <p:cBhvr>
                                        <p:cTn id="7" dur="500"/>
                                        <p:tgtEl>
                                          <p:spTgt spid="57037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70384"/>
                                        </p:tgtEl>
                                        <p:attrNameLst>
                                          <p:attrName>style.visibility</p:attrName>
                                        </p:attrNameLst>
                                      </p:cBhvr>
                                      <p:to>
                                        <p:strVal val="visible"/>
                                      </p:to>
                                    </p:set>
                                    <p:animEffect transition="in" filter="blinds(horizontal)">
                                      <p:cBhvr>
                                        <p:cTn id="12" dur="500"/>
                                        <p:tgtEl>
                                          <p:spTgt spid="57038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70397">
                                            <p:txEl>
                                              <p:pRg st="0" end="0"/>
                                            </p:txEl>
                                          </p:spTgt>
                                        </p:tgtEl>
                                        <p:attrNameLst>
                                          <p:attrName>style.visibility</p:attrName>
                                        </p:attrNameLst>
                                      </p:cBhvr>
                                      <p:to>
                                        <p:strVal val="visible"/>
                                      </p:to>
                                    </p:set>
                                    <p:animEffect transition="in" filter="blinds(horizontal)">
                                      <p:cBhvr>
                                        <p:cTn id="17" dur="500"/>
                                        <p:tgtEl>
                                          <p:spTgt spid="57039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70397">
                                            <p:txEl>
                                              <p:pRg st="1" end="1"/>
                                            </p:txEl>
                                          </p:spTgt>
                                        </p:tgtEl>
                                        <p:attrNameLst>
                                          <p:attrName>style.visibility</p:attrName>
                                        </p:attrNameLst>
                                      </p:cBhvr>
                                      <p:to>
                                        <p:strVal val="visible"/>
                                      </p:to>
                                    </p:set>
                                    <p:animEffect transition="in" filter="blinds(horizontal)">
                                      <p:cBhvr>
                                        <p:cTn id="22" dur="500"/>
                                        <p:tgtEl>
                                          <p:spTgt spid="570397">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70398">
                                            <p:txEl>
                                              <p:pRg st="0" end="0"/>
                                            </p:txEl>
                                          </p:spTgt>
                                        </p:tgtEl>
                                        <p:attrNameLst>
                                          <p:attrName>style.visibility</p:attrName>
                                        </p:attrNameLst>
                                      </p:cBhvr>
                                      <p:to>
                                        <p:strVal val="visible"/>
                                      </p:to>
                                    </p:set>
                                    <p:animEffect transition="in" filter="blinds(horizontal)">
                                      <p:cBhvr>
                                        <p:cTn id="27" dur="500"/>
                                        <p:tgtEl>
                                          <p:spTgt spid="570398">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70398">
                                            <p:txEl>
                                              <p:pRg st="1" end="1"/>
                                            </p:txEl>
                                          </p:spTgt>
                                        </p:tgtEl>
                                        <p:attrNameLst>
                                          <p:attrName>style.visibility</p:attrName>
                                        </p:attrNameLst>
                                      </p:cBhvr>
                                      <p:to>
                                        <p:strVal val="visible"/>
                                      </p:to>
                                    </p:set>
                                    <p:animEffect transition="in" filter="blinds(horizontal)">
                                      <p:cBhvr>
                                        <p:cTn id="32" dur="500"/>
                                        <p:tgtEl>
                                          <p:spTgt spid="570398">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70399">
                                            <p:txEl>
                                              <p:pRg st="0" end="0"/>
                                            </p:txEl>
                                          </p:spTgt>
                                        </p:tgtEl>
                                        <p:attrNameLst>
                                          <p:attrName>style.visibility</p:attrName>
                                        </p:attrNameLst>
                                      </p:cBhvr>
                                      <p:to>
                                        <p:strVal val="visible"/>
                                      </p:to>
                                    </p:set>
                                    <p:animEffect transition="in" filter="blinds(horizontal)">
                                      <p:cBhvr>
                                        <p:cTn id="37" dur="500"/>
                                        <p:tgtEl>
                                          <p:spTgt spid="570399">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570399">
                                            <p:txEl>
                                              <p:pRg st="1" end="1"/>
                                            </p:txEl>
                                          </p:spTgt>
                                        </p:tgtEl>
                                        <p:attrNameLst>
                                          <p:attrName>style.visibility</p:attrName>
                                        </p:attrNameLst>
                                      </p:cBhvr>
                                      <p:to>
                                        <p:strVal val="visible"/>
                                      </p:to>
                                    </p:set>
                                    <p:anim calcmode="lin" valueType="num">
                                      <p:cBhvr additive="base">
                                        <p:cTn id="42" dur="500" fill="hold"/>
                                        <p:tgtEl>
                                          <p:spTgt spid="570399">
                                            <p:txEl>
                                              <p:pRg st="1" end="1"/>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57039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mtClean="0">
                <a:solidFill>
                  <a:srgbClr val="CCCC00"/>
                </a:solidFill>
              </a:rPr>
              <a:t>The opportunity costs</a:t>
            </a:r>
          </a:p>
        </p:txBody>
      </p:sp>
      <p:graphicFrame>
        <p:nvGraphicFramePr>
          <p:cNvPr id="571431" name="Group 39"/>
          <p:cNvGraphicFramePr>
            <a:graphicFrameLocks noGrp="1"/>
          </p:cNvGraphicFramePr>
          <p:nvPr>
            <p:ph type="tbl" idx="1"/>
          </p:nvPr>
        </p:nvGraphicFramePr>
        <p:xfrm>
          <a:off x="1770063" y="2241550"/>
          <a:ext cx="5689600" cy="3640138"/>
        </p:xfrm>
        <a:graphic>
          <a:graphicData uri="http://schemas.openxmlformats.org/drawingml/2006/table">
            <a:tbl>
              <a:tblPr/>
              <a:tblGrid>
                <a:gridCol w="1427162"/>
                <a:gridCol w="2130425"/>
                <a:gridCol w="2132013"/>
              </a:tblGrid>
              <a:tr h="720725">
                <a:tc grid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dirty="0" smtClean="0">
                          <a:ln>
                            <a:noFill/>
                          </a:ln>
                          <a:solidFill>
                            <a:srgbClr val="FF9900"/>
                          </a:solidFill>
                          <a:effectLst>
                            <a:outerShdw blurRad="38100" dist="38100" dir="2700000" algn="tl">
                              <a:srgbClr val="000000"/>
                            </a:outerShdw>
                          </a:effectLst>
                          <a:latin typeface="Tahoma" pitchFamily="34" charset="0"/>
                          <a:cs typeface="Arial" charset="0"/>
                        </a:rPr>
                        <a:t>The Opportunity cost of</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CCFF"/>
                    </a:solidFill>
                  </a:tcPr>
                </a:tc>
                <a:tc hMerge="1">
                  <a:txBody>
                    <a:bodyPr/>
                    <a:lstStyle/>
                    <a:p>
                      <a:endParaRPr lang="en-US"/>
                    </a:p>
                  </a:txBody>
                  <a:tcPr/>
                </a:tc>
                <a:tc hMerge="1">
                  <a:txBody>
                    <a:bodyPr/>
                    <a:lstStyle/>
                    <a:p>
                      <a:endParaRPr lang="en-US"/>
                    </a:p>
                  </a:txBody>
                  <a:tcPr/>
                </a:tc>
              </a:tr>
              <a:tr h="9985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Coconut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Fish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77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Fred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32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3 fish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32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1/3 coconut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40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Kate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32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1 fish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32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1 coconut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71424" name="Text Box 32"/>
          <p:cNvSpPr txBox="1">
            <a:spLocks noChangeArrowheads="1"/>
          </p:cNvSpPr>
          <p:nvPr/>
        </p:nvSpPr>
        <p:spPr bwMode="auto">
          <a:xfrm>
            <a:off x="252413" y="3024188"/>
            <a:ext cx="1158875" cy="1465262"/>
          </a:xfrm>
          <a:prstGeom prst="rect">
            <a:avLst/>
          </a:prstGeom>
          <a:solidFill>
            <a:srgbClr val="CCCCFF"/>
          </a:solidFill>
          <a:ln w="9525">
            <a:noFill/>
            <a:miter lim="800000"/>
            <a:headEnd/>
            <a:tailEnd/>
          </a:ln>
        </p:spPr>
        <p:txBody>
          <a:bodyPr>
            <a:spAutoFit/>
          </a:bodyPr>
          <a:lstStyle/>
          <a:p>
            <a:r>
              <a:rPr lang="en-US">
                <a:solidFill>
                  <a:srgbClr val="808000"/>
                </a:solidFill>
              </a:rPr>
              <a:t>Who produces coconut cheaper?</a:t>
            </a:r>
          </a:p>
          <a:p>
            <a:endParaRPr lang="en-US">
              <a:solidFill>
                <a:srgbClr val="808000"/>
              </a:solidFill>
            </a:endParaRPr>
          </a:p>
        </p:txBody>
      </p:sp>
      <p:sp>
        <p:nvSpPr>
          <p:cNvPr id="571425" name="Text Box 33"/>
          <p:cNvSpPr txBox="1">
            <a:spLocks noChangeArrowheads="1"/>
          </p:cNvSpPr>
          <p:nvPr/>
        </p:nvSpPr>
        <p:spPr bwMode="auto">
          <a:xfrm>
            <a:off x="7743825" y="3038475"/>
            <a:ext cx="1158875" cy="1465263"/>
          </a:xfrm>
          <a:prstGeom prst="rect">
            <a:avLst/>
          </a:prstGeom>
          <a:solidFill>
            <a:schemeClr val="bg2">
              <a:lumMod val="75000"/>
              <a:lumOff val="25000"/>
            </a:schemeClr>
          </a:solidFill>
          <a:ln w="9525">
            <a:noFill/>
            <a:miter lim="800000"/>
            <a:headEnd/>
            <a:tailEnd/>
          </a:ln>
          <a:effectLst/>
        </p:spPr>
        <p:txBody>
          <a:bodyPr>
            <a:spAutoFit/>
          </a:bodyPr>
          <a:lstStyle/>
          <a:p>
            <a:pPr>
              <a:defRPr/>
            </a:pPr>
            <a:r>
              <a:rPr lang="en-US">
                <a:solidFill>
                  <a:srgbClr val="FF9900"/>
                </a:solidFill>
              </a:rPr>
              <a:t>Who produces fish cheaper?</a:t>
            </a:r>
          </a:p>
          <a:p>
            <a:pPr>
              <a:defRPr/>
            </a:pPr>
            <a:endParaRPr lang="en-US">
              <a:solidFill>
                <a:srgbClr val="FF9900"/>
              </a:solidFill>
            </a:endParaRPr>
          </a:p>
        </p:txBody>
      </p:sp>
      <p:sp>
        <p:nvSpPr>
          <p:cNvPr id="571426" name="Oval 34"/>
          <p:cNvSpPr>
            <a:spLocks noChangeArrowheads="1"/>
          </p:cNvSpPr>
          <p:nvPr/>
        </p:nvSpPr>
        <p:spPr bwMode="auto">
          <a:xfrm>
            <a:off x="3627438" y="5049838"/>
            <a:ext cx="1308100" cy="708025"/>
          </a:xfrm>
          <a:prstGeom prst="ellipse">
            <a:avLst/>
          </a:prstGeom>
          <a:noFill/>
          <a:ln w="38100">
            <a:solidFill>
              <a:schemeClr val="accent2">
                <a:lumMod val="75000"/>
              </a:schemeClr>
            </a:solidFill>
            <a:round/>
            <a:headEnd/>
            <a:tailEnd/>
          </a:ln>
          <a:effectLst/>
        </p:spPr>
        <p:txBody>
          <a:bodyPr wrap="none" anchor="ctr"/>
          <a:lstStyle/>
          <a:p>
            <a:pPr>
              <a:defRPr/>
            </a:pPr>
            <a:endParaRPr lang="en-US"/>
          </a:p>
        </p:txBody>
      </p:sp>
      <p:sp>
        <p:nvSpPr>
          <p:cNvPr id="571427" name="Oval 35"/>
          <p:cNvSpPr>
            <a:spLocks noChangeArrowheads="1"/>
          </p:cNvSpPr>
          <p:nvPr/>
        </p:nvSpPr>
        <p:spPr bwMode="auto">
          <a:xfrm>
            <a:off x="5697538" y="4021138"/>
            <a:ext cx="1308100" cy="942975"/>
          </a:xfrm>
          <a:prstGeom prst="ellipse">
            <a:avLst/>
          </a:prstGeom>
          <a:noFill/>
          <a:ln w="38100">
            <a:solidFill>
              <a:srgbClr val="FF9900"/>
            </a:solidFill>
            <a:round/>
            <a:headEnd/>
            <a:tailEnd/>
          </a:ln>
        </p:spPr>
        <p:txBody>
          <a:bodyPr wrap="none" anchor="ctr"/>
          <a:lstStyle/>
          <a:p>
            <a:endParaRPr lang="en-US"/>
          </a:p>
        </p:txBody>
      </p:sp>
      <p:sp>
        <p:nvSpPr>
          <p:cNvPr id="571428" name="Text Box 36"/>
          <p:cNvSpPr txBox="1">
            <a:spLocks noChangeArrowheads="1"/>
          </p:cNvSpPr>
          <p:nvPr/>
        </p:nvSpPr>
        <p:spPr bwMode="auto">
          <a:xfrm>
            <a:off x="130175" y="4857750"/>
            <a:ext cx="1473200" cy="1190625"/>
          </a:xfrm>
          <a:prstGeom prst="rect">
            <a:avLst/>
          </a:prstGeom>
          <a:solidFill>
            <a:srgbClr val="CCCCFF"/>
          </a:solidFill>
          <a:ln w="9525">
            <a:noFill/>
            <a:miter lim="800000"/>
            <a:headEnd/>
            <a:tailEnd/>
          </a:ln>
        </p:spPr>
        <p:txBody>
          <a:bodyPr>
            <a:spAutoFit/>
          </a:bodyPr>
          <a:lstStyle/>
          <a:p>
            <a:r>
              <a:rPr lang="en-US">
                <a:solidFill>
                  <a:srgbClr val="808000"/>
                </a:solidFill>
              </a:rPr>
              <a:t>Kate has a comparative advantage in coconut</a:t>
            </a:r>
          </a:p>
        </p:txBody>
      </p:sp>
      <p:sp>
        <p:nvSpPr>
          <p:cNvPr id="571429" name="Text Box 37"/>
          <p:cNvSpPr txBox="1">
            <a:spLocks noChangeArrowheads="1"/>
          </p:cNvSpPr>
          <p:nvPr/>
        </p:nvSpPr>
        <p:spPr bwMode="auto">
          <a:xfrm>
            <a:off x="7529513" y="4979988"/>
            <a:ext cx="1473200" cy="1190625"/>
          </a:xfrm>
          <a:prstGeom prst="rect">
            <a:avLst/>
          </a:prstGeom>
          <a:solidFill>
            <a:schemeClr val="bg2">
              <a:lumMod val="75000"/>
              <a:lumOff val="25000"/>
            </a:schemeClr>
          </a:solidFill>
          <a:ln w="9525">
            <a:noFill/>
            <a:miter lim="800000"/>
            <a:headEnd/>
            <a:tailEnd/>
          </a:ln>
          <a:effectLst/>
        </p:spPr>
        <p:txBody>
          <a:bodyPr>
            <a:spAutoFit/>
          </a:bodyPr>
          <a:lstStyle/>
          <a:p>
            <a:pPr>
              <a:defRPr/>
            </a:pPr>
            <a:r>
              <a:rPr lang="en-US">
                <a:solidFill>
                  <a:srgbClr val="FF9900"/>
                </a:solidFill>
              </a:rPr>
              <a:t>Fred has a comparative advantage in fish.</a:t>
            </a:r>
          </a:p>
        </p:txBody>
      </p:sp>
      <p:sp>
        <p:nvSpPr>
          <p:cNvPr id="10" name="Slide Number Placeholder 9"/>
          <p:cNvSpPr>
            <a:spLocks noGrp="1"/>
          </p:cNvSpPr>
          <p:nvPr>
            <p:ph type="sldNum" sz="quarter" idx="11"/>
          </p:nvPr>
        </p:nvSpPr>
        <p:spPr/>
        <p:txBody>
          <a:bodyPr/>
          <a:lstStyle/>
          <a:p>
            <a:pPr>
              <a:defRPr/>
            </a:pPr>
            <a:fld id="{5052066A-32A6-4331-A499-B544CF86F1CC}" type="slidenum">
              <a:rPr lang="en-US" smtClean="0"/>
              <a:pPr>
                <a:defRPr/>
              </a:pPr>
              <a:t>11</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71424"/>
                                        </p:tgtEl>
                                        <p:attrNameLst>
                                          <p:attrName>style.visibility</p:attrName>
                                        </p:attrNameLst>
                                      </p:cBhvr>
                                      <p:to>
                                        <p:strVal val="visible"/>
                                      </p:to>
                                    </p:set>
                                    <p:animEffect transition="in" filter="blinds(horizontal)">
                                      <p:cBhvr>
                                        <p:cTn id="7" dur="500"/>
                                        <p:tgtEl>
                                          <p:spTgt spid="57142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71426"/>
                                        </p:tgtEl>
                                        <p:attrNameLst>
                                          <p:attrName>style.visibility</p:attrName>
                                        </p:attrNameLst>
                                      </p:cBhvr>
                                      <p:to>
                                        <p:strVal val="visible"/>
                                      </p:to>
                                    </p:set>
                                    <p:animEffect transition="in" filter="blinds(horizontal)">
                                      <p:cBhvr>
                                        <p:cTn id="12" dur="500"/>
                                        <p:tgtEl>
                                          <p:spTgt spid="57142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71428"/>
                                        </p:tgtEl>
                                        <p:attrNameLst>
                                          <p:attrName>style.visibility</p:attrName>
                                        </p:attrNameLst>
                                      </p:cBhvr>
                                      <p:to>
                                        <p:strVal val="visible"/>
                                      </p:to>
                                    </p:set>
                                    <p:animEffect transition="in" filter="blinds(horizontal)">
                                      <p:cBhvr>
                                        <p:cTn id="17" dur="500"/>
                                        <p:tgtEl>
                                          <p:spTgt spid="57142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71425"/>
                                        </p:tgtEl>
                                        <p:attrNameLst>
                                          <p:attrName>style.visibility</p:attrName>
                                        </p:attrNameLst>
                                      </p:cBhvr>
                                      <p:to>
                                        <p:strVal val="visible"/>
                                      </p:to>
                                    </p:set>
                                    <p:animEffect transition="in" filter="blinds(horizontal)">
                                      <p:cBhvr>
                                        <p:cTn id="22" dur="500"/>
                                        <p:tgtEl>
                                          <p:spTgt spid="57142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71427"/>
                                        </p:tgtEl>
                                        <p:attrNameLst>
                                          <p:attrName>style.visibility</p:attrName>
                                        </p:attrNameLst>
                                      </p:cBhvr>
                                      <p:to>
                                        <p:strVal val="visible"/>
                                      </p:to>
                                    </p:set>
                                    <p:animEffect transition="in" filter="blinds(horizontal)">
                                      <p:cBhvr>
                                        <p:cTn id="27" dur="500"/>
                                        <p:tgtEl>
                                          <p:spTgt spid="57142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571429"/>
                                        </p:tgtEl>
                                        <p:attrNameLst>
                                          <p:attrName>style.visibility</p:attrName>
                                        </p:attrNameLst>
                                      </p:cBhvr>
                                      <p:to>
                                        <p:strVal val="visible"/>
                                      </p:to>
                                    </p:set>
                                    <p:animEffect transition="in" filter="blinds(horizontal)">
                                      <p:cBhvr>
                                        <p:cTn id="32" dur="500"/>
                                        <p:tgtEl>
                                          <p:spTgt spid="5714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1424" grpId="0" animBg="1"/>
      <p:bldP spid="571425" grpId="0" animBg="1"/>
      <p:bldP spid="571426" grpId="0" animBg="1"/>
      <p:bldP spid="571427" grpId="0" animBg="1"/>
      <p:bldP spid="571428" grpId="0" animBg="1"/>
      <p:bldP spid="571429"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685800" y="6248400"/>
            <a:ext cx="1905000" cy="457200"/>
          </a:xfrm>
          <a:prstGeom prst="rect">
            <a:avLst/>
          </a:prstGeom>
          <a:noFill/>
          <a:ln w="9525">
            <a:noFill/>
            <a:miter lim="800000"/>
            <a:headEnd/>
            <a:tailEnd/>
          </a:ln>
        </p:spPr>
        <p:txBody>
          <a:bodyPr wrap="none" anchor="ctr"/>
          <a:lstStyle/>
          <a:p>
            <a:endParaRPr lang="en-US"/>
          </a:p>
        </p:txBody>
      </p:sp>
      <p:sp>
        <p:nvSpPr>
          <p:cNvPr id="27651" name="Rectangle 3"/>
          <p:cNvSpPr>
            <a:spLocks noChangeArrowheads="1"/>
          </p:cNvSpPr>
          <p:nvPr/>
        </p:nvSpPr>
        <p:spPr bwMode="auto">
          <a:xfrm>
            <a:off x="3124200" y="6248400"/>
            <a:ext cx="2895600" cy="457200"/>
          </a:xfrm>
          <a:prstGeom prst="rect">
            <a:avLst/>
          </a:prstGeom>
          <a:noFill/>
          <a:ln w="9525">
            <a:noFill/>
            <a:miter lim="800000"/>
            <a:headEnd/>
            <a:tailEnd/>
          </a:ln>
        </p:spPr>
        <p:txBody>
          <a:bodyPr wrap="none" anchor="ctr"/>
          <a:lstStyle/>
          <a:p>
            <a:endParaRPr lang="en-US"/>
          </a:p>
        </p:txBody>
      </p:sp>
      <p:sp>
        <p:nvSpPr>
          <p:cNvPr id="318468" name="Text Box 4"/>
          <p:cNvSpPr txBox="1">
            <a:spLocks noChangeArrowheads="1"/>
          </p:cNvSpPr>
          <p:nvPr/>
        </p:nvSpPr>
        <p:spPr bwMode="auto">
          <a:xfrm>
            <a:off x="1295400" y="4267200"/>
            <a:ext cx="6858000" cy="1311275"/>
          </a:xfrm>
          <a:prstGeom prst="rect">
            <a:avLst/>
          </a:prstGeom>
          <a:solidFill>
            <a:schemeClr val="bg1"/>
          </a:solidFill>
          <a:ln w="38100">
            <a:noFill/>
            <a:miter lim="800000"/>
            <a:headEnd type="none" w="sm" len="sm"/>
            <a:tailEnd type="none" w="sm" len="sm"/>
          </a:ln>
        </p:spPr>
        <p:txBody>
          <a:bodyPr>
            <a:spAutoFit/>
          </a:bodyPr>
          <a:lstStyle/>
          <a:p>
            <a:pPr algn="ctr" eaLnBrk="0" hangingPunct="0">
              <a:spcBef>
                <a:spcPct val="50000"/>
              </a:spcBef>
            </a:pPr>
            <a:r>
              <a:rPr lang="en-US" sz="3200">
                <a:solidFill>
                  <a:srgbClr val="9999FF"/>
                </a:solidFill>
              </a:rPr>
              <a:t>Fred produces</a:t>
            </a:r>
            <a:r>
              <a:rPr lang="en-US" sz="3200">
                <a:solidFill>
                  <a:srgbClr val="494076"/>
                </a:solidFill>
              </a:rPr>
              <a:t> </a:t>
            </a:r>
            <a:r>
              <a:rPr lang="en-US" sz="2800" i="1">
                <a:solidFill>
                  <a:srgbClr val="CC0000"/>
                </a:solidFill>
              </a:rPr>
              <a:t>fish. </a:t>
            </a:r>
          </a:p>
          <a:p>
            <a:pPr algn="ctr" eaLnBrk="0" hangingPunct="0">
              <a:spcBef>
                <a:spcPct val="50000"/>
              </a:spcBef>
            </a:pPr>
            <a:r>
              <a:rPr lang="en-US" sz="3200">
                <a:solidFill>
                  <a:srgbClr val="9999FF"/>
                </a:solidFill>
              </a:rPr>
              <a:t>Kate produces</a:t>
            </a:r>
            <a:r>
              <a:rPr lang="en-US" sz="3200">
                <a:solidFill>
                  <a:srgbClr val="494076"/>
                </a:solidFill>
              </a:rPr>
              <a:t> </a:t>
            </a:r>
            <a:r>
              <a:rPr lang="en-US" sz="2800" i="1">
                <a:solidFill>
                  <a:srgbClr val="CC0000"/>
                </a:solidFill>
              </a:rPr>
              <a:t>coconuts</a:t>
            </a:r>
            <a:r>
              <a:rPr lang="en-US" sz="3200">
                <a:solidFill>
                  <a:srgbClr val="494076"/>
                </a:solidFill>
              </a:rPr>
              <a:t>.</a:t>
            </a:r>
          </a:p>
        </p:txBody>
      </p:sp>
      <p:sp>
        <p:nvSpPr>
          <p:cNvPr id="27653" name="Rectangle 7"/>
          <p:cNvSpPr>
            <a:spLocks noGrp="1" noChangeArrowheads="1"/>
          </p:cNvSpPr>
          <p:nvPr>
            <p:ph type="title"/>
          </p:nvPr>
        </p:nvSpPr>
        <p:spPr/>
        <p:txBody>
          <a:bodyPr/>
          <a:lstStyle/>
          <a:p>
            <a:pPr eaLnBrk="1" hangingPunct="1"/>
            <a:r>
              <a:rPr lang="en-US" smtClean="0">
                <a:solidFill>
                  <a:srgbClr val="CCCC00"/>
                </a:solidFill>
              </a:rPr>
              <a:t>Specialization and Trade</a:t>
            </a:r>
          </a:p>
        </p:txBody>
      </p:sp>
      <p:sp>
        <p:nvSpPr>
          <p:cNvPr id="318472" name="Rectangle 8"/>
          <p:cNvSpPr>
            <a:spLocks noGrp="1" noChangeArrowheads="1"/>
          </p:cNvSpPr>
          <p:nvPr>
            <p:ph idx="1"/>
          </p:nvPr>
        </p:nvSpPr>
        <p:spPr/>
        <p:txBody>
          <a:bodyPr/>
          <a:lstStyle/>
          <a:p>
            <a:pPr eaLnBrk="1" hangingPunct="1"/>
            <a:r>
              <a:rPr lang="en-US" smtClean="0"/>
              <a:t>Suppose instead Kate and Fred decide to specialize and trade…</a:t>
            </a:r>
          </a:p>
          <a:p>
            <a:pPr lvl="1" eaLnBrk="1" hangingPunct="1"/>
            <a:r>
              <a:rPr lang="en-US" smtClean="0"/>
              <a:t>Both would be better off if they specialize in producing the product they are more suited to produce, and then trade with each other.</a:t>
            </a:r>
          </a:p>
        </p:txBody>
      </p:sp>
      <p:sp>
        <p:nvSpPr>
          <p:cNvPr id="7" name="Slide Number Placeholder 6"/>
          <p:cNvSpPr>
            <a:spLocks noGrp="1"/>
          </p:cNvSpPr>
          <p:nvPr>
            <p:ph type="sldNum" sz="quarter" idx="12"/>
          </p:nvPr>
        </p:nvSpPr>
        <p:spPr/>
        <p:txBody>
          <a:bodyPr/>
          <a:lstStyle/>
          <a:p>
            <a:pPr>
              <a:defRPr/>
            </a:pPr>
            <a:fld id="{1FECC814-04C2-41CA-B689-ED75D2517335}" type="slidenum">
              <a:rPr lang="en-US" smtClean="0"/>
              <a:pPr>
                <a:defRPr/>
              </a:pPr>
              <a:t>12</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18472">
                                            <p:txEl>
                                              <p:pRg st="0" end="0"/>
                                            </p:txEl>
                                          </p:spTgt>
                                        </p:tgtEl>
                                        <p:attrNameLst>
                                          <p:attrName>style.visibility</p:attrName>
                                        </p:attrNameLst>
                                      </p:cBhvr>
                                      <p:to>
                                        <p:strVal val="visible"/>
                                      </p:to>
                                    </p:set>
                                    <p:animEffect transition="in" filter="wipe(left)">
                                      <p:cBhvr>
                                        <p:cTn id="7" dur="500"/>
                                        <p:tgtEl>
                                          <p:spTgt spid="318472">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18472">
                                            <p:txEl>
                                              <p:pRg st="1" end="1"/>
                                            </p:txEl>
                                          </p:spTgt>
                                        </p:tgtEl>
                                        <p:attrNameLst>
                                          <p:attrName>style.visibility</p:attrName>
                                        </p:attrNameLst>
                                      </p:cBhvr>
                                      <p:to>
                                        <p:strVal val="visible"/>
                                      </p:to>
                                    </p:set>
                                    <p:animEffect transition="in" filter="wipe(left)">
                                      <p:cBhvr>
                                        <p:cTn id="10" dur="500"/>
                                        <p:tgtEl>
                                          <p:spTgt spid="31847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18468"/>
                                        </p:tgtEl>
                                        <p:attrNameLst>
                                          <p:attrName>style.visibility</p:attrName>
                                        </p:attrNameLst>
                                      </p:cBhvr>
                                      <p:to>
                                        <p:strVal val="visible"/>
                                      </p:to>
                                    </p:set>
                                    <p:animEffect transition="in" filter="blinds(horizontal)">
                                      <p:cBhvr>
                                        <p:cTn id="15" dur="500"/>
                                        <p:tgtEl>
                                          <p:spTgt spid="3184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8468" grpId="0" animBg="1"/>
      <p:bldP spid="318472"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685800" y="6248400"/>
            <a:ext cx="1905000" cy="457200"/>
          </a:xfrm>
          <a:prstGeom prst="rect">
            <a:avLst/>
          </a:prstGeom>
          <a:noFill/>
          <a:ln w="9525">
            <a:noFill/>
            <a:miter lim="800000"/>
            <a:headEnd/>
            <a:tailEnd/>
          </a:ln>
        </p:spPr>
        <p:txBody>
          <a:bodyPr wrap="none" anchor="ctr"/>
          <a:lstStyle/>
          <a:p>
            <a:endParaRPr lang="en-US"/>
          </a:p>
        </p:txBody>
      </p:sp>
      <p:sp>
        <p:nvSpPr>
          <p:cNvPr id="28675" name="Rectangle 5"/>
          <p:cNvSpPr>
            <a:spLocks noGrp="1" noChangeArrowheads="1"/>
          </p:cNvSpPr>
          <p:nvPr>
            <p:ph type="title"/>
          </p:nvPr>
        </p:nvSpPr>
        <p:spPr/>
        <p:txBody>
          <a:bodyPr/>
          <a:lstStyle/>
          <a:p>
            <a:pPr eaLnBrk="1" hangingPunct="1"/>
            <a:r>
              <a:rPr lang="en-US" smtClean="0">
                <a:solidFill>
                  <a:srgbClr val="CCCC00"/>
                </a:solidFill>
              </a:rPr>
              <a:t>Specialization and Trade</a:t>
            </a:r>
          </a:p>
        </p:txBody>
      </p:sp>
      <p:sp>
        <p:nvSpPr>
          <p:cNvPr id="576518" name="Rectangle 6"/>
          <p:cNvSpPr>
            <a:spLocks noGrp="1" noChangeArrowheads="1"/>
          </p:cNvSpPr>
          <p:nvPr>
            <p:ph idx="1"/>
          </p:nvPr>
        </p:nvSpPr>
        <p:spPr/>
        <p:txBody>
          <a:bodyPr/>
          <a:lstStyle/>
          <a:p>
            <a:pPr eaLnBrk="1" hangingPunct="1"/>
            <a:r>
              <a:rPr lang="en-US" smtClean="0"/>
              <a:t>After specialization, they agreed to trade.</a:t>
            </a:r>
          </a:p>
          <a:p>
            <a:pPr eaLnBrk="1" hangingPunct="1"/>
            <a:r>
              <a:rPr lang="en-US" smtClean="0"/>
              <a:t>The terms of trade: 1 fish for ½ coconut.</a:t>
            </a:r>
          </a:p>
          <a:p>
            <a:pPr eaLnBrk="1" hangingPunct="1"/>
            <a:r>
              <a:rPr lang="en-US" smtClean="0"/>
              <a:t>Fred gives Kate 10 fish for 5 coconuts</a:t>
            </a:r>
          </a:p>
        </p:txBody>
      </p:sp>
      <p:sp>
        <p:nvSpPr>
          <p:cNvPr id="576519" name="Text Box 7"/>
          <p:cNvSpPr txBox="1">
            <a:spLocks noChangeArrowheads="1"/>
          </p:cNvSpPr>
          <p:nvPr/>
        </p:nvSpPr>
        <p:spPr bwMode="auto">
          <a:xfrm>
            <a:off x="1685925" y="4611688"/>
            <a:ext cx="5459413" cy="579437"/>
          </a:xfrm>
          <a:prstGeom prst="rect">
            <a:avLst/>
          </a:prstGeom>
          <a:solidFill>
            <a:srgbClr val="CCCCFF"/>
          </a:solidFill>
          <a:ln w="9525">
            <a:noFill/>
            <a:miter lim="800000"/>
            <a:headEnd/>
            <a:tailEnd/>
          </a:ln>
        </p:spPr>
        <p:txBody>
          <a:bodyPr>
            <a:spAutoFit/>
          </a:bodyPr>
          <a:lstStyle/>
          <a:p>
            <a:r>
              <a:rPr lang="en-US" sz="3200">
                <a:solidFill>
                  <a:srgbClr val="CC9900"/>
                </a:solidFill>
              </a:rPr>
              <a:t>Who will benefit from trade?</a:t>
            </a:r>
          </a:p>
        </p:txBody>
      </p:sp>
      <p:sp>
        <p:nvSpPr>
          <p:cNvPr id="6" name="Slide Number Placeholder 5"/>
          <p:cNvSpPr>
            <a:spLocks noGrp="1"/>
          </p:cNvSpPr>
          <p:nvPr>
            <p:ph type="sldNum" sz="quarter" idx="12"/>
          </p:nvPr>
        </p:nvSpPr>
        <p:spPr/>
        <p:txBody>
          <a:bodyPr/>
          <a:lstStyle/>
          <a:p>
            <a:pPr>
              <a:defRPr/>
            </a:pPr>
            <a:fld id="{1FECC814-04C2-41CA-B689-ED75D2517335}" type="slidenum">
              <a:rPr lang="en-US" smtClean="0"/>
              <a:pPr>
                <a:defRPr/>
              </a:pPr>
              <a:t>13</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76518">
                                            <p:txEl>
                                              <p:pRg st="0" end="0"/>
                                            </p:txEl>
                                          </p:spTgt>
                                        </p:tgtEl>
                                        <p:attrNameLst>
                                          <p:attrName>style.visibility</p:attrName>
                                        </p:attrNameLst>
                                      </p:cBhvr>
                                      <p:to>
                                        <p:strVal val="visible"/>
                                      </p:to>
                                    </p:set>
                                    <p:animEffect transition="in" filter="wipe(left)">
                                      <p:cBhvr>
                                        <p:cTn id="7" dur="500"/>
                                        <p:tgtEl>
                                          <p:spTgt spid="57651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76518">
                                            <p:txEl>
                                              <p:pRg st="1" end="1"/>
                                            </p:txEl>
                                          </p:spTgt>
                                        </p:tgtEl>
                                        <p:attrNameLst>
                                          <p:attrName>style.visibility</p:attrName>
                                        </p:attrNameLst>
                                      </p:cBhvr>
                                      <p:to>
                                        <p:strVal val="visible"/>
                                      </p:to>
                                    </p:set>
                                    <p:animEffect transition="in" filter="wipe(left)">
                                      <p:cBhvr>
                                        <p:cTn id="12" dur="500"/>
                                        <p:tgtEl>
                                          <p:spTgt spid="57651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76518">
                                            <p:txEl>
                                              <p:pRg st="2" end="2"/>
                                            </p:txEl>
                                          </p:spTgt>
                                        </p:tgtEl>
                                        <p:attrNameLst>
                                          <p:attrName>style.visibility</p:attrName>
                                        </p:attrNameLst>
                                      </p:cBhvr>
                                      <p:to>
                                        <p:strVal val="visible"/>
                                      </p:to>
                                    </p:set>
                                    <p:animEffect transition="in" filter="wipe(left)">
                                      <p:cBhvr>
                                        <p:cTn id="17" dur="500"/>
                                        <p:tgtEl>
                                          <p:spTgt spid="57651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576519"/>
                                        </p:tgtEl>
                                        <p:attrNameLst>
                                          <p:attrName>style.visibility</p:attrName>
                                        </p:attrNameLst>
                                      </p:cBhvr>
                                      <p:to>
                                        <p:strVal val="visible"/>
                                      </p:to>
                                    </p:set>
                                    <p:anim calcmode="lin" valueType="num">
                                      <p:cBhvr additive="base">
                                        <p:cTn id="22" dur="500" fill="hold"/>
                                        <p:tgtEl>
                                          <p:spTgt spid="576519"/>
                                        </p:tgtEl>
                                        <p:attrNameLst>
                                          <p:attrName>ppt_x</p:attrName>
                                        </p:attrNameLst>
                                      </p:cBhvr>
                                      <p:tavLst>
                                        <p:tav tm="0">
                                          <p:val>
                                            <p:strVal val="#ppt_x"/>
                                          </p:val>
                                        </p:tav>
                                        <p:tav tm="100000">
                                          <p:val>
                                            <p:strVal val="#ppt_x"/>
                                          </p:val>
                                        </p:tav>
                                      </p:tavLst>
                                    </p:anim>
                                    <p:anim calcmode="lin" valueType="num">
                                      <p:cBhvr additive="base">
                                        <p:cTn id="23" dur="500" fill="hold"/>
                                        <p:tgtEl>
                                          <p:spTgt spid="5765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6518" grpId="0" build="p" autoUpdateAnimBg="0"/>
      <p:bldP spid="57651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602" name="Rectangle 66"/>
          <p:cNvSpPr>
            <a:spLocks noGrp="1" noChangeArrowheads="1"/>
          </p:cNvSpPr>
          <p:nvPr>
            <p:ph type="title"/>
          </p:nvPr>
        </p:nvSpPr>
        <p:spPr>
          <a:xfrm>
            <a:off x="457200" y="274638"/>
            <a:ext cx="7470775" cy="1143000"/>
          </a:xfrm>
        </p:spPr>
        <p:txBody>
          <a:bodyPr>
            <a:normAutofit fontScale="90000"/>
          </a:bodyPr>
          <a:lstStyle/>
          <a:p>
            <a:pPr eaLnBrk="1" fontAlgn="auto" hangingPunct="1">
              <a:spcAft>
                <a:spcPts val="0"/>
              </a:spcAft>
              <a:defRPr/>
            </a:pPr>
            <a:r>
              <a:rPr lang="en-US" smtClean="0"/>
              <a:t>How Trade Expands the Set of Consumption Opportunities</a:t>
            </a:r>
          </a:p>
        </p:txBody>
      </p:sp>
      <p:sp>
        <p:nvSpPr>
          <p:cNvPr id="29699" name="Text Box 4"/>
          <p:cNvSpPr txBox="1">
            <a:spLocks noChangeArrowheads="1"/>
          </p:cNvSpPr>
          <p:nvPr/>
        </p:nvSpPr>
        <p:spPr bwMode="auto">
          <a:xfrm>
            <a:off x="6564313" y="6680200"/>
            <a:ext cx="2641600" cy="214313"/>
          </a:xfrm>
          <a:prstGeom prst="rect">
            <a:avLst/>
          </a:prstGeom>
          <a:noFill/>
          <a:ln w="9525">
            <a:noFill/>
            <a:miter lim="800000"/>
            <a:headEnd/>
            <a:tailEnd/>
          </a:ln>
        </p:spPr>
        <p:txBody>
          <a:bodyPr wrap="none">
            <a:spAutoFit/>
          </a:bodyPr>
          <a:lstStyle/>
          <a:p>
            <a:pPr eaLnBrk="0" hangingPunct="0"/>
            <a:r>
              <a:rPr lang="en-US" altLang="en-US" sz="800" b="1">
                <a:solidFill>
                  <a:schemeClr val="bg1"/>
                </a:solidFill>
              </a:rPr>
              <a:t>Copyright©2003  Southwestern/Thomson Learning</a:t>
            </a:r>
          </a:p>
        </p:txBody>
      </p:sp>
      <p:sp>
        <p:nvSpPr>
          <p:cNvPr id="29700" name="Rectangle 5"/>
          <p:cNvSpPr>
            <a:spLocks noChangeArrowheads="1"/>
          </p:cNvSpPr>
          <p:nvPr/>
        </p:nvSpPr>
        <p:spPr bwMode="auto">
          <a:xfrm>
            <a:off x="2528888" y="2076450"/>
            <a:ext cx="4738687" cy="3494088"/>
          </a:xfrm>
          <a:prstGeom prst="rect">
            <a:avLst/>
          </a:prstGeom>
          <a:solidFill>
            <a:srgbClr val="F3F6F9"/>
          </a:solidFill>
          <a:ln w="160338">
            <a:solidFill>
              <a:srgbClr val="F3F6F9"/>
            </a:solidFill>
            <a:miter lim="800000"/>
            <a:headEnd/>
            <a:tailEnd/>
          </a:ln>
        </p:spPr>
        <p:txBody>
          <a:bodyPr/>
          <a:lstStyle/>
          <a:p>
            <a:endParaRPr lang="en-US"/>
          </a:p>
        </p:txBody>
      </p:sp>
      <p:sp>
        <p:nvSpPr>
          <p:cNvPr id="29701" name="Rectangle 6"/>
          <p:cNvSpPr>
            <a:spLocks noChangeArrowheads="1"/>
          </p:cNvSpPr>
          <p:nvPr/>
        </p:nvSpPr>
        <p:spPr bwMode="auto">
          <a:xfrm>
            <a:off x="2528888" y="2076450"/>
            <a:ext cx="4738687" cy="3494088"/>
          </a:xfrm>
          <a:prstGeom prst="rect">
            <a:avLst/>
          </a:prstGeom>
          <a:solidFill>
            <a:srgbClr val="F2F4F8"/>
          </a:solidFill>
          <a:ln w="146050">
            <a:solidFill>
              <a:srgbClr val="F2F4F8"/>
            </a:solidFill>
            <a:miter lim="800000"/>
            <a:headEnd/>
            <a:tailEnd/>
          </a:ln>
        </p:spPr>
        <p:txBody>
          <a:bodyPr/>
          <a:lstStyle/>
          <a:p>
            <a:endParaRPr lang="en-US"/>
          </a:p>
        </p:txBody>
      </p:sp>
      <p:sp>
        <p:nvSpPr>
          <p:cNvPr id="29702" name="Rectangle 7"/>
          <p:cNvSpPr>
            <a:spLocks noChangeArrowheads="1"/>
          </p:cNvSpPr>
          <p:nvPr/>
        </p:nvSpPr>
        <p:spPr bwMode="auto">
          <a:xfrm>
            <a:off x="2528888" y="2076450"/>
            <a:ext cx="4738687" cy="3494088"/>
          </a:xfrm>
          <a:prstGeom prst="rect">
            <a:avLst/>
          </a:prstGeom>
          <a:solidFill>
            <a:srgbClr val="F1F4F7"/>
          </a:solidFill>
          <a:ln w="130175">
            <a:solidFill>
              <a:srgbClr val="F1F4F7"/>
            </a:solidFill>
            <a:miter lim="800000"/>
            <a:headEnd/>
            <a:tailEnd/>
          </a:ln>
        </p:spPr>
        <p:txBody>
          <a:bodyPr/>
          <a:lstStyle/>
          <a:p>
            <a:endParaRPr lang="en-US">
              <a:solidFill>
                <a:srgbClr val="FF9900"/>
              </a:solidFill>
            </a:endParaRPr>
          </a:p>
        </p:txBody>
      </p:sp>
      <p:sp>
        <p:nvSpPr>
          <p:cNvPr id="29703" name="Rectangle 8"/>
          <p:cNvSpPr>
            <a:spLocks noChangeArrowheads="1"/>
          </p:cNvSpPr>
          <p:nvPr/>
        </p:nvSpPr>
        <p:spPr bwMode="auto">
          <a:xfrm>
            <a:off x="2528888" y="2076450"/>
            <a:ext cx="4738687" cy="3494088"/>
          </a:xfrm>
          <a:prstGeom prst="rect">
            <a:avLst/>
          </a:prstGeom>
          <a:solidFill>
            <a:srgbClr val="F0F2F5"/>
          </a:solidFill>
          <a:ln w="115888">
            <a:solidFill>
              <a:srgbClr val="F0F2F5"/>
            </a:solidFill>
            <a:miter lim="800000"/>
            <a:headEnd/>
            <a:tailEnd/>
          </a:ln>
        </p:spPr>
        <p:txBody>
          <a:bodyPr/>
          <a:lstStyle/>
          <a:p>
            <a:endParaRPr lang="en-US"/>
          </a:p>
        </p:txBody>
      </p:sp>
      <p:sp>
        <p:nvSpPr>
          <p:cNvPr id="29704" name="Rectangle 9"/>
          <p:cNvSpPr>
            <a:spLocks noChangeArrowheads="1"/>
          </p:cNvSpPr>
          <p:nvPr/>
        </p:nvSpPr>
        <p:spPr bwMode="auto">
          <a:xfrm>
            <a:off x="2528888" y="2076450"/>
            <a:ext cx="4738687" cy="3494088"/>
          </a:xfrm>
          <a:prstGeom prst="rect">
            <a:avLst/>
          </a:prstGeom>
          <a:solidFill>
            <a:srgbClr val="EEF1F4"/>
          </a:solidFill>
          <a:ln w="101600">
            <a:solidFill>
              <a:srgbClr val="EEF1F4"/>
            </a:solidFill>
            <a:miter lim="800000"/>
            <a:headEnd/>
            <a:tailEnd/>
          </a:ln>
        </p:spPr>
        <p:txBody>
          <a:bodyPr/>
          <a:lstStyle/>
          <a:p>
            <a:endParaRPr lang="en-US"/>
          </a:p>
        </p:txBody>
      </p:sp>
      <p:sp>
        <p:nvSpPr>
          <p:cNvPr id="29705" name="Rectangle 10"/>
          <p:cNvSpPr>
            <a:spLocks noChangeArrowheads="1"/>
          </p:cNvSpPr>
          <p:nvPr/>
        </p:nvSpPr>
        <p:spPr bwMode="auto">
          <a:xfrm>
            <a:off x="2528888" y="2076450"/>
            <a:ext cx="4738687" cy="3494088"/>
          </a:xfrm>
          <a:prstGeom prst="rect">
            <a:avLst/>
          </a:prstGeom>
          <a:solidFill>
            <a:srgbClr val="EDEFF3"/>
          </a:solidFill>
          <a:ln w="87313">
            <a:solidFill>
              <a:srgbClr val="EDEFF3"/>
            </a:solidFill>
            <a:miter lim="800000"/>
            <a:headEnd/>
            <a:tailEnd/>
          </a:ln>
        </p:spPr>
        <p:txBody>
          <a:bodyPr/>
          <a:lstStyle/>
          <a:p>
            <a:endParaRPr lang="en-US"/>
          </a:p>
        </p:txBody>
      </p:sp>
      <p:sp>
        <p:nvSpPr>
          <p:cNvPr id="29706" name="Rectangle 11"/>
          <p:cNvSpPr>
            <a:spLocks noChangeArrowheads="1"/>
          </p:cNvSpPr>
          <p:nvPr/>
        </p:nvSpPr>
        <p:spPr bwMode="auto">
          <a:xfrm>
            <a:off x="2528888" y="2076450"/>
            <a:ext cx="4738687" cy="3494088"/>
          </a:xfrm>
          <a:prstGeom prst="rect">
            <a:avLst/>
          </a:prstGeom>
          <a:solidFill>
            <a:srgbClr val="EBEEF2"/>
          </a:solidFill>
          <a:ln w="73025">
            <a:solidFill>
              <a:srgbClr val="EBEEF2"/>
            </a:solidFill>
            <a:miter lim="800000"/>
            <a:headEnd/>
            <a:tailEnd/>
          </a:ln>
        </p:spPr>
        <p:txBody>
          <a:bodyPr/>
          <a:lstStyle/>
          <a:p>
            <a:endParaRPr lang="en-US"/>
          </a:p>
        </p:txBody>
      </p:sp>
      <p:sp>
        <p:nvSpPr>
          <p:cNvPr id="29707" name="Rectangle 12"/>
          <p:cNvSpPr>
            <a:spLocks noChangeArrowheads="1"/>
          </p:cNvSpPr>
          <p:nvPr/>
        </p:nvSpPr>
        <p:spPr bwMode="auto">
          <a:xfrm>
            <a:off x="2528888" y="2076450"/>
            <a:ext cx="4738687" cy="3494088"/>
          </a:xfrm>
          <a:prstGeom prst="rect">
            <a:avLst/>
          </a:prstGeom>
          <a:solidFill>
            <a:srgbClr val="EAECF1"/>
          </a:solidFill>
          <a:ln w="58738">
            <a:solidFill>
              <a:srgbClr val="EAECF1"/>
            </a:solidFill>
            <a:miter lim="800000"/>
            <a:headEnd/>
            <a:tailEnd/>
          </a:ln>
        </p:spPr>
        <p:txBody>
          <a:bodyPr/>
          <a:lstStyle/>
          <a:p>
            <a:endParaRPr lang="en-US"/>
          </a:p>
        </p:txBody>
      </p:sp>
      <p:sp>
        <p:nvSpPr>
          <p:cNvPr id="29708" name="Rectangle 13"/>
          <p:cNvSpPr>
            <a:spLocks noChangeArrowheads="1"/>
          </p:cNvSpPr>
          <p:nvPr/>
        </p:nvSpPr>
        <p:spPr bwMode="auto">
          <a:xfrm>
            <a:off x="2528888" y="2076450"/>
            <a:ext cx="4738687" cy="3494088"/>
          </a:xfrm>
          <a:prstGeom prst="rect">
            <a:avLst/>
          </a:prstGeom>
          <a:solidFill>
            <a:srgbClr val="E9EBF0"/>
          </a:solidFill>
          <a:ln w="42863">
            <a:solidFill>
              <a:srgbClr val="E9EBF0"/>
            </a:solidFill>
            <a:miter lim="800000"/>
            <a:headEnd/>
            <a:tailEnd/>
          </a:ln>
        </p:spPr>
        <p:txBody>
          <a:bodyPr/>
          <a:lstStyle/>
          <a:p>
            <a:endParaRPr lang="en-US"/>
          </a:p>
        </p:txBody>
      </p:sp>
      <p:sp>
        <p:nvSpPr>
          <p:cNvPr id="29709" name="Rectangle 14"/>
          <p:cNvSpPr>
            <a:spLocks noChangeArrowheads="1"/>
          </p:cNvSpPr>
          <p:nvPr/>
        </p:nvSpPr>
        <p:spPr bwMode="auto">
          <a:xfrm>
            <a:off x="2528888" y="2076450"/>
            <a:ext cx="4738687" cy="3494088"/>
          </a:xfrm>
          <a:prstGeom prst="rect">
            <a:avLst/>
          </a:prstGeom>
          <a:solidFill>
            <a:srgbClr val="E7EAEF"/>
          </a:solidFill>
          <a:ln w="28575">
            <a:solidFill>
              <a:srgbClr val="E7EAEF"/>
            </a:solidFill>
            <a:miter lim="800000"/>
            <a:headEnd/>
            <a:tailEnd/>
          </a:ln>
        </p:spPr>
        <p:txBody>
          <a:bodyPr/>
          <a:lstStyle/>
          <a:p>
            <a:endParaRPr lang="en-US"/>
          </a:p>
        </p:txBody>
      </p:sp>
      <p:sp>
        <p:nvSpPr>
          <p:cNvPr id="29710" name="Rectangle 15"/>
          <p:cNvSpPr>
            <a:spLocks noChangeArrowheads="1"/>
          </p:cNvSpPr>
          <p:nvPr/>
        </p:nvSpPr>
        <p:spPr bwMode="auto">
          <a:xfrm>
            <a:off x="2528888" y="2076450"/>
            <a:ext cx="4738687" cy="3494088"/>
          </a:xfrm>
          <a:prstGeom prst="rect">
            <a:avLst/>
          </a:prstGeom>
          <a:solidFill>
            <a:srgbClr val="E6E9EF"/>
          </a:solidFill>
          <a:ln w="14288">
            <a:solidFill>
              <a:srgbClr val="E6E9EF"/>
            </a:solidFill>
            <a:miter lim="800000"/>
            <a:headEnd/>
            <a:tailEnd/>
          </a:ln>
        </p:spPr>
        <p:txBody>
          <a:bodyPr/>
          <a:lstStyle/>
          <a:p>
            <a:endParaRPr lang="en-US"/>
          </a:p>
        </p:txBody>
      </p:sp>
      <p:sp>
        <p:nvSpPr>
          <p:cNvPr id="29711" name="Rectangle 16"/>
          <p:cNvSpPr>
            <a:spLocks noChangeArrowheads="1"/>
          </p:cNvSpPr>
          <p:nvPr/>
        </p:nvSpPr>
        <p:spPr bwMode="auto">
          <a:xfrm>
            <a:off x="2455863" y="1968500"/>
            <a:ext cx="4738687" cy="3495675"/>
          </a:xfrm>
          <a:prstGeom prst="rect">
            <a:avLst/>
          </a:prstGeom>
          <a:solidFill>
            <a:srgbClr val="CCCCFF"/>
          </a:solidFill>
          <a:ln w="9525">
            <a:noFill/>
            <a:miter lim="800000"/>
            <a:headEnd/>
            <a:tailEnd/>
          </a:ln>
        </p:spPr>
        <p:txBody>
          <a:bodyPr/>
          <a:lstStyle/>
          <a:p>
            <a:endParaRPr lang="en-US"/>
          </a:p>
        </p:txBody>
      </p:sp>
      <p:sp>
        <p:nvSpPr>
          <p:cNvPr id="29712" name="Freeform 17"/>
          <p:cNvSpPr>
            <a:spLocks/>
          </p:cNvSpPr>
          <p:nvPr/>
        </p:nvSpPr>
        <p:spPr bwMode="auto">
          <a:xfrm>
            <a:off x="2455863" y="1989138"/>
            <a:ext cx="4738687" cy="3495675"/>
          </a:xfrm>
          <a:custGeom>
            <a:avLst/>
            <a:gdLst>
              <a:gd name="T0" fmla="*/ 0 w 2985"/>
              <a:gd name="T1" fmla="*/ 0 h 2202"/>
              <a:gd name="T2" fmla="*/ 0 w 2985"/>
              <a:gd name="T3" fmla="*/ 2147483647 h 2202"/>
              <a:gd name="T4" fmla="*/ 2147483647 w 2985"/>
              <a:gd name="T5" fmla="*/ 2147483647 h 2202"/>
              <a:gd name="T6" fmla="*/ 0 60000 65536"/>
              <a:gd name="T7" fmla="*/ 0 60000 65536"/>
              <a:gd name="T8" fmla="*/ 0 60000 65536"/>
              <a:gd name="T9" fmla="*/ 0 w 2985"/>
              <a:gd name="T10" fmla="*/ 0 h 2202"/>
              <a:gd name="T11" fmla="*/ 2985 w 2985"/>
              <a:gd name="T12" fmla="*/ 2202 h 2202"/>
            </a:gdLst>
            <a:ahLst/>
            <a:cxnLst>
              <a:cxn ang="T6">
                <a:pos x="T0" y="T1"/>
              </a:cxn>
              <a:cxn ang="T7">
                <a:pos x="T2" y="T3"/>
              </a:cxn>
              <a:cxn ang="T8">
                <a:pos x="T4" y="T5"/>
              </a:cxn>
            </a:cxnLst>
            <a:rect l="T9" t="T10" r="T11" b="T12"/>
            <a:pathLst>
              <a:path w="2985" h="2202">
                <a:moveTo>
                  <a:pt x="0" y="0"/>
                </a:moveTo>
                <a:lnTo>
                  <a:pt x="0" y="2202"/>
                </a:lnTo>
                <a:lnTo>
                  <a:pt x="2985" y="2202"/>
                </a:lnTo>
              </a:path>
            </a:pathLst>
          </a:custGeom>
          <a:noFill/>
          <a:ln w="14288">
            <a:solidFill>
              <a:srgbClr val="000000"/>
            </a:solidFill>
            <a:round/>
            <a:headEnd/>
            <a:tailEnd/>
          </a:ln>
        </p:spPr>
        <p:txBody>
          <a:bodyPr/>
          <a:lstStyle/>
          <a:p>
            <a:endParaRPr lang="en-US"/>
          </a:p>
        </p:txBody>
      </p:sp>
      <p:sp>
        <p:nvSpPr>
          <p:cNvPr id="321554" name="Line 18"/>
          <p:cNvSpPr>
            <a:spLocks noChangeShapeType="1"/>
          </p:cNvSpPr>
          <p:nvPr/>
        </p:nvSpPr>
        <p:spPr bwMode="auto">
          <a:xfrm>
            <a:off x="2455863" y="3946525"/>
            <a:ext cx="3109912" cy="1538288"/>
          </a:xfrm>
          <a:prstGeom prst="line">
            <a:avLst/>
          </a:prstGeom>
          <a:noFill/>
          <a:ln w="42863">
            <a:solidFill>
              <a:srgbClr val="004C9F"/>
            </a:solidFill>
            <a:round/>
            <a:headEnd/>
            <a:tailEnd/>
          </a:ln>
        </p:spPr>
        <p:txBody>
          <a:bodyPr/>
          <a:lstStyle/>
          <a:p>
            <a:endParaRPr lang="en-US"/>
          </a:p>
        </p:txBody>
      </p:sp>
      <p:sp>
        <p:nvSpPr>
          <p:cNvPr id="29714" name="Rectangle 19"/>
          <p:cNvSpPr>
            <a:spLocks noChangeArrowheads="1"/>
          </p:cNvSpPr>
          <p:nvPr/>
        </p:nvSpPr>
        <p:spPr bwMode="auto">
          <a:xfrm>
            <a:off x="5910263" y="5827713"/>
            <a:ext cx="314325" cy="182562"/>
          </a:xfrm>
          <a:prstGeom prst="rect">
            <a:avLst/>
          </a:prstGeom>
          <a:noFill/>
          <a:ln w="9525">
            <a:noFill/>
            <a:miter lim="800000"/>
            <a:headEnd/>
            <a:tailEnd/>
          </a:ln>
        </p:spPr>
        <p:txBody>
          <a:bodyPr wrap="none" lIns="0" tIns="0" rIns="0" bIns="0">
            <a:spAutoFit/>
          </a:bodyPr>
          <a:lstStyle/>
          <a:p>
            <a:pPr eaLnBrk="0" hangingPunct="0"/>
            <a:r>
              <a:rPr lang="en-US" sz="1200" b="1">
                <a:solidFill>
                  <a:srgbClr val="FF9900"/>
                </a:solidFill>
              </a:rPr>
              <a:t>Fish</a:t>
            </a:r>
            <a:endParaRPr lang="en-US" sz="2400">
              <a:solidFill>
                <a:srgbClr val="FF9900"/>
              </a:solidFill>
              <a:latin typeface="Times New Roman" pitchFamily="18" charset="0"/>
            </a:endParaRPr>
          </a:p>
        </p:txBody>
      </p:sp>
      <p:grpSp>
        <p:nvGrpSpPr>
          <p:cNvPr id="2" name="Group 20"/>
          <p:cNvGrpSpPr>
            <a:grpSpLocks/>
          </p:cNvGrpSpPr>
          <p:nvPr/>
        </p:nvGrpSpPr>
        <p:grpSpPr bwMode="auto">
          <a:xfrm>
            <a:off x="2266950" y="4933950"/>
            <a:ext cx="2274888" cy="1008063"/>
            <a:chOff x="1441" y="2910"/>
            <a:chExt cx="1086" cy="836"/>
          </a:xfrm>
        </p:grpSpPr>
        <p:sp>
          <p:nvSpPr>
            <p:cNvPr id="29748" name="Freeform 21"/>
            <p:cNvSpPr>
              <a:spLocks/>
            </p:cNvSpPr>
            <p:nvPr/>
          </p:nvSpPr>
          <p:spPr bwMode="auto">
            <a:xfrm>
              <a:off x="1547" y="2970"/>
              <a:ext cx="980" cy="485"/>
            </a:xfrm>
            <a:custGeom>
              <a:avLst/>
              <a:gdLst>
                <a:gd name="T0" fmla="*/ 0 w 980"/>
                <a:gd name="T1" fmla="*/ 0 h 485"/>
                <a:gd name="T2" fmla="*/ 980 w 980"/>
                <a:gd name="T3" fmla="*/ 0 h 485"/>
                <a:gd name="T4" fmla="*/ 980 w 980"/>
                <a:gd name="T5" fmla="*/ 485 h 485"/>
                <a:gd name="T6" fmla="*/ 0 60000 65536"/>
                <a:gd name="T7" fmla="*/ 0 60000 65536"/>
                <a:gd name="T8" fmla="*/ 0 60000 65536"/>
                <a:gd name="T9" fmla="*/ 0 w 980"/>
                <a:gd name="T10" fmla="*/ 0 h 485"/>
                <a:gd name="T11" fmla="*/ 980 w 980"/>
                <a:gd name="T12" fmla="*/ 485 h 485"/>
              </a:gdLst>
              <a:ahLst/>
              <a:cxnLst>
                <a:cxn ang="T6">
                  <a:pos x="T0" y="T1"/>
                </a:cxn>
                <a:cxn ang="T7">
                  <a:pos x="T2" y="T3"/>
                </a:cxn>
                <a:cxn ang="T8">
                  <a:pos x="T4" y="T5"/>
                </a:cxn>
              </a:cxnLst>
              <a:rect l="T9" t="T10" r="T11" b="T12"/>
              <a:pathLst>
                <a:path w="980" h="485">
                  <a:moveTo>
                    <a:pt x="0" y="0"/>
                  </a:moveTo>
                  <a:lnTo>
                    <a:pt x="980" y="0"/>
                  </a:lnTo>
                  <a:lnTo>
                    <a:pt x="980" y="485"/>
                  </a:lnTo>
                </a:path>
              </a:pathLst>
            </a:custGeom>
            <a:noFill/>
            <a:ln w="14288">
              <a:solidFill>
                <a:schemeClr val="tx1"/>
              </a:solidFill>
              <a:prstDash val="sysDot"/>
              <a:round/>
              <a:headEnd/>
              <a:tailEnd/>
            </a:ln>
          </p:spPr>
          <p:txBody>
            <a:bodyPr/>
            <a:lstStyle/>
            <a:p>
              <a:endParaRPr lang="en-US"/>
            </a:p>
          </p:txBody>
        </p:sp>
        <p:sp>
          <p:nvSpPr>
            <p:cNvPr id="29749" name="Freeform 22"/>
            <p:cNvSpPr>
              <a:spLocks/>
            </p:cNvSpPr>
            <p:nvPr/>
          </p:nvSpPr>
          <p:spPr bwMode="auto">
            <a:xfrm>
              <a:off x="2435" y="3473"/>
              <a:ext cx="92" cy="173"/>
            </a:xfrm>
            <a:custGeom>
              <a:avLst/>
              <a:gdLst>
                <a:gd name="T0" fmla="*/ 0 w 92"/>
                <a:gd name="T1" fmla="*/ 173 h 173"/>
                <a:gd name="T2" fmla="*/ 92 w 92"/>
                <a:gd name="T3" fmla="*/ 173 h 173"/>
                <a:gd name="T4" fmla="*/ 92 w 92"/>
                <a:gd name="T5" fmla="*/ 0 h 173"/>
                <a:gd name="T6" fmla="*/ 0 60000 65536"/>
                <a:gd name="T7" fmla="*/ 0 60000 65536"/>
                <a:gd name="T8" fmla="*/ 0 60000 65536"/>
                <a:gd name="T9" fmla="*/ 0 w 92"/>
                <a:gd name="T10" fmla="*/ 0 h 173"/>
                <a:gd name="T11" fmla="*/ 92 w 92"/>
                <a:gd name="T12" fmla="*/ 173 h 173"/>
              </a:gdLst>
              <a:ahLst/>
              <a:cxnLst>
                <a:cxn ang="T6">
                  <a:pos x="T0" y="T1"/>
                </a:cxn>
                <a:cxn ang="T7">
                  <a:pos x="T2" y="T3"/>
                </a:cxn>
                <a:cxn ang="T8">
                  <a:pos x="T4" y="T5"/>
                </a:cxn>
              </a:cxnLst>
              <a:rect l="T9" t="T10" r="T11" b="T12"/>
              <a:pathLst>
                <a:path w="92" h="173">
                  <a:moveTo>
                    <a:pt x="0" y="173"/>
                  </a:moveTo>
                  <a:lnTo>
                    <a:pt x="92" y="173"/>
                  </a:lnTo>
                  <a:lnTo>
                    <a:pt x="92" y="0"/>
                  </a:lnTo>
                </a:path>
              </a:pathLst>
            </a:custGeom>
            <a:noFill/>
            <a:ln w="14288">
              <a:solidFill>
                <a:srgbClr val="000000"/>
              </a:solidFill>
              <a:round/>
              <a:headEnd/>
              <a:tailEnd/>
            </a:ln>
          </p:spPr>
          <p:txBody>
            <a:bodyPr/>
            <a:lstStyle/>
            <a:p>
              <a:endParaRPr lang="en-US"/>
            </a:p>
          </p:txBody>
        </p:sp>
        <p:sp>
          <p:nvSpPr>
            <p:cNvPr id="29750" name="Rectangle 23"/>
            <p:cNvSpPr>
              <a:spLocks noChangeArrowheads="1"/>
            </p:cNvSpPr>
            <p:nvPr/>
          </p:nvSpPr>
          <p:spPr bwMode="auto">
            <a:xfrm>
              <a:off x="1441" y="2910"/>
              <a:ext cx="41" cy="153"/>
            </a:xfrm>
            <a:prstGeom prst="rect">
              <a:avLst/>
            </a:prstGeom>
            <a:noFill/>
            <a:ln w="9525">
              <a:noFill/>
              <a:miter lim="800000"/>
              <a:headEnd/>
              <a:tailEnd/>
            </a:ln>
          </p:spPr>
          <p:txBody>
            <a:bodyPr wrap="none" lIns="0" tIns="0" rIns="0" bIns="0">
              <a:spAutoFit/>
            </a:bodyPr>
            <a:lstStyle/>
            <a:p>
              <a:pPr eaLnBrk="0" hangingPunct="0"/>
              <a:r>
                <a:rPr lang="en-US" sz="1200">
                  <a:solidFill>
                    <a:srgbClr val="FF9900"/>
                  </a:solidFill>
                </a:rPr>
                <a:t>4</a:t>
              </a:r>
              <a:endParaRPr lang="en-US" sz="2400">
                <a:solidFill>
                  <a:srgbClr val="FF9900"/>
                </a:solidFill>
                <a:latin typeface="Times New Roman" pitchFamily="18" charset="0"/>
              </a:endParaRPr>
            </a:p>
          </p:txBody>
        </p:sp>
        <p:sp>
          <p:nvSpPr>
            <p:cNvPr id="29751" name="Rectangle 24"/>
            <p:cNvSpPr>
              <a:spLocks noChangeArrowheads="1"/>
            </p:cNvSpPr>
            <p:nvPr/>
          </p:nvSpPr>
          <p:spPr bwMode="auto">
            <a:xfrm>
              <a:off x="2314" y="3593"/>
              <a:ext cx="81" cy="153"/>
            </a:xfrm>
            <a:prstGeom prst="rect">
              <a:avLst/>
            </a:prstGeom>
            <a:noFill/>
            <a:ln w="9525">
              <a:noFill/>
              <a:miter lim="800000"/>
              <a:headEnd/>
              <a:tailEnd/>
            </a:ln>
          </p:spPr>
          <p:txBody>
            <a:bodyPr wrap="none" lIns="0" tIns="0" rIns="0" bIns="0">
              <a:spAutoFit/>
            </a:bodyPr>
            <a:lstStyle/>
            <a:p>
              <a:pPr eaLnBrk="0" hangingPunct="0"/>
              <a:r>
                <a:rPr lang="en-US" sz="1200">
                  <a:solidFill>
                    <a:srgbClr val="FF9900"/>
                  </a:solidFill>
                </a:rPr>
                <a:t>24</a:t>
              </a:r>
              <a:endParaRPr lang="en-US" sz="2400">
                <a:solidFill>
                  <a:srgbClr val="FF9900"/>
                </a:solidFill>
                <a:latin typeface="Times New Roman" pitchFamily="18" charset="0"/>
              </a:endParaRPr>
            </a:p>
          </p:txBody>
        </p:sp>
      </p:grpSp>
      <p:grpSp>
        <p:nvGrpSpPr>
          <p:cNvPr id="3" name="Group 25"/>
          <p:cNvGrpSpPr>
            <a:grpSpLocks/>
          </p:cNvGrpSpPr>
          <p:nvPr/>
        </p:nvGrpSpPr>
        <p:grpSpPr bwMode="auto">
          <a:xfrm>
            <a:off x="2238375" y="4662488"/>
            <a:ext cx="2857500" cy="1252537"/>
            <a:chOff x="1441" y="2782"/>
            <a:chExt cx="1326" cy="951"/>
          </a:xfrm>
        </p:grpSpPr>
        <p:sp>
          <p:nvSpPr>
            <p:cNvPr id="29744" name="Freeform 26"/>
            <p:cNvSpPr>
              <a:spLocks/>
            </p:cNvSpPr>
            <p:nvPr/>
          </p:nvSpPr>
          <p:spPr bwMode="auto">
            <a:xfrm>
              <a:off x="1547" y="2852"/>
              <a:ext cx="1044" cy="603"/>
            </a:xfrm>
            <a:custGeom>
              <a:avLst/>
              <a:gdLst>
                <a:gd name="T0" fmla="*/ 0 w 1044"/>
                <a:gd name="T1" fmla="*/ 0 h 603"/>
                <a:gd name="T2" fmla="*/ 1044 w 1044"/>
                <a:gd name="T3" fmla="*/ 0 h 603"/>
                <a:gd name="T4" fmla="*/ 1044 w 1044"/>
                <a:gd name="T5" fmla="*/ 603 h 603"/>
                <a:gd name="T6" fmla="*/ 0 60000 65536"/>
                <a:gd name="T7" fmla="*/ 0 60000 65536"/>
                <a:gd name="T8" fmla="*/ 0 60000 65536"/>
                <a:gd name="T9" fmla="*/ 0 w 1044"/>
                <a:gd name="T10" fmla="*/ 0 h 603"/>
                <a:gd name="T11" fmla="*/ 1044 w 1044"/>
                <a:gd name="T12" fmla="*/ 603 h 603"/>
              </a:gdLst>
              <a:ahLst/>
              <a:cxnLst>
                <a:cxn ang="T6">
                  <a:pos x="T0" y="T1"/>
                </a:cxn>
                <a:cxn ang="T7">
                  <a:pos x="T2" y="T3"/>
                </a:cxn>
                <a:cxn ang="T8">
                  <a:pos x="T4" y="T5"/>
                </a:cxn>
              </a:cxnLst>
              <a:rect l="T9" t="T10" r="T11" b="T12"/>
              <a:pathLst>
                <a:path w="1044" h="603">
                  <a:moveTo>
                    <a:pt x="0" y="0"/>
                  </a:moveTo>
                  <a:lnTo>
                    <a:pt x="1044" y="0"/>
                  </a:lnTo>
                  <a:lnTo>
                    <a:pt x="1044" y="603"/>
                  </a:lnTo>
                </a:path>
              </a:pathLst>
            </a:custGeom>
            <a:noFill/>
            <a:ln w="14288">
              <a:solidFill>
                <a:schemeClr val="tx1"/>
              </a:solidFill>
              <a:prstDash val="sysDot"/>
              <a:round/>
              <a:headEnd/>
              <a:tailEnd/>
            </a:ln>
          </p:spPr>
          <p:txBody>
            <a:bodyPr/>
            <a:lstStyle/>
            <a:p>
              <a:endParaRPr lang="en-US"/>
            </a:p>
          </p:txBody>
        </p:sp>
        <p:sp>
          <p:nvSpPr>
            <p:cNvPr id="29745" name="Freeform 27"/>
            <p:cNvSpPr>
              <a:spLocks/>
            </p:cNvSpPr>
            <p:nvPr/>
          </p:nvSpPr>
          <p:spPr bwMode="auto">
            <a:xfrm>
              <a:off x="2591" y="3473"/>
              <a:ext cx="82" cy="173"/>
            </a:xfrm>
            <a:custGeom>
              <a:avLst/>
              <a:gdLst>
                <a:gd name="T0" fmla="*/ 82 w 82"/>
                <a:gd name="T1" fmla="*/ 173 h 173"/>
                <a:gd name="T2" fmla="*/ 0 w 82"/>
                <a:gd name="T3" fmla="*/ 173 h 173"/>
                <a:gd name="T4" fmla="*/ 0 w 82"/>
                <a:gd name="T5" fmla="*/ 0 h 173"/>
                <a:gd name="T6" fmla="*/ 0 60000 65536"/>
                <a:gd name="T7" fmla="*/ 0 60000 65536"/>
                <a:gd name="T8" fmla="*/ 0 60000 65536"/>
                <a:gd name="T9" fmla="*/ 0 w 82"/>
                <a:gd name="T10" fmla="*/ 0 h 173"/>
                <a:gd name="T11" fmla="*/ 82 w 82"/>
                <a:gd name="T12" fmla="*/ 173 h 173"/>
              </a:gdLst>
              <a:ahLst/>
              <a:cxnLst>
                <a:cxn ang="T6">
                  <a:pos x="T0" y="T1"/>
                </a:cxn>
                <a:cxn ang="T7">
                  <a:pos x="T2" y="T3"/>
                </a:cxn>
                <a:cxn ang="T8">
                  <a:pos x="T4" y="T5"/>
                </a:cxn>
              </a:cxnLst>
              <a:rect l="T9" t="T10" r="T11" b="T12"/>
              <a:pathLst>
                <a:path w="82" h="173">
                  <a:moveTo>
                    <a:pt x="82" y="173"/>
                  </a:moveTo>
                  <a:lnTo>
                    <a:pt x="0" y="173"/>
                  </a:lnTo>
                  <a:lnTo>
                    <a:pt x="0" y="0"/>
                  </a:lnTo>
                </a:path>
              </a:pathLst>
            </a:custGeom>
            <a:noFill/>
            <a:ln w="14288">
              <a:solidFill>
                <a:srgbClr val="000000"/>
              </a:solidFill>
              <a:round/>
              <a:headEnd/>
              <a:tailEnd/>
            </a:ln>
          </p:spPr>
          <p:txBody>
            <a:bodyPr/>
            <a:lstStyle/>
            <a:p>
              <a:endParaRPr lang="en-US"/>
            </a:p>
          </p:txBody>
        </p:sp>
        <p:sp>
          <p:nvSpPr>
            <p:cNvPr id="29746" name="Rectangle 28"/>
            <p:cNvSpPr>
              <a:spLocks noChangeArrowheads="1"/>
            </p:cNvSpPr>
            <p:nvPr/>
          </p:nvSpPr>
          <p:spPr bwMode="auto">
            <a:xfrm>
              <a:off x="1441" y="2782"/>
              <a:ext cx="39" cy="139"/>
            </a:xfrm>
            <a:prstGeom prst="rect">
              <a:avLst/>
            </a:prstGeom>
            <a:noFill/>
            <a:ln w="9525">
              <a:noFill/>
              <a:miter lim="800000"/>
              <a:headEnd/>
              <a:tailEnd/>
            </a:ln>
          </p:spPr>
          <p:txBody>
            <a:bodyPr wrap="none" lIns="0" tIns="0" rIns="0" bIns="0">
              <a:spAutoFit/>
            </a:bodyPr>
            <a:lstStyle/>
            <a:p>
              <a:pPr eaLnBrk="0" hangingPunct="0"/>
              <a:r>
                <a:rPr lang="en-US" sz="1200">
                  <a:solidFill>
                    <a:srgbClr val="FF9900"/>
                  </a:solidFill>
                </a:rPr>
                <a:t>5</a:t>
              </a:r>
              <a:endParaRPr lang="en-US" sz="2400">
                <a:solidFill>
                  <a:srgbClr val="FF9900"/>
                </a:solidFill>
                <a:latin typeface="Times New Roman" pitchFamily="18" charset="0"/>
              </a:endParaRPr>
            </a:p>
          </p:txBody>
        </p:sp>
        <p:sp>
          <p:nvSpPr>
            <p:cNvPr id="29747" name="Rectangle 29"/>
            <p:cNvSpPr>
              <a:spLocks noChangeArrowheads="1"/>
            </p:cNvSpPr>
            <p:nvPr/>
          </p:nvSpPr>
          <p:spPr bwMode="auto">
            <a:xfrm>
              <a:off x="2689" y="3594"/>
              <a:ext cx="78" cy="139"/>
            </a:xfrm>
            <a:prstGeom prst="rect">
              <a:avLst/>
            </a:prstGeom>
            <a:noFill/>
            <a:ln w="9525">
              <a:noFill/>
              <a:miter lim="800000"/>
              <a:headEnd/>
              <a:tailEnd/>
            </a:ln>
          </p:spPr>
          <p:txBody>
            <a:bodyPr wrap="none" lIns="0" tIns="0" rIns="0" bIns="0">
              <a:spAutoFit/>
            </a:bodyPr>
            <a:lstStyle/>
            <a:p>
              <a:pPr eaLnBrk="0" hangingPunct="0"/>
              <a:r>
                <a:rPr lang="en-US" sz="1200">
                  <a:solidFill>
                    <a:srgbClr val="FF9900"/>
                  </a:solidFill>
                </a:rPr>
                <a:t>26</a:t>
              </a:r>
              <a:endParaRPr lang="en-US" sz="2400">
                <a:solidFill>
                  <a:srgbClr val="FF9900"/>
                </a:solidFill>
                <a:latin typeface="Times New Roman" pitchFamily="18" charset="0"/>
              </a:endParaRPr>
            </a:p>
          </p:txBody>
        </p:sp>
      </p:grpSp>
      <p:grpSp>
        <p:nvGrpSpPr>
          <p:cNvPr id="4" name="Group 30"/>
          <p:cNvGrpSpPr>
            <a:grpSpLocks/>
          </p:cNvGrpSpPr>
          <p:nvPr/>
        </p:nvGrpSpPr>
        <p:grpSpPr bwMode="auto">
          <a:xfrm>
            <a:off x="2287588" y="3836988"/>
            <a:ext cx="3365500" cy="1873250"/>
            <a:chOff x="1441" y="2417"/>
            <a:chExt cx="2120" cy="1180"/>
          </a:xfrm>
        </p:grpSpPr>
        <p:sp>
          <p:nvSpPr>
            <p:cNvPr id="29740" name="Oval 31"/>
            <p:cNvSpPr>
              <a:spLocks noChangeArrowheads="1"/>
            </p:cNvSpPr>
            <p:nvPr/>
          </p:nvSpPr>
          <p:spPr bwMode="auto">
            <a:xfrm>
              <a:off x="3470" y="3427"/>
              <a:ext cx="64" cy="64"/>
            </a:xfrm>
            <a:prstGeom prst="ellipse">
              <a:avLst/>
            </a:prstGeom>
            <a:solidFill>
              <a:srgbClr val="000000"/>
            </a:solidFill>
            <a:ln w="9525">
              <a:noFill/>
              <a:round/>
              <a:headEnd/>
              <a:tailEnd/>
            </a:ln>
          </p:spPr>
          <p:txBody>
            <a:bodyPr/>
            <a:lstStyle/>
            <a:p>
              <a:endParaRPr lang="en-US"/>
            </a:p>
          </p:txBody>
        </p:sp>
        <p:sp>
          <p:nvSpPr>
            <p:cNvPr id="29741" name="Oval 32"/>
            <p:cNvSpPr>
              <a:spLocks noChangeArrowheads="1"/>
            </p:cNvSpPr>
            <p:nvPr/>
          </p:nvSpPr>
          <p:spPr bwMode="auto">
            <a:xfrm>
              <a:off x="1520" y="2450"/>
              <a:ext cx="64" cy="64"/>
            </a:xfrm>
            <a:prstGeom prst="ellipse">
              <a:avLst/>
            </a:prstGeom>
            <a:solidFill>
              <a:srgbClr val="000000"/>
            </a:solidFill>
            <a:ln w="9525">
              <a:noFill/>
              <a:round/>
              <a:headEnd/>
              <a:tailEnd/>
            </a:ln>
          </p:spPr>
          <p:txBody>
            <a:bodyPr/>
            <a:lstStyle/>
            <a:p>
              <a:endParaRPr lang="en-US"/>
            </a:p>
          </p:txBody>
        </p:sp>
        <p:sp>
          <p:nvSpPr>
            <p:cNvPr id="29742" name="Rectangle 33"/>
            <p:cNvSpPr>
              <a:spLocks noChangeArrowheads="1"/>
            </p:cNvSpPr>
            <p:nvPr/>
          </p:nvSpPr>
          <p:spPr bwMode="auto">
            <a:xfrm>
              <a:off x="1441" y="2417"/>
              <a:ext cx="106" cy="115"/>
            </a:xfrm>
            <a:prstGeom prst="rect">
              <a:avLst/>
            </a:prstGeom>
            <a:noFill/>
            <a:ln w="9525">
              <a:noFill/>
              <a:miter lim="800000"/>
              <a:headEnd/>
              <a:tailEnd/>
            </a:ln>
          </p:spPr>
          <p:txBody>
            <a:bodyPr wrap="none" lIns="0" tIns="0" rIns="0" bIns="0">
              <a:spAutoFit/>
            </a:bodyPr>
            <a:lstStyle/>
            <a:p>
              <a:pPr eaLnBrk="0" hangingPunct="0"/>
              <a:r>
                <a:rPr lang="en-US" sz="1200">
                  <a:solidFill>
                    <a:srgbClr val="FF9900"/>
                  </a:solidFill>
                </a:rPr>
                <a:t>12</a:t>
              </a:r>
              <a:endParaRPr lang="en-US" sz="2400">
                <a:solidFill>
                  <a:srgbClr val="FF9900"/>
                </a:solidFill>
                <a:latin typeface="Times New Roman" pitchFamily="18" charset="0"/>
              </a:endParaRPr>
            </a:p>
          </p:txBody>
        </p:sp>
        <p:sp>
          <p:nvSpPr>
            <p:cNvPr id="29743" name="Rectangle 34"/>
            <p:cNvSpPr>
              <a:spLocks noChangeArrowheads="1"/>
            </p:cNvSpPr>
            <p:nvPr/>
          </p:nvSpPr>
          <p:spPr bwMode="auto">
            <a:xfrm>
              <a:off x="3455" y="3482"/>
              <a:ext cx="106"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36</a:t>
              </a:r>
              <a:endParaRPr lang="en-US" sz="2400">
                <a:latin typeface="Times New Roman" pitchFamily="18" charset="0"/>
              </a:endParaRPr>
            </a:p>
          </p:txBody>
        </p:sp>
      </p:grpSp>
      <p:grpSp>
        <p:nvGrpSpPr>
          <p:cNvPr id="5" name="Group 35"/>
          <p:cNvGrpSpPr>
            <a:grpSpLocks/>
          </p:cNvGrpSpPr>
          <p:nvPr/>
        </p:nvGrpSpPr>
        <p:grpSpPr bwMode="auto">
          <a:xfrm>
            <a:off x="4405313" y="4957763"/>
            <a:ext cx="187325" cy="241300"/>
            <a:chOff x="2436" y="2943"/>
            <a:chExt cx="118" cy="152"/>
          </a:xfrm>
        </p:grpSpPr>
        <p:sp>
          <p:nvSpPr>
            <p:cNvPr id="29738" name="Oval 36"/>
            <p:cNvSpPr>
              <a:spLocks noChangeArrowheads="1"/>
            </p:cNvSpPr>
            <p:nvPr/>
          </p:nvSpPr>
          <p:spPr bwMode="auto">
            <a:xfrm>
              <a:off x="2499" y="2943"/>
              <a:ext cx="55" cy="55"/>
            </a:xfrm>
            <a:prstGeom prst="ellipse">
              <a:avLst/>
            </a:prstGeom>
            <a:solidFill>
              <a:srgbClr val="000000"/>
            </a:solidFill>
            <a:ln w="9525">
              <a:noFill/>
              <a:round/>
              <a:headEnd/>
              <a:tailEnd/>
            </a:ln>
          </p:spPr>
          <p:txBody>
            <a:bodyPr/>
            <a:lstStyle/>
            <a:p>
              <a:endParaRPr lang="en-US"/>
            </a:p>
          </p:txBody>
        </p:sp>
        <p:sp>
          <p:nvSpPr>
            <p:cNvPr id="29739" name="Rectangle 37"/>
            <p:cNvSpPr>
              <a:spLocks noChangeArrowheads="1"/>
            </p:cNvSpPr>
            <p:nvPr/>
          </p:nvSpPr>
          <p:spPr bwMode="auto">
            <a:xfrm>
              <a:off x="2436" y="2980"/>
              <a:ext cx="64"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A</a:t>
              </a:r>
              <a:endParaRPr lang="en-US" sz="2400">
                <a:latin typeface="Times New Roman" pitchFamily="18" charset="0"/>
              </a:endParaRPr>
            </a:p>
          </p:txBody>
        </p:sp>
      </p:grpSp>
      <p:grpSp>
        <p:nvGrpSpPr>
          <p:cNvPr id="6" name="Group 38"/>
          <p:cNvGrpSpPr>
            <a:grpSpLocks/>
          </p:cNvGrpSpPr>
          <p:nvPr/>
        </p:nvGrpSpPr>
        <p:grpSpPr bwMode="auto">
          <a:xfrm>
            <a:off x="4668838" y="4573588"/>
            <a:ext cx="296862" cy="239712"/>
            <a:chOff x="2563" y="2737"/>
            <a:chExt cx="187" cy="151"/>
          </a:xfrm>
        </p:grpSpPr>
        <p:sp>
          <p:nvSpPr>
            <p:cNvPr id="29736" name="Oval 39"/>
            <p:cNvSpPr>
              <a:spLocks noChangeArrowheads="1"/>
            </p:cNvSpPr>
            <p:nvPr/>
          </p:nvSpPr>
          <p:spPr bwMode="auto">
            <a:xfrm>
              <a:off x="2563" y="2824"/>
              <a:ext cx="55" cy="64"/>
            </a:xfrm>
            <a:prstGeom prst="ellipse">
              <a:avLst/>
            </a:prstGeom>
            <a:solidFill>
              <a:srgbClr val="5F161D"/>
            </a:solidFill>
            <a:ln w="9525">
              <a:noFill/>
              <a:round/>
              <a:headEnd/>
              <a:tailEnd/>
            </a:ln>
          </p:spPr>
          <p:txBody>
            <a:bodyPr/>
            <a:lstStyle/>
            <a:p>
              <a:endParaRPr lang="en-US"/>
            </a:p>
          </p:txBody>
        </p:sp>
        <p:sp>
          <p:nvSpPr>
            <p:cNvPr id="29737" name="Rectangle 40"/>
            <p:cNvSpPr>
              <a:spLocks noChangeArrowheads="1"/>
            </p:cNvSpPr>
            <p:nvPr/>
          </p:nvSpPr>
          <p:spPr bwMode="auto">
            <a:xfrm>
              <a:off x="2649" y="2737"/>
              <a:ext cx="101"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A*</a:t>
              </a:r>
              <a:endParaRPr lang="en-US" sz="2400">
                <a:latin typeface="Times New Roman" pitchFamily="18" charset="0"/>
              </a:endParaRPr>
            </a:p>
          </p:txBody>
        </p:sp>
      </p:grpSp>
      <p:sp>
        <p:nvSpPr>
          <p:cNvPr id="29720" name="Rectangle 41"/>
          <p:cNvSpPr>
            <a:spLocks noChangeArrowheads="1"/>
          </p:cNvSpPr>
          <p:nvPr/>
        </p:nvSpPr>
        <p:spPr bwMode="auto">
          <a:xfrm>
            <a:off x="2282825" y="5527675"/>
            <a:ext cx="84138" cy="182563"/>
          </a:xfrm>
          <a:prstGeom prst="rect">
            <a:avLst/>
          </a:prstGeom>
          <a:noFill/>
          <a:ln w="9525">
            <a:noFill/>
            <a:miter lim="800000"/>
            <a:headEnd/>
            <a:tailEnd/>
          </a:ln>
        </p:spPr>
        <p:txBody>
          <a:bodyPr wrap="none" lIns="0" tIns="0" rIns="0" bIns="0">
            <a:spAutoFit/>
          </a:bodyPr>
          <a:lstStyle/>
          <a:p>
            <a:pPr eaLnBrk="0" hangingPunct="0"/>
            <a:r>
              <a:rPr lang="en-US" sz="1200">
                <a:solidFill>
                  <a:srgbClr val="FF9900"/>
                </a:solidFill>
              </a:rPr>
              <a:t>0</a:t>
            </a:r>
            <a:endParaRPr lang="en-US" sz="2400">
              <a:solidFill>
                <a:srgbClr val="FF9900"/>
              </a:solidFill>
              <a:latin typeface="Times New Roman" pitchFamily="18" charset="0"/>
            </a:endParaRPr>
          </a:p>
        </p:txBody>
      </p:sp>
      <p:sp>
        <p:nvSpPr>
          <p:cNvPr id="29721" name="Rectangle 42"/>
          <p:cNvSpPr>
            <a:spLocks noChangeArrowheads="1"/>
          </p:cNvSpPr>
          <p:nvPr/>
        </p:nvSpPr>
        <p:spPr bwMode="auto">
          <a:xfrm>
            <a:off x="1695450" y="1943100"/>
            <a:ext cx="703263" cy="182563"/>
          </a:xfrm>
          <a:prstGeom prst="rect">
            <a:avLst/>
          </a:prstGeom>
          <a:noFill/>
          <a:ln w="9525">
            <a:noFill/>
            <a:miter lim="800000"/>
            <a:headEnd/>
            <a:tailEnd/>
          </a:ln>
        </p:spPr>
        <p:txBody>
          <a:bodyPr wrap="none" lIns="0" tIns="0" rIns="0" bIns="0">
            <a:spAutoFit/>
          </a:bodyPr>
          <a:lstStyle/>
          <a:p>
            <a:pPr eaLnBrk="0" hangingPunct="0"/>
            <a:r>
              <a:rPr lang="en-US" sz="1200" b="1">
                <a:solidFill>
                  <a:srgbClr val="FF9900"/>
                </a:solidFill>
              </a:rPr>
              <a:t>Coconuts</a:t>
            </a:r>
            <a:endParaRPr lang="en-US" sz="2400">
              <a:solidFill>
                <a:srgbClr val="FF9900"/>
              </a:solidFill>
              <a:latin typeface="Times New Roman" pitchFamily="18" charset="0"/>
            </a:endParaRPr>
          </a:p>
        </p:txBody>
      </p:sp>
      <p:sp>
        <p:nvSpPr>
          <p:cNvPr id="29722" name="Rectangle 43"/>
          <p:cNvSpPr>
            <a:spLocks noChangeArrowheads="1"/>
          </p:cNvSpPr>
          <p:nvPr/>
        </p:nvSpPr>
        <p:spPr bwMode="auto">
          <a:xfrm>
            <a:off x="2905125" y="1601788"/>
            <a:ext cx="3514725" cy="246062"/>
          </a:xfrm>
          <a:prstGeom prst="rect">
            <a:avLst/>
          </a:prstGeom>
          <a:noFill/>
          <a:ln w="9525">
            <a:noFill/>
            <a:miter lim="800000"/>
            <a:headEnd/>
            <a:tailEnd/>
          </a:ln>
        </p:spPr>
        <p:txBody>
          <a:bodyPr wrap="none" lIns="0" tIns="0" rIns="0" bIns="0">
            <a:spAutoFit/>
          </a:bodyPr>
          <a:lstStyle/>
          <a:p>
            <a:pPr eaLnBrk="0" hangingPunct="0"/>
            <a:r>
              <a:rPr lang="en-US" sz="1600" b="1">
                <a:solidFill>
                  <a:srgbClr val="FF9900"/>
                </a:solidFill>
              </a:rPr>
              <a:t>Fred’s Production and consumption</a:t>
            </a:r>
            <a:endParaRPr lang="en-US" sz="1600">
              <a:solidFill>
                <a:srgbClr val="FF9900"/>
              </a:solidFill>
              <a:latin typeface="Times New Roman" pitchFamily="18" charset="0"/>
            </a:endParaRPr>
          </a:p>
        </p:txBody>
      </p:sp>
      <p:grpSp>
        <p:nvGrpSpPr>
          <p:cNvPr id="7" name="Group 53"/>
          <p:cNvGrpSpPr>
            <a:grpSpLocks/>
          </p:cNvGrpSpPr>
          <p:nvPr/>
        </p:nvGrpSpPr>
        <p:grpSpPr bwMode="auto">
          <a:xfrm>
            <a:off x="4079875" y="3438525"/>
            <a:ext cx="1031875" cy="1262063"/>
            <a:chOff x="2206" y="2057"/>
            <a:chExt cx="650" cy="795"/>
          </a:xfrm>
        </p:grpSpPr>
        <p:sp>
          <p:nvSpPr>
            <p:cNvPr id="29731" name="Line 54"/>
            <p:cNvSpPr>
              <a:spLocks noChangeShapeType="1"/>
            </p:cNvSpPr>
            <p:nvPr/>
          </p:nvSpPr>
          <p:spPr bwMode="auto">
            <a:xfrm>
              <a:off x="2527" y="2459"/>
              <a:ext cx="64" cy="393"/>
            </a:xfrm>
            <a:prstGeom prst="line">
              <a:avLst/>
            </a:prstGeom>
            <a:noFill/>
            <a:ln w="14288">
              <a:solidFill>
                <a:srgbClr val="000000"/>
              </a:solidFill>
              <a:round/>
              <a:headEnd/>
              <a:tailEnd/>
            </a:ln>
          </p:spPr>
          <p:txBody>
            <a:bodyPr/>
            <a:lstStyle/>
            <a:p>
              <a:endParaRPr lang="en-US"/>
            </a:p>
          </p:txBody>
        </p:sp>
        <p:sp>
          <p:nvSpPr>
            <p:cNvPr id="29732" name="Rectangle 55"/>
            <p:cNvSpPr>
              <a:spLocks noChangeArrowheads="1"/>
            </p:cNvSpPr>
            <p:nvPr/>
          </p:nvSpPr>
          <p:spPr bwMode="auto">
            <a:xfrm>
              <a:off x="2206" y="2057"/>
              <a:ext cx="650" cy="438"/>
            </a:xfrm>
            <a:prstGeom prst="rect">
              <a:avLst/>
            </a:prstGeom>
            <a:solidFill>
              <a:srgbClr val="E1E5E9"/>
            </a:solidFill>
            <a:ln w="9525">
              <a:noFill/>
              <a:miter lim="800000"/>
              <a:headEnd/>
              <a:tailEnd/>
            </a:ln>
          </p:spPr>
          <p:txBody>
            <a:bodyPr/>
            <a:lstStyle/>
            <a:p>
              <a:endParaRPr lang="en-US"/>
            </a:p>
          </p:txBody>
        </p:sp>
        <p:sp>
          <p:nvSpPr>
            <p:cNvPr id="29733" name="Rectangle 56"/>
            <p:cNvSpPr>
              <a:spLocks noChangeArrowheads="1"/>
            </p:cNvSpPr>
            <p:nvPr/>
          </p:nvSpPr>
          <p:spPr bwMode="auto">
            <a:xfrm>
              <a:off x="2260" y="2098"/>
              <a:ext cx="293"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Fred’s </a:t>
              </a:r>
              <a:endParaRPr lang="en-US" sz="2400">
                <a:latin typeface="Times New Roman" pitchFamily="18" charset="0"/>
              </a:endParaRPr>
            </a:p>
          </p:txBody>
        </p:sp>
        <p:sp>
          <p:nvSpPr>
            <p:cNvPr id="29734" name="Rectangle 57"/>
            <p:cNvSpPr>
              <a:spLocks noChangeArrowheads="1"/>
            </p:cNvSpPr>
            <p:nvPr/>
          </p:nvSpPr>
          <p:spPr bwMode="auto">
            <a:xfrm>
              <a:off x="2260" y="2220"/>
              <a:ext cx="569"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consumption </a:t>
              </a:r>
              <a:endParaRPr lang="en-US" sz="2400">
                <a:latin typeface="Times New Roman" pitchFamily="18" charset="0"/>
              </a:endParaRPr>
            </a:p>
          </p:txBody>
        </p:sp>
        <p:sp>
          <p:nvSpPr>
            <p:cNvPr id="29735" name="Rectangle 58"/>
            <p:cNvSpPr>
              <a:spLocks noChangeArrowheads="1"/>
            </p:cNvSpPr>
            <p:nvPr/>
          </p:nvSpPr>
          <p:spPr bwMode="auto">
            <a:xfrm>
              <a:off x="2260" y="2341"/>
              <a:ext cx="415"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with trade</a:t>
              </a:r>
              <a:endParaRPr lang="en-US" sz="2400">
                <a:latin typeface="Times New Roman" pitchFamily="18" charset="0"/>
              </a:endParaRPr>
            </a:p>
          </p:txBody>
        </p:sp>
      </p:grpSp>
      <p:grpSp>
        <p:nvGrpSpPr>
          <p:cNvPr id="8" name="Group 59"/>
          <p:cNvGrpSpPr>
            <a:grpSpLocks/>
          </p:cNvGrpSpPr>
          <p:nvPr/>
        </p:nvGrpSpPr>
        <p:grpSpPr bwMode="auto">
          <a:xfrm>
            <a:off x="5565775" y="4730750"/>
            <a:ext cx="1192213" cy="754063"/>
            <a:chOff x="3506" y="2980"/>
            <a:chExt cx="751" cy="475"/>
          </a:xfrm>
        </p:grpSpPr>
        <p:sp>
          <p:nvSpPr>
            <p:cNvPr id="29726" name="Line 60"/>
            <p:cNvSpPr>
              <a:spLocks noChangeShapeType="1"/>
            </p:cNvSpPr>
            <p:nvPr/>
          </p:nvSpPr>
          <p:spPr bwMode="auto">
            <a:xfrm flipH="1">
              <a:off x="3506" y="3327"/>
              <a:ext cx="129" cy="128"/>
            </a:xfrm>
            <a:prstGeom prst="line">
              <a:avLst/>
            </a:prstGeom>
            <a:noFill/>
            <a:ln w="14288">
              <a:solidFill>
                <a:srgbClr val="000000"/>
              </a:solidFill>
              <a:round/>
              <a:headEnd/>
              <a:tailEnd/>
            </a:ln>
          </p:spPr>
          <p:txBody>
            <a:bodyPr/>
            <a:lstStyle/>
            <a:p>
              <a:endParaRPr lang="en-US"/>
            </a:p>
          </p:txBody>
        </p:sp>
        <p:sp>
          <p:nvSpPr>
            <p:cNvPr id="29727" name="Rectangle 61"/>
            <p:cNvSpPr>
              <a:spLocks noChangeArrowheads="1"/>
            </p:cNvSpPr>
            <p:nvPr/>
          </p:nvSpPr>
          <p:spPr bwMode="auto">
            <a:xfrm>
              <a:off x="3607" y="2980"/>
              <a:ext cx="650" cy="438"/>
            </a:xfrm>
            <a:prstGeom prst="rect">
              <a:avLst/>
            </a:prstGeom>
            <a:solidFill>
              <a:srgbClr val="E1E5E9"/>
            </a:solidFill>
            <a:ln w="9525">
              <a:noFill/>
              <a:miter lim="800000"/>
              <a:headEnd/>
              <a:tailEnd/>
            </a:ln>
          </p:spPr>
          <p:txBody>
            <a:bodyPr/>
            <a:lstStyle/>
            <a:p>
              <a:endParaRPr lang="en-US"/>
            </a:p>
          </p:txBody>
        </p:sp>
        <p:sp>
          <p:nvSpPr>
            <p:cNvPr id="29728" name="Rectangle 62"/>
            <p:cNvSpPr>
              <a:spLocks noChangeArrowheads="1"/>
            </p:cNvSpPr>
            <p:nvPr/>
          </p:nvSpPr>
          <p:spPr bwMode="auto">
            <a:xfrm>
              <a:off x="3659" y="3013"/>
              <a:ext cx="293"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Fred’s </a:t>
              </a:r>
              <a:endParaRPr lang="en-US" sz="2400">
                <a:latin typeface="Times New Roman" pitchFamily="18" charset="0"/>
              </a:endParaRPr>
            </a:p>
          </p:txBody>
        </p:sp>
        <p:sp>
          <p:nvSpPr>
            <p:cNvPr id="29729" name="Rectangle 63"/>
            <p:cNvSpPr>
              <a:spLocks noChangeArrowheads="1"/>
            </p:cNvSpPr>
            <p:nvPr/>
          </p:nvSpPr>
          <p:spPr bwMode="auto">
            <a:xfrm>
              <a:off x="3659" y="3135"/>
              <a:ext cx="541" cy="140"/>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production </a:t>
              </a:r>
              <a:endParaRPr lang="en-US" sz="2400">
                <a:latin typeface="Times New Roman" pitchFamily="18" charset="0"/>
              </a:endParaRPr>
            </a:p>
          </p:txBody>
        </p:sp>
        <p:sp>
          <p:nvSpPr>
            <p:cNvPr id="29730" name="Rectangle 64"/>
            <p:cNvSpPr>
              <a:spLocks noChangeArrowheads="1"/>
            </p:cNvSpPr>
            <p:nvPr/>
          </p:nvSpPr>
          <p:spPr bwMode="auto">
            <a:xfrm>
              <a:off x="3659" y="3257"/>
              <a:ext cx="475" cy="140"/>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with trade</a:t>
              </a:r>
              <a:endParaRPr lang="en-US" sz="2400">
                <a:latin typeface="Times New Roman" pitchFamily="18" charset="0"/>
              </a:endParaRPr>
            </a:p>
          </p:txBody>
        </p:sp>
      </p:grpSp>
      <p:sp>
        <p:nvSpPr>
          <p:cNvPr id="321603" name="Text Box 67"/>
          <p:cNvSpPr txBox="1">
            <a:spLocks noChangeArrowheads="1"/>
          </p:cNvSpPr>
          <p:nvPr/>
        </p:nvSpPr>
        <p:spPr bwMode="auto">
          <a:xfrm>
            <a:off x="400050" y="3016250"/>
            <a:ext cx="1341438" cy="1631950"/>
          </a:xfrm>
          <a:prstGeom prst="rect">
            <a:avLst/>
          </a:prstGeom>
          <a:solidFill>
            <a:srgbClr val="FFCC00"/>
          </a:solidFill>
          <a:ln w="9525">
            <a:noFill/>
            <a:miter lim="800000"/>
            <a:headEnd/>
            <a:tailEnd/>
          </a:ln>
        </p:spPr>
        <p:txBody>
          <a:bodyPr>
            <a:spAutoFit/>
          </a:bodyPr>
          <a:lstStyle/>
          <a:p>
            <a:r>
              <a:rPr lang="en-US" sz="2000">
                <a:solidFill>
                  <a:schemeClr val="bg1"/>
                </a:solidFill>
              </a:rPr>
              <a:t>Fred gives Kate 10 fish for 5 coconuts.</a:t>
            </a:r>
          </a:p>
        </p:txBody>
      </p:sp>
      <p:sp>
        <p:nvSpPr>
          <p:cNvPr id="56" name="Slide Number Placeholder 55"/>
          <p:cNvSpPr>
            <a:spLocks noGrp="1"/>
          </p:cNvSpPr>
          <p:nvPr>
            <p:ph type="sldNum" sz="quarter" idx="12"/>
          </p:nvPr>
        </p:nvSpPr>
        <p:spPr/>
        <p:txBody>
          <a:bodyPr/>
          <a:lstStyle/>
          <a:p>
            <a:pPr>
              <a:defRPr/>
            </a:pPr>
            <a:fld id="{268DF4F6-1D12-4A1A-8920-C679ECE626E1}" type="slidenum">
              <a:rPr lang="en-US" smtClean="0"/>
              <a:pPr>
                <a:defRPr/>
              </a:pPr>
              <a:t>14</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321554"/>
                                        </p:tgtEl>
                                        <p:attrNameLst>
                                          <p:attrName>style.visibility</p:attrName>
                                        </p:attrNameLst>
                                      </p:cBhvr>
                                      <p:to>
                                        <p:strVal val="visible"/>
                                      </p:to>
                                    </p:set>
                                    <p:animEffect transition="in" filter="strips(downRight)">
                                      <p:cBhvr>
                                        <p:cTn id="12" dur="500"/>
                                        <p:tgtEl>
                                          <p:spTgt spid="321554"/>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strips(upRight)">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dissolv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left)">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21603"/>
                                        </p:tgtEl>
                                        <p:attrNameLst>
                                          <p:attrName>style.visibility</p:attrName>
                                        </p:attrNameLst>
                                      </p:cBhvr>
                                      <p:to>
                                        <p:strVal val="visible"/>
                                      </p:to>
                                    </p:set>
                                    <p:animEffect transition="in" filter="blinds(horizontal)">
                                      <p:cBhvr>
                                        <p:cTn id="32" dur="500"/>
                                        <p:tgtEl>
                                          <p:spTgt spid="321603"/>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3" fill="hold" nodeType="click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strips(upRight)">
                                      <p:cBhvr>
                                        <p:cTn id="37" dur="500"/>
                                        <p:tgtEl>
                                          <p:spTgt spid="3"/>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dissolve">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wipe(down)">
                                      <p:cBhvr>
                                        <p:cTn id="4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1554" grpId="0" animBg="1"/>
      <p:bldP spid="32160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586" name="Rectangle 2"/>
          <p:cNvSpPr>
            <a:spLocks noGrp="1" noChangeArrowheads="1"/>
          </p:cNvSpPr>
          <p:nvPr>
            <p:ph type="title"/>
          </p:nvPr>
        </p:nvSpPr>
        <p:spPr>
          <a:xfrm>
            <a:off x="457200" y="274638"/>
            <a:ext cx="7470775" cy="1143000"/>
          </a:xfrm>
        </p:spPr>
        <p:txBody>
          <a:bodyPr>
            <a:normAutofit fontScale="90000"/>
          </a:bodyPr>
          <a:lstStyle/>
          <a:p>
            <a:pPr eaLnBrk="1" fontAlgn="auto" hangingPunct="1">
              <a:spcAft>
                <a:spcPts val="0"/>
              </a:spcAft>
              <a:defRPr/>
            </a:pPr>
            <a:r>
              <a:rPr lang="en-US" smtClean="0"/>
              <a:t>How Trade Expands the Set of Consumption Opportunities</a:t>
            </a:r>
          </a:p>
        </p:txBody>
      </p:sp>
      <p:sp>
        <p:nvSpPr>
          <p:cNvPr id="30723" name="Text Box 3"/>
          <p:cNvSpPr txBox="1">
            <a:spLocks noChangeArrowheads="1"/>
          </p:cNvSpPr>
          <p:nvPr/>
        </p:nvSpPr>
        <p:spPr bwMode="auto">
          <a:xfrm>
            <a:off x="6564313" y="6680200"/>
            <a:ext cx="2641600" cy="214313"/>
          </a:xfrm>
          <a:prstGeom prst="rect">
            <a:avLst/>
          </a:prstGeom>
          <a:noFill/>
          <a:ln w="9525">
            <a:noFill/>
            <a:miter lim="800000"/>
            <a:headEnd/>
            <a:tailEnd/>
          </a:ln>
        </p:spPr>
        <p:txBody>
          <a:bodyPr wrap="none">
            <a:spAutoFit/>
          </a:bodyPr>
          <a:lstStyle/>
          <a:p>
            <a:pPr eaLnBrk="0" hangingPunct="0"/>
            <a:r>
              <a:rPr lang="en-US" altLang="en-US" sz="800" b="1">
                <a:solidFill>
                  <a:schemeClr val="bg1"/>
                </a:solidFill>
              </a:rPr>
              <a:t>Copyright©2003  Southwestern/Thomson Learning</a:t>
            </a:r>
          </a:p>
        </p:txBody>
      </p:sp>
      <p:sp>
        <p:nvSpPr>
          <p:cNvPr id="579639" name="Text Box 55"/>
          <p:cNvSpPr txBox="1">
            <a:spLocks noChangeArrowheads="1"/>
          </p:cNvSpPr>
          <p:nvPr/>
        </p:nvSpPr>
        <p:spPr bwMode="auto">
          <a:xfrm>
            <a:off x="400050" y="3016250"/>
            <a:ext cx="1265238" cy="1938338"/>
          </a:xfrm>
          <a:prstGeom prst="rect">
            <a:avLst/>
          </a:prstGeom>
          <a:solidFill>
            <a:srgbClr val="FFCC00"/>
          </a:solidFill>
          <a:ln w="9525">
            <a:noFill/>
            <a:miter lim="800000"/>
            <a:headEnd/>
            <a:tailEnd/>
          </a:ln>
        </p:spPr>
        <p:txBody>
          <a:bodyPr>
            <a:spAutoFit/>
          </a:bodyPr>
          <a:lstStyle/>
          <a:p>
            <a:r>
              <a:rPr lang="en-US" sz="2000">
                <a:solidFill>
                  <a:schemeClr val="bg1"/>
                </a:solidFill>
              </a:rPr>
              <a:t>Kate gives Fred 5 coconuts for 10 fish.</a:t>
            </a:r>
          </a:p>
        </p:txBody>
      </p:sp>
      <p:sp>
        <p:nvSpPr>
          <p:cNvPr id="30725" name="Rectangle 56"/>
          <p:cNvSpPr>
            <a:spLocks noChangeArrowheads="1"/>
          </p:cNvSpPr>
          <p:nvPr/>
        </p:nvSpPr>
        <p:spPr bwMode="auto">
          <a:xfrm>
            <a:off x="2719388" y="2101850"/>
            <a:ext cx="4738687" cy="3494088"/>
          </a:xfrm>
          <a:prstGeom prst="rect">
            <a:avLst/>
          </a:prstGeom>
          <a:solidFill>
            <a:srgbClr val="F3F6F9"/>
          </a:solidFill>
          <a:ln w="160338">
            <a:solidFill>
              <a:srgbClr val="F3F6F9"/>
            </a:solidFill>
            <a:miter lim="800000"/>
            <a:headEnd/>
            <a:tailEnd/>
          </a:ln>
        </p:spPr>
        <p:txBody>
          <a:bodyPr/>
          <a:lstStyle/>
          <a:p>
            <a:endParaRPr lang="en-US"/>
          </a:p>
        </p:txBody>
      </p:sp>
      <p:sp>
        <p:nvSpPr>
          <p:cNvPr id="30726" name="Rectangle 57"/>
          <p:cNvSpPr>
            <a:spLocks noChangeArrowheads="1"/>
          </p:cNvSpPr>
          <p:nvPr/>
        </p:nvSpPr>
        <p:spPr bwMode="auto">
          <a:xfrm>
            <a:off x="2719388" y="2101850"/>
            <a:ext cx="4797425" cy="3562350"/>
          </a:xfrm>
          <a:prstGeom prst="rect">
            <a:avLst/>
          </a:prstGeom>
          <a:solidFill>
            <a:srgbClr val="F2F4F8"/>
          </a:solidFill>
          <a:ln w="146050">
            <a:solidFill>
              <a:srgbClr val="F2F4F8"/>
            </a:solidFill>
            <a:miter lim="800000"/>
            <a:headEnd/>
            <a:tailEnd/>
          </a:ln>
        </p:spPr>
        <p:txBody>
          <a:bodyPr/>
          <a:lstStyle/>
          <a:p>
            <a:endParaRPr lang="en-US"/>
          </a:p>
        </p:txBody>
      </p:sp>
      <p:sp>
        <p:nvSpPr>
          <p:cNvPr id="30727" name="Rectangle 58"/>
          <p:cNvSpPr>
            <a:spLocks noChangeArrowheads="1"/>
          </p:cNvSpPr>
          <p:nvPr/>
        </p:nvSpPr>
        <p:spPr bwMode="auto">
          <a:xfrm>
            <a:off x="2719388" y="2101850"/>
            <a:ext cx="4738687" cy="3494088"/>
          </a:xfrm>
          <a:prstGeom prst="rect">
            <a:avLst/>
          </a:prstGeom>
          <a:solidFill>
            <a:srgbClr val="F1F4F7"/>
          </a:solidFill>
          <a:ln w="130175">
            <a:solidFill>
              <a:srgbClr val="F1F4F7"/>
            </a:solidFill>
            <a:miter lim="800000"/>
            <a:headEnd/>
            <a:tailEnd/>
          </a:ln>
        </p:spPr>
        <p:txBody>
          <a:bodyPr/>
          <a:lstStyle/>
          <a:p>
            <a:endParaRPr lang="en-US"/>
          </a:p>
        </p:txBody>
      </p:sp>
      <p:sp>
        <p:nvSpPr>
          <p:cNvPr id="30728" name="Rectangle 59"/>
          <p:cNvSpPr>
            <a:spLocks noChangeArrowheads="1"/>
          </p:cNvSpPr>
          <p:nvPr/>
        </p:nvSpPr>
        <p:spPr bwMode="auto">
          <a:xfrm>
            <a:off x="2719388" y="2101850"/>
            <a:ext cx="4738687" cy="3494088"/>
          </a:xfrm>
          <a:prstGeom prst="rect">
            <a:avLst/>
          </a:prstGeom>
          <a:solidFill>
            <a:srgbClr val="F0F2F5"/>
          </a:solidFill>
          <a:ln w="115888">
            <a:solidFill>
              <a:srgbClr val="F0F2F5"/>
            </a:solidFill>
            <a:miter lim="800000"/>
            <a:headEnd/>
            <a:tailEnd/>
          </a:ln>
        </p:spPr>
        <p:txBody>
          <a:bodyPr/>
          <a:lstStyle/>
          <a:p>
            <a:endParaRPr lang="en-US"/>
          </a:p>
        </p:txBody>
      </p:sp>
      <p:sp>
        <p:nvSpPr>
          <p:cNvPr id="30729" name="Rectangle 60"/>
          <p:cNvSpPr>
            <a:spLocks noChangeArrowheads="1"/>
          </p:cNvSpPr>
          <p:nvPr/>
        </p:nvSpPr>
        <p:spPr bwMode="auto">
          <a:xfrm>
            <a:off x="2719388" y="2101850"/>
            <a:ext cx="4738687" cy="3494088"/>
          </a:xfrm>
          <a:prstGeom prst="rect">
            <a:avLst/>
          </a:prstGeom>
          <a:solidFill>
            <a:srgbClr val="EEF1F4"/>
          </a:solidFill>
          <a:ln w="101600">
            <a:solidFill>
              <a:srgbClr val="EEF1F4"/>
            </a:solidFill>
            <a:miter lim="800000"/>
            <a:headEnd/>
            <a:tailEnd/>
          </a:ln>
        </p:spPr>
        <p:txBody>
          <a:bodyPr/>
          <a:lstStyle/>
          <a:p>
            <a:endParaRPr lang="en-US"/>
          </a:p>
        </p:txBody>
      </p:sp>
      <p:sp>
        <p:nvSpPr>
          <p:cNvPr id="30730" name="Rectangle 61"/>
          <p:cNvSpPr>
            <a:spLocks noChangeArrowheads="1"/>
          </p:cNvSpPr>
          <p:nvPr/>
        </p:nvSpPr>
        <p:spPr bwMode="auto">
          <a:xfrm>
            <a:off x="2719388" y="2101850"/>
            <a:ext cx="4738687" cy="3494088"/>
          </a:xfrm>
          <a:prstGeom prst="rect">
            <a:avLst/>
          </a:prstGeom>
          <a:solidFill>
            <a:srgbClr val="EDEFF3"/>
          </a:solidFill>
          <a:ln w="87313">
            <a:solidFill>
              <a:srgbClr val="EDEFF3"/>
            </a:solidFill>
            <a:miter lim="800000"/>
            <a:headEnd/>
            <a:tailEnd/>
          </a:ln>
        </p:spPr>
        <p:txBody>
          <a:bodyPr/>
          <a:lstStyle/>
          <a:p>
            <a:endParaRPr lang="en-US"/>
          </a:p>
        </p:txBody>
      </p:sp>
      <p:sp>
        <p:nvSpPr>
          <p:cNvPr id="30731" name="Rectangle 62"/>
          <p:cNvSpPr>
            <a:spLocks noChangeArrowheads="1"/>
          </p:cNvSpPr>
          <p:nvPr/>
        </p:nvSpPr>
        <p:spPr bwMode="auto">
          <a:xfrm>
            <a:off x="2719388" y="2101850"/>
            <a:ext cx="4738687" cy="3494088"/>
          </a:xfrm>
          <a:prstGeom prst="rect">
            <a:avLst/>
          </a:prstGeom>
          <a:solidFill>
            <a:srgbClr val="EBEEF2"/>
          </a:solidFill>
          <a:ln w="73025">
            <a:solidFill>
              <a:srgbClr val="EBEEF2"/>
            </a:solidFill>
            <a:miter lim="800000"/>
            <a:headEnd/>
            <a:tailEnd/>
          </a:ln>
        </p:spPr>
        <p:txBody>
          <a:bodyPr/>
          <a:lstStyle/>
          <a:p>
            <a:endParaRPr lang="en-US"/>
          </a:p>
        </p:txBody>
      </p:sp>
      <p:sp>
        <p:nvSpPr>
          <p:cNvPr id="30732" name="Rectangle 63"/>
          <p:cNvSpPr>
            <a:spLocks noChangeArrowheads="1"/>
          </p:cNvSpPr>
          <p:nvPr/>
        </p:nvSpPr>
        <p:spPr bwMode="auto">
          <a:xfrm>
            <a:off x="2719388" y="2101850"/>
            <a:ext cx="4738687" cy="3494088"/>
          </a:xfrm>
          <a:prstGeom prst="rect">
            <a:avLst/>
          </a:prstGeom>
          <a:solidFill>
            <a:srgbClr val="EAECF1"/>
          </a:solidFill>
          <a:ln w="58738">
            <a:solidFill>
              <a:srgbClr val="EAECF1"/>
            </a:solidFill>
            <a:miter lim="800000"/>
            <a:headEnd/>
            <a:tailEnd/>
          </a:ln>
        </p:spPr>
        <p:txBody>
          <a:bodyPr/>
          <a:lstStyle/>
          <a:p>
            <a:endParaRPr lang="en-US"/>
          </a:p>
        </p:txBody>
      </p:sp>
      <p:sp>
        <p:nvSpPr>
          <p:cNvPr id="30733" name="Rectangle 64"/>
          <p:cNvSpPr>
            <a:spLocks noChangeArrowheads="1"/>
          </p:cNvSpPr>
          <p:nvPr/>
        </p:nvSpPr>
        <p:spPr bwMode="auto">
          <a:xfrm>
            <a:off x="2719388" y="2101850"/>
            <a:ext cx="4738687" cy="3494088"/>
          </a:xfrm>
          <a:prstGeom prst="rect">
            <a:avLst/>
          </a:prstGeom>
          <a:solidFill>
            <a:srgbClr val="E9EBF0"/>
          </a:solidFill>
          <a:ln w="42863">
            <a:solidFill>
              <a:srgbClr val="E9EBF0"/>
            </a:solidFill>
            <a:miter lim="800000"/>
            <a:headEnd/>
            <a:tailEnd/>
          </a:ln>
        </p:spPr>
        <p:txBody>
          <a:bodyPr/>
          <a:lstStyle/>
          <a:p>
            <a:endParaRPr lang="en-US"/>
          </a:p>
        </p:txBody>
      </p:sp>
      <p:sp>
        <p:nvSpPr>
          <p:cNvPr id="30734" name="Rectangle 65"/>
          <p:cNvSpPr>
            <a:spLocks noChangeArrowheads="1"/>
          </p:cNvSpPr>
          <p:nvPr/>
        </p:nvSpPr>
        <p:spPr bwMode="auto">
          <a:xfrm>
            <a:off x="2719388" y="2101850"/>
            <a:ext cx="4738687" cy="3494088"/>
          </a:xfrm>
          <a:prstGeom prst="rect">
            <a:avLst/>
          </a:prstGeom>
          <a:solidFill>
            <a:srgbClr val="E7EAEF"/>
          </a:solidFill>
          <a:ln w="28575">
            <a:solidFill>
              <a:srgbClr val="E7EAEF"/>
            </a:solidFill>
            <a:miter lim="800000"/>
            <a:headEnd/>
            <a:tailEnd/>
          </a:ln>
        </p:spPr>
        <p:txBody>
          <a:bodyPr/>
          <a:lstStyle/>
          <a:p>
            <a:endParaRPr lang="en-US"/>
          </a:p>
        </p:txBody>
      </p:sp>
      <p:sp>
        <p:nvSpPr>
          <p:cNvPr id="30735" name="Rectangle 66"/>
          <p:cNvSpPr>
            <a:spLocks noChangeArrowheads="1"/>
          </p:cNvSpPr>
          <p:nvPr/>
        </p:nvSpPr>
        <p:spPr bwMode="auto">
          <a:xfrm>
            <a:off x="2719388" y="2101850"/>
            <a:ext cx="4738687" cy="3494088"/>
          </a:xfrm>
          <a:prstGeom prst="rect">
            <a:avLst/>
          </a:prstGeom>
          <a:solidFill>
            <a:srgbClr val="E6E9EF"/>
          </a:solidFill>
          <a:ln w="14288">
            <a:solidFill>
              <a:srgbClr val="E6E9EF"/>
            </a:solidFill>
            <a:miter lim="800000"/>
            <a:headEnd/>
            <a:tailEnd/>
          </a:ln>
        </p:spPr>
        <p:txBody>
          <a:bodyPr/>
          <a:lstStyle/>
          <a:p>
            <a:endParaRPr lang="en-US"/>
          </a:p>
        </p:txBody>
      </p:sp>
      <p:sp>
        <p:nvSpPr>
          <p:cNvPr id="30736" name="Rectangle 67"/>
          <p:cNvSpPr>
            <a:spLocks noChangeArrowheads="1"/>
          </p:cNvSpPr>
          <p:nvPr/>
        </p:nvSpPr>
        <p:spPr bwMode="auto">
          <a:xfrm>
            <a:off x="2635250" y="2020888"/>
            <a:ext cx="4738688" cy="3508375"/>
          </a:xfrm>
          <a:prstGeom prst="rect">
            <a:avLst/>
          </a:prstGeom>
          <a:solidFill>
            <a:srgbClr val="CCCCFF"/>
          </a:solidFill>
          <a:ln w="9525">
            <a:noFill/>
            <a:miter lim="800000"/>
            <a:headEnd/>
            <a:tailEnd/>
          </a:ln>
        </p:spPr>
        <p:txBody>
          <a:bodyPr/>
          <a:lstStyle/>
          <a:p>
            <a:endParaRPr lang="en-US"/>
          </a:p>
        </p:txBody>
      </p:sp>
      <p:sp>
        <p:nvSpPr>
          <p:cNvPr id="30737" name="Freeform 68"/>
          <p:cNvSpPr>
            <a:spLocks/>
          </p:cNvSpPr>
          <p:nvPr/>
        </p:nvSpPr>
        <p:spPr bwMode="auto">
          <a:xfrm>
            <a:off x="2646363" y="2000250"/>
            <a:ext cx="4738687" cy="3508375"/>
          </a:xfrm>
          <a:custGeom>
            <a:avLst/>
            <a:gdLst>
              <a:gd name="T0" fmla="*/ 0 w 2985"/>
              <a:gd name="T1" fmla="*/ 0 h 2210"/>
              <a:gd name="T2" fmla="*/ 0 w 2985"/>
              <a:gd name="T3" fmla="*/ 2147483647 h 2210"/>
              <a:gd name="T4" fmla="*/ 2147483647 w 2985"/>
              <a:gd name="T5" fmla="*/ 2147483647 h 2210"/>
              <a:gd name="T6" fmla="*/ 0 60000 65536"/>
              <a:gd name="T7" fmla="*/ 0 60000 65536"/>
              <a:gd name="T8" fmla="*/ 0 60000 65536"/>
              <a:gd name="T9" fmla="*/ 0 w 2985"/>
              <a:gd name="T10" fmla="*/ 0 h 2210"/>
              <a:gd name="T11" fmla="*/ 2985 w 2985"/>
              <a:gd name="T12" fmla="*/ 2210 h 2210"/>
            </a:gdLst>
            <a:ahLst/>
            <a:cxnLst>
              <a:cxn ang="T6">
                <a:pos x="T0" y="T1"/>
              </a:cxn>
              <a:cxn ang="T7">
                <a:pos x="T2" y="T3"/>
              </a:cxn>
              <a:cxn ang="T8">
                <a:pos x="T4" y="T5"/>
              </a:cxn>
            </a:cxnLst>
            <a:rect l="T9" t="T10" r="T11" b="T12"/>
            <a:pathLst>
              <a:path w="2985" h="2210">
                <a:moveTo>
                  <a:pt x="0" y="0"/>
                </a:moveTo>
                <a:lnTo>
                  <a:pt x="0" y="2210"/>
                </a:lnTo>
                <a:lnTo>
                  <a:pt x="2985" y="2210"/>
                </a:lnTo>
              </a:path>
            </a:pathLst>
          </a:custGeom>
          <a:noFill/>
          <a:ln w="14288">
            <a:solidFill>
              <a:srgbClr val="000000"/>
            </a:solidFill>
            <a:round/>
            <a:headEnd/>
            <a:tailEnd/>
          </a:ln>
        </p:spPr>
        <p:txBody>
          <a:bodyPr/>
          <a:lstStyle/>
          <a:p>
            <a:endParaRPr lang="en-US"/>
          </a:p>
        </p:txBody>
      </p:sp>
      <p:sp>
        <p:nvSpPr>
          <p:cNvPr id="579653" name="Line 69"/>
          <p:cNvSpPr>
            <a:spLocks noChangeShapeType="1"/>
          </p:cNvSpPr>
          <p:nvPr/>
        </p:nvSpPr>
        <p:spPr bwMode="auto">
          <a:xfrm>
            <a:off x="2646363" y="3236913"/>
            <a:ext cx="2838450" cy="2281237"/>
          </a:xfrm>
          <a:prstGeom prst="line">
            <a:avLst/>
          </a:prstGeom>
          <a:noFill/>
          <a:ln w="42863">
            <a:solidFill>
              <a:srgbClr val="004C9F"/>
            </a:solidFill>
            <a:round/>
            <a:headEnd/>
            <a:tailEnd/>
          </a:ln>
        </p:spPr>
        <p:txBody>
          <a:bodyPr/>
          <a:lstStyle/>
          <a:p>
            <a:endParaRPr lang="en-US"/>
          </a:p>
        </p:txBody>
      </p:sp>
      <p:sp>
        <p:nvSpPr>
          <p:cNvPr id="30739" name="Rectangle 70"/>
          <p:cNvSpPr>
            <a:spLocks noChangeArrowheads="1"/>
          </p:cNvSpPr>
          <p:nvPr/>
        </p:nvSpPr>
        <p:spPr bwMode="auto">
          <a:xfrm>
            <a:off x="7113588" y="5857875"/>
            <a:ext cx="314325" cy="182563"/>
          </a:xfrm>
          <a:prstGeom prst="rect">
            <a:avLst/>
          </a:prstGeom>
          <a:noFill/>
          <a:ln w="9525">
            <a:noFill/>
            <a:miter lim="800000"/>
            <a:headEnd/>
            <a:tailEnd/>
          </a:ln>
        </p:spPr>
        <p:txBody>
          <a:bodyPr wrap="none" lIns="0" tIns="0" rIns="0" bIns="0">
            <a:spAutoFit/>
          </a:bodyPr>
          <a:lstStyle/>
          <a:p>
            <a:pPr eaLnBrk="0" hangingPunct="0"/>
            <a:r>
              <a:rPr lang="en-US" sz="1200" b="1">
                <a:solidFill>
                  <a:srgbClr val="FF9900"/>
                </a:solidFill>
              </a:rPr>
              <a:t>Fish</a:t>
            </a:r>
            <a:endParaRPr lang="en-US" sz="2400">
              <a:solidFill>
                <a:srgbClr val="FF9900"/>
              </a:solidFill>
              <a:latin typeface="Times New Roman" pitchFamily="18" charset="0"/>
            </a:endParaRPr>
          </a:p>
        </p:txBody>
      </p:sp>
      <p:grpSp>
        <p:nvGrpSpPr>
          <p:cNvPr id="2" name="Group 71"/>
          <p:cNvGrpSpPr>
            <a:grpSpLocks/>
          </p:cNvGrpSpPr>
          <p:nvPr/>
        </p:nvGrpSpPr>
        <p:grpSpPr bwMode="auto">
          <a:xfrm>
            <a:off x="2265363" y="4999038"/>
            <a:ext cx="2570162" cy="758825"/>
            <a:chOff x="1427" y="2493"/>
            <a:chExt cx="1595" cy="1307"/>
          </a:xfrm>
        </p:grpSpPr>
        <p:sp>
          <p:nvSpPr>
            <p:cNvPr id="30780" name="Freeform 72"/>
            <p:cNvSpPr>
              <a:spLocks/>
            </p:cNvSpPr>
            <p:nvPr/>
          </p:nvSpPr>
          <p:spPr bwMode="auto">
            <a:xfrm>
              <a:off x="1676" y="2493"/>
              <a:ext cx="1346" cy="977"/>
            </a:xfrm>
            <a:custGeom>
              <a:avLst/>
              <a:gdLst>
                <a:gd name="T0" fmla="*/ 0 w 1346"/>
                <a:gd name="T1" fmla="*/ 0 h 977"/>
                <a:gd name="T2" fmla="*/ 1346 w 1346"/>
                <a:gd name="T3" fmla="*/ 0 h 977"/>
                <a:gd name="T4" fmla="*/ 1346 w 1346"/>
                <a:gd name="T5" fmla="*/ 977 h 977"/>
                <a:gd name="T6" fmla="*/ 0 60000 65536"/>
                <a:gd name="T7" fmla="*/ 0 60000 65536"/>
                <a:gd name="T8" fmla="*/ 0 60000 65536"/>
                <a:gd name="T9" fmla="*/ 0 w 1346"/>
                <a:gd name="T10" fmla="*/ 0 h 977"/>
                <a:gd name="T11" fmla="*/ 1346 w 1346"/>
                <a:gd name="T12" fmla="*/ 977 h 977"/>
              </a:gdLst>
              <a:ahLst/>
              <a:cxnLst>
                <a:cxn ang="T6">
                  <a:pos x="T0" y="T1"/>
                </a:cxn>
                <a:cxn ang="T7">
                  <a:pos x="T2" y="T3"/>
                </a:cxn>
                <a:cxn ang="T8">
                  <a:pos x="T4" y="T5"/>
                </a:cxn>
              </a:cxnLst>
              <a:rect l="T9" t="T10" r="T11" b="T12"/>
              <a:pathLst>
                <a:path w="1346" h="977">
                  <a:moveTo>
                    <a:pt x="0" y="0"/>
                  </a:moveTo>
                  <a:lnTo>
                    <a:pt x="1346" y="0"/>
                  </a:lnTo>
                  <a:lnTo>
                    <a:pt x="1346" y="977"/>
                  </a:lnTo>
                </a:path>
              </a:pathLst>
            </a:custGeom>
            <a:noFill/>
            <a:ln w="14288">
              <a:solidFill>
                <a:schemeClr val="tx1"/>
              </a:solidFill>
              <a:prstDash val="sysDot"/>
              <a:round/>
              <a:headEnd/>
              <a:tailEnd/>
            </a:ln>
          </p:spPr>
          <p:txBody>
            <a:bodyPr/>
            <a:lstStyle/>
            <a:p>
              <a:endParaRPr lang="en-US"/>
            </a:p>
          </p:txBody>
        </p:sp>
        <p:sp>
          <p:nvSpPr>
            <p:cNvPr id="30781" name="Freeform 73"/>
            <p:cNvSpPr>
              <a:spLocks/>
            </p:cNvSpPr>
            <p:nvPr/>
          </p:nvSpPr>
          <p:spPr bwMode="auto">
            <a:xfrm>
              <a:off x="1475" y="2493"/>
              <a:ext cx="174" cy="82"/>
            </a:xfrm>
            <a:custGeom>
              <a:avLst/>
              <a:gdLst>
                <a:gd name="T0" fmla="*/ 0 w 174"/>
                <a:gd name="T1" fmla="*/ 82 h 82"/>
                <a:gd name="T2" fmla="*/ 0 w 174"/>
                <a:gd name="T3" fmla="*/ 0 h 82"/>
                <a:gd name="T4" fmla="*/ 174 w 174"/>
                <a:gd name="T5" fmla="*/ 0 h 82"/>
                <a:gd name="T6" fmla="*/ 0 60000 65536"/>
                <a:gd name="T7" fmla="*/ 0 60000 65536"/>
                <a:gd name="T8" fmla="*/ 0 60000 65536"/>
                <a:gd name="T9" fmla="*/ 0 w 174"/>
                <a:gd name="T10" fmla="*/ 0 h 82"/>
                <a:gd name="T11" fmla="*/ 174 w 174"/>
                <a:gd name="T12" fmla="*/ 82 h 82"/>
              </a:gdLst>
              <a:ahLst/>
              <a:cxnLst>
                <a:cxn ang="T6">
                  <a:pos x="T0" y="T1"/>
                </a:cxn>
                <a:cxn ang="T7">
                  <a:pos x="T2" y="T3"/>
                </a:cxn>
                <a:cxn ang="T8">
                  <a:pos x="T4" y="T5"/>
                </a:cxn>
              </a:cxnLst>
              <a:rect l="T9" t="T10" r="T11" b="T12"/>
              <a:pathLst>
                <a:path w="174" h="82">
                  <a:moveTo>
                    <a:pt x="0" y="82"/>
                  </a:moveTo>
                  <a:lnTo>
                    <a:pt x="0" y="0"/>
                  </a:lnTo>
                  <a:lnTo>
                    <a:pt x="174" y="0"/>
                  </a:lnTo>
                </a:path>
              </a:pathLst>
            </a:custGeom>
            <a:noFill/>
            <a:ln w="14288">
              <a:solidFill>
                <a:srgbClr val="000000"/>
              </a:solidFill>
              <a:round/>
              <a:headEnd/>
              <a:tailEnd/>
            </a:ln>
          </p:spPr>
          <p:txBody>
            <a:bodyPr/>
            <a:lstStyle/>
            <a:p>
              <a:endParaRPr lang="en-US"/>
            </a:p>
          </p:txBody>
        </p:sp>
        <p:sp>
          <p:nvSpPr>
            <p:cNvPr id="30782" name="Rectangle 74"/>
            <p:cNvSpPr>
              <a:spLocks noChangeArrowheads="1"/>
            </p:cNvSpPr>
            <p:nvPr/>
          </p:nvSpPr>
          <p:spPr bwMode="auto">
            <a:xfrm>
              <a:off x="1427" y="2570"/>
              <a:ext cx="52" cy="314"/>
            </a:xfrm>
            <a:prstGeom prst="rect">
              <a:avLst/>
            </a:prstGeom>
            <a:noFill/>
            <a:ln w="9525">
              <a:noFill/>
              <a:miter lim="800000"/>
              <a:headEnd/>
              <a:tailEnd/>
            </a:ln>
          </p:spPr>
          <p:txBody>
            <a:bodyPr wrap="none" lIns="0" tIns="0" rIns="0" bIns="0">
              <a:spAutoFit/>
            </a:bodyPr>
            <a:lstStyle/>
            <a:p>
              <a:pPr eaLnBrk="0" hangingPunct="0"/>
              <a:r>
                <a:rPr lang="en-US" sz="1200">
                  <a:solidFill>
                    <a:srgbClr val="FF9900"/>
                  </a:solidFill>
                </a:rPr>
                <a:t>1</a:t>
              </a:r>
              <a:endParaRPr lang="en-US" sz="2400">
                <a:solidFill>
                  <a:srgbClr val="FF9900"/>
                </a:solidFill>
                <a:latin typeface="Times New Roman" pitchFamily="18" charset="0"/>
              </a:endParaRPr>
            </a:p>
          </p:txBody>
        </p:sp>
        <p:sp>
          <p:nvSpPr>
            <p:cNvPr id="30783" name="Rectangle 75"/>
            <p:cNvSpPr>
              <a:spLocks noChangeArrowheads="1"/>
            </p:cNvSpPr>
            <p:nvPr/>
          </p:nvSpPr>
          <p:spPr bwMode="auto">
            <a:xfrm>
              <a:off x="2976" y="3486"/>
              <a:ext cx="37" cy="314"/>
            </a:xfrm>
            <a:prstGeom prst="rect">
              <a:avLst/>
            </a:prstGeom>
            <a:noFill/>
            <a:ln w="9525">
              <a:noFill/>
              <a:miter lim="800000"/>
              <a:headEnd/>
              <a:tailEnd/>
            </a:ln>
          </p:spPr>
          <p:txBody>
            <a:bodyPr lIns="0" tIns="0" rIns="0" bIns="0">
              <a:spAutoFit/>
            </a:bodyPr>
            <a:lstStyle/>
            <a:p>
              <a:pPr eaLnBrk="0" hangingPunct="0"/>
              <a:r>
                <a:rPr lang="en-US" sz="1200">
                  <a:solidFill>
                    <a:srgbClr val="000000"/>
                  </a:solidFill>
                </a:rPr>
                <a:t>5</a:t>
              </a:r>
              <a:endParaRPr lang="en-US" sz="2400">
                <a:latin typeface="Times New Roman" pitchFamily="18" charset="0"/>
              </a:endParaRPr>
            </a:p>
          </p:txBody>
        </p:sp>
      </p:grpSp>
      <p:grpSp>
        <p:nvGrpSpPr>
          <p:cNvPr id="3" name="Group 76"/>
          <p:cNvGrpSpPr>
            <a:grpSpLocks/>
          </p:cNvGrpSpPr>
          <p:nvPr/>
        </p:nvGrpSpPr>
        <p:grpSpPr bwMode="auto">
          <a:xfrm>
            <a:off x="2265363" y="4876800"/>
            <a:ext cx="4368800" cy="849313"/>
            <a:chOff x="1427" y="2211"/>
            <a:chExt cx="1794" cy="1625"/>
          </a:xfrm>
        </p:grpSpPr>
        <p:sp>
          <p:nvSpPr>
            <p:cNvPr id="30776" name="Freeform 77"/>
            <p:cNvSpPr>
              <a:spLocks/>
            </p:cNvSpPr>
            <p:nvPr/>
          </p:nvSpPr>
          <p:spPr bwMode="auto">
            <a:xfrm>
              <a:off x="1676" y="2420"/>
              <a:ext cx="1529" cy="1050"/>
            </a:xfrm>
            <a:custGeom>
              <a:avLst/>
              <a:gdLst>
                <a:gd name="T0" fmla="*/ 0 w 1529"/>
                <a:gd name="T1" fmla="*/ 0 h 1050"/>
                <a:gd name="T2" fmla="*/ 1529 w 1529"/>
                <a:gd name="T3" fmla="*/ 0 h 1050"/>
                <a:gd name="T4" fmla="*/ 1529 w 1529"/>
                <a:gd name="T5" fmla="*/ 1050 h 1050"/>
                <a:gd name="T6" fmla="*/ 0 60000 65536"/>
                <a:gd name="T7" fmla="*/ 0 60000 65536"/>
                <a:gd name="T8" fmla="*/ 0 60000 65536"/>
                <a:gd name="T9" fmla="*/ 0 w 1529"/>
                <a:gd name="T10" fmla="*/ 0 h 1050"/>
                <a:gd name="T11" fmla="*/ 1529 w 1529"/>
                <a:gd name="T12" fmla="*/ 1050 h 1050"/>
              </a:gdLst>
              <a:ahLst/>
              <a:cxnLst>
                <a:cxn ang="T6">
                  <a:pos x="T0" y="T1"/>
                </a:cxn>
                <a:cxn ang="T7">
                  <a:pos x="T2" y="T3"/>
                </a:cxn>
                <a:cxn ang="T8">
                  <a:pos x="T4" y="T5"/>
                </a:cxn>
              </a:cxnLst>
              <a:rect l="T9" t="T10" r="T11" b="T12"/>
              <a:pathLst>
                <a:path w="1529" h="1050">
                  <a:moveTo>
                    <a:pt x="0" y="0"/>
                  </a:moveTo>
                  <a:lnTo>
                    <a:pt x="1529" y="0"/>
                  </a:lnTo>
                  <a:lnTo>
                    <a:pt x="1529" y="1050"/>
                  </a:lnTo>
                </a:path>
              </a:pathLst>
            </a:custGeom>
            <a:noFill/>
            <a:ln w="14288">
              <a:solidFill>
                <a:schemeClr val="tx1"/>
              </a:solidFill>
              <a:prstDash val="sysDot"/>
              <a:round/>
              <a:headEnd/>
              <a:tailEnd/>
            </a:ln>
          </p:spPr>
          <p:txBody>
            <a:bodyPr/>
            <a:lstStyle/>
            <a:p>
              <a:endParaRPr lang="en-US"/>
            </a:p>
          </p:txBody>
        </p:sp>
        <p:sp>
          <p:nvSpPr>
            <p:cNvPr id="30777" name="Freeform 78"/>
            <p:cNvSpPr>
              <a:spLocks/>
            </p:cNvSpPr>
            <p:nvPr/>
          </p:nvSpPr>
          <p:spPr bwMode="auto">
            <a:xfrm>
              <a:off x="1475" y="2328"/>
              <a:ext cx="174" cy="92"/>
            </a:xfrm>
            <a:custGeom>
              <a:avLst/>
              <a:gdLst>
                <a:gd name="T0" fmla="*/ 0 w 174"/>
                <a:gd name="T1" fmla="*/ 0 h 92"/>
                <a:gd name="T2" fmla="*/ 0 w 174"/>
                <a:gd name="T3" fmla="*/ 92 h 92"/>
                <a:gd name="T4" fmla="*/ 174 w 174"/>
                <a:gd name="T5" fmla="*/ 92 h 92"/>
                <a:gd name="T6" fmla="*/ 0 60000 65536"/>
                <a:gd name="T7" fmla="*/ 0 60000 65536"/>
                <a:gd name="T8" fmla="*/ 0 60000 65536"/>
                <a:gd name="T9" fmla="*/ 0 w 174"/>
                <a:gd name="T10" fmla="*/ 0 h 92"/>
                <a:gd name="T11" fmla="*/ 174 w 174"/>
                <a:gd name="T12" fmla="*/ 92 h 92"/>
              </a:gdLst>
              <a:ahLst/>
              <a:cxnLst>
                <a:cxn ang="T6">
                  <a:pos x="T0" y="T1"/>
                </a:cxn>
                <a:cxn ang="T7">
                  <a:pos x="T2" y="T3"/>
                </a:cxn>
                <a:cxn ang="T8">
                  <a:pos x="T4" y="T5"/>
                </a:cxn>
              </a:cxnLst>
              <a:rect l="T9" t="T10" r="T11" b="T12"/>
              <a:pathLst>
                <a:path w="174" h="92">
                  <a:moveTo>
                    <a:pt x="0" y="0"/>
                  </a:moveTo>
                  <a:lnTo>
                    <a:pt x="0" y="92"/>
                  </a:lnTo>
                  <a:lnTo>
                    <a:pt x="174" y="92"/>
                  </a:lnTo>
                </a:path>
              </a:pathLst>
            </a:custGeom>
            <a:noFill/>
            <a:ln w="14288">
              <a:solidFill>
                <a:srgbClr val="000000"/>
              </a:solidFill>
              <a:round/>
              <a:headEnd/>
              <a:tailEnd/>
            </a:ln>
          </p:spPr>
          <p:txBody>
            <a:bodyPr/>
            <a:lstStyle/>
            <a:p>
              <a:endParaRPr lang="en-US"/>
            </a:p>
          </p:txBody>
        </p:sp>
        <p:sp>
          <p:nvSpPr>
            <p:cNvPr id="30778" name="Rectangle 79"/>
            <p:cNvSpPr>
              <a:spLocks noChangeArrowheads="1"/>
            </p:cNvSpPr>
            <p:nvPr/>
          </p:nvSpPr>
          <p:spPr bwMode="auto">
            <a:xfrm>
              <a:off x="1427" y="2211"/>
              <a:ext cx="1" cy="699"/>
            </a:xfrm>
            <a:prstGeom prst="rect">
              <a:avLst/>
            </a:prstGeom>
            <a:noFill/>
            <a:ln w="9525">
              <a:noFill/>
              <a:miter lim="800000"/>
              <a:headEnd/>
              <a:tailEnd/>
            </a:ln>
          </p:spPr>
          <p:txBody>
            <a:bodyPr wrap="none" lIns="0" tIns="0" rIns="0" bIns="0">
              <a:spAutoFit/>
            </a:bodyPr>
            <a:lstStyle/>
            <a:p>
              <a:pPr eaLnBrk="0" hangingPunct="0"/>
              <a:endParaRPr lang="en-US" sz="2400">
                <a:latin typeface="Times New Roman" pitchFamily="18" charset="0"/>
              </a:endParaRPr>
            </a:p>
          </p:txBody>
        </p:sp>
        <p:sp>
          <p:nvSpPr>
            <p:cNvPr id="30779" name="Rectangle 80"/>
            <p:cNvSpPr>
              <a:spLocks noChangeArrowheads="1"/>
            </p:cNvSpPr>
            <p:nvPr/>
          </p:nvSpPr>
          <p:spPr bwMode="auto">
            <a:xfrm>
              <a:off x="3152" y="3487"/>
              <a:ext cx="69" cy="349"/>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10</a:t>
              </a:r>
              <a:endParaRPr lang="en-US" sz="2400">
                <a:latin typeface="Times New Roman" pitchFamily="18" charset="0"/>
              </a:endParaRPr>
            </a:p>
          </p:txBody>
        </p:sp>
      </p:grpSp>
      <p:grpSp>
        <p:nvGrpSpPr>
          <p:cNvPr id="4" name="Group 81"/>
          <p:cNvGrpSpPr>
            <a:grpSpLocks/>
          </p:cNvGrpSpPr>
          <p:nvPr/>
        </p:nvGrpSpPr>
        <p:grpSpPr bwMode="auto">
          <a:xfrm>
            <a:off x="4689475" y="4964113"/>
            <a:ext cx="185738" cy="247650"/>
            <a:chOff x="2942" y="2465"/>
            <a:chExt cx="117" cy="156"/>
          </a:xfrm>
        </p:grpSpPr>
        <p:sp>
          <p:nvSpPr>
            <p:cNvPr id="30774" name="Oval 82"/>
            <p:cNvSpPr>
              <a:spLocks noChangeArrowheads="1"/>
            </p:cNvSpPr>
            <p:nvPr/>
          </p:nvSpPr>
          <p:spPr bwMode="auto">
            <a:xfrm>
              <a:off x="2995" y="2465"/>
              <a:ext cx="64" cy="64"/>
            </a:xfrm>
            <a:prstGeom prst="ellipse">
              <a:avLst/>
            </a:prstGeom>
            <a:solidFill>
              <a:srgbClr val="000000"/>
            </a:solidFill>
            <a:ln w="9525">
              <a:noFill/>
              <a:round/>
              <a:headEnd/>
              <a:tailEnd/>
            </a:ln>
          </p:spPr>
          <p:txBody>
            <a:bodyPr/>
            <a:lstStyle/>
            <a:p>
              <a:endParaRPr lang="en-US"/>
            </a:p>
          </p:txBody>
        </p:sp>
        <p:sp>
          <p:nvSpPr>
            <p:cNvPr id="30775" name="Rectangle 83"/>
            <p:cNvSpPr>
              <a:spLocks noChangeArrowheads="1"/>
            </p:cNvSpPr>
            <p:nvPr/>
          </p:nvSpPr>
          <p:spPr bwMode="auto">
            <a:xfrm>
              <a:off x="2942" y="2506"/>
              <a:ext cx="64"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B</a:t>
              </a:r>
              <a:endParaRPr lang="en-US" sz="2400">
                <a:latin typeface="Times New Roman" pitchFamily="18" charset="0"/>
              </a:endParaRPr>
            </a:p>
          </p:txBody>
        </p:sp>
      </p:grpSp>
      <p:sp>
        <p:nvSpPr>
          <p:cNvPr id="30743" name="Rectangle 84"/>
          <p:cNvSpPr>
            <a:spLocks noChangeArrowheads="1"/>
          </p:cNvSpPr>
          <p:nvPr/>
        </p:nvSpPr>
        <p:spPr bwMode="auto">
          <a:xfrm>
            <a:off x="2473325" y="5537200"/>
            <a:ext cx="84138" cy="182563"/>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0</a:t>
            </a:r>
            <a:endParaRPr lang="en-US" sz="2400">
              <a:latin typeface="Times New Roman" pitchFamily="18" charset="0"/>
            </a:endParaRPr>
          </a:p>
        </p:txBody>
      </p:sp>
      <p:sp>
        <p:nvSpPr>
          <p:cNvPr id="30744" name="Rectangle 85"/>
          <p:cNvSpPr>
            <a:spLocks noChangeArrowheads="1"/>
          </p:cNvSpPr>
          <p:nvPr/>
        </p:nvSpPr>
        <p:spPr bwMode="auto">
          <a:xfrm>
            <a:off x="3105150" y="1617663"/>
            <a:ext cx="3548063" cy="246062"/>
          </a:xfrm>
          <a:prstGeom prst="rect">
            <a:avLst/>
          </a:prstGeom>
          <a:noFill/>
          <a:ln w="9525">
            <a:noFill/>
            <a:miter lim="800000"/>
            <a:headEnd/>
            <a:tailEnd/>
          </a:ln>
        </p:spPr>
        <p:txBody>
          <a:bodyPr wrap="none" lIns="0" tIns="0" rIns="0" bIns="0">
            <a:spAutoFit/>
          </a:bodyPr>
          <a:lstStyle/>
          <a:p>
            <a:pPr eaLnBrk="0" hangingPunct="0"/>
            <a:r>
              <a:rPr lang="en-US" sz="1600" b="1">
                <a:solidFill>
                  <a:srgbClr val="FF9900"/>
                </a:solidFill>
              </a:rPr>
              <a:t>Kate’s Consumption and Production</a:t>
            </a:r>
            <a:endParaRPr lang="en-US" sz="1600">
              <a:solidFill>
                <a:srgbClr val="FF9900"/>
              </a:solidFill>
              <a:latin typeface="Times New Roman" pitchFamily="18" charset="0"/>
            </a:endParaRPr>
          </a:p>
        </p:txBody>
      </p:sp>
      <p:sp>
        <p:nvSpPr>
          <p:cNvPr id="30745" name="Rectangle 86"/>
          <p:cNvSpPr>
            <a:spLocks noChangeArrowheads="1"/>
          </p:cNvSpPr>
          <p:nvPr/>
        </p:nvSpPr>
        <p:spPr bwMode="auto">
          <a:xfrm>
            <a:off x="4540250" y="1617663"/>
            <a:ext cx="42863" cy="182562"/>
          </a:xfrm>
          <a:prstGeom prst="rect">
            <a:avLst/>
          </a:prstGeom>
          <a:noFill/>
          <a:ln w="9525">
            <a:noFill/>
            <a:miter lim="800000"/>
            <a:headEnd/>
            <a:tailEnd/>
          </a:ln>
        </p:spPr>
        <p:txBody>
          <a:bodyPr wrap="none" lIns="0" tIns="0" rIns="0" bIns="0">
            <a:spAutoFit/>
          </a:bodyPr>
          <a:lstStyle/>
          <a:p>
            <a:pPr eaLnBrk="0" hangingPunct="0"/>
            <a:r>
              <a:rPr lang="en-US" sz="1200" b="1">
                <a:solidFill>
                  <a:srgbClr val="000000"/>
                </a:solidFill>
              </a:rPr>
              <a:t>’</a:t>
            </a:r>
            <a:endParaRPr lang="en-US" sz="2400">
              <a:latin typeface="Times New Roman" pitchFamily="18" charset="0"/>
            </a:endParaRPr>
          </a:p>
        </p:txBody>
      </p:sp>
      <p:grpSp>
        <p:nvGrpSpPr>
          <p:cNvPr id="5" name="Group 88"/>
          <p:cNvGrpSpPr>
            <a:grpSpLocks/>
          </p:cNvGrpSpPr>
          <p:nvPr/>
        </p:nvGrpSpPr>
        <p:grpSpPr bwMode="auto">
          <a:xfrm>
            <a:off x="2462213" y="3187700"/>
            <a:ext cx="3065462" cy="2524125"/>
            <a:chOff x="1507" y="1457"/>
            <a:chExt cx="2916" cy="2190"/>
          </a:xfrm>
        </p:grpSpPr>
        <p:sp>
          <p:nvSpPr>
            <p:cNvPr id="30770" name="Oval 89"/>
            <p:cNvSpPr>
              <a:spLocks noChangeArrowheads="1"/>
            </p:cNvSpPr>
            <p:nvPr/>
          </p:nvSpPr>
          <p:spPr bwMode="auto">
            <a:xfrm>
              <a:off x="4359" y="3434"/>
              <a:ext cx="64" cy="64"/>
            </a:xfrm>
            <a:prstGeom prst="ellipse">
              <a:avLst/>
            </a:prstGeom>
            <a:solidFill>
              <a:srgbClr val="000000"/>
            </a:solidFill>
            <a:ln w="9525">
              <a:noFill/>
              <a:round/>
              <a:headEnd/>
              <a:tailEnd/>
            </a:ln>
          </p:spPr>
          <p:txBody>
            <a:bodyPr/>
            <a:lstStyle/>
            <a:p>
              <a:endParaRPr lang="en-US"/>
            </a:p>
          </p:txBody>
        </p:sp>
        <p:sp>
          <p:nvSpPr>
            <p:cNvPr id="30771" name="Oval 90"/>
            <p:cNvSpPr>
              <a:spLocks noChangeArrowheads="1"/>
            </p:cNvSpPr>
            <p:nvPr/>
          </p:nvSpPr>
          <p:spPr bwMode="auto">
            <a:xfrm>
              <a:off x="1640" y="1488"/>
              <a:ext cx="64" cy="64"/>
            </a:xfrm>
            <a:prstGeom prst="ellipse">
              <a:avLst/>
            </a:prstGeom>
            <a:solidFill>
              <a:srgbClr val="000000"/>
            </a:solidFill>
            <a:ln w="9525">
              <a:noFill/>
              <a:round/>
              <a:headEnd/>
              <a:tailEnd/>
            </a:ln>
          </p:spPr>
          <p:txBody>
            <a:bodyPr/>
            <a:lstStyle/>
            <a:p>
              <a:endParaRPr lang="en-US"/>
            </a:p>
          </p:txBody>
        </p:sp>
        <p:sp>
          <p:nvSpPr>
            <p:cNvPr id="30772" name="Rectangle 91"/>
            <p:cNvSpPr>
              <a:spLocks noChangeArrowheads="1"/>
            </p:cNvSpPr>
            <p:nvPr/>
          </p:nvSpPr>
          <p:spPr bwMode="auto">
            <a:xfrm>
              <a:off x="4338" y="3488"/>
              <a:ext cx="53" cy="159"/>
            </a:xfrm>
            <a:prstGeom prst="rect">
              <a:avLst/>
            </a:prstGeom>
            <a:noFill/>
            <a:ln w="9525">
              <a:noFill/>
              <a:miter lim="800000"/>
              <a:headEnd/>
              <a:tailEnd/>
            </a:ln>
          </p:spPr>
          <p:txBody>
            <a:bodyPr lIns="0" tIns="0" rIns="0" bIns="0">
              <a:spAutoFit/>
            </a:bodyPr>
            <a:lstStyle/>
            <a:p>
              <a:pPr eaLnBrk="0" hangingPunct="0"/>
              <a:r>
                <a:rPr lang="en-US" sz="1200">
                  <a:solidFill>
                    <a:srgbClr val="000000"/>
                  </a:solidFill>
                </a:rPr>
                <a:t>6</a:t>
              </a:r>
              <a:endParaRPr lang="en-US" sz="2400">
                <a:solidFill>
                  <a:srgbClr val="000000"/>
                </a:solidFill>
                <a:latin typeface="Times New Roman" pitchFamily="18" charset="0"/>
              </a:endParaRPr>
            </a:p>
          </p:txBody>
        </p:sp>
        <p:sp>
          <p:nvSpPr>
            <p:cNvPr id="30773" name="Rectangle 92"/>
            <p:cNvSpPr>
              <a:spLocks noChangeArrowheads="1"/>
            </p:cNvSpPr>
            <p:nvPr/>
          </p:nvSpPr>
          <p:spPr bwMode="auto">
            <a:xfrm>
              <a:off x="1507" y="1457"/>
              <a:ext cx="77" cy="158"/>
            </a:xfrm>
            <a:prstGeom prst="rect">
              <a:avLst/>
            </a:prstGeom>
            <a:noFill/>
            <a:ln w="9525">
              <a:noFill/>
              <a:miter lim="800000"/>
              <a:headEnd/>
              <a:tailEnd/>
            </a:ln>
          </p:spPr>
          <p:txBody>
            <a:bodyPr lIns="0" tIns="0" rIns="0" bIns="0">
              <a:spAutoFit/>
            </a:bodyPr>
            <a:lstStyle/>
            <a:p>
              <a:pPr eaLnBrk="0" hangingPunct="0"/>
              <a:r>
                <a:rPr lang="en-US" sz="1200">
                  <a:solidFill>
                    <a:srgbClr val="FF9900"/>
                  </a:solidFill>
                </a:rPr>
                <a:t>6</a:t>
              </a:r>
              <a:endParaRPr lang="en-US" sz="2400">
                <a:solidFill>
                  <a:srgbClr val="FF9900"/>
                </a:solidFill>
                <a:latin typeface="Times New Roman" pitchFamily="18" charset="0"/>
              </a:endParaRPr>
            </a:p>
          </p:txBody>
        </p:sp>
      </p:grpSp>
      <p:grpSp>
        <p:nvGrpSpPr>
          <p:cNvPr id="6" name="Group 97"/>
          <p:cNvGrpSpPr>
            <a:grpSpLocks/>
          </p:cNvGrpSpPr>
          <p:nvPr/>
        </p:nvGrpSpPr>
        <p:grpSpPr bwMode="auto">
          <a:xfrm>
            <a:off x="6567488" y="4813300"/>
            <a:ext cx="293687" cy="230188"/>
            <a:chOff x="3178" y="2302"/>
            <a:chExt cx="185" cy="145"/>
          </a:xfrm>
        </p:grpSpPr>
        <p:sp>
          <p:nvSpPr>
            <p:cNvPr id="30768" name="Oval 98"/>
            <p:cNvSpPr>
              <a:spLocks noChangeArrowheads="1"/>
            </p:cNvSpPr>
            <p:nvPr/>
          </p:nvSpPr>
          <p:spPr bwMode="auto">
            <a:xfrm>
              <a:off x="3178" y="2392"/>
              <a:ext cx="55" cy="55"/>
            </a:xfrm>
            <a:prstGeom prst="ellipse">
              <a:avLst/>
            </a:prstGeom>
            <a:solidFill>
              <a:srgbClr val="5F161D"/>
            </a:solidFill>
            <a:ln w="9525">
              <a:noFill/>
              <a:round/>
              <a:headEnd/>
              <a:tailEnd/>
            </a:ln>
          </p:spPr>
          <p:txBody>
            <a:bodyPr/>
            <a:lstStyle/>
            <a:p>
              <a:endParaRPr lang="en-US"/>
            </a:p>
          </p:txBody>
        </p:sp>
        <p:sp>
          <p:nvSpPr>
            <p:cNvPr id="30769" name="Rectangle 99"/>
            <p:cNvSpPr>
              <a:spLocks noChangeArrowheads="1"/>
            </p:cNvSpPr>
            <p:nvPr/>
          </p:nvSpPr>
          <p:spPr bwMode="auto">
            <a:xfrm>
              <a:off x="3262" y="2302"/>
              <a:ext cx="101"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B*</a:t>
              </a:r>
              <a:endParaRPr lang="en-US" sz="2400">
                <a:latin typeface="Times New Roman" pitchFamily="18" charset="0"/>
              </a:endParaRPr>
            </a:p>
          </p:txBody>
        </p:sp>
      </p:grpSp>
      <p:grpSp>
        <p:nvGrpSpPr>
          <p:cNvPr id="7" name="Group 100"/>
          <p:cNvGrpSpPr>
            <a:grpSpLocks/>
          </p:cNvGrpSpPr>
          <p:nvPr/>
        </p:nvGrpSpPr>
        <p:grpSpPr bwMode="auto">
          <a:xfrm>
            <a:off x="6661150" y="3802063"/>
            <a:ext cx="1149350" cy="1160462"/>
            <a:chOff x="3205" y="1689"/>
            <a:chExt cx="724" cy="731"/>
          </a:xfrm>
        </p:grpSpPr>
        <p:sp>
          <p:nvSpPr>
            <p:cNvPr id="30763" name="Line 101"/>
            <p:cNvSpPr>
              <a:spLocks noChangeShapeType="1"/>
            </p:cNvSpPr>
            <p:nvPr/>
          </p:nvSpPr>
          <p:spPr bwMode="auto">
            <a:xfrm flipH="1">
              <a:off x="3205" y="1972"/>
              <a:ext cx="193" cy="448"/>
            </a:xfrm>
            <a:prstGeom prst="line">
              <a:avLst/>
            </a:prstGeom>
            <a:noFill/>
            <a:ln w="14288">
              <a:solidFill>
                <a:srgbClr val="000000"/>
              </a:solidFill>
              <a:round/>
              <a:headEnd/>
              <a:tailEnd/>
            </a:ln>
          </p:spPr>
          <p:txBody>
            <a:bodyPr/>
            <a:lstStyle/>
            <a:p>
              <a:endParaRPr lang="en-US"/>
            </a:p>
          </p:txBody>
        </p:sp>
        <p:sp>
          <p:nvSpPr>
            <p:cNvPr id="30764" name="Rectangle 102"/>
            <p:cNvSpPr>
              <a:spLocks noChangeArrowheads="1"/>
            </p:cNvSpPr>
            <p:nvPr/>
          </p:nvSpPr>
          <p:spPr bwMode="auto">
            <a:xfrm>
              <a:off x="3269" y="1689"/>
              <a:ext cx="660" cy="438"/>
            </a:xfrm>
            <a:prstGeom prst="rect">
              <a:avLst/>
            </a:prstGeom>
            <a:solidFill>
              <a:srgbClr val="E1E5E9"/>
            </a:solidFill>
            <a:ln w="9525">
              <a:noFill/>
              <a:miter lim="800000"/>
              <a:headEnd/>
              <a:tailEnd/>
            </a:ln>
          </p:spPr>
          <p:txBody>
            <a:bodyPr/>
            <a:lstStyle/>
            <a:p>
              <a:endParaRPr lang="en-US"/>
            </a:p>
          </p:txBody>
        </p:sp>
        <p:sp>
          <p:nvSpPr>
            <p:cNvPr id="30765" name="Rectangle 103"/>
            <p:cNvSpPr>
              <a:spLocks noChangeArrowheads="1"/>
            </p:cNvSpPr>
            <p:nvPr/>
          </p:nvSpPr>
          <p:spPr bwMode="auto">
            <a:xfrm>
              <a:off x="3323" y="1724"/>
              <a:ext cx="293"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Kate’s </a:t>
              </a:r>
              <a:endParaRPr lang="en-US" sz="2400">
                <a:latin typeface="Times New Roman" pitchFamily="18" charset="0"/>
              </a:endParaRPr>
            </a:p>
          </p:txBody>
        </p:sp>
        <p:sp>
          <p:nvSpPr>
            <p:cNvPr id="30766" name="Rectangle 104"/>
            <p:cNvSpPr>
              <a:spLocks noChangeArrowheads="1"/>
            </p:cNvSpPr>
            <p:nvPr/>
          </p:nvSpPr>
          <p:spPr bwMode="auto">
            <a:xfrm>
              <a:off x="3323" y="1846"/>
              <a:ext cx="569"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consumption </a:t>
              </a:r>
              <a:endParaRPr lang="en-US" sz="2400">
                <a:latin typeface="Times New Roman" pitchFamily="18" charset="0"/>
              </a:endParaRPr>
            </a:p>
          </p:txBody>
        </p:sp>
        <p:sp>
          <p:nvSpPr>
            <p:cNvPr id="30767" name="Rectangle 105"/>
            <p:cNvSpPr>
              <a:spLocks noChangeArrowheads="1"/>
            </p:cNvSpPr>
            <p:nvPr/>
          </p:nvSpPr>
          <p:spPr bwMode="auto">
            <a:xfrm>
              <a:off x="3323" y="1968"/>
              <a:ext cx="415"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with trade</a:t>
              </a:r>
              <a:endParaRPr lang="en-US" sz="2400">
                <a:latin typeface="Times New Roman" pitchFamily="18" charset="0"/>
              </a:endParaRPr>
            </a:p>
          </p:txBody>
        </p:sp>
      </p:grpSp>
      <p:sp>
        <p:nvSpPr>
          <p:cNvPr id="30749" name="Rectangle 121"/>
          <p:cNvSpPr>
            <a:spLocks noChangeArrowheads="1"/>
          </p:cNvSpPr>
          <p:nvPr/>
        </p:nvSpPr>
        <p:spPr bwMode="auto">
          <a:xfrm>
            <a:off x="1774825" y="2011363"/>
            <a:ext cx="703263" cy="182562"/>
          </a:xfrm>
          <a:prstGeom prst="rect">
            <a:avLst/>
          </a:prstGeom>
          <a:noFill/>
          <a:ln w="9525">
            <a:noFill/>
            <a:miter lim="800000"/>
            <a:headEnd/>
            <a:tailEnd/>
          </a:ln>
        </p:spPr>
        <p:txBody>
          <a:bodyPr wrap="none" lIns="0" tIns="0" rIns="0" bIns="0">
            <a:spAutoFit/>
          </a:bodyPr>
          <a:lstStyle/>
          <a:p>
            <a:pPr eaLnBrk="0" hangingPunct="0"/>
            <a:r>
              <a:rPr lang="en-US" sz="1200" b="1">
                <a:solidFill>
                  <a:srgbClr val="FF9900"/>
                </a:solidFill>
              </a:rPr>
              <a:t>Coconuts</a:t>
            </a:r>
            <a:endParaRPr lang="en-US" sz="2400">
              <a:solidFill>
                <a:srgbClr val="FF9900"/>
              </a:solidFill>
              <a:latin typeface="Times New Roman" pitchFamily="18" charset="0"/>
            </a:endParaRPr>
          </a:p>
        </p:txBody>
      </p:sp>
      <p:grpSp>
        <p:nvGrpSpPr>
          <p:cNvPr id="8" name="Group 130"/>
          <p:cNvGrpSpPr>
            <a:grpSpLocks/>
          </p:cNvGrpSpPr>
          <p:nvPr/>
        </p:nvGrpSpPr>
        <p:grpSpPr bwMode="auto">
          <a:xfrm>
            <a:off x="2657475" y="2898775"/>
            <a:ext cx="2311400" cy="998538"/>
            <a:chOff x="3031" y="2292"/>
            <a:chExt cx="1456" cy="629"/>
          </a:xfrm>
        </p:grpSpPr>
        <p:sp>
          <p:nvSpPr>
            <p:cNvPr id="30757" name="Line 131"/>
            <p:cNvSpPr>
              <a:spLocks noChangeShapeType="1"/>
            </p:cNvSpPr>
            <p:nvPr/>
          </p:nvSpPr>
          <p:spPr bwMode="auto">
            <a:xfrm>
              <a:off x="3031" y="2493"/>
              <a:ext cx="733" cy="55"/>
            </a:xfrm>
            <a:prstGeom prst="line">
              <a:avLst/>
            </a:prstGeom>
            <a:noFill/>
            <a:ln w="14288">
              <a:solidFill>
                <a:srgbClr val="000000"/>
              </a:solidFill>
              <a:round/>
              <a:headEnd/>
              <a:tailEnd/>
            </a:ln>
          </p:spPr>
          <p:txBody>
            <a:bodyPr/>
            <a:lstStyle/>
            <a:p>
              <a:endParaRPr lang="en-US"/>
            </a:p>
          </p:txBody>
        </p:sp>
        <p:sp>
          <p:nvSpPr>
            <p:cNvPr id="30758" name="Rectangle 132"/>
            <p:cNvSpPr>
              <a:spLocks noChangeArrowheads="1"/>
            </p:cNvSpPr>
            <p:nvPr/>
          </p:nvSpPr>
          <p:spPr bwMode="auto">
            <a:xfrm>
              <a:off x="3727" y="2292"/>
              <a:ext cx="760" cy="557"/>
            </a:xfrm>
            <a:prstGeom prst="rect">
              <a:avLst/>
            </a:prstGeom>
            <a:solidFill>
              <a:srgbClr val="E1E5E9"/>
            </a:solidFill>
            <a:ln w="9525">
              <a:noFill/>
              <a:miter lim="800000"/>
              <a:headEnd/>
              <a:tailEnd/>
            </a:ln>
          </p:spPr>
          <p:txBody>
            <a:bodyPr/>
            <a:lstStyle/>
            <a:p>
              <a:endParaRPr lang="en-US"/>
            </a:p>
          </p:txBody>
        </p:sp>
        <p:sp>
          <p:nvSpPr>
            <p:cNvPr id="30759" name="Rectangle 133"/>
            <p:cNvSpPr>
              <a:spLocks noChangeArrowheads="1"/>
            </p:cNvSpPr>
            <p:nvPr/>
          </p:nvSpPr>
          <p:spPr bwMode="auto">
            <a:xfrm>
              <a:off x="3779" y="2326"/>
              <a:ext cx="293"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Kate’s </a:t>
              </a:r>
              <a:endParaRPr lang="en-US" sz="2400">
                <a:latin typeface="Times New Roman" pitchFamily="18" charset="0"/>
              </a:endParaRPr>
            </a:p>
          </p:txBody>
        </p:sp>
        <p:sp>
          <p:nvSpPr>
            <p:cNvPr id="30760" name="Rectangle 134"/>
            <p:cNvSpPr>
              <a:spLocks noChangeArrowheads="1"/>
            </p:cNvSpPr>
            <p:nvPr/>
          </p:nvSpPr>
          <p:spPr bwMode="auto">
            <a:xfrm>
              <a:off x="3779" y="2448"/>
              <a:ext cx="446"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production</a:t>
              </a:r>
              <a:endParaRPr lang="en-US" sz="2400">
                <a:latin typeface="Times New Roman" pitchFamily="18" charset="0"/>
              </a:endParaRPr>
            </a:p>
          </p:txBody>
        </p:sp>
        <p:sp>
          <p:nvSpPr>
            <p:cNvPr id="30761" name="Rectangle 135"/>
            <p:cNvSpPr>
              <a:spLocks noChangeArrowheads="1"/>
            </p:cNvSpPr>
            <p:nvPr/>
          </p:nvSpPr>
          <p:spPr bwMode="auto">
            <a:xfrm>
              <a:off x="3779" y="2570"/>
              <a:ext cx="464"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With trade </a:t>
              </a:r>
              <a:endParaRPr lang="en-US" sz="2400">
                <a:latin typeface="Times New Roman" pitchFamily="18" charset="0"/>
              </a:endParaRPr>
            </a:p>
          </p:txBody>
        </p:sp>
        <p:sp>
          <p:nvSpPr>
            <p:cNvPr id="30762" name="Rectangle 136"/>
            <p:cNvSpPr>
              <a:spLocks noChangeArrowheads="1"/>
            </p:cNvSpPr>
            <p:nvPr/>
          </p:nvSpPr>
          <p:spPr bwMode="auto">
            <a:xfrm>
              <a:off x="3779" y="2691"/>
              <a:ext cx="1" cy="230"/>
            </a:xfrm>
            <a:prstGeom prst="rect">
              <a:avLst/>
            </a:prstGeom>
            <a:noFill/>
            <a:ln w="9525">
              <a:noFill/>
              <a:miter lim="800000"/>
              <a:headEnd/>
              <a:tailEnd/>
            </a:ln>
          </p:spPr>
          <p:txBody>
            <a:bodyPr wrap="none" lIns="0" tIns="0" rIns="0" bIns="0">
              <a:spAutoFit/>
            </a:bodyPr>
            <a:lstStyle/>
            <a:p>
              <a:pPr eaLnBrk="0" hangingPunct="0"/>
              <a:endParaRPr lang="en-US" sz="2400">
                <a:latin typeface="Times New Roman" pitchFamily="18" charset="0"/>
              </a:endParaRPr>
            </a:p>
          </p:txBody>
        </p:sp>
      </p:grpSp>
      <p:grpSp>
        <p:nvGrpSpPr>
          <p:cNvPr id="9" name="Group 137"/>
          <p:cNvGrpSpPr>
            <a:grpSpLocks/>
          </p:cNvGrpSpPr>
          <p:nvPr/>
        </p:nvGrpSpPr>
        <p:grpSpPr bwMode="auto">
          <a:xfrm>
            <a:off x="4849813" y="3846513"/>
            <a:ext cx="1208087" cy="1160462"/>
            <a:chOff x="3205" y="1689"/>
            <a:chExt cx="761" cy="731"/>
          </a:xfrm>
        </p:grpSpPr>
        <p:sp>
          <p:nvSpPr>
            <p:cNvPr id="30752" name="Line 138"/>
            <p:cNvSpPr>
              <a:spLocks noChangeShapeType="1"/>
            </p:cNvSpPr>
            <p:nvPr/>
          </p:nvSpPr>
          <p:spPr bwMode="auto">
            <a:xfrm flipH="1">
              <a:off x="3205" y="1972"/>
              <a:ext cx="193" cy="448"/>
            </a:xfrm>
            <a:prstGeom prst="line">
              <a:avLst/>
            </a:prstGeom>
            <a:noFill/>
            <a:ln w="14288">
              <a:solidFill>
                <a:srgbClr val="000000"/>
              </a:solidFill>
              <a:round/>
              <a:headEnd/>
              <a:tailEnd/>
            </a:ln>
          </p:spPr>
          <p:txBody>
            <a:bodyPr/>
            <a:lstStyle/>
            <a:p>
              <a:endParaRPr lang="en-US"/>
            </a:p>
          </p:txBody>
        </p:sp>
        <p:sp>
          <p:nvSpPr>
            <p:cNvPr id="30753" name="Rectangle 139"/>
            <p:cNvSpPr>
              <a:spLocks noChangeArrowheads="1"/>
            </p:cNvSpPr>
            <p:nvPr/>
          </p:nvSpPr>
          <p:spPr bwMode="auto">
            <a:xfrm>
              <a:off x="3269" y="1689"/>
              <a:ext cx="660" cy="438"/>
            </a:xfrm>
            <a:prstGeom prst="rect">
              <a:avLst/>
            </a:prstGeom>
            <a:solidFill>
              <a:srgbClr val="E1E5E9"/>
            </a:solidFill>
            <a:ln w="9525">
              <a:noFill/>
              <a:miter lim="800000"/>
              <a:headEnd/>
              <a:tailEnd/>
            </a:ln>
          </p:spPr>
          <p:txBody>
            <a:bodyPr/>
            <a:lstStyle/>
            <a:p>
              <a:endParaRPr lang="en-US"/>
            </a:p>
          </p:txBody>
        </p:sp>
        <p:sp>
          <p:nvSpPr>
            <p:cNvPr id="30754" name="Rectangle 140"/>
            <p:cNvSpPr>
              <a:spLocks noChangeArrowheads="1"/>
            </p:cNvSpPr>
            <p:nvPr/>
          </p:nvSpPr>
          <p:spPr bwMode="auto">
            <a:xfrm>
              <a:off x="3323" y="1724"/>
              <a:ext cx="643" cy="3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Consumption </a:t>
              </a:r>
            </a:p>
            <a:p>
              <a:pPr eaLnBrk="0" hangingPunct="0"/>
              <a:r>
                <a:rPr lang="en-US" sz="1200">
                  <a:solidFill>
                    <a:srgbClr val="000000"/>
                  </a:solidFill>
                </a:rPr>
                <a:t>and Production</a:t>
              </a:r>
            </a:p>
            <a:p>
              <a:pPr eaLnBrk="0" hangingPunct="0"/>
              <a:r>
                <a:rPr lang="en-US" sz="1200">
                  <a:solidFill>
                    <a:srgbClr val="000000"/>
                  </a:solidFill>
                </a:rPr>
                <a:t> without trade </a:t>
              </a:r>
              <a:endParaRPr lang="en-US" sz="2400">
                <a:latin typeface="Times New Roman" pitchFamily="18" charset="0"/>
              </a:endParaRPr>
            </a:p>
          </p:txBody>
        </p:sp>
        <p:sp>
          <p:nvSpPr>
            <p:cNvPr id="30755" name="Rectangle 141"/>
            <p:cNvSpPr>
              <a:spLocks noChangeArrowheads="1"/>
            </p:cNvSpPr>
            <p:nvPr/>
          </p:nvSpPr>
          <p:spPr bwMode="auto">
            <a:xfrm>
              <a:off x="3323" y="1846"/>
              <a:ext cx="1" cy="230"/>
            </a:xfrm>
            <a:prstGeom prst="rect">
              <a:avLst/>
            </a:prstGeom>
            <a:noFill/>
            <a:ln w="9525">
              <a:noFill/>
              <a:miter lim="800000"/>
              <a:headEnd/>
              <a:tailEnd/>
            </a:ln>
          </p:spPr>
          <p:txBody>
            <a:bodyPr wrap="none" lIns="0" tIns="0" rIns="0" bIns="0">
              <a:spAutoFit/>
            </a:bodyPr>
            <a:lstStyle/>
            <a:p>
              <a:pPr eaLnBrk="0" hangingPunct="0"/>
              <a:endParaRPr lang="en-US" sz="2400">
                <a:latin typeface="Times New Roman" pitchFamily="18" charset="0"/>
              </a:endParaRPr>
            </a:p>
          </p:txBody>
        </p:sp>
        <p:sp>
          <p:nvSpPr>
            <p:cNvPr id="30756" name="Rectangle 142"/>
            <p:cNvSpPr>
              <a:spLocks noChangeArrowheads="1"/>
            </p:cNvSpPr>
            <p:nvPr/>
          </p:nvSpPr>
          <p:spPr bwMode="auto">
            <a:xfrm>
              <a:off x="3323" y="1968"/>
              <a:ext cx="1" cy="230"/>
            </a:xfrm>
            <a:prstGeom prst="rect">
              <a:avLst/>
            </a:prstGeom>
            <a:noFill/>
            <a:ln w="9525">
              <a:noFill/>
              <a:miter lim="800000"/>
              <a:headEnd/>
              <a:tailEnd/>
            </a:ln>
          </p:spPr>
          <p:txBody>
            <a:bodyPr wrap="none" lIns="0" tIns="0" rIns="0" bIns="0">
              <a:spAutoFit/>
            </a:bodyPr>
            <a:lstStyle/>
            <a:p>
              <a:pPr eaLnBrk="0" hangingPunct="0"/>
              <a:endParaRPr lang="en-US" sz="2400">
                <a:latin typeface="Times New Roman" pitchFamily="18" charset="0"/>
              </a:endParaRPr>
            </a:p>
          </p:txBody>
        </p:sp>
      </p:grpSp>
      <p:sp>
        <p:nvSpPr>
          <p:cNvPr id="64" name="Slide Number Placeholder 63"/>
          <p:cNvSpPr>
            <a:spLocks noGrp="1"/>
          </p:cNvSpPr>
          <p:nvPr>
            <p:ph type="sldNum" sz="quarter" idx="12"/>
          </p:nvPr>
        </p:nvSpPr>
        <p:spPr/>
        <p:txBody>
          <a:bodyPr/>
          <a:lstStyle/>
          <a:p>
            <a:pPr>
              <a:defRPr/>
            </a:pPr>
            <a:fld id="{268DF4F6-1D12-4A1A-8920-C679ECE626E1}" type="slidenum">
              <a:rPr lang="en-US" smtClean="0"/>
              <a:pPr>
                <a:defRPr/>
              </a:pPr>
              <a:t>15</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579653"/>
                                        </p:tgtEl>
                                        <p:attrNameLst>
                                          <p:attrName>style.visibility</p:attrName>
                                        </p:attrNameLst>
                                      </p:cBhvr>
                                      <p:to>
                                        <p:strVal val="visible"/>
                                      </p:to>
                                    </p:set>
                                    <p:animEffect transition="in" filter="strips(downRight)">
                                      <p:cBhvr>
                                        <p:cTn id="12" dur="500"/>
                                        <p:tgtEl>
                                          <p:spTgt spid="579653"/>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strips(upRight)">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dissolve">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down)">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ipe(left)">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579639"/>
                                        </p:tgtEl>
                                        <p:attrNameLst>
                                          <p:attrName>style.visibility</p:attrName>
                                        </p:attrNameLst>
                                      </p:cBhvr>
                                      <p:to>
                                        <p:strVal val="visible"/>
                                      </p:to>
                                    </p:set>
                                    <p:animEffect transition="in" filter="blinds(horizontal)">
                                      <p:cBhvr>
                                        <p:cTn id="37" dur="500"/>
                                        <p:tgtEl>
                                          <p:spTgt spid="579639"/>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3" fill="hold" nodeType="clickEffect">
                                  <p:stCondLst>
                                    <p:cond delay="0"/>
                                  </p:stCondLst>
                                  <p:childTnLst>
                                    <p:set>
                                      <p:cBhvr>
                                        <p:cTn id="41" dur="1" fill="hold">
                                          <p:stCondLst>
                                            <p:cond delay="0"/>
                                          </p:stCondLst>
                                        </p:cTn>
                                        <p:tgtEl>
                                          <p:spTgt spid="3"/>
                                        </p:tgtEl>
                                        <p:attrNameLst>
                                          <p:attrName>style.visibility</p:attrName>
                                        </p:attrNameLst>
                                      </p:cBhvr>
                                      <p:to>
                                        <p:strVal val="visible"/>
                                      </p:to>
                                    </p:set>
                                    <p:animEffect transition="in" filter="strips(upRight)">
                                      <p:cBhvr>
                                        <p:cTn id="42" dur="500"/>
                                        <p:tgtEl>
                                          <p:spTgt spid="3"/>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dissolve">
                                      <p:cBhvr>
                                        <p:cTn id="47" dur="500"/>
                                        <p:tgtEl>
                                          <p:spTgt spid="6"/>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wipe(down)">
                                      <p:cBhvr>
                                        <p:cTn id="5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9639" grpId="0" animBg="1"/>
      <p:bldP spid="57965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mtClean="0"/>
              <a:t>Gains from Trade</a:t>
            </a:r>
          </a:p>
        </p:txBody>
      </p:sp>
      <p:graphicFrame>
        <p:nvGraphicFramePr>
          <p:cNvPr id="574512" name="Group 48"/>
          <p:cNvGraphicFramePr>
            <a:graphicFrameLocks noGrp="1"/>
          </p:cNvGraphicFramePr>
          <p:nvPr>
            <p:ph type="tbl" idx="1"/>
          </p:nvPr>
        </p:nvGraphicFramePr>
        <p:xfrm>
          <a:off x="2025650" y="2330450"/>
          <a:ext cx="4768850" cy="2786063"/>
        </p:xfrm>
        <a:graphic>
          <a:graphicData uri="http://schemas.openxmlformats.org/drawingml/2006/table">
            <a:tbl>
              <a:tblPr/>
              <a:tblGrid>
                <a:gridCol w="1423988"/>
                <a:gridCol w="1790700"/>
                <a:gridCol w="1554162"/>
              </a:tblGrid>
              <a:tr h="70802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rgbClr val="FF9900"/>
                        </a:solidFill>
                        <a:effectLst>
                          <a:outerShdw blurRad="38100" dist="38100" dir="2700000" algn="tl">
                            <a:srgbClr val="000000"/>
                          </a:outerShdw>
                        </a:effectLst>
                        <a:latin typeface="Tahom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rgbClr val="FF9900"/>
                          </a:solidFill>
                          <a:effectLst>
                            <a:outerShdw blurRad="38100" dist="38100" dir="2700000" algn="tl">
                              <a:srgbClr val="000000"/>
                            </a:outerShdw>
                          </a:effectLst>
                          <a:latin typeface="Tahoma" pitchFamily="34" charset="0"/>
                          <a:cs typeface="Arial" charset="0"/>
                        </a:rPr>
                        <a:t>Coconut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CCFF"/>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rgbClr val="FF9900"/>
                          </a:solidFill>
                          <a:effectLst>
                            <a:outerShdw blurRad="38100" dist="38100" dir="2700000" algn="tl">
                              <a:srgbClr val="000000"/>
                            </a:outerShdw>
                          </a:effectLst>
                          <a:latin typeface="Tahoma" pitchFamily="34" charset="0"/>
                          <a:cs typeface="Arial" charset="0"/>
                        </a:rPr>
                        <a:t>Fish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CCFF"/>
                    </a:solidFill>
                  </a:tcPr>
                </a:tc>
              </a:tr>
              <a:tr h="7016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Fred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96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Kate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67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Total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Slide Number Placeholder 3"/>
          <p:cNvSpPr>
            <a:spLocks noGrp="1"/>
          </p:cNvSpPr>
          <p:nvPr>
            <p:ph type="sldNum" sz="quarter" idx="11"/>
          </p:nvPr>
        </p:nvSpPr>
        <p:spPr/>
        <p:txBody>
          <a:bodyPr/>
          <a:lstStyle/>
          <a:p>
            <a:pPr>
              <a:defRPr/>
            </a:pPr>
            <a:fld id="{5052066A-32A6-4331-A499-B544CF86F1CC}" type="slidenum">
              <a:rPr lang="en-US" smtClean="0"/>
              <a:pPr>
                <a:defRPr/>
              </a:pPr>
              <a:t>16</a:t>
            </a:fld>
            <a:endParaRPr lang="en-US"/>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rrowheads="1"/>
          </p:cNvSpPr>
          <p:nvPr>
            <p:ph type="title"/>
          </p:nvPr>
        </p:nvSpPr>
        <p:spPr/>
        <p:txBody>
          <a:bodyPr/>
          <a:lstStyle/>
          <a:p>
            <a:pPr eaLnBrk="1" hangingPunct="1"/>
            <a:r>
              <a:rPr lang="en-US" smtClean="0">
                <a:solidFill>
                  <a:srgbClr val="FF9900"/>
                </a:solidFill>
              </a:rPr>
              <a:t>Why Do Cities Exist?</a:t>
            </a:r>
          </a:p>
        </p:txBody>
      </p:sp>
      <p:sp>
        <p:nvSpPr>
          <p:cNvPr id="67587" name="Rectangle 3"/>
          <p:cNvSpPr>
            <a:spLocks noGrp="1" noChangeArrowheads="1"/>
          </p:cNvSpPr>
          <p:nvPr>
            <p:ph idx="1"/>
          </p:nvPr>
        </p:nvSpPr>
        <p:spPr/>
        <p:txBody>
          <a:bodyPr>
            <a:normAutofit lnSpcReduction="10000"/>
          </a:bodyPr>
          <a:lstStyle/>
          <a:p>
            <a:pPr marL="420624" indent="-384048" eaLnBrk="1" fontAlgn="auto" hangingPunct="1">
              <a:spcAft>
                <a:spcPts val="0"/>
              </a:spcAft>
              <a:buFont typeface="Wingdings 2"/>
              <a:buNone/>
              <a:defRPr/>
            </a:pPr>
            <a:r>
              <a:rPr lang="en-US" dirty="0" smtClean="0"/>
              <a:t>The purpose of this chapter is to identify the key factors behind the development of cities</a:t>
            </a:r>
          </a:p>
          <a:p>
            <a:pPr marL="420624" indent="-384048" eaLnBrk="1" fontAlgn="auto" hangingPunct="1">
              <a:spcAft>
                <a:spcPts val="0"/>
              </a:spcAft>
              <a:buFont typeface="Wingdings 2"/>
              <a:buChar char=""/>
              <a:defRPr/>
            </a:pPr>
            <a:r>
              <a:rPr lang="en-US" dirty="0" smtClean="0"/>
              <a:t>Specialization </a:t>
            </a:r>
            <a:r>
              <a:rPr lang="en-US" dirty="0"/>
              <a:t>and trade is the norm.</a:t>
            </a:r>
          </a:p>
          <a:p>
            <a:pPr marL="420624" indent="-384048" eaLnBrk="1" fontAlgn="auto" hangingPunct="1">
              <a:spcAft>
                <a:spcPts val="0"/>
              </a:spcAft>
              <a:buFont typeface="Wingdings 2"/>
              <a:buChar char=""/>
              <a:defRPr/>
            </a:pPr>
            <a:r>
              <a:rPr lang="en-US" dirty="0"/>
              <a:t>In a market economy, individuals offer their labor for wage income used to buy goods and services.</a:t>
            </a:r>
          </a:p>
          <a:p>
            <a:pPr marL="420624" indent="-384048" eaLnBrk="1" fontAlgn="auto" hangingPunct="1">
              <a:spcAft>
                <a:spcPts val="0"/>
              </a:spcAft>
              <a:buFont typeface="Wingdings 2"/>
              <a:buChar char=""/>
              <a:defRPr/>
            </a:pPr>
            <a:r>
              <a:rPr lang="en-US" dirty="0"/>
              <a:t>Cities exist for society to realize the benefits of centralized production and exchange.</a:t>
            </a:r>
          </a:p>
        </p:txBody>
      </p:sp>
      <p:sp>
        <p:nvSpPr>
          <p:cNvPr id="4" name="Slide Number Placeholder 3"/>
          <p:cNvSpPr>
            <a:spLocks noGrp="1"/>
          </p:cNvSpPr>
          <p:nvPr>
            <p:ph type="sldNum" sz="quarter" idx="12"/>
          </p:nvPr>
        </p:nvSpPr>
        <p:spPr/>
        <p:txBody>
          <a:bodyPr/>
          <a:lstStyle/>
          <a:p>
            <a:pPr>
              <a:defRPr/>
            </a:pPr>
            <a:fld id="{1FECC814-04C2-41CA-B689-ED75D2517335}" type="slidenum">
              <a:rPr lang="en-US" smtClean="0"/>
              <a:pPr>
                <a:defRPr/>
              </a:pPr>
              <a:t>17</a:t>
            </a:fld>
            <a:endParaRPr lang="en-US"/>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rrowheads="1"/>
          </p:cNvSpPr>
          <p:nvPr>
            <p:ph type="title"/>
          </p:nvPr>
        </p:nvSpPr>
        <p:spPr/>
        <p:txBody>
          <a:bodyPr/>
          <a:lstStyle/>
          <a:p>
            <a:pPr eaLnBrk="1" hangingPunct="1"/>
            <a:r>
              <a:rPr lang="en-US" dirty="0" smtClean="0">
                <a:solidFill>
                  <a:srgbClr val="FFC000"/>
                </a:solidFill>
              </a:rPr>
              <a:t>Backyard Production Model</a:t>
            </a:r>
          </a:p>
        </p:txBody>
      </p:sp>
      <p:sp>
        <p:nvSpPr>
          <p:cNvPr id="69635" name="Rectangle 3"/>
          <p:cNvSpPr>
            <a:spLocks noGrp="1" noChangeArrowheads="1"/>
          </p:cNvSpPr>
          <p:nvPr>
            <p:ph idx="1"/>
          </p:nvPr>
        </p:nvSpPr>
        <p:spPr/>
        <p:txBody>
          <a:bodyPr>
            <a:normAutofit lnSpcReduction="10000"/>
          </a:bodyPr>
          <a:lstStyle/>
          <a:p>
            <a:pPr marL="420624" indent="-384048" eaLnBrk="1" fontAlgn="auto" hangingPunct="1">
              <a:spcAft>
                <a:spcPts val="0"/>
              </a:spcAft>
              <a:buFont typeface="Wingdings" pitchFamily="2" charset="2"/>
              <a:buNone/>
              <a:defRPr/>
            </a:pPr>
            <a:r>
              <a:rPr lang="en-US" dirty="0"/>
              <a:t>The Backyard Production Model illustrates conditions under which cities </a:t>
            </a:r>
            <a:r>
              <a:rPr lang="en-US" dirty="0" smtClean="0"/>
              <a:t>DO NOT exist</a:t>
            </a:r>
            <a:r>
              <a:rPr lang="en-US" dirty="0"/>
              <a:t>.</a:t>
            </a:r>
          </a:p>
          <a:p>
            <a:pPr marL="420624" indent="-384048" eaLnBrk="1" fontAlgn="auto" hangingPunct="1">
              <a:spcAft>
                <a:spcPts val="0"/>
              </a:spcAft>
              <a:buFont typeface="Wingdings" pitchFamily="2" charset="2"/>
              <a:buNone/>
              <a:defRPr/>
            </a:pPr>
            <a:endParaRPr lang="en-US" dirty="0"/>
          </a:p>
          <a:p>
            <a:pPr marL="420624" indent="-384048" eaLnBrk="1" fontAlgn="auto" hangingPunct="1">
              <a:spcAft>
                <a:spcPts val="0"/>
              </a:spcAft>
              <a:buFont typeface="Wingdings 2"/>
              <a:buChar char=""/>
              <a:defRPr/>
            </a:pPr>
            <a:r>
              <a:rPr lang="en-US" dirty="0"/>
              <a:t>Two households: North and South</a:t>
            </a:r>
          </a:p>
          <a:p>
            <a:pPr marL="420624" indent="-384048" eaLnBrk="1" fontAlgn="auto" hangingPunct="1">
              <a:spcAft>
                <a:spcPts val="0"/>
              </a:spcAft>
              <a:buFont typeface="Wingdings 2"/>
              <a:buChar char=""/>
              <a:defRPr/>
            </a:pPr>
            <a:r>
              <a:rPr lang="en-US" dirty="0"/>
              <a:t>Two goods are produced: bread and shirts.</a:t>
            </a:r>
          </a:p>
          <a:p>
            <a:pPr marL="420624" indent="-384048" eaLnBrk="1" fontAlgn="auto" hangingPunct="1">
              <a:spcAft>
                <a:spcPts val="0"/>
              </a:spcAft>
              <a:buFont typeface="Wingdings 2"/>
              <a:buChar char=""/>
              <a:defRPr/>
            </a:pPr>
            <a:r>
              <a:rPr lang="en-US" dirty="0"/>
              <a:t>Land and labor are the two inputs to production.</a:t>
            </a:r>
          </a:p>
          <a:p>
            <a:pPr marL="420624" indent="-384048" eaLnBrk="1" fontAlgn="auto" hangingPunct="1">
              <a:spcAft>
                <a:spcPts val="0"/>
              </a:spcAft>
              <a:buFont typeface="Wingdings 2"/>
              <a:buChar char=""/>
              <a:defRPr/>
            </a:pPr>
            <a:endParaRPr lang="en-US" dirty="0"/>
          </a:p>
        </p:txBody>
      </p:sp>
      <p:pic>
        <p:nvPicPr>
          <p:cNvPr id="33796" name="Picture 4" descr="C:\Documents and Settings\rahmed\Local Settings\Temporary Internet Files\Content.IE5\O62F3948\MCj03390800000[1].wmf"/>
          <p:cNvPicPr>
            <a:picLocks noChangeAspect="1" noChangeArrowheads="1"/>
          </p:cNvPicPr>
          <p:nvPr/>
        </p:nvPicPr>
        <p:blipFill>
          <a:blip r:embed="rId2" cstate="print"/>
          <a:srcRect/>
          <a:stretch>
            <a:fillRect/>
          </a:stretch>
        </p:blipFill>
        <p:spPr bwMode="auto">
          <a:xfrm>
            <a:off x="7467600" y="152400"/>
            <a:ext cx="1533144" cy="1533144"/>
          </a:xfrm>
          <a:prstGeom prst="rect">
            <a:avLst/>
          </a:prstGeom>
          <a:noFill/>
        </p:spPr>
      </p:pic>
      <p:sp>
        <p:nvSpPr>
          <p:cNvPr id="6" name="Slide Number Placeholder 5"/>
          <p:cNvSpPr>
            <a:spLocks noGrp="1"/>
          </p:cNvSpPr>
          <p:nvPr>
            <p:ph type="sldNum" sz="quarter" idx="12"/>
          </p:nvPr>
        </p:nvSpPr>
        <p:spPr/>
        <p:txBody>
          <a:bodyPr/>
          <a:lstStyle/>
          <a:p>
            <a:pPr>
              <a:defRPr/>
            </a:pPr>
            <a:fld id="{1FECC814-04C2-41CA-B689-ED75D2517335}" type="slidenum">
              <a:rPr lang="en-US" smtClean="0"/>
              <a:pPr>
                <a:defRPr/>
              </a:pPr>
              <a:t>18</a:t>
            </a:fld>
            <a:endParaRPr lang="en-US"/>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rrowheads="1"/>
          </p:cNvSpPr>
          <p:nvPr>
            <p:ph type="title"/>
          </p:nvPr>
        </p:nvSpPr>
        <p:spPr/>
        <p:txBody>
          <a:bodyPr/>
          <a:lstStyle/>
          <a:p>
            <a:pPr eaLnBrk="1" hangingPunct="1"/>
            <a:r>
              <a:rPr lang="en-US" smtClean="0">
                <a:solidFill>
                  <a:srgbClr val="FF9900"/>
                </a:solidFill>
              </a:rPr>
              <a:t>Assumptions</a:t>
            </a:r>
          </a:p>
        </p:txBody>
      </p:sp>
      <p:sp>
        <p:nvSpPr>
          <p:cNvPr id="34819" name="Rectangle 3"/>
          <p:cNvSpPr>
            <a:spLocks noGrp="1" noChangeArrowheads="1"/>
          </p:cNvSpPr>
          <p:nvPr>
            <p:ph idx="1"/>
          </p:nvPr>
        </p:nvSpPr>
        <p:spPr/>
        <p:txBody>
          <a:bodyPr/>
          <a:lstStyle/>
          <a:p>
            <a:pPr eaLnBrk="1" hangingPunct="1"/>
            <a:r>
              <a:rPr lang="en-US" smtClean="0"/>
              <a:t>Equal Productivity across the two households: output per worker and output per land.</a:t>
            </a:r>
          </a:p>
          <a:p>
            <a:pPr eaLnBrk="1" hangingPunct="1"/>
            <a:r>
              <a:rPr lang="en-US" smtClean="0"/>
              <a:t>Exchange is costly.</a:t>
            </a:r>
          </a:p>
          <a:p>
            <a:pPr eaLnBrk="1" hangingPunct="1"/>
            <a:r>
              <a:rPr lang="en-US" smtClean="0"/>
              <a:t>Constant returns to scale in exchange.</a:t>
            </a:r>
          </a:p>
          <a:p>
            <a:pPr eaLnBrk="1" hangingPunct="1"/>
            <a:r>
              <a:rPr lang="en-US" smtClean="0"/>
              <a:t>Constant returns to scale in production.</a:t>
            </a:r>
          </a:p>
          <a:p>
            <a:pPr eaLnBrk="1" hangingPunct="1"/>
            <a:endParaRPr lang="en-US" smtClean="0"/>
          </a:p>
        </p:txBody>
      </p:sp>
      <p:sp>
        <p:nvSpPr>
          <p:cNvPr id="4" name="Slide Number Placeholder 3"/>
          <p:cNvSpPr>
            <a:spLocks noGrp="1"/>
          </p:cNvSpPr>
          <p:nvPr>
            <p:ph type="sldNum" sz="quarter" idx="12"/>
          </p:nvPr>
        </p:nvSpPr>
        <p:spPr/>
        <p:txBody>
          <a:bodyPr/>
          <a:lstStyle/>
          <a:p>
            <a:pPr>
              <a:defRPr/>
            </a:pPr>
            <a:fld id="{1FECC814-04C2-41CA-B689-ED75D2517335}" type="slidenum">
              <a:rPr lang="en-US" smtClean="0"/>
              <a:pPr>
                <a:defRPr/>
              </a:pPr>
              <a:t>19</a:t>
            </a:fld>
            <a:endParaRPr lang="en-US"/>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a:xfrm>
            <a:off x="455613" y="152400"/>
            <a:ext cx="8226425" cy="1143000"/>
          </a:xfrm>
        </p:spPr>
        <p:txBody>
          <a:bodyPr/>
          <a:lstStyle/>
          <a:p>
            <a:pPr eaLnBrk="1" hangingPunct="1"/>
            <a:r>
              <a:rPr lang="en-US" dirty="0" smtClean="0">
                <a:solidFill>
                  <a:srgbClr val="FFCC00"/>
                </a:solidFill>
              </a:rPr>
              <a:t>Consider your typical day:</a:t>
            </a:r>
          </a:p>
        </p:txBody>
      </p:sp>
      <p:sp>
        <p:nvSpPr>
          <p:cNvPr id="65539" name="Rectangle 3"/>
          <p:cNvSpPr>
            <a:spLocks noGrp="1" noChangeArrowheads="1"/>
          </p:cNvSpPr>
          <p:nvPr>
            <p:ph idx="1"/>
          </p:nvPr>
        </p:nvSpPr>
        <p:spPr>
          <a:xfrm>
            <a:off x="388938" y="1276350"/>
            <a:ext cx="8297862" cy="5124450"/>
          </a:xfrm>
        </p:spPr>
        <p:txBody>
          <a:bodyPr/>
          <a:lstStyle/>
          <a:p>
            <a:pPr marL="690563" lvl="1" indent="-233363" eaLnBrk="1" hangingPunct="1"/>
            <a:r>
              <a:rPr lang="en-US" smtClean="0"/>
              <a:t>You wake up to an alarm clock made in Korea.</a:t>
            </a:r>
          </a:p>
          <a:p>
            <a:pPr marL="690563" lvl="1" indent="-233363" eaLnBrk="1" hangingPunct="1"/>
            <a:r>
              <a:rPr lang="en-US" smtClean="0"/>
              <a:t>You pour yourself orange juice made from Florida oranges.</a:t>
            </a:r>
          </a:p>
          <a:p>
            <a:pPr marL="690563" lvl="1" indent="-233363" eaLnBrk="1" hangingPunct="1"/>
            <a:r>
              <a:rPr lang="en-US" smtClean="0"/>
              <a:t>You put on some clothes made of cotton grown in Georgia.</a:t>
            </a:r>
          </a:p>
          <a:p>
            <a:pPr marL="690563" lvl="1" indent="-233363" eaLnBrk="1" hangingPunct="1"/>
            <a:r>
              <a:rPr lang="en-US" smtClean="0"/>
              <a:t>You watch the morning news broadcast from New York on your TV made in Japan.</a:t>
            </a:r>
          </a:p>
          <a:p>
            <a:pPr marL="690563" lvl="1" indent="-233363" eaLnBrk="1" hangingPunct="1"/>
            <a:r>
              <a:rPr lang="en-US" smtClean="0"/>
              <a:t>You drive to class in a car made of parts manufactured in a half-dozen different countries.</a:t>
            </a:r>
          </a:p>
          <a:p>
            <a:pPr lvl="2" eaLnBrk="1" hangingPunct="1">
              <a:buFont typeface="Wingdings" pitchFamily="2" charset="2"/>
              <a:buNone/>
            </a:pPr>
            <a:r>
              <a:rPr lang="en-US" sz="1700" smtClean="0"/>
              <a:t>. . . and you haven’t been up for more than two hours yet!</a:t>
            </a:r>
          </a:p>
        </p:txBody>
      </p:sp>
      <p:sp>
        <p:nvSpPr>
          <p:cNvPr id="4" name="Slide Number Placeholder 3"/>
          <p:cNvSpPr>
            <a:spLocks noGrp="1"/>
          </p:cNvSpPr>
          <p:nvPr>
            <p:ph type="sldNum" sz="quarter" idx="12"/>
          </p:nvPr>
        </p:nvSpPr>
        <p:spPr/>
        <p:txBody>
          <a:bodyPr/>
          <a:lstStyle/>
          <a:p>
            <a:pPr>
              <a:defRPr/>
            </a:pPr>
            <a:fld id="{1FECC814-04C2-41CA-B689-ED75D2517335}" type="slidenum">
              <a:rPr lang="en-US" smtClean="0"/>
              <a:pPr>
                <a:defRPr/>
              </a:pPr>
              <a:t>2</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272" fill="hold" grpId="0" nodeType="clickEffect">
                                  <p:stCondLst>
                                    <p:cond delay="0"/>
                                  </p:stCondLst>
                                  <p:childTnLst>
                                    <p:set>
                                      <p:cBhvr>
                                        <p:cTn id="6" dur="1" fill="hold">
                                          <p:stCondLst>
                                            <p:cond delay="0"/>
                                          </p:stCondLst>
                                        </p:cTn>
                                        <p:tgtEl>
                                          <p:spTgt spid="65539">
                                            <p:txEl>
                                              <p:pRg st="0" end="0"/>
                                            </p:txEl>
                                          </p:spTgt>
                                        </p:tgtEl>
                                        <p:attrNameLst>
                                          <p:attrName>style.visibility</p:attrName>
                                        </p:attrNameLst>
                                      </p:cBhvr>
                                      <p:to>
                                        <p:strVal val="visible"/>
                                      </p:to>
                                    </p:set>
                                    <p:anim calcmode="lin" valueType="num">
                                      <p:cBhvr>
                                        <p:cTn id="7" dur="500" fill="hold"/>
                                        <p:tgtEl>
                                          <p:spTgt spid="65539">
                                            <p:txEl>
                                              <p:pRg st="0" end="0"/>
                                            </p:txEl>
                                          </p:spTgt>
                                        </p:tgtEl>
                                        <p:attrNameLst>
                                          <p:attrName>ppt_w</p:attrName>
                                        </p:attrNameLst>
                                      </p:cBhvr>
                                      <p:tavLst>
                                        <p:tav tm="0">
                                          <p:val>
                                            <p:strVal val="2/3*#ppt_w"/>
                                          </p:val>
                                        </p:tav>
                                        <p:tav tm="100000">
                                          <p:val>
                                            <p:strVal val="#ppt_w"/>
                                          </p:val>
                                        </p:tav>
                                      </p:tavLst>
                                    </p:anim>
                                    <p:anim calcmode="lin" valueType="num">
                                      <p:cBhvr>
                                        <p:cTn id="8" dur="500" fill="hold"/>
                                        <p:tgtEl>
                                          <p:spTgt spid="65539">
                                            <p:txEl>
                                              <p:pRg st="0" end="0"/>
                                            </p:txEl>
                                          </p:spTgt>
                                        </p:tgtEl>
                                        <p:attrNameLst>
                                          <p:attrName>ppt_h</p:attrName>
                                        </p:attrNameLst>
                                      </p:cBhvr>
                                      <p:tavLst>
                                        <p:tav tm="0">
                                          <p:val>
                                            <p:strVal val="2/3*#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272" fill="hold" grpId="0" nodeType="clickEffect">
                                  <p:stCondLst>
                                    <p:cond delay="0"/>
                                  </p:stCondLst>
                                  <p:childTnLst>
                                    <p:set>
                                      <p:cBhvr>
                                        <p:cTn id="12" dur="1" fill="hold">
                                          <p:stCondLst>
                                            <p:cond delay="0"/>
                                          </p:stCondLst>
                                        </p:cTn>
                                        <p:tgtEl>
                                          <p:spTgt spid="65539">
                                            <p:txEl>
                                              <p:pRg st="1" end="1"/>
                                            </p:txEl>
                                          </p:spTgt>
                                        </p:tgtEl>
                                        <p:attrNameLst>
                                          <p:attrName>style.visibility</p:attrName>
                                        </p:attrNameLst>
                                      </p:cBhvr>
                                      <p:to>
                                        <p:strVal val="visible"/>
                                      </p:to>
                                    </p:set>
                                    <p:anim calcmode="lin" valueType="num">
                                      <p:cBhvr>
                                        <p:cTn id="13" dur="500" fill="hold"/>
                                        <p:tgtEl>
                                          <p:spTgt spid="65539">
                                            <p:txEl>
                                              <p:pRg st="1" end="1"/>
                                            </p:txEl>
                                          </p:spTgt>
                                        </p:tgtEl>
                                        <p:attrNameLst>
                                          <p:attrName>ppt_w</p:attrName>
                                        </p:attrNameLst>
                                      </p:cBhvr>
                                      <p:tavLst>
                                        <p:tav tm="0">
                                          <p:val>
                                            <p:strVal val="2/3*#ppt_w"/>
                                          </p:val>
                                        </p:tav>
                                        <p:tav tm="100000">
                                          <p:val>
                                            <p:strVal val="#ppt_w"/>
                                          </p:val>
                                        </p:tav>
                                      </p:tavLst>
                                    </p:anim>
                                    <p:anim calcmode="lin" valueType="num">
                                      <p:cBhvr>
                                        <p:cTn id="14" dur="500" fill="hold"/>
                                        <p:tgtEl>
                                          <p:spTgt spid="65539">
                                            <p:txEl>
                                              <p:pRg st="1" end="1"/>
                                            </p:txEl>
                                          </p:spTgt>
                                        </p:tgtEl>
                                        <p:attrNameLst>
                                          <p:attrName>ppt_h</p:attrName>
                                        </p:attrNameLst>
                                      </p:cBhvr>
                                      <p:tavLst>
                                        <p:tav tm="0">
                                          <p:val>
                                            <p:strVal val="2/3*#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272" fill="hold" grpId="0" nodeType="clickEffect">
                                  <p:stCondLst>
                                    <p:cond delay="0"/>
                                  </p:stCondLst>
                                  <p:childTnLst>
                                    <p:set>
                                      <p:cBhvr>
                                        <p:cTn id="18" dur="1" fill="hold">
                                          <p:stCondLst>
                                            <p:cond delay="0"/>
                                          </p:stCondLst>
                                        </p:cTn>
                                        <p:tgtEl>
                                          <p:spTgt spid="65539">
                                            <p:txEl>
                                              <p:pRg st="2" end="2"/>
                                            </p:txEl>
                                          </p:spTgt>
                                        </p:tgtEl>
                                        <p:attrNameLst>
                                          <p:attrName>style.visibility</p:attrName>
                                        </p:attrNameLst>
                                      </p:cBhvr>
                                      <p:to>
                                        <p:strVal val="visible"/>
                                      </p:to>
                                    </p:set>
                                    <p:anim calcmode="lin" valueType="num">
                                      <p:cBhvr>
                                        <p:cTn id="19" dur="500" fill="hold"/>
                                        <p:tgtEl>
                                          <p:spTgt spid="65539">
                                            <p:txEl>
                                              <p:pRg st="2" end="2"/>
                                            </p:txEl>
                                          </p:spTgt>
                                        </p:tgtEl>
                                        <p:attrNameLst>
                                          <p:attrName>ppt_w</p:attrName>
                                        </p:attrNameLst>
                                      </p:cBhvr>
                                      <p:tavLst>
                                        <p:tav tm="0">
                                          <p:val>
                                            <p:strVal val="2/3*#ppt_w"/>
                                          </p:val>
                                        </p:tav>
                                        <p:tav tm="100000">
                                          <p:val>
                                            <p:strVal val="#ppt_w"/>
                                          </p:val>
                                        </p:tav>
                                      </p:tavLst>
                                    </p:anim>
                                    <p:anim calcmode="lin" valueType="num">
                                      <p:cBhvr>
                                        <p:cTn id="20" dur="500" fill="hold"/>
                                        <p:tgtEl>
                                          <p:spTgt spid="65539">
                                            <p:txEl>
                                              <p:pRg st="2" end="2"/>
                                            </p:txEl>
                                          </p:spTgt>
                                        </p:tgtEl>
                                        <p:attrNameLst>
                                          <p:attrName>ppt_h</p:attrName>
                                        </p:attrNameLst>
                                      </p:cBhvr>
                                      <p:tavLst>
                                        <p:tav tm="0">
                                          <p:val>
                                            <p:strVal val="2/3*#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272" fill="hold" grpId="0" nodeType="clickEffect">
                                  <p:stCondLst>
                                    <p:cond delay="0"/>
                                  </p:stCondLst>
                                  <p:childTnLst>
                                    <p:set>
                                      <p:cBhvr>
                                        <p:cTn id="24" dur="1" fill="hold">
                                          <p:stCondLst>
                                            <p:cond delay="0"/>
                                          </p:stCondLst>
                                        </p:cTn>
                                        <p:tgtEl>
                                          <p:spTgt spid="65539">
                                            <p:txEl>
                                              <p:pRg st="3" end="3"/>
                                            </p:txEl>
                                          </p:spTgt>
                                        </p:tgtEl>
                                        <p:attrNameLst>
                                          <p:attrName>style.visibility</p:attrName>
                                        </p:attrNameLst>
                                      </p:cBhvr>
                                      <p:to>
                                        <p:strVal val="visible"/>
                                      </p:to>
                                    </p:set>
                                    <p:anim calcmode="lin" valueType="num">
                                      <p:cBhvr>
                                        <p:cTn id="25" dur="500" fill="hold"/>
                                        <p:tgtEl>
                                          <p:spTgt spid="65539">
                                            <p:txEl>
                                              <p:pRg st="3" end="3"/>
                                            </p:txEl>
                                          </p:spTgt>
                                        </p:tgtEl>
                                        <p:attrNameLst>
                                          <p:attrName>ppt_w</p:attrName>
                                        </p:attrNameLst>
                                      </p:cBhvr>
                                      <p:tavLst>
                                        <p:tav tm="0">
                                          <p:val>
                                            <p:strVal val="2/3*#ppt_w"/>
                                          </p:val>
                                        </p:tav>
                                        <p:tav tm="100000">
                                          <p:val>
                                            <p:strVal val="#ppt_w"/>
                                          </p:val>
                                        </p:tav>
                                      </p:tavLst>
                                    </p:anim>
                                    <p:anim calcmode="lin" valueType="num">
                                      <p:cBhvr>
                                        <p:cTn id="26" dur="500" fill="hold"/>
                                        <p:tgtEl>
                                          <p:spTgt spid="65539">
                                            <p:txEl>
                                              <p:pRg st="3" end="3"/>
                                            </p:txEl>
                                          </p:spTgt>
                                        </p:tgtEl>
                                        <p:attrNameLst>
                                          <p:attrName>ppt_h</p:attrName>
                                        </p:attrNameLst>
                                      </p:cBhvr>
                                      <p:tavLst>
                                        <p:tav tm="0">
                                          <p:val>
                                            <p:strVal val="2/3*#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272" fill="hold" grpId="0" nodeType="clickEffect">
                                  <p:stCondLst>
                                    <p:cond delay="0"/>
                                  </p:stCondLst>
                                  <p:childTnLst>
                                    <p:set>
                                      <p:cBhvr>
                                        <p:cTn id="30" dur="1" fill="hold">
                                          <p:stCondLst>
                                            <p:cond delay="0"/>
                                          </p:stCondLst>
                                        </p:cTn>
                                        <p:tgtEl>
                                          <p:spTgt spid="65539">
                                            <p:txEl>
                                              <p:pRg st="4" end="4"/>
                                            </p:txEl>
                                          </p:spTgt>
                                        </p:tgtEl>
                                        <p:attrNameLst>
                                          <p:attrName>style.visibility</p:attrName>
                                        </p:attrNameLst>
                                      </p:cBhvr>
                                      <p:to>
                                        <p:strVal val="visible"/>
                                      </p:to>
                                    </p:set>
                                    <p:anim calcmode="lin" valueType="num">
                                      <p:cBhvr>
                                        <p:cTn id="31" dur="500" fill="hold"/>
                                        <p:tgtEl>
                                          <p:spTgt spid="65539">
                                            <p:txEl>
                                              <p:pRg st="4" end="4"/>
                                            </p:txEl>
                                          </p:spTgt>
                                        </p:tgtEl>
                                        <p:attrNameLst>
                                          <p:attrName>ppt_w</p:attrName>
                                        </p:attrNameLst>
                                      </p:cBhvr>
                                      <p:tavLst>
                                        <p:tav tm="0">
                                          <p:val>
                                            <p:strVal val="2/3*#ppt_w"/>
                                          </p:val>
                                        </p:tav>
                                        <p:tav tm="100000">
                                          <p:val>
                                            <p:strVal val="#ppt_w"/>
                                          </p:val>
                                        </p:tav>
                                      </p:tavLst>
                                    </p:anim>
                                    <p:anim calcmode="lin" valueType="num">
                                      <p:cBhvr>
                                        <p:cTn id="32" dur="500" fill="hold"/>
                                        <p:tgtEl>
                                          <p:spTgt spid="65539">
                                            <p:txEl>
                                              <p:pRg st="4" end="4"/>
                                            </p:txEl>
                                          </p:spTgt>
                                        </p:tgtEl>
                                        <p:attrNameLst>
                                          <p:attrName>ppt_h</p:attrName>
                                        </p:attrNameLst>
                                      </p:cBhvr>
                                      <p:tavLst>
                                        <p:tav tm="0">
                                          <p:val>
                                            <p:strVal val="2/3*#ppt_h"/>
                                          </p:val>
                                        </p:tav>
                                        <p:tav tm="100000">
                                          <p:val>
                                            <p:strVal val="#ppt_h"/>
                                          </p:val>
                                        </p:tav>
                                      </p:tavLst>
                                    </p:anim>
                                  </p:childTnLst>
                                </p:cTn>
                              </p:par>
                              <p:par>
                                <p:cTn id="33" presetID="23" presetClass="entr" presetSubtype="272" fill="hold" grpId="0" nodeType="withEffect">
                                  <p:stCondLst>
                                    <p:cond delay="0"/>
                                  </p:stCondLst>
                                  <p:childTnLst>
                                    <p:set>
                                      <p:cBhvr>
                                        <p:cTn id="34" dur="1" fill="hold">
                                          <p:stCondLst>
                                            <p:cond delay="0"/>
                                          </p:stCondLst>
                                        </p:cTn>
                                        <p:tgtEl>
                                          <p:spTgt spid="65539">
                                            <p:txEl>
                                              <p:pRg st="5" end="5"/>
                                            </p:txEl>
                                          </p:spTgt>
                                        </p:tgtEl>
                                        <p:attrNameLst>
                                          <p:attrName>style.visibility</p:attrName>
                                        </p:attrNameLst>
                                      </p:cBhvr>
                                      <p:to>
                                        <p:strVal val="visible"/>
                                      </p:to>
                                    </p:set>
                                    <p:anim calcmode="lin" valueType="num">
                                      <p:cBhvr>
                                        <p:cTn id="35" dur="500" fill="hold"/>
                                        <p:tgtEl>
                                          <p:spTgt spid="65539">
                                            <p:txEl>
                                              <p:pRg st="5" end="5"/>
                                            </p:txEl>
                                          </p:spTgt>
                                        </p:tgtEl>
                                        <p:attrNameLst>
                                          <p:attrName>ppt_w</p:attrName>
                                        </p:attrNameLst>
                                      </p:cBhvr>
                                      <p:tavLst>
                                        <p:tav tm="0">
                                          <p:val>
                                            <p:strVal val="2/3*#ppt_w"/>
                                          </p:val>
                                        </p:tav>
                                        <p:tav tm="100000">
                                          <p:val>
                                            <p:strVal val="#ppt_w"/>
                                          </p:val>
                                        </p:tav>
                                      </p:tavLst>
                                    </p:anim>
                                    <p:anim calcmode="lin" valueType="num">
                                      <p:cBhvr>
                                        <p:cTn id="36" dur="500" fill="hold"/>
                                        <p:tgtEl>
                                          <p:spTgt spid="65539">
                                            <p:txEl>
                                              <p:pRg st="5" end="5"/>
                                            </p:txEl>
                                          </p:spTgt>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build="p" bldLvl="2"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rrowheads="1"/>
          </p:cNvSpPr>
          <p:nvPr>
            <p:ph type="title"/>
          </p:nvPr>
        </p:nvSpPr>
        <p:spPr/>
        <p:txBody>
          <a:bodyPr/>
          <a:lstStyle/>
          <a:p>
            <a:pPr eaLnBrk="1" hangingPunct="1"/>
            <a:r>
              <a:rPr lang="en-US" smtClean="0">
                <a:solidFill>
                  <a:srgbClr val="FF9900"/>
                </a:solidFill>
              </a:rPr>
              <a:t>Implications</a:t>
            </a:r>
          </a:p>
        </p:txBody>
      </p:sp>
      <p:sp>
        <p:nvSpPr>
          <p:cNvPr id="35843" name="Rectangle 3"/>
          <p:cNvSpPr>
            <a:spLocks noGrp="1" noChangeArrowheads="1"/>
          </p:cNvSpPr>
          <p:nvPr>
            <p:ph idx="1"/>
          </p:nvPr>
        </p:nvSpPr>
        <p:spPr/>
        <p:txBody>
          <a:bodyPr/>
          <a:lstStyle/>
          <a:p>
            <a:pPr eaLnBrk="1" hangingPunct="1"/>
            <a:r>
              <a:rPr lang="en-US" dirty="0" smtClean="0"/>
              <a:t>Specialization and trade results in</a:t>
            </a:r>
          </a:p>
          <a:p>
            <a:pPr lvl="1" eaLnBrk="1" hangingPunct="1"/>
            <a:r>
              <a:rPr lang="en-US" dirty="0" smtClean="0"/>
              <a:t>Zero benefits since households are equally productive.</a:t>
            </a:r>
          </a:p>
          <a:p>
            <a:pPr lvl="1" eaLnBrk="1" hangingPunct="1"/>
            <a:r>
              <a:rPr lang="en-US" dirty="0" smtClean="0"/>
              <a:t>Positive cost since transactions are costly.</a:t>
            </a:r>
          </a:p>
          <a:p>
            <a:pPr lvl="1" eaLnBrk="1" hangingPunct="1"/>
            <a:r>
              <a:rPr lang="en-US" dirty="0" smtClean="0"/>
              <a:t>Therefore, if individuals were to specialize and trade they would realize net losses.</a:t>
            </a:r>
          </a:p>
        </p:txBody>
      </p:sp>
      <p:sp>
        <p:nvSpPr>
          <p:cNvPr id="4" name="Slide Number Placeholder 3"/>
          <p:cNvSpPr>
            <a:spLocks noGrp="1"/>
          </p:cNvSpPr>
          <p:nvPr>
            <p:ph type="sldNum" sz="quarter" idx="12"/>
          </p:nvPr>
        </p:nvSpPr>
        <p:spPr/>
        <p:txBody>
          <a:bodyPr/>
          <a:lstStyle/>
          <a:p>
            <a:pPr>
              <a:defRPr/>
            </a:pPr>
            <a:fld id="{1FECC814-04C2-41CA-B689-ED75D2517335}" type="slidenum">
              <a:rPr lang="en-US" smtClean="0"/>
              <a:pPr>
                <a:defRPr/>
              </a:pPr>
              <a:t>20</a:t>
            </a:fld>
            <a:endParaRPr lang="en-US"/>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r>
              <a:rPr lang="en-US" smtClean="0">
                <a:solidFill>
                  <a:srgbClr val="FF9900"/>
                </a:solidFill>
              </a:rPr>
              <a:t>Implications</a:t>
            </a:r>
            <a:endParaRPr lang="en-US" smtClean="0"/>
          </a:p>
        </p:txBody>
      </p:sp>
      <p:sp>
        <p:nvSpPr>
          <p:cNvPr id="36867" name="Content Placeholder 2"/>
          <p:cNvSpPr>
            <a:spLocks noGrp="1"/>
          </p:cNvSpPr>
          <p:nvPr>
            <p:ph idx="1"/>
          </p:nvPr>
        </p:nvSpPr>
        <p:spPr/>
        <p:txBody>
          <a:bodyPr/>
          <a:lstStyle/>
          <a:p>
            <a:pPr eaLnBrk="1" hangingPunct="1"/>
            <a:r>
              <a:rPr lang="en-US" smtClean="0"/>
              <a:t>In a self sufficient economy, there are no benefits from concentration.</a:t>
            </a:r>
          </a:p>
          <a:p>
            <a:pPr lvl="1" eaLnBrk="1" hangingPunct="1"/>
            <a:r>
              <a:rPr lang="en-US" smtClean="0"/>
              <a:t>If population was concentrated in a certain area, land price would rise</a:t>
            </a:r>
          </a:p>
          <a:p>
            <a:pPr lvl="1" eaLnBrk="1" hangingPunct="1"/>
            <a:r>
              <a:rPr lang="en-US" smtClean="0"/>
              <a:t>This encourages people to move out to surrounding areas</a:t>
            </a:r>
          </a:p>
          <a:p>
            <a:pPr lvl="1" eaLnBrk="1" hangingPunct="1"/>
            <a:r>
              <a:rPr lang="en-US" smtClean="0"/>
              <a:t>In locational equilibrium people will be evenly distributed and the price of land would be the same.</a:t>
            </a:r>
          </a:p>
          <a:p>
            <a:pPr lvl="1" eaLnBrk="1" hangingPunct="1"/>
            <a:r>
              <a:rPr lang="en-US" smtClean="0"/>
              <a:t> Cities do not develop. </a:t>
            </a:r>
          </a:p>
          <a:p>
            <a:pPr eaLnBrk="1" hangingPunct="1"/>
            <a:endParaRPr lang="en-US" smtClean="0"/>
          </a:p>
        </p:txBody>
      </p:sp>
      <p:sp>
        <p:nvSpPr>
          <p:cNvPr id="4" name="Slide Number Placeholder 3"/>
          <p:cNvSpPr>
            <a:spLocks noGrp="1"/>
          </p:cNvSpPr>
          <p:nvPr>
            <p:ph type="sldNum" sz="quarter" idx="12"/>
          </p:nvPr>
        </p:nvSpPr>
        <p:spPr/>
        <p:txBody>
          <a:bodyPr/>
          <a:lstStyle/>
          <a:p>
            <a:pPr>
              <a:defRPr/>
            </a:pPr>
            <a:fld id="{1FECC814-04C2-41CA-B689-ED75D2517335}" type="slidenum">
              <a:rPr lang="en-US" smtClean="0"/>
              <a:pPr>
                <a:defRPr/>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rrowheads="1"/>
          </p:cNvSpPr>
          <p:nvPr>
            <p:ph type="title"/>
          </p:nvPr>
        </p:nvSpPr>
        <p:spPr/>
        <p:txBody>
          <a:bodyPr/>
          <a:lstStyle/>
          <a:p>
            <a:pPr eaLnBrk="1" hangingPunct="1"/>
            <a:r>
              <a:rPr lang="en-US" smtClean="0">
                <a:solidFill>
                  <a:srgbClr val="FF9900"/>
                </a:solidFill>
              </a:rPr>
              <a:t>A Trading City</a:t>
            </a:r>
          </a:p>
        </p:txBody>
      </p:sp>
      <p:sp>
        <p:nvSpPr>
          <p:cNvPr id="37891" name="Rectangle 3"/>
          <p:cNvSpPr>
            <a:spLocks noGrp="1" noChangeArrowheads="1"/>
          </p:cNvSpPr>
          <p:nvPr>
            <p:ph idx="1"/>
          </p:nvPr>
        </p:nvSpPr>
        <p:spPr/>
        <p:txBody>
          <a:bodyPr/>
          <a:lstStyle/>
          <a:p>
            <a:pPr eaLnBrk="1" hangingPunct="1"/>
            <a:r>
              <a:rPr lang="en-US" smtClean="0"/>
              <a:t>To understand why cities develop, we will drop the assumptions of the backyard production model one by one.</a:t>
            </a:r>
          </a:p>
          <a:p>
            <a:pPr eaLnBrk="1" hangingPunct="1"/>
            <a:endParaRPr lang="en-US" smtClean="0"/>
          </a:p>
          <a:p>
            <a:pPr eaLnBrk="1" hangingPunct="1"/>
            <a:r>
              <a:rPr lang="en-US" smtClean="0"/>
              <a:t>Assume: </a:t>
            </a:r>
            <a:r>
              <a:rPr lang="en-US" smtClean="0">
                <a:solidFill>
                  <a:srgbClr val="FFCC00"/>
                </a:solidFill>
              </a:rPr>
              <a:t>Individuals are not equally productive</a:t>
            </a:r>
            <a:r>
              <a:rPr lang="en-US" smtClean="0"/>
              <a:t>.  </a:t>
            </a:r>
          </a:p>
        </p:txBody>
      </p:sp>
      <p:sp>
        <p:nvSpPr>
          <p:cNvPr id="4" name="Slide Number Placeholder 3"/>
          <p:cNvSpPr>
            <a:spLocks noGrp="1"/>
          </p:cNvSpPr>
          <p:nvPr>
            <p:ph type="sldNum" sz="quarter" idx="12"/>
          </p:nvPr>
        </p:nvSpPr>
        <p:spPr/>
        <p:txBody>
          <a:bodyPr/>
          <a:lstStyle/>
          <a:p>
            <a:pPr>
              <a:defRPr/>
            </a:pPr>
            <a:fld id="{1FECC814-04C2-41CA-B689-ED75D2517335}" type="slidenum">
              <a:rPr lang="en-US" smtClean="0"/>
              <a:pPr>
                <a:defRPr/>
              </a:pPr>
              <a:t>22</a:t>
            </a:fld>
            <a:endParaRPr lang="en-US"/>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4781" name="Group 29"/>
          <p:cNvGraphicFramePr>
            <a:graphicFrameLocks noGrp="1"/>
          </p:cNvGraphicFramePr>
          <p:nvPr>
            <p:ph type="tbl" idx="1"/>
          </p:nvPr>
        </p:nvGraphicFramePr>
        <p:xfrm>
          <a:off x="1752600" y="2438400"/>
          <a:ext cx="5562600" cy="3230564"/>
        </p:xfrm>
        <a:graphic>
          <a:graphicData uri="http://schemas.openxmlformats.org/drawingml/2006/table">
            <a:tbl>
              <a:tblPr/>
              <a:tblGrid>
                <a:gridCol w="1854200"/>
                <a:gridCol w="1854200"/>
                <a:gridCol w="1854200"/>
              </a:tblGrid>
              <a:tr h="928688">
                <a:tc grid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0" i="0" u="none" strike="noStrike" cap="none" normalizeH="0" baseline="0" smtClean="0">
                          <a:ln>
                            <a:noFill/>
                          </a:ln>
                          <a:solidFill>
                            <a:srgbClr val="669900"/>
                          </a:solidFill>
                          <a:effectLst>
                            <a:outerShdw blurRad="38100" dist="38100" dir="2700000" algn="tl">
                              <a:srgbClr val="000000"/>
                            </a:outerShdw>
                          </a:effectLst>
                          <a:latin typeface="Garamond" pitchFamily="18" charset="0"/>
                          <a:cs typeface="Arial" charset="0"/>
                        </a:rPr>
                        <a:t>Output/ Hour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endParaRPr lang="en-US"/>
                    </a:p>
                  </a:txBody>
                  <a:tcPr/>
                </a:tc>
                <a:tc hMerge="1">
                  <a:txBody>
                    <a:bodyPr/>
                    <a:lstStyle/>
                    <a:p>
                      <a:endParaRPr lang="en-US"/>
                    </a:p>
                  </a:txBody>
                  <a:tcPr/>
                </a:tc>
              </a:tr>
              <a:tr h="9255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Bread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Shirts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89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North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73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South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4782" name="Text Box 30"/>
          <p:cNvSpPr txBox="1">
            <a:spLocks noChangeArrowheads="1"/>
          </p:cNvSpPr>
          <p:nvPr/>
        </p:nvSpPr>
        <p:spPr bwMode="auto">
          <a:xfrm>
            <a:off x="425450" y="990600"/>
            <a:ext cx="8337550" cy="457200"/>
          </a:xfrm>
          <a:prstGeom prst="rect">
            <a:avLst/>
          </a:prstGeom>
          <a:noFill/>
          <a:ln w="9525">
            <a:noFill/>
            <a:miter lim="800000"/>
            <a:headEnd/>
            <a:tailEnd/>
          </a:ln>
        </p:spPr>
        <p:txBody>
          <a:bodyPr wrap="none">
            <a:spAutoFit/>
          </a:bodyPr>
          <a:lstStyle/>
          <a:p>
            <a:r>
              <a:rPr lang="en-US" sz="2400"/>
              <a:t>North is more productive than South in both bread and shirts</a:t>
            </a:r>
          </a:p>
        </p:txBody>
      </p:sp>
      <p:sp>
        <p:nvSpPr>
          <p:cNvPr id="74783" name="Text Box 31"/>
          <p:cNvSpPr txBox="1">
            <a:spLocks noChangeArrowheads="1"/>
          </p:cNvSpPr>
          <p:nvPr/>
        </p:nvSpPr>
        <p:spPr bwMode="auto">
          <a:xfrm>
            <a:off x="2590800" y="1600200"/>
            <a:ext cx="3895725" cy="457200"/>
          </a:xfrm>
          <a:prstGeom prst="rect">
            <a:avLst/>
          </a:prstGeom>
          <a:solidFill>
            <a:srgbClr val="669900"/>
          </a:solidFill>
          <a:ln w="9525">
            <a:noFill/>
            <a:miter lim="800000"/>
            <a:headEnd/>
            <a:tailEnd/>
          </a:ln>
        </p:spPr>
        <p:txBody>
          <a:bodyPr wrap="none">
            <a:spAutoFit/>
          </a:bodyPr>
          <a:lstStyle/>
          <a:p>
            <a:r>
              <a:rPr lang="en-US" sz="2400"/>
              <a:t>Are there gains from trade?</a:t>
            </a:r>
          </a:p>
        </p:txBody>
      </p:sp>
      <p:sp>
        <p:nvSpPr>
          <p:cNvPr id="5" name="Slide Number Placeholder 4"/>
          <p:cNvSpPr>
            <a:spLocks noGrp="1"/>
          </p:cNvSpPr>
          <p:nvPr>
            <p:ph type="sldNum" sz="quarter" idx="11"/>
          </p:nvPr>
        </p:nvSpPr>
        <p:spPr/>
        <p:txBody>
          <a:bodyPr/>
          <a:lstStyle/>
          <a:p>
            <a:pPr>
              <a:defRPr/>
            </a:pPr>
            <a:fld id="{5052066A-32A6-4331-A499-B544CF86F1CC}" type="slidenum">
              <a:rPr lang="en-US" smtClean="0"/>
              <a:pPr>
                <a:defRPr/>
              </a:pPr>
              <a:t>23</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4782"/>
                                        </p:tgtEl>
                                        <p:attrNameLst>
                                          <p:attrName>style.visibility</p:attrName>
                                        </p:attrNameLst>
                                      </p:cBhvr>
                                      <p:to>
                                        <p:strVal val="visible"/>
                                      </p:to>
                                    </p:set>
                                    <p:animEffect transition="in" filter="blinds(horizontal)">
                                      <p:cBhvr>
                                        <p:cTn id="7" dur="500"/>
                                        <p:tgtEl>
                                          <p:spTgt spid="7478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4783"/>
                                        </p:tgtEl>
                                        <p:attrNameLst>
                                          <p:attrName>style.visibility</p:attrName>
                                        </p:attrNameLst>
                                      </p:cBhvr>
                                      <p:to>
                                        <p:strVal val="visible"/>
                                      </p:to>
                                    </p:set>
                                    <p:anim calcmode="lin" valueType="num">
                                      <p:cBhvr additive="base">
                                        <p:cTn id="12" dur="500" fill="hold"/>
                                        <p:tgtEl>
                                          <p:spTgt spid="74783"/>
                                        </p:tgtEl>
                                        <p:attrNameLst>
                                          <p:attrName>ppt_x</p:attrName>
                                        </p:attrNameLst>
                                      </p:cBhvr>
                                      <p:tavLst>
                                        <p:tav tm="0">
                                          <p:val>
                                            <p:strVal val="#ppt_x"/>
                                          </p:val>
                                        </p:tav>
                                        <p:tav tm="100000">
                                          <p:val>
                                            <p:strVal val="#ppt_x"/>
                                          </p:val>
                                        </p:tav>
                                      </p:tavLst>
                                    </p:anim>
                                    <p:anim calcmode="lin" valueType="num">
                                      <p:cBhvr additive="base">
                                        <p:cTn id="13" dur="500" fill="hold"/>
                                        <p:tgtEl>
                                          <p:spTgt spid="7478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82" grpId="0"/>
      <p:bldP spid="7478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rrowheads="1"/>
          </p:cNvSpPr>
          <p:nvPr>
            <p:ph type="title"/>
          </p:nvPr>
        </p:nvSpPr>
        <p:spPr>
          <a:xfrm>
            <a:off x="457200" y="304800"/>
            <a:ext cx="8229600" cy="1143000"/>
          </a:xfrm>
        </p:spPr>
        <p:txBody>
          <a:bodyPr/>
          <a:lstStyle/>
          <a:p>
            <a:pPr eaLnBrk="1" hangingPunct="1"/>
            <a:r>
              <a:rPr lang="en-US" smtClean="0">
                <a:solidFill>
                  <a:srgbClr val="FF9900"/>
                </a:solidFill>
              </a:rPr>
              <a:t>Comparative advantage</a:t>
            </a:r>
          </a:p>
        </p:txBody>
      </p:sp>
      <p:sp>
        <p:nvSpPr>
          <p:cNvPr id="76803" name="Rectangle 3"/>
          <p:cNvSpPr>
            <a:spLocks noGrp="1" noChangeArrowheads="1"/>
          </p:cNvSpPr>
          <p:nvPr>
            <p:ph idx="1"/>
          </p:nvPr>
        </p:nvSpPr>
        <p:spPr/>
        <p:txBody>
          <a:bodyPr/>
          <a:lstStyle/>
          <a:p>
            <a:pPr eaLnBrk="1" hangingPunct="1"/>
            <a:r>
              <a:rPr lang="en-US" smtClean="0"/>
              <a:t>Each region should specialize in the good for which it has a comparative advantage.</a:t>
            </a:r>
          </a:p>
          <a:p>
            <a:pPr eaLnBrk="1" hangingPunct="1"/>
            <a:r>
              <a:rPr lang="en-US" smtClean="0"/>
              <a:t>A region has a comparative advantage in making a certain good if it has the lower opportunity cost of making it.</a:t>
            </a:r>
          </a:p>
        </p:txBody>
      </p:sp>
      <p:sp>
        <p:nvSpPr>
          <p:cNvPr id="4" name="Slide Number Placeholder 3"/>
          <p:cNvSpPr>
            <a:spLocks noGrp="1"/>
          </p:cNvSpPr>
          <p:nvPr>
            <p:ph type="sldNum" sz="quarter" idx="12"/>
          </p:nvPr>
        </p:nvSpPr>
        <p:spPr/>
        <p:txBody>
          <a:bodyPr/>
          <a:lstStyle/>
          <a:p>
            <a:pPr>
              <a:defRPr/>
            </a:pPr>
            <a:fld id="{1FECC814-04C2-41CA-B689-ED75D2517335}" type="slidenum">
              <a:rPr lang="en-US" smtClean="0"/>
              <a:pPr>
                <a:defRPr/>
              </a:pPr>
              <a:t>24</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6803">
                                            <p:txEl>
                                              <p:pRg st="0" end="0"/>
                                            </p:txEl>
                                          </p:spTgt>
                                        </p:tgtEl>
                                        <p:attrNameLst>
                                          <p:attrName>style.visibility</p:attrName>
                                        </p:attrNameLst>
                                      </p:cBhvr>
                                      <p:to>
                                        <p:strVal val="visible"/>
                                      </p:to>
                                    </p:set>
                                    <p:animEffect transition="in" filter="blinds(horizontal)">
                                      <p:cBhvr>
                                        <p:cTn id="7" dur="500"/>
                                        <p:tgtEl>
                                          <p:spTgt spid="768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6803">
                                            <p:txEl>
                                              <p:pRg st="1" end="1"/>
                                            </p:txEl>
                                          </p:spTgt>
                                        </p:tgtEl>
                                        <p:attrNameLst>
                                          <p:attrName>style.visibility</p:attrName>
                                        </p:attrNameLst>
                                      </p:cBhvr>
                                      <p:to>
                                        <p:strVal val="visible"/>
                                      </p:to>
                                    </p:set>
                                    <p:animEffect transition="in" filter="blinds(horizontal)">
                                      <p:cBhvr>
                                        <p:cTn id="12" dur="500"/>
                                        <p:tgtEl>
                                          <p:spTgt spid="7680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2"/>
          <p:cNvSpPr>
            <a:spLocks noGrp="1" noRot="1" noChangeArrowheads="1"/>
          </p:cNvSpPr>
          <p:nvPr>
            <p:ph type="title"/>
          </p:nvPr>
        </p:nvSpPr>
        <p:spPr>
          <a:xfrm>
            <a:off x="457200" y="304800"/>
            <a:ext cx="8229600" cy="1143000"/>
          </a:xfrm>
          <a:noFill/>
        </p:spPr>
        <p:txBody>
          <a:bodyPr/>
          <a:lstStyle/>
          <a:p>
            <a:pPr eaLnBrk="1" hangingPunct="1"/>
            <a:r>
              <a:rPr lang="en-US" smtClean="0">
                <a:solidFill>
                  <a:srgbClr val="FF9900"/>
                </a:solidFill>
              </a:rPr>
              <a:t>Opportunity Cost</a:t>
            </a:r>
          </a:p>
        </p:txBody>
      </p:sp>
      <p:graphicFrame>
        <p:nvGraphicFramePr>
          <p:cNvPr id="77895" name="Group 71"/>
          <p:cNvGraphicFramePr>
            <a:graphicFrameLocks noGrp="1"/>
          </p:cNvGraphicFramePr>
          <p:nvPr>
            <p:ph sz="half" idx="1"/>
          </p:nvPr>
        </p:nvGraphicFramePr>
        <p:xfrm>
          <a:off x="457200" y="2209800"/>
          <a:ext cx="4037013" cy="3017520"/>
        </p:xfrm>
        <a:graphic>
          <a:graphicData uri="http://schemas.openxmlformats.org/drawingml/2006/table">
            <a:tbl>
              <a:tblPr/>
              <a:tblGrid>
                <a:gridCol w="1346200"/>
                <a:gridCol w="1344613"/>
                <a:gridCol w="1346200"/>
              </a:tblGrid>
              <a:tr h="1219200">
                <a:tc grid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accent2"/>
                          </a:solidFill>
                          <a:effectLst>
                            <a:outerShdw blurRad="38100" dist="38100" dir="2700000" algn="tl">
                              <a:srgbClr val="000000"/>
                            </a:outerShdw>
                          </a:effectLst>
                          <a:latin typeface="Garamond" pitchFamily="18" charset="0"/>
                          <a:cs typeface="Arial" charset="0"/>
                        </a:rPr>
                        <a:t>Output/ Hour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endParaRPr lang="en-US"/>
                    </a:p>
                  </a:txBody>
                  <a:tcPr/>
                </a:tc>
                <a:tc hMerge="1">
                  <a:txBody>
                    <a:bodyPr/>
                    <a:lstStyle/>
                    <a:p>
                      <a:endParaRPr lang="en-US"/>
                    </a:p>
                  </a:txBody>
                  <a:tcPr/>
                </a:tc>
              </a:tr>
              <a:tr h="762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Bread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Shirts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40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North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10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South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77894" name="Group 70"/>
          <p:cNvGraphicFramePr>
            <a:graphicFrameLocks noGrp="1"/>
          </p:cNvGraphicFramePr>
          <p:nvPr>
            <p:ph sz="half" idx="2"/>
          </p:nvPr>
        </p:nvGraphicFramePr>
        <p:xfrm>
          <a:off x="4654550" y="2209800"/>
          <a:ext cx="4035425" cy="3023235"/>
        </p:xfrm>
        <a:graphic>
          <a:graphicData uri="http://schemas.openxmlformats.org/drawingml/2006/table">
            <a:tbl>
              <a:tblPr/>
              <a:tblGrid>
                <a:gridCol w="1344613"/>
                <a:gridCol w="1346200"/>
                <a:gridCol w="1344612"/>
              </a:tblGrid>
              <a:tr h="1219200">
                <a:tc grid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accent2"/>
                          </a:solidFill>
                          <a:effectLst>
                            <a:outerShdw blurRad="38100" dist="38100" dir="2700000" algn="tl">
                              <a:srgbClr val="000000"/>
                            </a:outerShdw>
                          </a:effectLst>
                          <a:latin typeface="Garamond" pitchFamily="18" charset="0"/>
                          <a:cs typeface="Arial" charset="0"/>
                        </a:rPr>
                        <a:t>Opportunity Cost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endParaRPr lang="en-US"/>
                    </a:p>
                  </a:txBody>
                  <a:tcPr/>
                </a:tc>
                <a:tc hMerge="1">
                  <a:txBody>
                    <a:bodyPr/>
                    <a:lstStyle/>
                    <a:p>
                      <a:endParaRPr lang="en-US"/>
                    </a:p>
                  </a:txBody>
                  <a:tcPr/>
                </a:tc>
              </a:tr>
              <a:tr h="762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Bread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Shirts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38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North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South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7875" name="Text Box 51"/>
          <p:cNvSpPr txBox="1">
            <a:spLocks noChangeArrowheads="1"/>
          </p:cNvSpPr>
          <p:nvPr/>
        </p:nvSpPr>
        <p:spPr bwMode="auto">
          <a:xfrm>
            <a:off x="6072188" y="4267200"/>
            <a:ext cx="1166812" cy="457200"/>
          </a:xfrm>
          <a:prstGeom prst="rect">
            <a:avLst/>
          </a:prstGeom>
          <a:noFill/>
          <a:ln w="9525">
            <a:noFill/>
            <a:miter lim="800000"/>
            <a:headEnd/>
            <a:tailEnd/>
          </a:ln>
        </p:spPr>
        <p:txBody>
          <a:bodyPr wrap="none">
            <a:spAutoFit/>
          </a:bodyPr>
          <a:lstStyle/>
          <a:p>
            <a:r>
              <a:rPr lang="en-US" sz="2400"/>
              <a:t>3 shirts</a:t>
            </a:r>
          </a:p>
        </p:txBody>
      </p:sp>
      <p:sp>
        <p:nvSpPr>
          <p:cNvPr id="77876" name="Text Box 52"/>
          <p:cNvSpPr txBox="1">
            <a:spLocks noChangeArrowheads="1"/>
          </p:cNvSpPr>
          <p:nvPr/>
        </p:nvSpPr>
        <p:spPr bwMode="auto">
          <a:xfrm>
            <a:off x="6096000" y="4724400"/>
            <a:ext cx="1014413" cy="457200"/>
          </a:xfrm>
          <a:prstGeom prst="rect">
            <a:avLst/>
          </a:prstGeom>
          <a:noFill/>
          <a:ln w="9525">
            <a:noFill/>
            <a:miter lim="800000"/>
            <a:headEnd/>
            <a:tailEnd/>
          </a:ln>
        </p:spPr>
        <p:txBody>
          <a:bodyPr wrap="none">
            <a:spAutoFit/>
          </a:bodyPr>
          <a:lstStyle/>
          <a:p>
            <a:r>
              <a:rPr lang="en-US" sz="2400"/>
              <a:t>1 shirt</a:t>
            </a:r>
          </a:p>
        </p:txBody>
      </p:sp>
      <p:sp>
        <p:nvSpPr>
          <p:cNvPr id="77877" name="Text Box 53"/>
          <p:cNvSpPr txBox="1">
            <a:spLocks noChangeArrowheads="1"/>
          </p:cNvSpPr>
          <p:nvPr/>
        </p:nvSpPr>
        <p:spPr bwMode="auto">
          <a:xfrm>
            <a:off x="7391400" y="4267200"/>
            <a:ext cx="1184275" cy="457200"/>
          </a:xfrm>
          <a:prstGeom prst="rect">
            <a:avLst/>
          </a:prstGeom>
          <a:noFill/>
          <a:ln w="9525">
            <a:noFill/>
            <a:miter lim="800000"/>
            <a:headEnd/>
            <a:tailEnd/>
          </a:ln>
        </p:spPr>
        <p:txBody>
          <a:bodyPr wrap="none">
            <a:spAutoFit/>
          </a:bodyPr>
          <a:lstStyle/>
          <a:p>
            <a:r>
              <a:rPr lang="en-US" sz="2400"/>
              <a:t>1/3 loaf</a:t>
            </a:r>
          </a:p>
        </p:txBody>
      </p:sp>
      <p:sp>
        <p:nvSpPr>
          <p:cNvPr id="77878" name="Text Box 54"/>
          <p:cNvSpPr txBox="1">
            <a:spLocks noChangeArrowheads="1"/>
          </p:cNvSpPr>
          <p:nvPr/>
        </p:nvSpPr>
        <p:spPr bwMode="auto">
          <a:xfrm>
            <a:off x="7527925" y="4724400"/>
            <a:ext cx="930275" cy="457200"/>
          </a:xfrm>
          <a:prstGeom prst="rect">
            <a:avLst/>
          </a:prstGeom>
          <a:noFill/>
          <a:ln w="9525">
            <a:noFill/>
            <a:miter lim="800000"/>
            <a:headEnd/>
            <a:tailEnd/>
          </a:ln>
        </p:spPr>
        <p:txBody>
          <a:bodyPr wrap="none">
            <a:spAutoFit/>
          </a:bodyPr>
          <a:lstStyle/>
          <a:p>
            <a:r>
              <a:rPr lang="en-US" sz="2400"/>
              <a:t>1 loaf</a:t>
            </a:r>
          </a:p>
        </p:txBody>
      </p:sp>
      <p:sp>
        <p:nvSpPr>
          <p:cNvPr id="9" name="Slide Number Placeholder 8"/>
          <p:cNvSpPr>
            <a:spLocks noGrp="1"/>
          </p:cNvSpPr>
          <p:nvPr>
            <p:ph type="sldNum" sz="quarter" idx="12"/>
          </p:nvPr>
        </p:nvSpPr>
        <p:spPr/>
        <p:txBody>
          <a:bodyPr/>
          <a:lstStyle/>
          <a:p>
            <a:pPr>
              <a:defRPr/>
            </a:pPr>
            <a:fld id="{523067D4-F558-4C98-BF72-350284025D58}" type="slidenum">
              <a:rPr lang="en-US" smtClean="0"/>
              <a:pPr>
                <a:defRPr/>
              </a:pPr>
              <a:t>25</a:t>
            </a:fld>
            <a:endParaRPr lang="en-US"/>
          </a:p>
        </p:txBody>
      </p:sp>
      <p:sp>
        <p:nvSpPr>
          <p:cNvPr id="10" name="Text Box 53"/>
          <p:cNvSpPr txBox="1">
            <a:spLocks noChangeArrowheads="1"/>
          </p:cNvSpPr>
          <p:nvPr/>
        </p:nvSpPr>
        <p:spPr bwMode="auto">
          <a:xfrm>
            <a:off x="6858000" y="762000"/>
            <a:ext cx="2133600" cy="1552575"/>
          </a:xfrm>
          <a:prstGeom prst="rect">
            <a:avLst/>
          </a:prstGeom>
          <a:solidFill>
            <a:srgbClr val="CC0066"/>
          </a:solidFill>
          <a:ln w="9525">
            <a:noFill/>
            <a:miter lim="800000"/>
            <a:headEnd/>
            <a:tailEnd/>
          </a:ln>
        </p:spPr>
        <p:txBody>
          <a:bodyPr>
            <a:spAutoFit/>
          </a:bodyPr>
          <a:lstStyle/>
          <a:p>
            <a:r>
              <a:rPr lang="en-US" sz="2400">
                <a:solidFill>
                  <a:srgbClr val="FF99CC"/>
                </a:solidFill>
              </a:rPr>
              <a:t>South has a comparative advantage in making bread.</a:t>
            </a:r>
          </a:p>
        </p:txBody>
      </p:sp>
      <p:sp>
        <p:nvSpPr>
          <p:cNvPr id="11" name="Text Box 54"/>
          <p:cNvSpPr txBox="1">
            <a:spLocks noChangeArrowheads="1"/>
          </p:cNvSpPr>
          <p:nvPr/>
        </p:nvSpPr>
        <p:spPr bwMode="auto">
          <a:xfrm>
            <a:off x="6324600" y="5181600"/>
            <a:ext cx="2133600" cy="1552575"/>
          </a:xfrm>
          <a:prstGeom prst="rect">
            <a:avLst/>
          </a:prstGeom>
          <a:solidFill>
            <a:srgbClr val="669900"/>
          </a:solidFill>
          <a:ln w="9525">
            <a:noFill/>
            <a:miter lim="800000"/>
            <a:headEnd/>
            <a:tailEnd/>
          </a:ln>
        </p:spPr>
        <p:txBody>
          <a:bodyPr>
            <a:spAutoFit/>
          </a:bodyPr>
          <a:lstStyle/>
          <a:p>
            <a:r>
              <a:rPr lang="en-US" sz="2400">
                <a:solidFill>
                  <a:srgbClr val="FF99CC"/>
                </a:solidFill>
              </a:rPr>
              <a:t>North has a comparative advantage in making shirts.</a:t>
            </a:r>
          </a:p>
        </p:txBody>
      </p:sp>
      <p:sp>
        <p:nvSpPr>
          <p:cNvPr id="12" name="Oval 72"/>
          <p:cNvSpPr>
            <a:spLocks noChangeArrowheads="1"/>
          </p:cNvSpPr>
          <p:nvPr/>
        </p:nvSpPr>
        <p:spPr bwMode="auto">
          <a:xfrm>
            <a:off x="5943600" y="4724400"/>
            <a:ext cx="1219200" cy="533400"/>
          </a:xfrm>
          <a:prstGeom prst="ellipse">
            <a:avLst/>
          </a:prstGeom>
          <a:noFill/>
          <a:ln w="38100">
            <a:solidFill>
              <a:srgbClr val="800000"/>
            </a:solidFill>
            <a:round/>
            <a:headEnd/>
            <a:tailEnd/>
          </a:ln>
        </p:spPr>
        <p:txBody>
          <a:bodyPr wrap="none" anchor="ctr"/>
          <a:lstStyle/>
          <a:p>
            <a:endParaRPr lang="en-US"/>
          </a:p>
        </p:txBody>
      </p:sp>
      <p:sp>
        <p:nvSpPr>
          <p:cNvPr id="13" name="Oval 73"/>
          <p:cNvSpPr>
            <a:spLocks noChangeArrowheads="1"/>
          </p:cNvSpPr>
          <p:nvPr/>
        </p:nvSpPr>
        <p:spPr bwMode="auto">
          <a:xfrm>
            <a:off x="7315200" y="4114800"/>
            <a:ext cx="1295400" cy="609600"/>
          </a:xfrm>
          <a:prstGeom prst="ellipse">
            <a:avLst/>
          </a:prstGeom>
          <a:noFill/>
          <a:ln w="38100">
            <a:solidFill>
              <a:srgbClr val="800000"/>
            </a:solidFill>
            <a:round/>
            <a:headEnd/>
            <a:tailEnd/>
          </a:ln>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7895"/>
                                        </p:tgtEl>
                                        <p:attrNameLst>
                                          <p:attrName>style.visibility</p:attrName>
                                        </p:attrNameLst>
                                      </p:cBhvr>
                                      <p:to>
                                        <p:strVal val="visible"/>
                                      </p:to>
                                    </p:set>
                                    <p:animEffect transition="in" filter="blinds(horizontal)">
                                      <p:cBhvr>
                                        <p:cTn id="7" dur="500"/>
                                        <p:tgtEl>
                                          <p:spTgt spid="7789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7894"/>
                                        </p:tgtEl>
                                        <p:attrNameLst>
                                          <p:attrName>style.visibility</p:attrName>
                                        </p:attrNameLst>
                                      </p:cBhvr>
                                      <p:to>
                                        <p:strVal val="visible"/>
                                      </p:to>
                                    </p:set>
                                    <p:animEffect transition="in" filter="blinds(horizontal)">
                                      <p:cBhvr>
                                        <p:cTn id="12" dur="500"/>
                                        <p:tgtEl>
                                          <p:spTgt spid="7789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7875"/>
                                        </p:tgtEl>
                                        <p:attrNameLst>
                                          <p:attrName>style.visibility</p:attrName>
                                        </p:attrNameLst>
                                      </p:cBhvr>
                                      <p:to>
                                        <p:strVal val="visible"/>
                                      </p:to>
                                    </p:set>
                                    <p:animEffect transition="in" filter="blinds(horizontal)">
                                      <p:cBhvr>
                                        <p:cTn id="17" dur="500"/>
                                        <p:tgtEl>
                                          <p:spTgt spid="7787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7876"/>
                                        </p:tgtEl>
                                        <p:attrNameLst>
                                          <p:attrName>style.visibility</p:attrName>
                                        </p:attrNameLst>
                                      </p:cBhvr>
                                      <p:to>
                                        <p:strVal val="visible"/>
                                      </p:to>
                                    </p:set>
                                    <p:animEffect transition="in" filter="blinds(horizontal)">
                                      <p:cBhvr>
                                        <p:cTn id="22" dur="500"/>
                                        <p:tgtEl>
                                          <p:spTgt spid="7787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7877"/>
                                        </p:tgtEl>
                                        <p:attrNameLst>
                                          <p:attrName>style.visibility</p:attrName>
                                        </p:attrNameLst>
                                      </p:cBhvr>
                                      <p:to>
                                        <p:strVal val="visible"/>
                                      </p:to>
                                    </p:set>
                                    <p:animEffect transition="in" filter="blinds(horizontal)">
                                      <p:cBhvr>
                                        <p:cTn id="27" dur="500"/>
                                        <p:tgtEl>
                                          <p:spTgt spid="7787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77878"/>
                                        </p:tgtEl>
                                        <p:attrNameLst>
                                          <p:attrName>style.visibility</p:attrName>
                                        </p:attrNameLst>
                                      </p:cBhvr>
                                      <p:to>
                                        <p:strVal val="visible"/>
                                      </p:to>
                                    </p:set>
                                    <p:animEffect transition="in" filter="blinds(horizontal)">
                                      <p:cBhvr>
                                        <p:cTn id="32" dur="500"/>
                                        <p:tgtEl>
                                          <p:spTgt spid="7787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linds(horizontal)">
                                      <p:cBhvr>
                                        <p:cTn id="37" dur="500"/>
                                        <p:tgtEl>
                                          <p:spTgt spid="10"/>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blinds(horizontal)">
                                      <p:cBhvr>
                                        <p:cTn id="40" dur="500"/>
                                        <p:tgtEl>
                                          <p:spTgt spid="12"/>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blinds(horizontal)">
                                      <p:cBhvr>
                                        <p:cTn id="45" dur="500"/>
                                        <p:tgtEl>
                                          <p:spTgt spid="11"/>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blinds(horizontal)">
                                      <p:cBhvr>
                                        <p:cTn id="48"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75" grpId="0"/>
      <p:bldP spid="77876" grpId="0"/>
      <p:bldP spid="77877" grpId="0"/>
      <p:bldP spid="77878" grpId="0"/>
      <p:bldP spid="10" grpId="0" animBg="1"/>
      <p:bldP spid="11" grpId="0" animBg="1"/>
      <p:bldP spid="12" grpId="0" animBg="1"/>
      <p:bldP spid="13"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4" name="Rectangle 4"/>
          <p:cNvSpPr>
            <a:spLocks noChangeArrowheads="1"/>
          </p:cNvSpPr>
          <p:nvPr/>
        </p:nvSpPr>
        <p:spPr bwMode="auto">
          <a:xfrm>
            <a:off x="1524000" y="1828800"/>
            <a:ext cx="6172200" cy="4191000"/>
          </a:xfrm>
          <a:prstGeom prst="rect">
            <a:avLst/>
          </a:prstGeom>
          <a:solidFill>
            <a:schemeClr val="accent1">
              <a:lumMod val="75000"/>
            </a:schemeClr>
          </a:solidFill>
          <a:ln w="9525">
            <a:noFill/>
            <a:miter lim="800000"/>
            <a:headEnd/>
            <a:tailEnd/>
          </a:ln>
          <a:effectLst/>
        </p:spPr>
        <p:txBody>
          <a:bodyPr wrap="none" anchor="ctr"/>
          <a:lstStyle/>
          <a:p>
            <a:pPr algn="ctr">
              <a:defRPr/>
            </a:pPr>
            <a:endParaRPr lang="en-US">
              <a:solidFill>
                <a:srgbClr val="FF99CC"/>
              </a:solidFill>
            </a:endParaRPr>
          </a:p>
        </p:txBody>
      </p:sp>
      <p:graphicFrame>
        <p:nvGraphicFramePr>
          <p:cNvPr id="38" name="Table 37"/>
          <p:cNvGraphicFramePr>
            <a:graphicFrameLocks noGrp="1"/>
          </p:cNvGraphicFramePr>
          <p:nvPr/>
        </p:nvGraphicFramePr>
        <p:xfrm>
          <a:off x="1981200" y="2286000"/>
          <a:ext cx="5257800" cy="3479800"/>
        </p:xfrm>
        <a:graphic>
          <a:graphicData uri="http://schemas.openxmlformats.org/drawingml/2006/table">
            <a:tbl>
              <a:tblPr firstRow="1" bandRow="1">
                <a:tableStyleId>{5940675A-B579-460E-94D1-54222C63F5DA}</a:tableStyleId>
              </a:tblPr>
              <a:tblGrid>
                <a:gridCol w="1314450"/>
                <a:gridCol w="1314450"/>
                <a:gridCol w="1314450"/>
                <a:gridCol w="1314450"/>
              </a:tblGrid>
              <a:tr h="869950">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r>
              <a:tr h="86995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86995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86995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
        <p:nvSpPr>
          <p:cNvPr id="45058" name="Rectangle 2"/>
          <p:cNvSpPr>
            <a:spLocks noGrp="1" noRot="1" noChangeArrowheads="1"/>
          </p:cNvSpPr>
          <p:nvPr>
            <p:ph type="title"/>
          </p:nvPr>
        </p:nvSpPr>
        <p:spPr>
          <a:xfrm>
            <a:off x="457200" y="76200"/>
            <a:ext cx="8229600" cy="1143000"/>
          </a:xfrm>
        </p:spPr>
        <p:txBody>
          <a:bodyPr/>
          <a:lstStyle/>
          <a:p>
            <a:pPr eaLnBrk="1" hangingPunct="1"/>
            <a:r>
              <a:rPr lang="en-US" smtClean="0">
                <a:solidFill>
                  <a:srgbClr val="FF9900"/>
                </a:solidFill>
              </a:rPr>
              <a:t>Exchange</a:t>
            </a:r>
          </a:p>
        </p:txBody>
      </p:sp>
      <p:sp>
        <p:nvSpPr>
          <p:cNvPr id="87043" name="Rectangle 3"/>
          <p:cNvSpPr>
            <a:spLocks noGrp="1" noChangeArrowheads="1"/>
          </p:cNvSpPr>
          <p:nvPr>
            <p:ph idx="1"/>
          </p:nvPr>
        </p:nvSpPr>
        <p:spPr>
          <a:xfrm>
            <a:off x="457200" y="1066800"/>
            <a:ext cx="8226425" cy="762000"/>
          </a:xfrm>
        </p:spPr>
        <p:txBody>
          <a:bodyPr/>
          <a:lstStyle/>
          <a:p>
            <a:pPr eaLnBrk="1" hangingPunct="1">
              <a:lnSpc>
                <a:spcPct val="80000"/>
              </a:lnSpc>
            </a:pPr>
            <a:r>
              <a:rPr lang="en-US" sz="2400" smtClean="0">
                <a:latin typeface="Times New Roman" pitchFamily="18" charset="0"/>
                <a:cs typeface="Times New Roman" pitchFamily="18" charset="0"/>
              </a:rPr>
              <a:t>Each North household will link up with a South household to exchange shirts and bread directly without intermediaries.</a:t>
            </a:r>
          </a:p>
        </p:txBody>
      </p:sp>
      <p:sp>
        <p:nvSpPr>
          <p:cNvPr id="87045" name="AutoShape 5"/>
          <p:cNvSpPr>
            <a:spLocks noChangeArrowheads="1"/>
          </p:cNvSpPr>
          <p:nvPr/>
        </p:nvSpPr>
        <p:spPr bwMode="auto">
          <a:xfrm>
            <a:off x="2133600" y="2667000"/>
            <a:ext cx="304800" cy="304800"/>
          </a:xfrm>
          <a:prstGeom prst="star4">
            <a:avLst>
              <a:gd name="adj" fmla="val 12500"/>
            </a:avLst>
          </a:prstGeom>
          <a:solidFill>
            <a:schemeClr val="accent2">
              <a:lumMod val="75000"/>
            </a:schemeClr>
          </a:solidFill>
          <a:ln w="9525">
            <a:solidFill>
              <a:schemeClr val="tx1"/>
            </a:solidFill>
            <a:miter lim="800000"/>
            <a:headEnd/>
            <a:tailEnd/>
          </a:ln>
          <a:effectLst/>
        </p:spPr>
        <p:txBody>
          <a:bodyPr wrap="none" anchor="ctr"/>
          <a:lstStyle/>
          <a:p>
            <a:pPr>
              <a:defRPr/>
            </a:pPr>
            <a:endParaRPr lang="en-US"/>
          </a:p>
        </p:txBody>
      </p:sp>
      <p:sp>
        <p:nvSpPr>
          <p:cNvPr id="45062" name="AutoShape 6"/>
          <p:cNvSpPr>
            <a:spLocks noChangeArrowheads="1"/>
          </p:cNvSpPr>
          <p:nvPr/>
        </p:nvSpPr>
        <p:spPr bwMode="auto">
          <a:xfrm>
            <a:off x="2514600" y="5334000"/>
            <a:ext cx="152400" cy="152400"/>
          </a:xfrm>
          <a:prstGeom prst="diamond">
            <a:avLst/>
          </a:prstGeom>
          <a:solidFill>
            <a:srgbClr val="FF3300"/>
          </a:solidFill>
          <a:ln w="9525">
            <a:solidFill>
              <a:schemeClr val="tx1"/>
            </a:solidFill>
            <a:miter lim="800000"/>
            <a:headEnd/>
            <a:tailEnd/>
          </a:ln>
        </p:spPr>
        <p:txBody>
          <a:bodyPr wrap="none" anchor="ctr"/>
          <a:lstStyle/>
          <a:p>
            <a:endParaRPr lang="en-US"/>
          </a:p>
        </p:txBody>
      </p:sp>
      <p:sp>
        <p:nvSpPr>
          <p:cNvPr id="45063" name="AutoShape 7"/>
          <p:cNvSpPr>
            <a:spLocks noChangeArrowheads="1"/>
          </p:cNvSpPr>
          <p:nvPr/>
        </p:nvSpPr>
        <p:spPr bwMode="auto">
          <a:xfrm>
            <a:off x="2895600" y="4419600"/>
            <a:ext cx="152400" cy="152400"/>
          </a:xfrm>
          <a:prstGeom prst="diamond">
            <a:avLst/>
          </a:prstGeom>
          <a:solidFill>
            <a:srgbClr val="FF3300"/>
          </a:solidFill>
          <a:ln w="9525">
            <a:solidFill>
              <a:schemeClr val="tx1"/>
            </a:solidFill>
            <a:miter lim="800000"/>
            <a:headEnd/>
            <a:tailEnd/>
          </a:ln>
        </p:spPr>
        <p:txBody>
          <a:bodyPr wrap="none" anchor="ctr"/>
          <a:lstStyle/>
          <a:p>
            <a:endParaRPr lang="en-US"/>
          </a:p>
        </p:txBody>
      </p:sp>
      <p:sp>
        <p:nvSpPr>
          <p:cNvPr id="45064" name="AutoShape 8"/>
          <p:cNvSpPr>
            <a:spLocks noChangeArrowheads="1"/>
          </p:cNvSpPr>
          <p:nvPr/>
        </p:nvSpPr>
        <p:spPr bwMode="auto">
          <a:xfrm>
            <a:off x="3657600" y="5257800"/>
            <a:ext cx="152400" cy="152400"/>
          </a:xfrm>
          <a:prstGeom prst="diamond">
            <a:avLst/>
          </a:prstGeom>
          <a:solidFill>
            <a:srgbClr val="FF3300"/>
          </a:solidFill>
          <a:ln w="9525">
            <a:solidFill>
              <a:schemeClr val="tx1"/>
            </a:solidFill>
            <a:miter lim="800000"/>
            <a:headEnd/>
            <a:tailEnd/>
          </a:ln>
        </p:spPr>
        <p:txBody>
          <a:bodyPr wrap="none" anchor="ctr"/>
          <a:lstStyle/>
          <a:p>
            <a:endParaRPr lang="en-US"/>
          </a:p>
        </p:txBody>
      </p:sp>
      <p:sp>
        <p:nvSpPr>
          <p:cNvPr id="45065" name="AutoShape 9"/>
          <p:cNvSpPr>
            <a:spLocks noChangeArrowheads="1"/>
          </p:cNvSpPr>
          <p:nvPr/>
        </p:nvSpPr>
        <p:spPr bwMode="auto">
          <a:xfrm>
            <a:off x="3962400" y="4495800"/>
            <a:ext cx="152400" cy="152400"/>
          </a:xfrm>
          <a:prstGeom prst="diamond">
            <a:avLst/>
          </a:prstGeom>
          <a:solidFill>
            <a:srgbClr val="FF3300"/>
          </a:solidFill>
          <a:ln w="9525">
            <a:solidFill>
              <a:schemeClr val="tx1"/>
            </a:solidFill>
            <a:miter lim="800000"/>
            <a:headEnd/>
            <a:tailEnd/>
          </a:ln>
        </p:spPr>
        <p:txBody>
          <a:bodyPr wrap="none" anchor="ctr"/>
          <a:lstStyle/>
          <a:p>
            <a:endParaRPr lang="en-US"/>
          </a:p>
        </p:txBody>
      </p:sp>
      <p:sp>
        <p:nvSpPr>
          <p:cNvPr id="45067" name="AutoShape 11"/>
          <p:cNvSpPr>
            <a:spLocks noChangeArrowheads="1"/>
          </p:cNvSpPr>
          <p:nvPr/>
        </p:nvSpPr>
        <p:spPr bwMode="auto">
          <a:xfrm>
            <a:off x="5486400" y="4343400"/>
            <a:ext cx="152400" cy="152400"/>
          </a:xfrm>
          <a:prstGeom prst="diamond">
            <a:avLst/>
          </a:prstGeom>
          <a:solidFill>
            <a:srgbClr val="FF3300"/>
          </a:solidFill>
          <a:ln w="9525">
            <a:solidFill>
              <a:schemeClr val="tx1"/>
            </a:solidFill>
            <a:miter lim="800000"/>
            <a:headEnd/>
            <a:tailEnd/>
          </a:ln>
        </p:spPr>
        <p:txBody>
          <a:bodyPr wrap="none" anchor="ctr"/>
          <a:lstStyle/>
          <a:p>
            <a:endParaRPr lang="en-US"/>
          </a:p>
        </p:txBody>
      </p:sp>
      <p:sp>
        <p:nvSpPr>
          <p:cNvPr id="45068" name="AutoShape 12"/>
          <p:cNvSpPr>
            <a:spLocks noChangeArrowheads="1"/>
          </p:cNvSpPr>
          <p:nvPr/>
        </p:nvSpPr>
        <p:spPr bwMode="auto">
          <a:xfrm>
            <a:off x="5105400" y="5029200"/>
            <a:ext cx="152400" cy="152400"/>
          </a:xfrm>
          <a:prstGeom prst="diamond">
            <a:avLst/>
          </a:prstGeom>
          <a:solidFill>
            <a:srgbClr val="FF3300"/>
          </a:solidFill>
          <a:ln w="9525">
            <a:solidFill>
              <a:schemeClr val="tx1"/>
            </a:solidFill>
            <a:miter lim="800000"/>
            <a:headEnd/>
            <a:tailEnd/>
          </a:ln>
        </p:spPr>
        <p:txBody>
          <a:bodyPr wrap="none" anchor="ctr"/>
          <a:lstStyle/>
          <a:p>
            <a:endParaRPr lang="en-US"/>
          </a:p>
        </p:txBody>
      </p:sp>
      <p:sp>
        <p:nvSpPr>
          <p:cNvPr id="45069" name="AutoShape 13"/>
          <p:cNvSpPr>
            <a:spLocks noChangeArrowheads="1"/>
          </p:cNvSpPr>
          <p:nvPr/>
        </p:nvSpPr>
        <p:spPr bwMode="auto">
          <a:xfrm>
            <a:off x="6248400" y="4419600"/>
            <a:ext cx="152400" cy="152400"/>
          </a:xfrm>
          <a:prstGeom prst="diamond">
            <a:avLst/>
          </a:prstGeom>
          <a:solidFill>
            <a:srgbClr val="FF3300"/>
          </a:solidFill>
          <a:ln w="9525">
            <a:solidFill>
              <a:schemeClr val="tx1"/>
            </a:solidFill>
            <a:miter lim="800000"/>
            <a:headEnd/>
            <a:tailEnd/>
          </a:ln>
        </p:spPr>
        <p:txBody>
          <a:bodyPr wrap="none" anchor="ctr"/>
          <a:lstStyle/>
          <a:p>
            <a:endParaRPr lang="en-US"/>
          </a:p>
        </p:txBody>
      </p:sp>
      <p:sp>
        <p:nvSpPr>
          <p:cNvPr id="45070" name="AutoShape 14"/>
          <p:cNvSpPr>
            <a:spLocks noChangeArrowheads="1"/>
          </p:cNvSpPr>
          <p:nvPr/>
        </p:nvSpPr>
        <p:spPr bwMode="auto">
          <a:xfrm>
            <a:off x="6324600" y="5410200"/>
            <a:ext cx="152400" cy="152400"/>
          </a:xfrm>
          <a:prstGeom prst="diamond">
            <a:avLst/>
          </a:prstGeom>
          <a:solidFill>
            <a:srgbClr val="FF3300"/>
          </a:solidFill>
          <a:ln w="9525">
            <a:solidFill>
              <a:schemeClr val="tx1"/>
            </a:solidFill>
            <a:miter lim="800000"/>
            <a:headEnd/>
            <a:tailEnd/>
          </a:ln>
        </p:spPr>
        <p:txBody>
          <a:bodyPr wrap="none" anchor="ctr"/>
          <a:lstStyle/>
          <a:p>
            <a:endParaRPr lang="en-US"/>
          </a:p>
        </p:txBody>
      </p:sp>
      <p:sp>
        <p:nvSpPr>
          <p:cNvPr id="87055" name="AutoShape 15"/>
          <p:cNvSpPr>
            <a:spLocks noChangeArrowheads="1"/>
          </p:cNvSpPr>
          <p:nvPr/>
        </p:nvSpPr>
        <p:spPr bwMode="auto">
          <a:xfrm>
            <a:off x="2514600" y="3352800"/>
            <a:ext cx="304800" cy="304800"/>
          </a:xfrm>
          <a:prstGeom prst="star4">
            <a:avLst>
              <a:gd name="adj" fmla="val 8852"/>
            </a:avLst>
          </a:prstGeom>
          <a:solidFill>
            <a:schemeClr val="accent2">
              <a:lumMod val="75000"/>
            </a:schemeClr>
          </a:solidFill>
          <a:ln w="9525">
            <a:solidFill>
              <a:schemeClr val="tx1"/>
            </a:solidFill>
            <a:miter lim="800000"/>
            <a:headEnd/>
            <a:tailEnd/>
          </a:ln>
          <a:effectLst/>
        </p:spPr>
        <p:txBody>
          <a:bodyPr wrap="none" anchor="ctr"/>
          <a:lstStyle/>
          <a:p>
            <a:pPr>
              <a:defRPr/>
            </a:pPr>
            <a:endParaRPr lang="en-US"/>
          </a:p>
        </p:txBody>
      </p:sp>
      <p:sp>
        <p:nvSpPr>
          <p:cNvPr id="87056" name="AutoShape 16"/>
          <p:cNvSpPr>
            <a:spLocks noChangeArrowheads="1"/>
          </p:cNvSpPr>
          <p:nvPr/>
        </p:nvSpPr>
        <p:spPr bwMode="auto">
          <a:xfrm>
            <a:off x="3810000" y="2590800"/>
            <a:ext cx="304800" cy="304800"/>
          </a:xfrm>
          <a:prstGeom prst="star4">
            <a:avLst>
              <a:gd name="adj" fmla="val 12500"/>
            </a:avLst>
          </a:prstGeom>
          <a:solidFill>
            <a:schemeClr val="accent2">
              <a:lumMod val="75000"/>
            </a:schemeClr>
          </a:solidFill>
          <a:ln w="9525">
            <a:solidFill>
              <a:schemeClr val="tx1"/>
            </a:solidFill>
            <a:miter lim="800000"/>
            <a:headEnd/>
            <a:tailEnd/>
          </a:ln>
          <a:effectLst/>
        </p:spPr>
        <p:txBody>
          <a:bodyPr wrap="none" anchor="ctr"/>
          <a:lstStyle/>
          <a:p>
            <a:pPr>
              <a:defRPr/>
            </a:pPr>
            <a:endParaRPr lang="en-US"/>
          </a:p>
        </p:txBody>
      </p:sp>
      <p:sp>
        <p:nvSpPr>
          <p:cNvPr id="45074" name="Line 18"/>
          <p:cNvSpPr>
            <a:spLocks noChangeShapeType="1"/>
          </p:cNvSpPr>
          <p:nvPr/>
        </p:nvSpPr>
        <p:spPr bwMode="auto">
          <a:xfrm flipH="1" flipV="1">
            <a:off x="2743200" y="3581400"/>
            <a:ext cx="228600" cy="838200"/>
          </a:xfrm>
          <a:prstGeom prst="line">
            <a:avLst/>
          </a:prstGeom>
          <a:noFill/>
          <a:ln w="9525">
            <a:solidFill>
              <a:srgbClr val="000000"/>
            </a:solidFill>
            <a:round/>
            <a:headEnd/>
            <a:tailEnd type="triangle" w="med" len="med"/>
          </a:ln>
        </p:spPr>
        <p:txBody>
          <a:bodyPr/>
          <a:lstStyle/>
          <a:p>
            <a:endParaRPr lang="en-US"/>
          </a:p>
        </p:txBody>
      </p:sp>
      <p:sp>
        <p:nvSpPr>
          <p:cNvPr id="45075" name="AutoShape 21"/>
          <p:cNvSpPr>
            <a:spLocks noChangeArrowheads="1"/>
          </p:cNvSpPr>
          <p:nvPr/>
        </p:nvSpPr>
        <p:spPr bwMode="auto">
          <a:xfrm>
            <a:off x="5029200" y="26670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45076" name="AutoShape 22"/>
          <p:cNvSpPr>
            <a:spLocks noChangeArrowheads="1"/>
          </p:cNvSpPr>
          <p:nvPr/>
        </p:nvSpPr>
        <p:spPr bwMode="auto">
          <a:xfrm>
            <a:off x="3810000" y="35052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45077" name="AutoShape 23"/>
          <p:cNvSpPr>
            <a:spLocks noChangeArrowheads="1"/>
          </p:cNvSpPr>
          <p:nvPr/>
        </p:nvSpPr>
        <p:spPr bwMode="auto">
          <a:xfrm>
            <a:off x="4876800" y="35052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45078" name="AutoShape 24"/>
          <p:cNvSpPr>
            <a:spLocks noChangeArrowheads="1"/>
          </p:cNvSpPr>
          <p:nvPr/>
        </p:nvSpPr>
        <p:spPr bwMode="auto">
          <a:xfrm>
            <a:off x="6019800" y="25146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45079" name="AutoShape 25"/>
          <p:cNvSpPr>
            <a:spLocks noChangeArrowheads="1"/>
          </p:cNvSpPr>
          <p:nvPr/>
        </p:nvSpPr>
        <p:spPr bwMode="auto">
          <a:xfrm>
            <a:off x="6400800" y="32004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45080" name="Line 26"/>
          <p:cNvSpPr>
            <a:spLocks noChangeShapeType="1"/>
          </p:cNvSpPr>
          <p:nvPr/>
        </p:nvSpPr>
        <p:spPr bwMode="auto">
          <a:xfrm flipH="1" flipV="1">
            <a:off x="2286000" y="2971800"/>
            <a:ext cx="304800" cy="2362200"/>
          </a:xfrm>
          <a:prstGeom prst="line">
            <a:avLst/>
          </a:prstGeom>
          <a:noFill/>
          <a:ln w="9525">
            <a:solidFill>
              <a:srgbClr val="000000"/>
            </a:solidFill>
            <a:round/>
            <a:headEnd/>
            <a:tailEnd type="triangle" w="med" len="med"/>
          </a:ln>
        </p:spPr>
        <p:txBody>
          <a:bodyPr/>
          <a:lstStyle/>
          <a:p>
            <a:endParaRPr lang="en-US"/>
          </a:p>
        </p:txBody>
      </p:sp>
      <p:sp>
        <p:nvSpPr>
          <p:cNvPr id="45081" name="Line 27"/>
          <p:cNvSpPr>
            <a:spLocks noChangeShapeType="1"/>
          </p:cNvSpPr>
          <p:nvPr/>
        </p:nvSpPr>
        <p:spPr bwMode="auto">
          <a:xfrm flipV="1">
            <a:off x="3733800" y="2971800"/>
            <a:ext cx="228600" cy="2286000"/>
          </a:xfrm>
          <a:prstGeom prst="line">
            <a:avLst/>
          </a:prstGeom>
          <a:noFill/>
          <a:ln w="9525">
            <a:solidFill>
              <a:srgbClr val="000000"/>
            </a:solidFill>
            <a:round/>
            <a:headEnd/>
            <a:tailEnd type="triangle" w="med" len="med"/>
          </a:ln>
        </p:spPr>
        <p:txBody>
          <a:bodyPr/>
          <a:lstStyle/>
          <a:p>
            <a:endParaRPr lang="en-US"/>
          </a:p>
        </p:txBody>
      </p:sp>
      <p:sp>
        <p:nvSpPr>
          <p:cNvPr id="45082" name="Line 28"/>
          <p:cNvSpPr>
            <a:spLocks noChangeShapeType="1"/>
          </p:cNvSpPr>
          <p:nvPr/>
        </p:nvSpPr>
        <p:spPr bwMode="auto">
          <a:xfrm flipH="1" flipV="1">
            <a:off x="4038600" y="3733800"/>
            <a:ext cx="76200" cy="762000"/>
          </a:xfrm>
          <a:prstGeom prst="line">
            <a:avLst/>
          </a:prstGeom>
          <a:noFill/>
          <a:ln w="9525">
            <a:solidFill>
              <a:srgbClr val="000000"/>
            </a:solidFill>
            <a:round/>
            <a:headEnd/>
            <a:tailEnd type="triangle" w="med" len="med"/>
          </a:ln>
        </p:spPr>
        <p:txBody>
          <a:bodyPr/>
          <a:lstStyle/>
          <a:p>
            <a:endParaRPr lang="en-US"/>
          </a:p>
        </p:txBody>
      </p:sp>
      <p:sp>
        <p:nvSpPr>
          <p:cNvPr id="45084" name="Line 30"/>
          <p:cNvSpPr>
            <a:spLocks noChangeShapeType="1"/>
          </p:cNvSpPr>
          <p:nvPr/>
        </p:nvSpPr>
        <p:spPr bwMode="auto">
          <a:xfrm flipV="1">
            <a:off x="6400800" y="3581400"/>
            <a:ext cx="152400" cy="1828800"/>
          </a:xfrm>
          <a:prstGeom prst="line">
            <a:avLst/>
          </a:prstGeom>
          <a:noFill/>
          <a:ln w="9525">
            <a:solidFill>
              <a:srgbClr val="000000"/>
            </a:solidFill>
            <a:round/>
            <a:headEnd/>
            <a:tailEnd type="triangle" w="med" len="med"/>
          </a:ln>
        </p:spPr>
        <p:txBody>
          <a:bodyPr/>
          <a:lstStyle/>
          <a:p>
            <a:endParaRPr lang="en-US"/>
          </a:p>
        </p:txBody>
      </p:sp>
      <p:sp>
        <p:nvSpPr>
          <p:cNvPr id="45085" name="Line 31"/>
          <p:cNvSpPr>
            <a:spLocks noChangeShapeType="1"/>
          </p:cNvSpPr>
          <p:nvPr/>
        </p:nvSpPr>
        <p:spPr bwMode="auto">
          <a:xfrm flipH="1" flipV="1">
            <a:off x="6172200" y="2895600"/>
            <a:ext cx="76200" cy="1447800"/>
          </a:xfrm>
          <a:prstGeom prst="line">
            <a:avLst/>
          </a:prstGeom>
          <a:noFill/>
          <a:ln w="9525">
            <a:solidFill>
              <a:srgbClr val="000000"/>
            </a:solidFill>
            <a:round/>
            <a:headEnd/>
            <a:tailEnd type="triangle" w="med" len="med"/>
          </a:ln>
        </p:spPr>
        <p:txBody>
          <a:bodyPr/>
          <a:lstStyle/>
          <a:p>
            <a:endParaRPr lang="en-US"/>
          </a:p>
        </p:txBody>
      </p:sp>
      <p:sp>
        <p:nvSpPr>
          <p:cNvPr id="45086" name="Line 32"/>
          <p:cNvSpPr>
            <a:spLocks noChangeShapeType="1"/>
          </p:cNvSpPr>
          <p:nvPr/>
        </p:nvSpPr>
        <p:spPr bwMode="auto">
          <a:xfrm flipH="1" flipV="1">
            <a:off x="5257800" y="2895600"/>
            <a:ext cx="228600" cy="1447800"/>
          </a:xfrm>
          <a:prstGeom prst="line">
            <a:avLst/>
          </a:prstGeom>
          <a:noFill/>
          <a:ln w="9525">
            <a:solidFill>
              <a:srgbClr val="000000"/>
            </a:solidFill>
            <a:round/>
            <a:headEnd/>
            <a:tailEnd type="triangle" w="med" len="med"/>
          </a:ln>
        </p:spPr>
        <p:txBody>
          <a:bodyPr/>
          <a:lstStyle/>
          <a:p>
            <a:endParaRPr lang="en-US"/>
          </a:p>
        </p:txBody>
      </p:sp>
      <p:sp>
        <p:nvSpPr>
          <p:cNvPr id="45087" name="Line 33"/>
          <p:cNvSpPr>
            <a:spLocks noChangeShapeType="1"/>
          </p:cNvSpPr>
          <p:nvPr/>
        </p:nvSpPr>
        <p:spPr bwMode="auto">
          <a:xfrm flipH="1" flipV="1">
            <a:off x="5029200" y="3886200"/>
            <a:ext cx="152400" cy="1143000"/>
          </a:xfrm>
          <a:prstGeom prst="line">
            <a:avLst/>
          </a:prstGeom>
          <a:noFill/>
          <a:ln w="9525">
            <a:solidFill>
              <a:srgbClr val="000000"/>
            </a:solidFill>
            <a:round/>
            <a:headEnd/>
            <a:tailEnd type="triangle" w="med" len="med"/>
          </a:ln>
        </p:spPr>
        <p:txBody>
          <a:bodyPr/>
          <a:lstStyle/>
          <a:p>
            <a:endParaRPr lang="en-US"/>
          </a:p>
        </p:txBody>
      </p:sp>
      <p:sp>
        <p:nvSpPr>
          <p:cNvPr id="45088" name="AutoShape 35"/>
          <p:cNvSpPr>
            <a:spLocks noChangeArrowheads="1"/>
          </p:cNvSpPr>
          <p:nvPr/>
        </p:nvSpPr>
        <p:spPr bwMode="auto">
          <a:xfrm>
            <a:off x="7848600" y="19050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45089" name="AutoShape 36"/>
          <p:cNvSpPr>
            <a:spLocks noChangeArrowheads="1"/>
          </p:cNvSpPr>
          <p:nvPr/>
        </p:nvSpPr>
        <p:spPr bwMode="auto">
          <a:xfrm>
            <a:off x="8001000" y="3200400"/>
            <a:ext cx="152400" cy="152400"/>
          </a:xfrm>
          <a:prstGeom prst="diamond">
            <a:avLst/>
          </a:prstGeom>
          <a:solidFill>
            <a:srgbClr val="FF3300"/>
          </a:solidFill>
          <a:ln w="9525">
            <a:solidFill>
              <a:schemeClr val="tx1"/>
            </a:solidFill>
            <a:miter lim="800000"/>
            <a:headEnd/>
            <a:tailEnd/>
          </a:ln>
        </p:spPr>
        <p:txBody>
          <a:bodyPr wrap="none" anchor="ctr"/>
          <a:lstStyle/>
          <a:p>
            <a:endParaRPr lang="en-US"/>
          </a:p>
        </p:txBody>
      </p:sp>
      <p:sp>
        <p:nvSpPr>
          <p:cNvPr id="45090" name="Text Box 38"/>
          <p:cNvSpPr txBox="1">
            <a:spLocks noChangeArrowheads="1"/>
          </p:cNvSpPr>
          <p:nvPr/>
        </p:nvSpPr>
        <p:spPr bwMode="auto">
          <a:xfrm>
            <a:off x="7772400" y="3092450"/>
            <a:ext cx="1295400" cy="641350"/>
          </a:xfrm>
          <a:prstGeom prst="rect">
            <a:avLst/>
          </a:prstGeom>
          <a:noFill/>
          <a:ln w="9525">
            <a:noFill/>
            <a:miter lim="800000"/>
            <a:headEnd/>
            <a:tailEnd/>
          </a:ln>
        </p:spPr>
        <p:txBody>
          <a:bodyPr>
            <a:spAutoFit/>
          </a:bodyPr>
          <a:lstStyle/>
          <a:p>
            <a:pPr algn="r"/>
            <a:r>
              <a:rPr lang="en-US"/>
              <a:t>South household</a:t>
            </a:r>
          </a:p>
        </p:txBody>
      </p:sp>
      <p:sp>
        <p:nvSpPr>
          <p:cNvPr id="45091" name="Text Box 39"/>
          <p:cNvSpPr txBox="1">
            <a:spLocks noChangeArrowheads="1"/>
          </p:cNvSpPr>
          <p:nvPr/>
        </p:nvSpPr>
        <p:spPr bwMode="auto">
          <a:xfrm>
            <a:off x="7772400" y="1905000"/>
            <a:ext cx="1295400" cy="641350"/>
          </a:xfrm>
          <a:prstGeom prst="rect">
            <a:avLst/>
          </a:prstGeom>
          <a:noFill/>
          <a:ln w="9525">
            <a:noFill/>
            <a:miter lim="800000"/>
            <a:headEnd/>
            <a:tailEnd/>
          </a:ln>
        </p:spPr>
        <p:txBody>
          <a:bodyPr>
            <a:spAutoFit/>
          </a:bodyPr>
          <a:lstStyle/>
          <a:p>
            <a:pPr algn="r"/>
            <a:r>
              <a:rPr lang="en-US"/>
              <a:t>North household</a:t>
            </a:r>
          </a:p>
        </p:txBody>
      </p:sp>
      <p:sp>
        <p:nvSpPr>
          <p:cNvPr id="87080" name="Text Box 40"/>
          <p:cNvSpPr txBox="1">
            <a:spLocks noChangeArrowheads="1"/>
          </p:cNvSpPr>
          <p:nvPr/>
        </p:nvSpPr>
        <p:spPr bwMode="auto">
          <a:xfrm>
            <a:off x="898525" y="6208713"/>
            <a:ext cx="7423150" cy="366712"/>
          </a:xfrm>
          <a:prstGeom prst="rect">
            <a:avLst/>
          </a:prstGeom>
          <a:solidFill>
            <a:schemeClr val="accent1">
              <a:lumMod val="40000"/>
              <a:lumOff val="60000"/>
            </a:schemeClr>
          </a:solidFill>
          <a:ln w="9525">
            <a:noFill/>
            <a:miter lim="800000"/>
            <a:headEnd/>
            <a:tailEnd/>
          </a:ln>
          <a:effectLst/>
        </p:spPr>
        <p:txBody>
          <a:bodyPr wrap="none">
            <a:spAutoFit/>
          </a:bodyPr>
          <a:lstStyle/>
          <a:p>
            <a:pPr>
              <a:defRPr/>
            </a:pPr>
            <a:r>
              <a:rPr lang="en-US">
                <a:solidFill>
                  <a:srgbClr val="669900"/>
                </a:solidFill>
              </a:rPr>
              <a:t>Specialization and trade by itself does not necessarily give rise to cities.</a:t>
            </a:r>
          </a:p>
        </p:txBody>
      </p:sp>
      <p:sp>
        <p:nvSpPr>
          <p:cNvPr id="37" name="Slide Number Placeholder 36"/>
          <p:cNvSpPr>
            <a:spLocks noGrp="1"/>
          </p:cNvSpPr>
          <p:nvPr>
            <p:ph type="sldNum" sz="quarter" idx="12"/>
          </p:nvPr>
        </p:nvSpPr>
        <p:spPr/>
        <p:txBody>
          <a:bodyPr/>
          <a:lstStyle/>
          <a:p>
            <a:pPr>
              <a:defRPr/>
            </a:pPr>
            <a:fld id="{1FECC814-04C2-41CA-B689-ED75D2517335}" type="slidenum">
              <a:rPr lang="en-US" smtClean="0"/>
              <a:pPr>
                <a:defRPr/>
              </a:pPr>
              <a:t>26</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7043">
                                            <p:txEl>
                                              <p:pRg st="0" end="0"/>
                                            </p:txEl>
                                          </p:spTgt>
                                        </p:tgtEl>
                                        <p:attrNameLst>
                                          <p:attrName>style.visibility</p:attrName>
                                        </p:attrNameLst>
                                      </p:cBhvr>
                                      <p:to>
                                        <p:strVal val="visible"/>
                                      </p:to>
                                    </p:set>
                                    <p:animEffect transition="in" filter="blinds(horizontal)">
                                      <p:cBhvr>
                                        <p:cTn id="7" dur="500"/>
                                        <p:tgtEl>
                                          <p:spTgt spid="870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5080"/>
                                        </p:tgtEl>
                                        <p:attrNameLst>
                                          <p:attrName>style.visibility</p:attrName>
                                        </p:attrNameLst>
                                      </p:cBhvr>
                                      <p:to>
                                        <p:strVal val="visible"/>
                                      </p:to>
                                    </p:set>
                                    <p:animEffect transition="in" filter="fade">
                                      <p:cBhvr>
                                        <p:cTn id="12" dur="1000"/>
                                        <p:tgtEl>
                                          <p:spTgt spid="45080"/>
                                        </p:tgtEl>
                                      </p:cBhvr>
                                    </p:animEffect>
                                    <p:anim calcmode="lin" valueType="num">
                                      <p:cBhvr>
                                        <p:cTn id="13" dur="1000" fill="hold"/>
                                        <p:tgtEl>
                                          <p:spTgt spid="45080"/>
                                        </p:tgtEl>
                                        <p:attrNameLst>
                                          <p:attrName>ppt_x</p:attrName>
                                        </p:attrNameLst>
                                      </p:cBhvr>
                                      <p:tavLst>
                                        <p:tav tm="0">
                                          <p:val>
                                            <p:strVal val="#ppt_x"/>
                                          </p:val>
                                        </p:tav>
                                        <p:tav tm="100000">
                                          <p:val>
                                            <p:strVal val="#ppt_x"/>
                                          </p:val>
                                        </p:tav>
                                      </p:tavLst>
                                    </p:anim>
                                    <p:anim calcmode="lin" valueType="num">
                                      <p:cBhvr>
                                        <p:cTn id="14" dur="1000" fill="hold"/>
                                        <p:tgtEl>
                                          <p:spTgt spid="45080"/>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45074"/>
                                        </p:tgtEl>
                                        <p:attrNameLst>
                                          <p:attrName>style.visibility</p:attrName>
                                        </p:attrNameLst>
                                      </p:cBhvr>
                                      <p:to>
                                        <p:strVal val="visible"/>
                                      </p:to>
                                    </p:set>
                                    <p:animEffect transition="in" filter="fade">
                                      <p:cBhvr>
                                        <p:cTn id="17" dur="1000"/>
                                        <p:tgtEl>
                                          <p:spTgt spid="45074"/>
                                        </p:tgtEl>
                                      </p:cBhvr>
                                    </p:animEffect>
                                    <p:anim calcmode="lin" valueType="num">
                                      <p:cBhvr>
                                        <p:cTn id="18" dur="1000" fill="hold"/>
                                        <p:tgtEl>
                                          <p:spTgt spid="45074"/>
                                        </p:tgtEl>
                                        <p:attrNameLst>
                                          <p:attrName>ppt_x</p:attrName>
                                        </p:attrNameLst>
                                      </p:cBhvr>
                                      <p:tavLst>
                                        <p:tav tm="0">
                                          <p:val>
                                            <p:strVal val="#ppt_x"/>
                                          </p:val>
                                        </p:tav>
                                        <p:tav tm="100000">
                                          <p:val>
                                            <p:strVal val="#ppt_x"/>
                                          </p:val>
                                        </p:tav>
                                      </p:tavLst>
                                    </p:anim>
                                    <p:anim calcmode="lin" valueType="num">
                                      <p:cBhvr>
                                        <p:cTn id="19" dur="1000" fill="hold"/>
                                        <p:tgtEl>
                                          <p:spTgt spid="45074"/>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45081"/>
                                        </p:tgtEl>
                                        <p:attrNameLst>
                                          <p:attrName>style.visibility</p:attrName>
                                        </p:attrNameLst>
                                      </p:cBhvr>
                                      <p:to>
                                        <p:strVal val="visible"/>
                                      </p:to>
                                    </p:set>
                                    <p:animEffect transition="in" filter="fade">
                                      <p:cBhvr>
                                        <p:cTn id="22" dur="1000"/>
                                        <p:tgtEl>
                                          <p:spTgt spid="45081"/>
                                        </p:tgtEl>
                                      </p:cBhvr>
                                    </p:animEffect>
                                    <p:anim calcmode="lin" valueType="num">
                                      <p:cBhvr>
                                        <p:cTn id="23" dur="1000" fill="hold"/>
                                        <p:tgtEl>
                                          <p:spTgt spid="45081"/>
                                        </p:tgtEl>
                                        <p:attrNameLst>
                                          <p:attrName>ppt_x</p:attrName>
                                        </p:attrNameLst>
                                      </p:cBhvr>
                                      <p:tavLst>
                                        <p:tav tm="0">
                                          <p:val>
                                            <p:strVal val="#ppt_x"/>
                                          </p:val>
                                        </p:tav>
                                        <p:tav tm="100000">
                                          <p:val>
                                            <p:strVal val="#ppt_x"/>
                                          </p:val>
                                        </p:tav>
                                      </p:tavLst>
                                    </p:anim>
                                    <p:anim calcmode="lin" valueType="num">
                                      <p:cBhvr>
                                        <p:cTn id="24" dur="1000" fill="hold"/>
                                        <p:tgtEl>
                                          <p:spTgt spid="45081"/>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45082"/>
                                        </p:tgtEl>
                                        <p:attrNameLst>
                                          <p:attrName>style.visibility</p:attrName>
                                        </p:attrNameLst>
                                      </p:cBhvr>
                                      <p:to>
                                        <p:strVal val="visible"/>
                                      </p:to>
                                    </p:set>
                                    <p:animEffect transition="in" filter="fade">
                                      <p:cBhvr>
                                        <p:cTn id="27" dur="1000"/>
                                        <p:tgtEl>
                                          <p:spTgt spid="45082"/>
                                        </p:tgtEl>
                                      </p:cBhvr>
                                    </p:animEffect>
                                    <p:anim calcmode="lin" valueType="num">
                                      <p:cBhvr>
                                        <p:cTn id="28" dur="1000" fill="hold"/>
                                        <p:tgtEl>
                                          <p:spTgt spid="45082"/>
                                        </p:tgtEl>
                                        <p:attrNameLst>
                                          <p:attrName>ppt_x</p:attrName>
                                        </p:attrNameLst>
                                      </p:cBhvr>
                                      <p:tavLst>
                                        <p:tav tm="0">
                                          <p:val>
                                            <p:strVal val="#ppt_x"/>
                                          </p:val>
                                        </p:tav>
                                        <p:tav tm="100000">
                                          <p:val>
                                            <p:strVal val="#ppt_x"/>
                                          </p:val>
                                        </p:tav>
                                      </p:tavLst>
                                    </p:anim>
                                    <p:anim calcmode="lin" valueType="num">
                                      <p:cBhvr>
                                        <p:cTn id="29" dur="1000" fill="hold"/>
                                        <p:tgtEl>
                                          <p:spTgt spid="45082"/>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45087"/>
                                        </p:tgtEl>
                                        <p:attrNameLst>
                                          <p:attrName>style.visibility</p:attrName>
                                        </p:attrNameLst>
                                      </p:cBhvr>
                                      <p:to>
                                        <p:strVal val="visible"/>
                                      </p:to>
                                    </p:set>
                                    <p:animEffect transition="in" filter="fade">
                                      <p:cBhvr>
                                        <p:cTn id="32" dur="1000"/>
                                        <p:tgtEl>
                                          <p:spTgt spid="45087"/>
                                        </p:tgtEl>
                                      </p:cBhvr>
                                    </p:animEffect>
                                    <p:anim calcmode="lin" valueType="num">
                                      <p:cBhvr>
                                        <p:cTn id="33" dur="1000" fill="hold"/>
                                        <p:tgtEl>
                                          <p:spTgt spid="45087"/>
                                        </p:tgtEl>
                                        <p:attrNameLst>
                                          <p:attrName>ppt_x</p:attrName>
                                        </p:attrNameLst>
                                      </p:cBhvr>
                                      <p:tavLst>
                                        <p:tav tm="0">
                                          <p:val>
                                            <p:strVal val="#ppt_x"/>
                                          </p:val>
                                        </p:tav>
                                        <p:tav tm="100000">
                                          <p:val>
                                            <p:strVal val="#ppt_x"/>
                                          </p:val>
                                        </p:tav>
                                      </p:tavLst>
                                    </p:anim>
                                    <p:anim calcmode="lin" valueType="num">
                                      <p:cBhvr>
                                        <p:cTn id="34" dur="1000" fill="hold"/>
                                        <p:tgtEl>
                                          <p:spTgt spid="45087"/>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45086"/>
                                        </p:tgtEl>
                                        <p:attrNameLst>
                                          <p:attrName>style.visibility</p:attrName>
                                        </p:attrNameLst>
                                      </p:cBhvr>
                                      <p:to>
                                        <p:strVal val="visible"/>
                                      </p:to>
                                    </p:set>
                                    <p:animEffect transition="in" filter="fade">
                                      <p:cBhvr>
                                        <p:cTn id="37" dur="1000"/>
                                        <p:tgtEl>
                                          <p:spTgt spid="45086"/>
                                        </p:tgtEl>
                                      </p:cBhvr>
                                    </p:animEffect>
                                    <p:anim calcmode="lin" valueType="num">
                                      <p:cBhvr>
                                        <p:cTn id="38" dur="1000" fill="hold"/>
                                        <p:tgtEl>
                                          <p:spTgt spid="45086"/>
                                        </p:tgtEl>
                                        <p:attrNameLst>
                                          <p:attrName>ppt_x</p:attrName>
                                        </p:attrNameLst>
                                      </p:cBhvr>
                                      <p:tavLst>
                                        <p:tav tm="0">
                                          <p:val>
                                            <p:strVal val="#ppt_x"/>
                                          </p:val>
                                        </p:tav>
                                        <p:tav tm="100000">
                                          <p:val>
                                            <p:strVal val="#ppt_x"/>
                                          </p:val>
                                        </p:tav>
                                      </p:tavLst>
                                    </p:anim>
                                    <p:anim calcmode="lin" valueType="num">
                                      <p:cBhvr>
                                        <p:cTn id="39" dur="1000" fill="hold"/>
                                        <p:tgtEl>
                                          <p:spTgt spid="45086"/>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45085"/>
                                        </p:tgtEl>
                                        <p:attrNameLst>
                                          <p:attrName>style.visibility</p:attrName>
                                        </p:attrNameLst>
                                      </p:cBhvr>
                                      <p:to>
                                        <p:strVal val="visible"/>
                                      </p:to>
                                    </p:set>
                                    <p:animEffect transition="in" filter="fade">
                                      <p:cBhvr>
                                        <p:cTn id="42" dur="1000"/>
                                        <p:tgtEl>
                                          <p:spTgt spid="45085"/>
                                        </p:tgtEl>
                                      </p:cBhvr>
                                    </p:animEffect>
                                    <p:anim calcmode="lin" valueType="num">
                                      <p:cBhvr>
                                        <p:cTn id="43" dur="1000" fill="hold"/>
                                        <p:tgtEl>
                                          <p:spTgt spid="45085"/>
                                        </p:tgtEl>
                                        <p:attrNameLst>
                                          <p:attrName>ppt_x</p:attrName>
                                        </p:attrNameLst>
                                      </p:cBhvr>
                                      <p:tavLst>
                                        <p:tav tm="0">
                                          <p:val>
                                            <p:strVal val="#ppt_x"/>
                                          </p:val>
                                        </p:tav>
                                        <p:tav tm="100000">
                                          <p:val>
                                            <p:strVal val="#ppt_x"/>
                                          </p:val>
                                        </p:tav>
                                      </p:tavLst>
                                    </p:anim>
                                    <p:anim calcmode="lin" valueType="num">
                                      <p:cBhvr>
                                        <p:cTn id="44" dur="1000" fill="hold"/>
                                        <p:tgtEl>
                                          <p:spTgt spid="45085"/>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45084"/>
                                        </p:tgtEl>
                                        <p:attrNameLst>
                                          <p:attrName>style.visibility</p:attrName>
                                        </p:attrNameLst>
                                      </p:cBhvr>
                                      <p:to>
                                        <p:strVal val="visible"/>
                                      </p:to>
                                    </p:set>
                                    <p:animEffect transition="in" filter="fade">
                                      <p:cBhvr>
                                        <p:cTn id="47" dur="1000"/>
                                        <p:tgtEl>
                                          <p:spTgt spid="45084"/>
                                        </p:tgtEl>
                                      </p:cBhvr>
                                    </p:animEffect>
                                    <p:anim calcmode="lin" valueType="num">
                                      <p:cBhvr>
                                        <p:cTn id="48" dur="1000" fill="hold"/>
                                        <p:tgtEl>
                                          <p:spTgt spid="45084"/>
                                        </p:tgtEl>
                                        <p:attrNameLst>
                                          <p:attrName>ppt_x</p:attrName>
                                        </p:attrNameLst>
                                      </p:cBhvr>
                                      <p:tavLst>
                                        <p:tav tm="0">
                                          <p:val>
                                            <p:strVal val="#ppt_x"/>
                                          </p:val>
                                        </p:tav>
                                        <p:tav tm="100000">
                                          <p:val>
                                            <p:strVal val="#ppt_x"/>
                                          </p:val>
                                        </p:tav>
                                      </p:tavLst>
                                    </p:anim>
                                    <p:anim calcmode="lin" valueType="num">
                                      <p:cBhvr>
                                        <p:cTn id="49" dur="1000" fill="hold"/>
                                        <p:tgtEl>
                                          <p:spTgt spid="45084"/>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87080"/>
                                        </p:tgtEl>
                                        <p:attrNameLst>
                                          <p:attrName>style.visibility</p:attrName>
                                        </p:attrNameLst>
                                      </p:cBhvr>
                                      <p:to>
                                        <p:strVal val="visible"/>
                                      </p:to>
                                    </p:set>
                                    <p:anim calcmode="lin" valueType="num">
                                      <p:cBhvr additive="base">
                                        <p:cTn id="54" dur="500" fill="hold"/>
                                        <p:tgtEl>
                                          <p:spTgt spid="87080"/>
                                        </p:tgtEl>
                                        <p:attrNameLst>
                                          <p:attrName>ppt_x</p:attrName>
                                        </p:attrNameLst>
                                      </p:cBhvr>
                                      <p:tavLst>
                                        <p:tav tm="0">
                                          <p:val>
                                            <p:strVal val="#ppt_x"/>
                                          </p:val>
                                        </p:tav>
                                        <p:tav tm="100000">
                                          <p:val>
                                            <p:strVal val="#ppt_x"/>
                                          </p:val>
                                        </p:tav>
                                      </p:tavLst>
                                    </p:anim>
                                    <p:anim calcmode="lin" valueType="num">
                                      <p:cBhvr additive="base">
                                        <p:cTn id="55" dur="500" fill="hold"/>
                                        <p:tgtEl>
                                          <p:spTgt spid="8708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build="p"/>
      <p:bldP spid="45074" grpId="0" animBg="1"/>
      <p:bldP spid="45080" grpId="0" animBg="1"/>
      <p:bldP spid="45081" grpId="0" animBg="1"/>
      <p:bldP spid="45082" grpId="0" animBg="1"/>
      <p:bldP spid="45084" grpId="0" animBg="1"/>
      <p:bldP spid="45085" grpId="0" animBg="1"/>
      <p:bldP spid="45086" grpId="0" animBg="1"/>
      <p:bldP spid="45087" grpId="0" animBg="1"/>
      <p:bldP spid="8708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rrowheads="1"/>
          </p:cNvSpPr>
          <p:nvPr>
            <p:ph type="title"/>
          </p:nvPr>
        </p:nvSpPr>
        <p:spPr/>
        <p:txBody>
          <a:bodyPr/>
          <a:lstStyle/>
          <a:p>
            <a:pPr eaLnBrk="1" hangingPunct="1"/>
            <a:r>
              <a:rPr lang="en-US" smtClean="0">
                <a:solidFill>
                  <a:srgbClr val="FF9900"/>
                </a:solidFill>
              </a:rPr>
              <a:t>Trading Firms</a:t>
            </a:r>
          </a:p>
        </p:txBody>
      </p:sp>
      <p:sp>
        <p:nvSpPr>
          <p:cNvPr id="88067" name="Rectangle 3"/>
          <p:cNvSpPr>
            <a:spLocks noGrp="1" noChangeArrowheads="1"/>
          </p:cNvSpPr>
          <p:nvPr>
            <p:ph idx="1"/>
          </p:nvPr>
        </p:nvSpPr>
        <p:spPr/>
        <p:txBody>
          <a:bodyPr>
            <a:normAutofit fontScale="92500"/>
          </a:bodyPr>
          <a:lstStyle/>
          <a:p>
            <a:pPr marL="420624" indent="-384048" eaLnBrk="1" fontAlgn="auto" hangingPunct="1">
              <a:spcAft>
                <a:spcPts val="0"/>
              </a:spcAft>
              <a:buFont typeface="Wingdings 2"/>
              <a:buChar char=""/>
              <a:defRPr/>
            </a:pPr>
            <a:r>
              <a:rPr lang="en-US" sz="2800" dirty="0"/>
              <a:t>Trading firms will emerge if there are </a:t>
            </a:r>
            <a:r>
              <a:rPr lang="en-US" sz="2800" dirty="0">
                <a:solidFill>
                  <a:srgbClr val="92D050"/>
                </a:solidFill>
              </a:rPr>
              <a:t>economies of scale associated with exchange</a:t>
            </a:r>
            <a:r>
              <a:rPr lang="en-US" sz="2800" dirty="0"/>
              <a:t>.</a:t>
            </a:r>
          </a:p>
          <a:p>
            <a:pPr marL="420624" indent="-384048" eaLnBrk="1" fontAlgn="auto" hangingPunct="1">
              <a:spcAft>
                <a:spcPts val="0"/>
              </a:spcAft>
              <a:buFont typeface="Wingdings 2"/>
              <a:buChar char=""/>
              <a:defRPr/>
            </a:pPr>
            <a:r>
              <a:rPr lang="en-US" sz="2800" dirty="0"/>
              <a:t>A trading firm could use an indivisible input to transport output from North to South.</a:t>
            </a:r>
          </a:p>
          <a:p>
            <a:pPr marL="420624" indent="-384048" eaLnBrk="1" fontAlgn="auto" hangingPunct="1">
              <a:spcAft>
                <a:spcPts val="0"/>
              </a:spcAft>
              <a:buFont typeface="Wingdings 2"/>
              <a:buChar char=""/>
              <a:defRPr/>
            </a:pPr>
            <a:r>
              <a:rPr lang="en-US" sz="2800" dirty="0"/>
              <a:t>Therefore, the cost of transporting one unit by the trading firms decreases with the goods transported.</a:t>
            </a:r>
          </a:p>
          <a:p>
            <a:pPr marL="420624" indent="-384048" eaLnBrk="1" fontAlgn="auto" hangingPunct="1">
              <a:spcAft>
                <a:spcPts val="0"/>
              </a:spcAft>
              <a:buFont typeface="Wingdings 2"/>
              <a:buChar char=""/>
              <a:defRPr/>
            </a:pPr>
            <a:r>
              <a:rPr lang="en-US" sz="2800" dirty="0"/>
              <a:t>Because trading firms have lower transaction costs, households will pay them to handle exchange.</a:t>
            </a:r>
          </a:p>
        </p:txBody>
      </p:sp>
      <p:sp>
        <p:nvSpPr>
          <p:cNvPr id="4" name="Slide Number Placeholder 3"/>
          <p:cNvSpPr>
            <a:spLocks noGrp="1"/>
          </p:cNvSpPr>
          <p:nvPr>
            <p:ph type="sldNum" sz="quarter" idx="12"/>
          </p:nvPr>
        </p:nvSpPr>
        <p:spPr/>
        <p:txBody>
          <a:bodyPr/>
          <a:lstStyle/>
          <a:p>
            <a:pPr>
              <a:defRPr/>
            </a:pPr>
            <a:fld id="{1FECC814-04C2-41CA-B689-ED75D2517335}" type="slidenum">
              <a:rPr lang="en-US" smtClean="0"/>
              <a:pPr>
                <a:defRPr/>
              </a:pPr>
              <a:t>27</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animEffect transition="in" filter="blinds(horizontal)">
                                      <p:cBhvr>
                                        <p:cTn id="7" dur="500"/>
                                        <p:tgtEl>
                                          <p:spTgt spid="880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8067">
                                            <p:txEl>
                                              <p:pRg st="1" end="1"/>
                                            </p:txEl>
                                          </p:spTgt>
                                        </p:tgtEl>
                                        <p:attrNameLst>
                                          <p:attrName>style.visibility</p:attrName>
                                        </p:attrNameLst>
                                      </p:cBhvr>
                                      <p:to>
                                        <p:strVal val="visible"/>
                                      </p:to>
                                    </p:set>
                                    <p:animEffect transition="in" filter="blinds(horizontal)">
                                      <p:cBhvr>
                                        <p:cTn id="12" dur="500"/>
                                        <p:tgtEl>
                                          <p:spTgt spid="8806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8067">
                                            <p:txEl>
                                              <p:pRg st="2" end="2"/>
                                            </p:txEl>
                                          </p:spTgt>
                                        </p:tgtEl>
                                        <p:attrNameLst>
                                          <p:attrName>style.visibility</p:attrName>
                                        </p:attrNameLst>
                                      </p:cBhvr>
                                      <p:to>
                                        <p:strVal val="visible"/>
                                      </p:to>
                                    </p:set>
                                    <p:animEffect transition="in" filter="blinds(horizontal)">
                                      <p:cBhvr>
                                        <p:cTn id="17" dur="500"/>
                                        <p:tgtEl>
                                          <p:spTgt spid="8806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8067">
                                            <p:txEl>
                                              <p:pRg st="3" end="3"/>
                                            </p:txEl>
                                          </p:spTgt>
                                        </p:tgtEl>
                                        <p:attrNameLst>
                                          <p:attrName>style.visibility</p:attrName>
                                        </p:attrNameLst>
                                      </p:cBhvr>
                                      <p:to>
                                        <p:strVal val="visible"/>
                                      </p:to>
                                    </p:set>
                                    <p:animEffect transition="in" filter="blinds(horizontal)">
                                      <p:cBhvr>
                                        <p:cTn id="22" dur="500"/>
                                        <p:tgtEl>
                                          <p:spTgt spid="880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solidFill>
                  <a:srgbClr val="FF99CC"/>
                </a:solidFill>
              </a:rPr>
              <a:t>Economies of Scale in Exchange</a:t>
            </a:r>
          </a:p>
        </p:txBody>
      </p:sp>
      <p:sp>
        <p:nvSpPr>
          <p:cNvPr id="47107" name="Line 4"/>
          <p:cNvSpPr>
            <a:spLocks noChangeShapeType="1"/>
          </p:cNvSpPr>
          <p:nvPr/>
        </p:nvSpPr>
        <p:spPr bwMode="auto">
          <a:xfrm>
            <a:off x="2895600" y="2209800"/>
            <a:ext cx="0" cy="3200400"/>
          </a:xfrm>
          <a:prstGeom prst="line">
            <a:avLst/>
          </a:prstGeom>
          <a:noFill/>
          <a:ln w="38100">
            <a:solidFill>
              <a:schemeClr val="tx1"/>
            </a:solidFill>
            <a:round/>
            <a:headEnd/>
            <a:tailEnd/>
          </a:ln>
        </p:spPr>
        <p:txBody>
          <a:bodyPr/>
          <a:lstStyle/>
          <a:p>
            <a:endParaRPr lang="en-US"/>
          </a:p>
        </p:txBody>
      </p:sp>
      <p:sp>
        <p:nvSpPr>
          <p:cNvPr id="47108" name="Line 5"/>
          <p:cNvSpPr>
            <a:spLocks noChangeShapeType="1"/>
          </p:cNvSpPr>
          <p:nvPr/>
        </p:nvSpPr>
        <p:spPr bwMode="auto">
          <a:xfrm flipH="1">
            <a:off x="2895600" y="5410200"/>
            <a:ext cx="3429000" cy="0"/>
          </a:xfrm>
          <a:prstGeom prst="line">
            <a:avLst/>
          </a:prstGeom>
          <a:noFill/>
          <a:ln w="38100">
            <a:solidFill>
              <a:schemeClr val="tx1"/>
            </a:solidFill>
            <a:round/>
            <a:headEnd/>
            <a:tailEnd/>
          </a:ln>
        </p:spPr>
        <p:txBody>
          <a:bodyPr/>
          <a:lstStyle/>
          <a:p>
            <a:endParaRPr lang="en-US"/>
          </a:p>
        </p:txBody>
      </p:sp>
      <p:sp>
        <p:nvSpPr>
          <p:cNvPr id="47109" name="Freeform 6"/>
          <p:cNvSpPr>
            <a:spLocks/>
          </p:cNvSpPr>
          <p:nvPr/>
        </p:nvSpPr>
        <p:spPr bwMode="auto">
          <a:xfrm>
            <a:off x="3276600" y="2819400"/>
            <a:ext cx="2743200" cy="1905000"/>
          </a:xfrm>
          <a:custGeom>
            <a:avLst/>
            <a:gdLst>
              <a:gd name="T0" fmla="*/ 0 w 1728"/>
              <a:gd name="T1" fmla="*/ 0 h 1248"/>
              <a:gd name="T2" fmla="*/ 1143000 w 1728"/>
              <a:gd name="T3" fmla="*/ 1318846 h 1248"/>
              <a:gd name="T4" fmla="*/ 2743200 w 1728"/>
              <a:gd name="T5" fmla="*/ 1905000 h 1248"/>
              <a:gd name="T6" fmla="*/ 0 60000 65536"/>
              <a:gd name="T7" fmla="*/ 0 60000 65536"/>
              <a:gd name="T8" fmla="*/ 0 60000 65536"/>
              <a:gd name="T9" fmla="*/ 0 w 1728"/>
              <a:gd name="T10" fmla="*/ 0 h 1248"/>
              <a:gd name="T11" fmla="*/ 1728 w 1728"/>
              <a:gd name="T12" fmla="*/ 1248 h 1248"/>
            </a:gdLst>
            <a:ahLst/>
            <a:cxnLst>
              <a:cxn ang="T6">
                <a:pos x="T0" y="T1"/>
              </a:cxn>
              <a:cxn ang="T7">
                <a:pos x="T2" y="T3"/>
              </a:cxn>
              <a:cxn ang="T8">
                <a:pos x="T4" y="T5"/>
              </a:cxn>
            </a:cxnLst>
            <a:rect l="T9" t="T10" r="T11" b="T12"/>
            <a:pathLst>
              <a:path w="1728" h="1248">
                <a:moveTo>
                  <a:pt x="0" y="0"/>
                </a:moveTo>
                <a:cubicBezTo>
                  <a:pt x="216" y="328"/>
                  <a:pt x="432" y="656"/>
                  <a:pt x="720" y="864"/>
                </a:cubicBezTo>
                <a:cubicBezTo>
                  <a:pt x="1008" y="1072"/>
                  <a:pt x="1560" y="1184"/>
                  <a:pt x="1728" y="1248"/>
                </a:cubicBezTo>
              </a:path>
            </a:pathLst>
          </a:custGeom>
          <a:noFill/>
          <a:ln w="38100">
            <a:solidFill>
              <a:srgbClr val="FF0000"/>
            </a:solidFill>
            <a:round/>
            <a:headEnd/>
            <a:tailEnd/>
          </a:ln>
        </p:spPr>
        <p:txBody>
          <a:bodyPr/>
          <a:lstStyle/>
          <a:p>
            <a:endParaRPr lang="en-US"/>
          </a:p>
        </p:txBody>
      </p:sp>
      <p:sp>
        <p:nvSpPr>
          <p:cNvPr id="47110" name="Text Box 7"/>
          <p:cNvSpPr txBox="1">
            <a:spLocks noChangeArrowheads="1"/>
          </p:cNvSpPr>
          <p:nvPr/>
        </p:nvSpPr>
        <p:spPr bwMode="auto">
          <a:xfrm>
            <a:off x="1371600" y="2170113"/>
            <a:ext cx="1447800" cy="915987"/>
          </a:xfrm>
          <a:prstGeom prst="rect">
            <a:avLst/>
          </a:prstGeom>
          <a:noFill/>
          <a:ln w="9525">
            <a:noFill/>
            <a:miter lim="800000"/>
            <a:headEnd/>
            <a:tailEnd/>
          </a:ln>
        </p:spPr>
        <p:txBody>
          <a:bodyPr>
            <a:spAutoFit/>
          </a:bodyPr>
          <a:lstStyle/>
          <a:p>
            <a:r>
              <a:rPr lang="en-US"/>
              <a:t>Cost of transporting one unit</a:t>
            </a:r>
          </a:p>
        </p:txBody>
      </p:sp>
      <p:sp>
        <p:nvSpPr>
          <p:cNvPr id="47111" name="Text Box 8"/>
          <p:cNvSpPr txBox="1">
            <a:spLocks noChangeArrowheads="1"/>
          </p:cNvSpPr>
          <p:nvPr/>
        </p:nvSpPr>
        <p:spPr bwMode="auto">
          <a:xfrm>
            <a:off x="3352800" y="5486400"/>
            <a:ext cx="311150" cy="366713"/>
          </a:xfrm>
          <a:prstGeom prst="rect">
            <a:avLst/>
          </a:prstGeom>
          <a:noFill/>
          <a:ln w="9525">
            <a:noFill/>
            <a:miter lim="800000"/>
            <a:headEnd/>
            <a:tailEnd/>
          </a:ln>
        </p:spPr>
        <p:txBody>
          <a:bodyPr wrap="none">
            <a:spAutoFit/>
          </a:bodyPr>
          <a:lstStyle/>
          <a:p>
            <a:r>
              <a:rPr lang="en-US"/>
              <a:t>1</a:t>
            </a:r>
          </a:p>
        </p:txBody>
      </p:sp>
      <p:sp>
        <p:nvSpPr>
          <p:cNvPr id="47112" name="Text Box 9"/>
          <p:cNvSpPr txBox="1">
            <a:spLocks noChangeArrowheads="1"/>
          </p:cNvSpPr>
          <p:nvPr/>
        </p:nvSpPr>
        <p:spPr bwMode="auto">
          <a:xfrm>
            <a:off x="5486400" y="5522913"/>
            <a:ext cx="438150" cy="366712"/>
          </a:xfrm>
          <a:prstGeom prst="rect">
            <a:avLst/>
          </a:prstGeom>
          <a:noFill/>
          <a:ln w="9525">
            <a:noFill/>
            <a:miter lim="800000"/>
            <a:headEnd/>
            <a:tailEnd/>
          </a:ln>
        </p:spPr>
        <p:txBody>
          <a:bodyPr wrap="none">
            <a:spAutoFit/>
          </a:bodyPr>
          <a:lstStyle/>
          <a:p>
            <a:r>
              <a:rPr lang="en-US"/>
              <a:t>20</a:t>
            </a:r>
          </a:p>
        </p:txBody>
      </p:sp>
      <p:sp>
        <p:nvSpPr>
          <p:cNvPr id="47113" name="Line 10"/>
          <p:cNvSpPr>
            <a:spLocks noChangeShapeType="1"/>
          </p:cNvSpPr>
          <p:nvPr/>
        </p:nvSpPr>
        <p:spPr bwMode="auto">
          <a:xfrm flipV="1">
            <a:off x="3505200" y="3200400"/>
            <a:ext cx="0" cy="2209800"/>
          </a:xfrm>
          <a:prstGeom prst="line">
            <a:avLst/>
          </a:prstGeom>
          <a:noFill/>
          <a:ln w="9525">
            <a:solidFill>
              <a:schemeClr val="tx1"/>
            </a:solidFill>
            <a:prstDash val="dash"/>
            <a:round/>
            <a:headEnd/>
            <a:tailEnd/>
          </a:ln>
        </p:spPr>
        <p:txBody>
          <a:bodyPr/>
          <a:lstStyle/>
          <a:p>
            <a:endParaRPr lang="en-US"/>
          </a:p>
        </p:txBody>
      </p:sp>
      <p:sp>
        <p:nvSpPr>
          <p:cNvPr id="47114" name="Line 11"/>
          <p:cNvSpPr>
            <a:spLocks noChangeShapeType="1"/>
          </p:cNvSpPr>
          <p:nvPr/>
        </p:nvSpPr>
        <p:spPr bwMode="auto">
          <a:xfrm flipV="1">
            <a:off x="5715000" y="4648200"/>
            <a:ext cx="0" cy="762000"/>
          </a:xfrm>
          <a:prstGeom prst="line">
            <a:avLst/>
          </a:prstGeom>
          <a:noFill/>
          <a:ln w="9525">
            <a:solidFill>
              <a:schemeClr val="tx1"/>
            </a:solidFill>
            <a:prstDash val="dash"/>
            <a:round/>
            <a:headEnd/>
            <a:tailEnd/>
          </a:ln>
        </p:spPr>
        <p:txBody>
          <a:bodyPr/>
          <a:lstStyle/>
          <a:p>
            <a:endParaRPr lang="en-US"/>
          </a:p>
        </p:txBody>
      </p:sp>
      <p:sp>
        <p:nvSpPr>
          <p:cNvPr id="47115" name="Line 12"/>
          <p:cNvSpPr>
            <a:spLocks noChangeShapeType="1"/>
          </p:cNvSpPr>
          <p:nvPr/>
        </p:nvSpPr>
        <p:spPr bwMode="auto">
          <a:xfrm flipV="1">
            <a:off x="2895600" y="3200400"/>
            <a:ext cx="609600" cy="0"/>
          </a:xfrm>
          <a:prstGeom prst="line">
            <a:avLst/>
          </a:prstGeom>
          <a:noFill/>
          <a:ln w="9525">
            <a:solidFill>
              <a:schemeClr val="tx1"/>
            </a:solidFill>
            <a:prstDash val="dash"/>
            <a:round/>
            <a:headEnd/>
            <a:tailEnd/>
          </a:ln>
        </p:spPr>
        <p:txBody>
          <a:bodyPr/>
          <a:lstStyle/>
          <a:p>
            <a:endParaRPr lang="en-US"/>
          </a:p>
        </p:txBody>
      </p:sp>
      <p:sp>
        <p:nvSpPr>
          <p:cNvPr id="47116" name="Line 13"/>
          <p:cNvSpPr>
            <a:spLocks noChangeShapeType="1"/>
          </p:cNvSpPr>
          <p:nvPr/>
        </p:nvSpPr>
        <p:spPr bwMode="auto">
          <a:xfrm flipV="1">
            <a:off x="2895600" y="4648200"/>
            <a:ext cx="2819400" cy="0"/>
          </a:xfrm>
          <a:prstGeom prst="line">
            <a:avLst/>
          </a:prstGeom>
          <a:noFill/>
          <a:ln w="9525">
            <a:solidFill>
              <a:schemeClr val="tx1"/>
            </a:solidFill>
            <a:prstDash val="dash"/>
            <a:round/>
            <a:headEnd/>
            <a:tailEnd/>
          </a:ln>
        </p:spPr>
        <p:txBody>
          <a:bodyPr/>
          <a:lstStyle/>
          <a:p>
            <a:endParaRPr lang="en-US"/>
          </a:p>
        </p:txBody>
      </p:sp>
      <p:sp>
        <p:nvSpPr>
          <p:cNvPr id="47117" name="Text Box 14"/>
          <p:cNvSpPr txBox="1">
            <a:spLocks noChangeArrowheads="1"/>
          </p:cNvSpPr>
          <p:nvPr/>
        </p:nvSpPr>
        <p:spPr bwMode="auto">
          <a:xfrm>
            <a:off x="2508250" y="4495800"/>
            <a:ext cx="311150" cy="366713"/>
          </a:xfrm>
          <a:prstGeom prst="rect">
            <a:avLst/>
          </a:prstGeom>
          <a:noFill/>
          <a:ln w="9525">
            <a:noFill/>
            <a:miter lim="800000"/>
            <a:headEnd/>
            <a:tailEnd/>
          </a:ln>
        </p:spPr>
        <p:txBody>
          <a:bodyPr wrap="none">
            <a:spAutoFit/>
          </a:bodyPr>
          <a:lstStyle/>
          <a:p>
            <a:r>
              <a:rPr lang="en-US"/>
              <a:t>3</a:t>
            </a:r>
          </a:p>
        </p:txBody>
      </p:sp>
      <p:sp>
        <p:nvSpPr>
          <p:cNvPr id="47118" name="Text Box 15"/>
          <p:cNvSpPr txBox="1">
            <a:spLocks noChangeArrowheads="1"/>
          </p:cNvSpPr>
          <p:nvPr/>
        </p:nvSpPr>
        <p:spPr bwMode="auto">
          <a:xfrm>
            <a:off x="2438400" y="3048000"/>
            <a:ext cx="438150" cy="366713"/>
          </a:xfrm>
          <a:prstGeom prst="rect">
            <a:avLst/>
          </a:prstGeom>
          <a:noFill/>
          <a:ln w="9525">
            <a:noFill/>
            <a:miter lim="800000"/>
            <a:headEnd/>
            <a:tailEnd/>
          </a:ln>
        </p:spPr>
        <p:txBody>
          <a:bodyPr wrap="none">
            <a:spAutoFit/>
          </a:bodyPr>
          <a:lstStyle/>
          <a:p>
            <a:r>
              <a:rPr lang="en-US"/>
              <a:t>10</a:t>
            </a:r>
          </a:p>
        </p:txBody>
      </p:sp>
      <p:sp>
        <p:nvSpPr>
          <p:cNvPr id="160784" name="AutoShape 16"/>
          <p:cNvSpPr>
            <a:spLocks/>
          </p:cNvSpPr>
          <p:nvPr/>
        </p:nvSpPr>
        <p:spPr bwMode="auto">
          <a:xfrm>
            <a:off x="4495800" y="2590800"/>
            <a:ext cx="1752600" cy="1219200"/>
          </a:xfrm>
          <a:prstGeom prst="callout1">
            <a:avLst>
              <a:gd name="adj1" fmla="val 9375"/>
              <a:gd name="adj2" fmla="val -4347"/>
              <a:gd name="adj3" fmla="val 46356"/>
              <a:gd name="adj4" fmla="val -54801"/>
            </a:avLst>
          </a:prstGeom>
          <a:solidFill>
            <a:schemeClr val="accent1"/>
          </a:solidFill>
          <a:ln w="9525">
            <a:solidFill>
              <a:schemeClr val="tx1"/>
            </a:solidFill>
            <a:miter lim="800000"/>
            <a:headEnd/>
            <a:tailEnd/>
          </a:ln>
        </p:spPr>
        <p:txBody>
          <a:bodyPr/>
          <a:lstStyle/>
          <a:p>
            <a:pPr algn="ctr"/>
            <a:r>
              <a:rPr lang="en-US"/>
              <a:t>The unit transportation cost for the household</a:t>
            </a:r>
          </a:p>
        </p:txBody>
      </p:sp>
      <p:sp>
        <p:nvSpPr>
          <p:cNvPr id="160785" name="AutoShape 17"/>
          <p:cNvSpPr>
            <a:spLocks/>
          </p:cNvSpPr>
          <p:nvPr/>
        </p:nvSpPr>
        <p:spPr bwMode="auto">
          <a:xfrm>
            <a:off x="6705600" y="4038600"/>
            <a:ext cx="1752600" cy="1981200"/>
          </a:xfrm>
          <a:prstGeom prst="callout1">
            <a:avLst>
              <a:gd name="adj1" fmla="val 6250"/>
              <a:gd name="adj2" fmla="val -4347"/>
              <a:gd name="adj3" fmla="val 30903"/>
              <a:gd name="adj4" fmla="val -54801"/>
            </a:avLst>
          </a:prstGeom>
          <a:solidFill>
            <a:schemeClr val="accent1"/>
          </a:solidFill>
          <a:ln w="9525">
            <a:solidFill>
              <a:schemeClr val="tx1"/>
            </a:solidFill>
            <a:miter lim="800000"/>
            <a:headEnd/>
            <a:tailEnd/>
          </a:ln>
        </p:spPr>
        <p:txBody>
          <a:bodyPr/>
          <a:lstStyle/>
          <a:p>
            <a:pPr algn="ctr"/>
            <a:endParaRPr lang="en-US"/>
          </a:p>
          <a:p>
            <a:pPr algn="ctr"/>
            <a:r>
              <a:rPr lang="en-US"/>
              <a:t>The unit transportation cost for a trading firm that transports 20 units</a:t>
            </a:r>
          </a:p>
        </p:txBody>
      </p:sp>
      <p:pic>
        <p:nvPicPr>
          <p:cNvPr id="47121" name="Picture 21" descr="C:\Documents and Settings\rahmed\Local Settings\Temporary Internet Files\Content.IE5\0VWSSJDY\MCj02900520000[1].wmf"/>
          <p:cNvPicPr>
            <a:picLocks noChangeAspect="1" noChangeArrowheads="1"/>
          </p:cNvPicPr>
          <p:nvPr/>
        </p:nvPicPr>
        <p:blipFill>
          <a:blip r:embed="rId2" cstate="print"/>
          <a:srcRect/>
          <a:stretch>
            <a:fillRect/>
          </a:stretch>
        </p:blipFill>
        <p:spPr bwMode="auto">
          <a:xfrm>
            <a:off x="7467600" y="533400"/>
            <a:ext cx="1319213" cy="1295400"/>
          </a:xfrm>
          <a:prstGeom prst="rect">
            <a:avLst/>
          </a:prstGeom>
          <a:noFill/>
          <a:ln w="9525">
            <a:noFill/>
            <a:miter lim="800000"/>
            <a:headEnd/>
            <a:tailEnd/>
          </a:ln>
        </p:spPr>
      </p:pic>
      <p:sp>
        <p:nvSpPr>
          <p:cNvPr id="18" name="Slide Number Placeholder 17"/>
          <p:cNvSpPr>
            <a:spLocks noGrp="1"/>
          </p:cNvSpPr>
          <p:nvPr>
            <p:ph type="sldNum" sz="quarter" idx="12"/>
          </p:nvPr>
        </p:nvSpPr>
        <p:spPr/>
        <p:txBody>
          <a:bodyPr/>
          <a:lstStyle/>
          <a:p>
            <a:pPr>
              <a:defRPr/>
            </a:pPr>
            <a:fld id="{1FECC814-04C2-41CA-B689-ED75D2517335}" type="slidenum">
              <a:rPr lang="en-US" smtClean="0"/>
              <a:pPr>
                <a:defRPr/>
              </a:pPr>
              <a:t>28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0784"/>
                                        </p:tgtEl>
                                        <p:attrNameLst>
                                          <p:attrName>style.visibility</p:attrName>
                                        </p:attrNameLst>
                                      </p:cBhvr>
                                      <p:to>
                                        <p:strVal val="visible"/>
                                      </p:to>
                                    </p:set>
                                    <p:animEffect transition="in" filter="blinds(horizontal)">
                                      <p:cBhvr>
                                        <p:cTn id="7" dur="500"/>
                                        <p:tgtEl>
                                          <p:spTgt spid="16078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0785"/>
                                        </p:tgtEl>
                                        <p:attrNameLst>
                                          <p:attrName>style.visibility</p:attrName>
                                        </p:attrNameLst>
                                      </p:cBhvr>
                                      <p:to>
                                        <p:strVal val="visible"/>
                                      </p:to>
                                    </p:set>
                                    <p:animEffect transition="in" filter="blinds(horizontal)">
                                      <p:cBhvr>
                                        <p:cTn id="12" dur="500"/>
                                        <p:tgtEl>
                                          <p:spTgt spid="1607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84" grpId="0" animBg="1"/>
      <p:bldP spid="160785"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rrowheads="1"/>
          </p:cNvSpPr>
          <p:nvPr>
            <p:ph type="title"/>
          </p:nvPr>
        </p:nvSpPr>
        <p:spPr/>
        <p:txBody>
          <a:bodyPr/>
          <a:lstStyle/>
          <a:p>
            <a:pPr eaLnBrk="1" hangingPunct="1"/>
            <a:r>
              <a:rPr lang="en-US" smtClean="0"/>
              <a:t>Exchange</a:t>
            </a:r>
          </a:p>
        </p:txBody>
      </p:sp>
      <p:sp>
        <p:nvSpPr>
          <p:cNvPr id="89091" name="Rectangle 3"/>
          <p:cNvSpPr>
            <a:spLocks noGrp="1" noChangeArrowheads="1"/>
          </p:cNvSpPr>
          <p:nvPr>
            <p:ph idx="1"/>
          </p:nvPr>
        </p:nvSpPr>
        <p:spPr>
          <a:xfrm>
            <a:off x="455613" y="1143000"/>
            <a:ext cx="8226425" cy="534988"/>
          </a:xfrm>
        </p:spPr>
        <p:txBody>
          <a:bodyPr>
            <a:normAutofit fontScale="92500"/>
          </a:bodyPr>
          <a:lstStyle/>
          <a:p>
            <a:pPr marL="420624" indent="-384048" eaLnBrk="1" fontAlgn="auto" hangingPunct="1">
              <a:lnSpc>
                <a:spcPct val="80000"/>
              </a:lnSpc>
              <a:spcAft>
                <a:spcPts val="0"/>
              </a:spcAft>
              <a:buFont typeface="Wingdings 2"/>
              <a:buChar char=""/>
              <a:defRPr/>
            </a:pPr>
            <a:r>
              <a:rPr lang="en-US" sz="2400"/>
              <a:t>A trading firm has lower transaction costs than households.</a:t>
            </a:r>
          </a:p>
        </p:txBody>
      </p:sp>
      <p:sp>
        <p:nvSpPr>
          <p:cNvPr id="89092" name="Rectangle 4"/>
          <p:cNvSpPr>
            <a:spLocks noChangeArrowheads="1"/>
          </p:cNvSpPr>
          <p:nvPr/>
        </p:nvSpPr>
        <p:spPr bwMode="auto">
          <a:xfrm>
            <a:off x="1524000" y="1905000"/>
            <a:ext cx="6172200" cy="4191000"/>
          </a:xfrm>
          <a:prstGeom prst="rect">
            <a:avLst/>
          </a:prstGeom>
          <a:solidFill>
            <a:schemeClr val="accent1">
              <a:lumMod val="75000"/>
            </a:schemeClr>
          </a:solidFill>
          <a:ln w="9525">
            <a:noFill/>
            <a:miter lim="800000"/>
            <a:headEnd/>
            <a:tailEnd/>
          </a:ln>
          <a:effectLst/>
        </p:spPr>
        <p:txBody>
          <a:bodyPr wrap="none" anchor="ctr"/>
          <a:lstStyle/>
          <a:p>
            <a:pPr algn="ctr">
              <a:defRPr/>
            </a:pPr>
            <a:endParaRPr lang="en-US">
              <a:solidFill>
                <a:srgbClr val="FF99CC"/>
              </a:solidFill>
            </a:endParaRPr>
          </a:p>
        </p:txBody>
      </p:sp>
      <p:sp>
        <p:nvSpPr>
          <p:cNvPr id="89093" name="AutoShape 5"/>
          <p:cNvSpPr>
            <a:spLocks noChangeArrowheads="1"/>
          </p:cNvSpPr>
          <p:nvPr/>
        </p:nvSpPr>
        <p:spPr bwMode="auto">
          <a:xfrm>
            <a:off x="2133600" y="23622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89094" name="AutoShape 6"/>
          <p:cNvSpPr>
            <a:spLocks noChangeArrowheads="1"/>
          </p:cNvSpPr>
          <p:nvPr/>
        </p:nvSpPr>
        <p:spPr bwMode="auto">
          <a:xfrm>
            <a:off x="2514600" y="5410200"/>
            <a:ext cx="152400" cy="152400"/>
          </a:xfrm>
          <a:prstGeom prst="diamond">
            <a:avLst/>
          </a:prstGeom>
          <a:solidFill>
            <a:srgbClr val="FF3300"/>
          </a:solidFill>
          <a:ln w="9525">
            <a:solidFill>
              <a:schemeClr val="tx1"/>
            </a:solidFill>
            <a:miter lim="800000"/>
            <a:headEnd/>
            <a:tailEnd/>
          </a:ln>
        </p:spPr>
        <p:txBody>
          <a:bodyPr wrap="none" anchor="ctr"/>
          <a:lstStyle/>
          <a:p>
            <a:endParaRPr lang="en-US"/>
          </a:p>
        </p:txBody>
      </p:sp>
      <p:sp>
        <p:nvSpPr>
          <p:cNvPr id="89095" name="AutoShape 7"/>
          <p:cNvSpPr>
            <a:spLocks noChangeArrowheads="1"/>
          </p:cNvSpPr>
          <p:nvPr/>
        </p:nvSpPr>
        <p:spPr bwMode="auto">
          <a:xfrm>
            <a:off x="2895600" y="4495800"/>
            <a:ext cx="152400" cy="152400"/>
          </a:xfrm>
          <a:prstGeom prst="diamond">
            <a:avLst/>
          </a:prstGeom>
          <a:solidFill>
            <a:srgbClr val="FF3300"/>
          </a:solidFill>
          <a:ln w="9525">
            <a:solidFill>
              <a:schemeClr val="tx1"/>
            </a:solidFill>
            <a:miter lim="800000"/>
            <a:headEnd/>
            <a:tailEnd/>
          </a:ln>
        </p:spPr>
        <p:txBody>
          <a:bodyPr wrap="none" anchor="ctr"/>
          <a:lstStyle/>
          <a:p>
            <a:endParaRPr lang="en-US"/>
          </a:p>
        </p:txBody>
      </p:sp>
      <p:sp>
        <p:nvSpPr>
          <p:cNvPr id="89096" name="AutoShape 8"/>
          <p:cNvSpPr>
            <a:spLocks noChangeArrowheads="1"/>
          </p:cNvSpPr>
          <p:nvPr/>
        </p:nvSpPr>
        <p:spPr bwMode="auto">
          <a:xfrm>
            <a:off x="3352800" y="5334000"/>
            <a:ext cx="152400" cy="152400"/>
          </a:xfrm>
          <a:prstGeom prst="diamond">
            <a:avLst/>
          </a:prstGeom>
          <a:solidFill>
            <a:srgbClr val="FF3300"/>
          </a:solidFill>
          <a:ln w="9525">
            <a:solidFill>
              <a:schemeClr val="tx1"/>
            </a:solidFill>
            <a:miter lim="800000"/>
            <a:headEnd/>
            <a:tailEnd/>
          </a:ln>
        </p:spPr>
        <p:txBody>
          <a:bodyPr wrap="none" anchor="ctr"/>
          <a:lstStyle/>
          <a:p>
            <a:endParaRPr lang="en-US"/>
          </a:p>
        </p:txBody>
      </p:sp>
      <p:sp>
        <p:nvSpPr>
          <p:cNvPr id="89097" name="AutoShape 9"/>
          <p:cNvSpPr>
            <a:spLocks noChangeArrowheads="1"/>
          </p:cNvSpPr>
          <p:nvPr/>
        </p:nvSpPr>
        <p:spPr bwMode="auto">
          <a:xfrm>
            <a:off x="4114800" y="4953000"/>
            <a:ext cx="152400" cy="152400"/>
          </a:xfrm>
          <a:prstGeom prst="diamond">
            <a:avLst/>
          </a:prstGeom>
          <a:solidFill>
            <a:srgbClr val="FF3300"/>
          </a:solidFill>
          <a:ln w="9525">
            <a:solidFill>
              <a:schemeClr val="tx1"/>
            </a:solidFill>
            <a:miter lim="800000"/>
            <a:headEnd/>
            <a:tailEnd/>
          </a:ln>
        </p:spPr>
        <p:txBody>
          <a:bodyPr wrap="none" anchor="ctr"/>
          <a:lstStyle/>
          <a:p>
            <a:endParaRPr lang="en-US"/>
          </a:p>
        </p:txBody>
      </p:sp>
      <p:sp>
        <p:nvSpPr>
          <p:cNvPr id="89098" name="AutoShape 10"/>
          <p:cNvSpPr>
            <a:spLocks noChangeArrowheads="1"/>
          </p:cNvSpPr>
          <p:nvPr/>
        </p:nvSpPr>
        <p:spPr bwMode="auto">
          <a:xfrm>
            <a:off x="3810000" y="5486400"/>
            <a:ext cx="152400" cy="152400"/>
          </a:xfrm>
          <a:prstGeom prst="diamond">
            <a:avLst/>
          </a:prstGeom>
          <a:solidFill>
            <a:srgbClr val="FF3300"/>
          </a:solidFill>
          <a:ln w="9525">
            <a:solidFill>
              <a:schemeClr val="tx1"/>
            </a:solidFill>
            <a:miter lim="800000"/>
            <a:headEnd/>
            <a:tailEnd/>
          </a:ln>
        </p:spPr>
        <p:txBody>
          <a:bodyPr wrap="none" anchor="ctr"/>
          <a:lstStyle/>
          <a:p>
            <a:endParaRPr lang="en-US"/>
          </a:p>
        </p:txBody>
      </p:sp>
      <p:sp>
        <p:nvSpPr>
          <p:cNvPr id="89099" name="AutoShape 11"/>
          <p:cNvSpPr>
            <a:spLocks noChangeArrowheads="1"/>
          </p:cNvSpPr>
          <p:nvPr/>
        </p:nvSpPr>
        <p:spPr bwMode="auto">
          <a:xfrm>
            <a:off x="5257800" y="4876800"/>
            <a:ext cx="152400" cy="152400"/>
          </a:xfrm>
          <a:prstGeom prst="diamond">
            <a:avLst/>
          </a:prstGeom>
          <a:solidFill>
            <a:srgbClr val="FF3300"/>
          </a:solidFill>
          <a:ln w="9525">
            <a:solidFill>
              <a:schemeClr val="tx1"/>
            </a:solidFill>
            <a:miter lim="800000"/>
            <a:headEnd/>
            <a:tailEnd/>
          </a:ln>
        </p:spPr>
        <p:txBody>
          <a:bodyPr wrap="none" anchor="ctr"/>
          <a:lstStyle/>
          <a:p>
            <a:endParaRPr lang="en-US"/>
          </a:p>
        </p:txBody>
      </p:sp>
      <p:sp>
        <p:nvSpPr>
          <p:cNvPr id="89100" name="AutoShape 12"/>
          <p:cNvSpPr>
            <a:spLocks noChangeArrowheads="1"/>
          </p:cNvSpPr>
          <p:nvPr/>
        </p:nvSpPr>
        <p:spPr bwMode="auto">
          <a:xfrm>
            <a:off x="5105400" y="5105400"/>
            <a:ext cx="152400" cy="152400"/>
          </a:xfrm>
          <a:prstGeom prst="diamond">
            <a:avLst/>
          </a:prstGeom>
          <a:solidFill>
            <a:srgbClr val="FF3300"/>
          </a:solidFill>
          <a:ln w="9525">
            <a:solidFill>
              <a:schemeClr val="tx1"/>
            </a:solidFill>
            <a:miter lim="800000"/>
            <a:headEnd/>
            <a:tailEnd/>
          </a:ln>
        </p:spPr>
        <p:txBody>
          <a:bodyPr wrap="none" anchor="ctr"/>
          <a:lstStyle/>
          <a:p>
            <a:endParaRPr lang="en-US"/>
          </a:p>
        </p:txBody>
      </p:sp>
      <p:sp>
        <p:nvSpPr>
          <p:cNvPr id="89101" name="AutoShape 13"/>
          <p:cNvSpPr>
            <a:spLocks noChangeArrowheads="1"/>
          </p:cNvSpPr>
          <p:nvPr/>
        </p:nvSpPr>
        <p:spPr bwMode="auto">
          <a:xfrm>
            <a:off x="5715000" y="5105400"/>
            <a:ext cx="152400" cy="152400"/>
          </a:xfrm>
          <a:prstGeom prst="diamond">
            <a:avLst/>
          </a:prstGeom>
          <a:solidFill>
            <a:srgbClr val="FF3300"/>
          </a:solidFill>
          <a:ln w="9525">
            <a:solidFill>
              <a:schemeClr val="tx1"/>
            </a:solidFill>
            <a:miter lim="800000"/>
            <a:headEnd/>
            <a:tailEnd/>
          </a:ln>
        </p:spPr>
        <p:txBody>
          <a:bodyPr wrap="none" anchor="ctr"/>
          <a:lstStyle/>
          <a:p>
            <a:endParaRPr lang="en-US"/>
          </a:p>
        </p:txBody>
      </p:sp>
      <p:sp>
        <p:nvSpPr>
          <p:cNvPr id="89103" name="AutoShape 15"/>
          <p:cNvSpPr>
            <a:spLocks noChangeArrowheads="1"/>
          </p:cNvSpPr>
          <p:nvPr/>
        </p:nvSpPr>
        <p:spPr bwMode="auto">
          <a:xfrm>
            <a:off x="3124200" y="2819400"/>
            <a:ext cx="304800" cy="304800"/>
          </a:xfrm>
          <a:prstGeom prst="star4">
            <a:avLst>
              <a:gd name="adj" fmla="val 8852"/>
            </a:avLst>
          </a:prstGeom>
          <a:solidFill>
            <a:schemeClr val="accent2"/>
          </a:solidFill>
          <a:ln w="9525">
            <a:solidFill>
              <a:schemeClr val="tx1"/>
            </a:solidFill>
            <a:miter lim="800000"/>
            <a:headEnd/>
            <a:tailEnd/>
          </a:ln>
        </p:spPr>
        <p:txBody>
          <a:bodyPr wrap="none" anchor="ctr"/>
          <a:lstStyle/>
          <a:p>
            <a:endParaRPr lang="en-US"/>
          </a:p>
        </p:txBody>
      </p:sp>
      <p:sp>
        <p:nvSpPr>
          <p:cNvPr id="89104" name="AutoShape 16"/>
          <p:cNvSpPr>
            <a:spLocks noChangeArrowheads="1"/>
          </p:cNvSpPr>
          <p:nvPr/>
        </p:nvSpPr>
        <p:spPr bwMode="auto">
          <a:xfrm>
            <a:off x="3810000" y="25146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89105" name="AutoShape 17"/>
          <p:cNvSpPr>
            <a:spLocks noChangeArrowheads="1"/>
          </p:cNvSpPr>
          <p:nvPr/>
        </p:nvSpPr>
        <p:spPr bwMode="auto">
          <a:xfrm>
            <a:off x="5486400" y="25146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89108" name="AutoShape 20"/>
          <p:cNvSpPr>
            <a:spLocks noChangeArrowheads="1"/>
          </p:cNvSpPr>
          <p:nvPr/>
        </p:nvSpPr>
        <p:spPr bwMode="auto">
          <a:xfrm>
            <a:off x="4495800" y="24384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89109" name="AutoShape 21"/>
          <p:cNvSpPr>
            <a:spLocks noChangeArrowheads="1"/>
          </p:cNvSpPr>
          <p:nvPr/>
        </p:nvSpPr>
        <p:spPr bwMode="auto">
          <a:xfrm>
            <a:off x="5562600" y="31242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89110" name="AutoShape 22"/>
          <p:cNvSpPr>
            <a:spLocks noChangeArrowheads="1"/>
          </p:cNvSpPr>
          <p:nvPr/>
        </p:nvSpPr>
        <p:spPr bwMode="auto">
          <a:xfrm>
            <a:off x="5257800" y="21336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89111" name="AutoShape 23"/>
          <p:cNvSpPr>
            <a:spLocks noChangeArrowheads="1"/>
          </p:cNvSpPr>
          <p:nvPr/>
        </p:nvSpPr>
        <p:spPr bwMode="auto">
          <a:xfrm>
            <a:off x="6019800" y="25146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89112" name="Line 24"/>
          <p:cNvSpPr>
            <a:spLocks noChangeShapeType="1"/>
          </p:cNvSpPr>
          <p:nvPr/>
        </p:nvSpPr>
        <p:spPr bwMode="auto">
          <a:xfrm>
            <a:off x="2362200" y="2667000"/>
            <a:ext cx="1143000" cy="1143000"/>
          </a:xfrm>
          <a:prstGeom prst="line">
            <a:avLst/>
          </a:prstGeom>
          <a:noFill/>
          <a:ln w="9525">
            <a:solidFill>
              <a:srgbClr val="000000"/>
            </a:solidFill>
            <a:round/>
            <a:headEnd/>
            <a:tailEnd type="triangle" w="med" len="med"/>
          </a:ln>
        </p:spPr>
        <p:txBody>
          <a:bodyPr/>
          <a:lstStyle/>
          <a:p>
            <a:endParaRPr lang="en-US"/>
          </a:p>
        </p:txBody>
      </p:sp>
      <p:sp>
        <p:nvSpPr>
          <p:cNvPr id="89113" name="Line 25"/>
          <p:cNvSpPr>
            <a:spLocks noChangeShapeType="1"/>
          </p:cNvSpPr>
          <p:nvPr/>
        </p:nvSpPr>
        <p:spPr bwMode="auto">
          <a:xfrm flipH="1">
            <a:off x="4038600" y="2667000"/>
            <a:ext cx="533400" cy="914400"/>
          </a:xfrm>
          <a:prstGeom prst="line">
            <a:avLst/>
          </a:prstGeom>
          <a:noFill/>
          <a:ln w="9525">
            <a:solidFill>
              <a:srgbClr val="000000"/>
            </a:solidFill>
            <a:round/>
            <a:headEnd/>
            <a:tailEnd type="triangle" w="med" len="med"/>
          </a:ln>
        </p:spPr>
        <p:txBody>
          <a:bodyPr/>
          <a:lstStyle/>
          <a:p>
            <a:endParaRPr lang="en-US"/>
          </a:p>
        </p:txBody>
      </p:sp>
      <p:sp>
        <p:nvSpPr>
          <p:cNvPr id="89120" name="AutoShape 32"/>
          <p:cNvSpPr>
            <a:spLocks noChangeArrowheads="1"/>
          </p:cNvSpPr>
          <p:nvPr/>
        </p:nvSpPr>
        <p:spPr bwMode="auto">
          <a:xfrm>
            <a:off x="7848600" y="19812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89121" name="AutoShape 33"/>
          <p:cNvSpPr>
            <a:spLocks noChangeArrowheads="1"/>
          </p:cNvSpPr>
          <p:nvPr/>
        </p:nvSpPr>
        <p:spPr bwMode="auto">
          <a:xfrm>
            <a:off x="8001000" y="3276600"/>
            <a:ext cx="152400" cy="152400"/>
          </a:xfrm>
          <a:prstGeom prst="diamond">
            <a:avLst/>
          </a:prstGeom>
          <a:solidFill>
            <a:srgbClr val="FF3300"/>
          </a:solidFill>
          <a:ln w="9525">
            <a:solidFill>
              <a:schemeClr val="tx1"/>
            </a:solidFill>
            <a:miter lim="800000"/>
            <a:headEnd/>
            <a:tailEnd/>
          </a:ln>
        </p:spPr>
        <p:txBody>
          <a:bodyPr wrap="none" anchor="ctr"/>
          <a:lstStyle/>
          <a:p>
            <a:endParaRPr lang="en-US"/>
          </a:p>
        </p:txBody>
      </p:sp>
      <p:sp>
        <p:nvSpPr>
          <p:cNvPr id="89122" name="Text Box 34"/>
          <p:cNvSpPr txBox="1">
            <a:spLocks noChangeArrowheads="1"/>
          </p:cNvSpPr>
          <p:nvPr/>
        </p:nvSpPr>
        <p:spPr bwMode="auto">
          <a:xfrm>
            <a:off x="7772400" y="3168650"/>
            <a:ext cx="1295400" cy="641350"/>
          </a:xfrm>
          <a:prstGeom prst="rect">
            <a:avLst/>
          </a:prstGeom>
          <a:noFill/>
          <a:ln w="9525">
            <a:noFill/>
            <a:miter lim="800000"/>
            <a:headEnd/>
            <a:tailEnd/>
          </a:ln>
        </p:spPr>
        <p:txBody>
          <a:bodyPr>
            <a:spAutoFit/>
          </a:bodyPr>
          <a:lstStyle/>
          <a:p>
            <a:pPr algn="r"/>
            <a:r>
              <a:rPr lang="en-US"/>
              <a:t>South household</a:t>
            </a:r>
          </a:p>
        </p:txBody>
      </p:sp>
      <p:sp>
        <p:nvSpPr>
          <p:cNvPr id="89123" name="Text Box 35"/>
          <p:cNvSpPr txBox="1">
            <a:spLocks noChangeArrowheads="1"/>
          </p:cNvSpPr>
          <p:nvPr/>
        </p:nvSpPr>
        <p:spPr bwMode="auto">
          <a:xfrm>
            <a:off x="7772400" y="1981200"/>
            <a:ext cx="1295400" cy="641350"/>
          </a:xfrm>
          <a:prstGeom prst="rect">
            <a:avLst/>
          </a:prstGeom>
          <a:noFill/>
          <a:ln w="9525">
            <a:noFill/>
            <a:miter lim="800000"/>
            <a:headEnd/>
            <a:tailEnd/>
          </a:ln>
        </p:spPr>
        <p:txBody>
          <a:bodyPr>
            <a:spAutoFit/>
          </a:bodyPr>
          <a:lstStyle/>
          <a:p>
            <a:pPr algn="r"/>
            <a:r>
              <a:rPr lang="en-US"/>
              <a:t>North household</a:t>
            </a:r>
          </a:p>
        </p:txBody>
      </p:sp>
      <p:sp>
        <p:nvSpPr>
          <p:cNvPr id="89125" name="Rectangle 37"/>
          <p:cNvSpPr>
            <a:spLocks noChangeArrowheads="1"/>
          </p:cNvSpPr>
          <p:nvPr/>
        </p:nvSpPr>
        <p:spPr bwMode="auto">
          <a:xfrm>
            <a:off x="3581400" y="3733800"/>
            <a:ext cx="457200" cy="228600"/>
          </a:xfrm>
          <a:prstGeom prst="rect">
            <a:avLst/>
          </a:prstGeom>
          <a:solidFill>
            <a:srgbClr val="669900"/>
          </a:solidFill>
          <a:ln w="9525">
            <a:solidFill>
              <a:schemeClr val="tx1"/>
            </a:solidFill>
            <a:miter lim="800000"/>
            <a:headEnd/>
            <a:tailEnd/>
          </a:ln>
        </p:spPr>
        <p:txBody>
          <a:bodyPr wrap="none" anchor="ctr"/>
          <a:lstStyle/>
          <a:p>
            <a:endParaRPr lang="en-US"/>
          </a:p>
        </p:txBody>
      </p:sp>
      <p:sp>
        <p:nvSpPr>
          <p:cNvPr id="89126" name="Line 38"/>
          <p:cNvSpPr>
            <a:spLocks noChangeShapeType="1"/>
          </p:cNvSpPr>
          <p:nvPr/>
        </p:nvSpPr>
        <p:spPr bwMode="auto">
          <a:xfrm>
            <a:off x="3352800" y="3048000"/>
            <a:ext cx="304800" cy="533400"/>
          </a:xfrm>
          <a:prstGeom prst="line">
            <a:avLst/>
          </a:prstGeom>
          <a:noFill/>
          <a:ln w="9525">
            <a:solidFill>
              <a:srgbClr val="000000"/>
            </a:solidFill>
            <a:round/>
            <a:headEnd/>
            <a:tailEnd type="triangle" w="med" len="med"/>
          </a:ln>
        </p:spPr>
        <p:txBody>
          <a:bodyPr/>
          <a:lstStyle/>
          <a:p>
            <a:endParaRPr lang="en-US"/>
          </a:p>
        </p:txBody>
      </p:sp>
      <p:sp>
        <p:nvSpPr>
          <p:cNvPr id="89127" name="Line 39"/>
          <p:cNvSpPr>
            <a:spLocks noChangeShapeType="1"/>
          </p:cNvSpPr>
          <p:nvPr/>
        </p:nvSpPr>
        <p:spPr bwMode="auto">
          <a:xfrm flipH="1">
            <a:off x="3810000" y="2743200"/>
            <a:ext cx="152400" cy="762000"/>
          </a:xfrm>
          <a:prstGeom prst="line">
            <a:avLst/>
          </a:prstGeom>
          <a:noFill/>
          <a:ln w="9525">
            <a:solidFill>
              <a:srgbClr val="000000"/>
            </a:solidFill>
            <a:round/>
            <a:headEnd/>
            <a:tailEnd type="triangle" w="med" len="med"/>
          </a:ln>
        </p:spPr>
        <p:txBody>
          <a:bodyPr/>
          <a:lstStyle/>
          <a:p>
            <a:endParaRPr lang="en-US"/>
          </a:p>
        </p:txBody>
      </p:sp>
      <p:sp>
        <p:nvSpPr>
          <p:cNvPr id="89128" name="Line 40"/>
          <p:cNvSpPr>
            <a:spLocks noChangeShapeType="1"/>
          </p:cNvSpPr>
          <p:nvPr/>
        </p:nvSpPr>
        <p:spPr bwMode="auto">
          <a:xfrm flipH="1">
            <a:off x="4267200" y="2743200"/>
            <a:ext cx="1295400" cy="914400"/>
          </a:xfrm>
          <a:prstGeom prst="line">
            <a:avLst/>
          </a:prstGeom>
          <a:noFill/>
          <a:ln w="9525">
            <a:solidFill>
              <a:srgbClr val="000000"/>
            </a:solidFill>
            <a:round/>
            <a:headEnd/>
            <a:tailEnd type="triangle" w="med" len="med"/>
          </a:ln>
        </p:spPr>
        <p:txBody>
          <a:bodyPr/>
          <a:lstStyle/>
          <a:p>
            <a:endParaRPr lang="en-US"/>
          </a:p>
        </p:txBody>
      </p:sp>
      <p:sp>
        <p:nvSpPr>
          <p:cNvPr id="89129" name="Line 41"/>
          <p:cNvSpPr>
            <a:spLocks noChangeShapeType="1"/>
          </p:cNvSpPr>
          <p:nvPr/>
        </p:nvSpPr>
        <p:spPr bwMode="auto">
          <a:xfrm flipH="1">
            <a:off x="4114800" y="2438400"/>
            <a:ext cx="1219200" cy="1295400"/>
          </a:xfrm>
          <a:prstGeom prst="line">
            <a:avLst/>
          </a:prstGeom>
          <a:noFill/>
          <a:ln w="9525">
            <a:solidFill>
              <a:srgbClr val="000000"/>
            </a:solidFill>
            <a:round/>
            <a:headEnd/>
            <a:tailEnd type="triangle" w="med" len="med"/>
          </a:ln>
        </p:spPr>
        <p:txBody>
          <a:bodyPr/>
          <a:lstStyle/>
          <a:p>
            <a:endParaRPr lang="en-US"/>
          </a:p>
        </p:txBody>
      </p:sp>
      <p:sp>
        <p:nvSpPr>
          <p:cNvPr id="89130" name="Line 42"/>
          <p:cNvSpPr>
            <a:spLocks noChangeShapeType="1"/>
          </p:cNvSpPr>
          <p:nvPr/>
        </p:nvSpPr>
        <p:spPr bwMode="auto">
          <a:xfrm flipH="1">
            <a:off x="4114800" y="2819400"/>
            <a:ext cx="1981200" cy="1066800"/>
          </a:xfrm>
          <a:prstGeom prst="line">
            <a:avLst/>
          </a:prstGeom>
          <a:noFill/>
          <a:ln w="9525">
            <a:solidFill>
              <a:srgbClr val="000000"/>
            </a:solidFill>
            <a:round/>
            <a:headEnd/>
            <a:tailEnd type="triangle" w="med" len="med"/>
          </a:ln>
        </p:spPr>
        <p:txBody>
          <a:bodyPr/>
          <a:lstStyle/>
          <a:p>
            <a:endParaRPr lang="en-US"/>
          </a:p>
        </p:txBody>
      </p:sp>
      <p:sp>
        <p:nvSpPr>
          <p:cNvPr id="89131" name="Line 43"/>
          <p:cNvSpPr>
            <a:spLocks noChangeShapeType="1"/>
          </p:cNvSpPr>
          <p:nvPr/>
        </p:nvSpPr>
        <p:spPr bwMode="auto">
          <a:xfrm flipH="1">
            <a:off x="4191000" y="3429000"/>
            <a:ext cx="1447800" cy="533400"/>
          </a:xfrm>
          <a:prstGeom prst="line">
            <a:avLst/>
          </a:prstGeom>
          <a:noFill/>
          <a:ln w="9525">
            <a:solidFill>
              <a:srgbClr val="000000"/>
            </a:solidFill>
            <a:round/>
            <a:headEnd/>
            <a:tailEnd type="triangle" w="med" len="med"/>
          </a:ln>
        </p:spPr>
        <p:txBody>
          <a:bodyPr/>
          <a:lstStyle/>
          <a:p>
            <a:endParaRPr lang="en-US"/>
          </a:p>
        </p:txBody>
      </p:sp>
      <p:sp>
        <p:nvSpPr>
          <p:cNvPr id="89132" name="Line 44"/>
          <p:cNvSpPr>
            <a:spLocks noChangeShapeType="1"/>
          </p:cNvSpPr>
          <p:nvPr/>
        </p:nvSpPr>
        <p:spPr bwMode="auto">
          <a:xfrm flipH="1">
            <a:off x="3048000" y="4038600"/>
            <a:ext cx="533400" cy="457200"/>
          </a:xfrm>
          <a:prstGeom prst="line">
            <a:avLst/>
          </a:prstGeom>
          <a:noFill/>
          <a:ln w="9525">
            <a:solidFill>
              <a:srgbClr val="000000"/>
            </a:solidFill>
            <a:round/>
            <a:headEnd/>
            <a:tailEnd type="triangle" w="med" len="med"/>
          </a:ln>
        </p:spPr>
        <p:txBody>
          <a:bodyPr/>
          <a:lstStyle/>
          <a:p>
            <a:endParaRPr lang="en-US"/>
          </a:p>
        </p:txBody>
      </p:sp>
      <p:sp>
        <p:nvSpPr>
          <p:cNvPr id="89133" name="Line 45"/>
          <p:cNvSpPr>
            <a:spLocks noChangeShapeType="1"/>
          </p:cNvSpPr>
          <p:nvPr/>
        </p:nvSpPr>
        <p:spPr bwMode="auto">
          <a:xfrm flipH="1">
            <a:off x="2667000" y="4038600"/>
            <a:ext cx="990600" cy="1371600"/>
          </a:xfrm>
          <a:prstGeom prst="line">
            <a:avLst/>
          </a:prstGeom>
          <a:noFill/>
          <a:ln w="9525">
            <a:solidFill>
              <a:srgbClr val="000000"/>
            </a:solidFill>
            <a:round/>
            <a:headEnd/>
            <a:tailEnd type="triangle" w="med" len="med"/>
          </a:ln>
        </p:spPr>
        <p:txBody>
          <a:bodyPr/>
          <a:lstStyle/>
          <a:p>
            <a:endParaRPr lang="en-US"/>
          </a:p>
        </p:txBody>
      </p:sp>
      <p:sp>
        <p:nvSpPr>
          <p:cNvPr id="89134" name="Line 46"/>
          <p:cNvSpPr>
            <a:spLocks noChangeShapeType="1"/>
          </p:cNvSpPr>
          <p:nvPr/>
        </p:nvSpPr>
        <p:spPr bwMode="auto">
          <a:xfrm flipH="1">
            <a:off x="3429000" y="4191000"/>
            <a:ext cx="381000" cy="1066800"/>
          </a:xfrm>
          <a:prstGeom prst="line">
            <a:avLst/>
          </a:prstGeom>
          <a:noFill/>
          <a:ln w="9525">
            <a:solidFill>
              <a:srgbClr val="000000"/>
            </a:solidFill>
            <a:round/>
            <a:headEnd/>
            <a:tailEnd type="triangle" w="med" len="med"/>
          </a:ln>
        </p:spPr>
        <p:txBody>
          <a:bodyPr/>
          <a:lstStyle/>
          <a:p>
            <a:endParaRPr lang="en-US"/>
          </a:p>
        </p:txBody>
      </p:sp>
      <p:sp>
        <p:nvSpPr>
          <p:cNvPr id="89135" name="Line 47"/>
          <p:cNvSpPr>
            <a:spLocks noChangeShapeType="1"/>
          </p:cNvSpPr>
          <p:nvPr/>
        </p:nvSpPr>
        <p:spPr bwMode="auto">
          <a:xfrm>
            <a:off x="3962400" y="4114800"/>
            <a:ext cx="228600" cy="838200"/>
          </a:xfrm>
          <a:prstGeom prst="line">
            <a:avLst/>
          </a:prstGeom>
          <a:noFill/>
          <a:ln w="9525">
            <a:solidFill>
              <a:srgbClr val="000000"/>
            </a:solidFill>
            <a:round/>
            <a:headEnd/>
            <a:tailEnd type="triangle" w="med" len="med"/>
          </a:ln>
        </p:spPr>
        <p:txBody>
          <a:bodyPr/>
          <a:lstStyle/>
          <a:p>
            <a:endParaRPr lang="en-US"/>
          </a:p>
        </p:txBody>
      </p:sp>
      <p:sp>
        <p:nvSpPr>
          <p:cNvPr id="89136" name="Line 48"/>
          <p:cNvSpPr>
            <a:spLocks noChangeShapeType="1"/>
          </p:cNvSpPr>
          <p:nvPr/>
        </p:nvSpPr>
        <p:spPr bwMode="auto">
          <a:xfrm>
            <a:off x="4038600" y="4114800"/>
            <a:ext cx="1066800" cy="990600"/>
          </a:xfrm>
          <a:prstGeom prst="line">
            <a:avLst/>
          </a:prstGeom>
          <a:noFill/>
          <a:ln w="9525">
            <a:solidFill>
              <a:srgbClr val="000000"/>
            </a:solidFill>
            <a:round/>
            <a:headEnd/>
            <a:tailEnd type="triangle" w="med" len="med"/>
          </a:ln>
        </p:spPr>
        <p:txBody>
          <a:bodyPr/>
          <a:lstStyle/>
          <a:p>
            <a:endParaRPr lang="en-US"/>
          </a:p>
        </p:txBody>
      </p:sp>
      <p:sp>
        <p:nvSpPr>
          <p:cNvPr id="89137" name="Line 49"/>
          <p:cNvSpPr>
            <a:spLocks noChangeShapeType="1"/>
          </p:cNvSpPr>
          <p:nvPr/>
        </p:nvSpPr>
        <p:spPr bwMode="auto">
          <a:xfrm>
            <a:off x="4038600" y="4038600"/>
            <a:ext cx="1752600" cy="1066800"/>
          </a:xfrm>
          <a:prstGeom prst="line">
            <a:avLst/>
          </a:prstGeom>
          <a:noFill/>
          <a:ln w="9525">
            <a:solidFill>
              <a:srgbClr val="000000"/>
            </a:solidFill>
            <a:round/>
            <a:headEnd/>
            <a:tailEnd type="triangle" w="med" len="med"/>
          </a:ln>
        </p:spPr>
        <p:txBody>
          <a:bodyPr/>
          <a:lstStyle/>
          <a:p>
            <a:endParaRPr lang="en-US"/>
          </a:p>
        </p:txBody>
      </p:sp>
      <p:sp>
        <p:nvSpPr>
          <p:cNvPr id="89138" name="Line 50"/>
          <p:cNvSpPr>
            <a:spLocks noChangeShapeType="1"/>
          </p:cNvSpPr>
          <p:nvPr/>
        </p:nvSpPr>
        <p:spPr bwMode="auto">
          <a:xfrm flipH="1">
            <a:off x="3886200" y="4114800"/>
            <a:ext cx="0" cy="1295400"/>
          </a:xfrm>
          <a:prstGeom prst="line">
            <a:avLst/>
          </a:prstGeom>
          <a:noFill/>
          <a:ln w="9525">
            <a:solidFill>
              <a:srgbClr val="000000"/>
            </a:solidFill>
            <a:round/>
            <a:headEnd/>
            <a:tailEnd type="triangle" w="med" len="med"/>
          </a:ln>
        </p:spPr>
        <p:txBody>
          <a:bodyPr/>
          <a:lstStyle/>
          <a:p>
            <a:endParaRPr lang="en-US"/>
          </a:p>
        </p:txBody>
      </p:sp>
      <p:sp>
        <p:nvSpPr>
          <p:cNvPr id="89146" name="Oval 58"/>
          <p:cNvSpPr>
            <a:spLocks noChangeArrowheads="1"/>
          </p:cNvSpPr>
          <p:nvPr/>
        </p:nvSpPr>
        <p:spPr bwMode="auto">
          <a:xfrm>
            <a:off x="2971800" y="3429000"/>
            <a:ext cx="1600200" cy="838200"/>
          </a:xfrm>
          <a:prstGeom prst="ellipse">
            <a:avLst/>
          </a:prstGeom>
          <a:noFill/>
          <a:ln w="28575">
            <a:solidFill>
              <a:srgbClr val="800000"/>
            </a:solidFill>
            <a:round/>
            <a:headEnd/>
            <a:tailEnd/>
          </a:ln>
        </p:spPr>
        <p:txBody>
          <a:bodyPr wrap="none" anchor="ctr"/>
          <a:lstStyle/>
          <a:p>
            <a:endParaRPr lang="en-US"/>
          </a:p>
        </p:txBody>
      </p:sp>
      <p:sp>
        <p:nvSpPr>
          <p:cNvPr id="89147" name="Text Box 59"/>
          <p:cNvSpPr txBox="1">
            <a:spLocks noChangeArrowheads="1"/>
          </p:cNvSpPr>
          <p:nvPr/>
        </p:nvSpPr>
        <p:spPr bwMode="auto">
          <a:xfrm>
            <a:off x="838200" y="6096000"/>
            <a:ext cx="8153400" cy="641350"/>
          </a:xfrm>
          <a:prstGeom prst="rect">
            <a:avLst/>
          </a:prstGeom>
          <a:noFill/>
          <a:ln w="9525">
            <a:noFill/>
            <a:miter lim="800000"/>
            <a:headEnd/>
            <a:tailEnd/>
          </a:ln>
        </p:spPr>
        <p:txBody>
          <a:bodyPr>
            <a:spAutoFit/>
          </a:bodyPr>
          <a:lstStyle/>
          <a:p>
            <a:r>
              <a:rPr lang="en-US"/>
              <a:t>Concentration of trade workers, bids up land prices.  People economize on land giving rise to an area with high population density- a Trading City.</a:t>
            </a:r>
          </a:p>
        </p:txBody>
      </p:sp>
      <p:sp>
        <p:nvSpPr>
          <p:cNvPr id="50" name="Slide Number Placeholder 49"/>
          <p:cNvSpPr>
            <a:spLocks noGrp="1"/>
          </p:cNvSpPr>
          <p:nvPr>
            <p:ph type="sldNum" sz="quarter" idx="12"/>
          </p:nvPr>
        </p:nvSpPr>
        <p:spPr/>
        <p:txBody>
          <a:bodyPr/>
          <a:lstStyle/>
          <a:p>
            <a:pPr>
              <a:defRPr/>
            </a:pPr>
            <a:fld id="{1FECC814-04C2-41CA-B689-ED75D2517335}" type="slidenum">
              <a:rPr lang="en-US" smtClean="0"/>
              <a:pPr>
                <a:defRPr/>
              </a:pPr>
              <a:t>29</a:t>
            </a:fld>
            <a:endParaRPr lang="en-US"/>
          </a:p>
        </p:txBody>
      </p:sp>
      <p:pic>
        <p:nvPicPr>
          <p:cNvPr id="1026" name="Picture 2" descr="C:\Users\rahmed\AppData\Local\Microsoft\Windows\Temporary Internet Files\Content.IE5\W3WBUR29\MC900434882[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00400" y="3814715"/>
            <a:ext cx="380713" cy="380713"/>
          </a:xfrm>
          <a:prstGeom prst="rect">
            <a:avLst/>
          </a:prstGeom>
          <a:noFill/>
          <a:extLst>
            <a:ext uri="{909E8E84-426E-40DD-AFC4-6F175D3DCCD1}">
              <a14:hiddenFill xmlns:a14="http://schemas.microsoft.com/office/drawing/2010/main">
                <a:solidFill>
                  <a:srgbClr val="FFFFFF"/>
                </a:solidFill>
              </a14:hiddenFill>
            </a:ext>
          </a:extLst>
        </p:spPr>
      </p:pic>
      <p:pic>
        <p:nvPicPr>
          <p:cNvPr id="52" name="Picture 2" descr="C:\Users\rahmed\AppData\Local\Microsoft\Windows\Temporary Internet Files\Content.IE5\W3WBUR29\MC900434882[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86200" y="3733800"/>
            <a:ext cx="380713" cy="380713"/>
          </a:xfrm>
          <a:prstGeom prst="rect">
            <a:avLst/>
          </a:prstGeom>
          <a:noFill/>
          <a:extLst>
            <a:ext uri="{909E8E84-426E-40DD-AFC4-6F175D3DCCD1}">
              <a14:hiddenFill xmlns:a14="http://schemas.microsoft.com/office/drawing/2010/main">
                <a:solidFill>
                  <a:srgbClr val="FFFFFF"/>
                </a:solidFill>
              </a14:hiddenFill>
            </a:ext>
          </a:extLst>
        </p:spPr>
      </p:pic>
      <p:pic>
        <p:nvPicPr>
          <p:cNvPr id="53" name="Picture 2" descr="C:\Users\rahmed\AppData\Local\Microsoft\Windows\Temporary Internet Files\Content.IE5\W3WBUR29\MC900434882[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05200" y="3886487"/>
            <a:ext cx="380713" cy="380713"/>
          </a:xfrm>
          <a:prstGeom prst="rect">
            <a:avLst/>
          </a:prstGeom>
          <a:noFill/>
          <a:extLst>
            <a:ext uri="{909E8E84-426E-40DD-AFC4-6F175D3DCCD1}">
              <a14:hiddenFill xmlns:a14="http://schemas.microsoft.com/office/drawing/2010/main">
                <a:solidFill>
                  <a:srgbClr val="FFFFFF"/>
                </a:solidFill>
              </a14:hiddenFill>
            </a:ext>
          </a:extLst>
        </p:spPr>
      </p:pic>
      <p:pic>
        <p:nvPicPr>
          <p:cNvPr id="54" name="Picture 2" descr="C:\Users\rahmed\AppData\Local\Microsoft\Windows\Temporary Internet Files\Content.IE5\W3WBUR29\MC900434882[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76887" y="3581400"/>
            <a:ext cx="380713" cy="380713"/>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2" descr="C:\Users\rahmed\AppData\Local\Microsoft\Windows\Temporary Internet Files\Content.IE5\W3WBUR29\MC900434882[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14800" y="3962400"/>
            <a:ext cx="380713" cy="380713"/>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2" descr="C:\Users\rahmed\AppData\Local\Microsoft\Windows\Temporary Internet Files\Content.IE5\W3WBUR29\MC900434882[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0" y="4038600"/>
            <a:ext cx="380713" cy="380713"/>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2" descr="C:\Users\rahmed\AppData\Local\Microsoft\Windows\Temporary Internet Files\Content.IE5\W3WBUR29\MC900434882[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14800" y="3581687"/>
            <a:ext cx="380713" cy="380713"/>
          </a:xfrm>
          <a:prstGeom prst="rect">
            <a:avLst/>
          </a:prstGeom>
          <a:noFill/>
          <a:extLst>
            <a:ext uri="{909E8E84-426E-40DD-AFC4-6F175D3DCCD1}">
              <a14:hiddenFill xmlns:a14="http://schemas.microsoft.com/office/drawing/2010/main">
                <a:solidFill>
                  <a:srgbClr val="FFFFFF"/>
                </a:solidFill>
              </a14:hiddenFill>
            </a:ext>
          </a:extLst>
        </p:spPr>
      </p:pic>
      <p:pic>
        <p:nvPicPr>
          <p:cNvPr id="58" name="Picture 2" descr="C:\Users\rahmed\AppData\Local\Microsoft\Windows\Temporary Internet Files\Content.IE5\W3WBUR29\MC900434882[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05487" y="3352800"/>
            <a:ext cx="380713" cy="3807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animEffect transition="in" filter="blinds(horizontal)">
                                      <p:cBhvr>
                                        <p:cTn id="7" dur="500"/>
                                        <p:tgtEl>
                                          <p:spTgt spid="89091">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89090"/>
                                        </p:tgtEl>
                                        <p:attrNameLst>
                                          <p:attrName>style.visibility</p:attrName>
                                        </p:attrNameLst>
                                      </p:cBhvr>
                                      <p:to>
                                        <p:strVal val="visible"/>
                                      </p:to>
                                    </p:set>
                                    <p:animEffect transition="in" filter="blinds(horizontal)">
                                      <p:cBhvr>
                                        <p:cTn id="10" dur="500"/>
                                        <p:tgtEl>
                                          <p:spTgt spid="89090"/>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89092"/>
                                        </p:tgtEl>
                                        <p:attrNameLst>
                                          <p:attrName>style.visibility</p:attrName>
                                        </p:attrNameLst>
                                      </p:cBhvr>
                                      <p:to>
                                        <p:strVal val="visible"/>
                                      </p:to>
                                    </p:set>
                                    <p:animEffect transition="in" filter="blinds(horizontal)">
                                      <p:cBhvr>
                                        <p:cTn id="15" dur="500"/>
                                        <p:tgtEl>
                                          <p:spTgt spid="89092"/>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89123"/>
                                        </p:tgtEl>
                                        <p:attrNameLst>
                                          <p:attrName>style.visibility</p:attrName>
                                        </p:attrNameLst>
                                      </p:cBhvr>
                                      <p:to>
                                        <p:strVal val="visible"/>
                                      </p:to>
                                    </p:set>
                                    <p:animEffect transition="in" filter="blinds(horizontal)">
                                      <p:cBhvr>
                                        <p:cTn id="18" dur="500"/>
                                        <p:tgtEl>
                                          <p:spTgt spid="89123"/>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89122"/>
                                        </p:tgtEl>
                                        <p:attrNameLst>
                                          <p:attrName>style.visibility</p:attrName>
                                        </p:attrNameLst>
                                      </p:cBhvr>
                                      <p:to>
                                        <p:strVal val="visible"/>
                                      </p:to>
                                    </p:set>
                                    <p:animEffect transition="in" filter="blinds(horizontal)">
                                      <p:cBhvr>
                                        <p:cTn id="21" dur="500"/>
                                        <p:tgtEl>
                                          <p:spTgt spid="89122"/>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89093"/>
                                        </p:tgtEl>
                                        <p:attrNameLst>
                                          <p:attrName>style.visibility</p:attrName>
                                        </p:attrNameLst>
                                      </p:cBhvr>
                                      <p:to>
                                        <p:strVal val="visible"/>
                                      </p:to>
                                    </p:set>
                                    <p:animEffect transition="in" filter="blinds(horizontal)">
                                      <p:cBhvr>
                                        <p:cTn id="24" dur="500"/>
                                        <p:tgtEl>
                                          <p:spTgt spid="89093"/>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89094"/>
                                        </p:tgtEl>
                                        <p:attrNameLst>
                                          <p:attrName>style.visibility</p:attrName>
                                        </p:attrNameLst>
                                      </p:cBhvr>
                                      <p:to>
                                        <p:strVal val="visible"/>
                                      </p:to>
                                    </p:set>
                                    <p:animEffect transition="in" filter="blinds(horizontal)">
                                      <p:cBhvr>
                                        <p:cTn id="27" dur="500"/>
                                        <p:tgtEl>
                                          <p:spTgt spid="89094"/>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89095"/>
                                        </p:tgtEl>
                                        <p:attrNameLst>
                                          <p:attrName>style.visibility</p:attrName>
                                        </p:attrNameLst>
                                      </p:cBhvr>
                                      <p:to>
                                        <p:strVal val="visible"/>
                                      </p:to>
                                    </p:set>
                                    <p:animEffect transition="in" filter="blinds(horizontal)">
                                      <p:cBhvr>
                                        <p:cTn id="30" dur="500"/>
                                        <p:tgtEl>
                                          <p:spTgt spid="89095"/>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89096"/>
                                        </p:tgtEl>
                                        <p:attrNameLst>
                                          <p:attrName>style.visibility</p:attrName>
                                        </p:attrNameLst>
                                      </p:cBhvr>
                                      <p:to>
                                        <p:strVal val="visible"/>
                                      </p:to>
                                    </p:set>
                                    <p:animEffect transition="in" filter="blinds(horizontal)">
                                      <p:cBhvr>
                                        <p:cTn id="33" dur="500"/>
                                        <p:tgtEl>
                                          <p:spTgt spid="89096"/>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89097"/>
                                        </p:tgtEl>
                                        <p:attrNameLst>
                                          <p:attrName>style.visibility</p:attrName>
                                        </p:attrNameLst>
                                      </p:cBhvr>
                                      <p:to>
                                        <p:strVal val="visible"/>
                                      </p:to>
                                    </p:set>
                                    <p:animEffect transition="in" filter="blinds(horizontal)">
                                      <p:cBhvr>
                                        <p:cTn id="36" dur="500"/>
                                        <p:tgtEl>
                                          <p:spTgt spid="89097"/>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89098"/>
                                        </p:tgtEl>
                                        <p:attrNameLst>
                                          <p:attrName>style.visibility</p:attrName>
                                        </p:attrNameLst>
                                      </p:cBhvr>
                                      <p:to>
                                        <p:strVal val="visible"/>
                                      </p:to>
                                    </p:set>
                                    <p:animEffect transition="in" filter="blinds(horizontal)">
                                      <p:cBhvr>
                                        <p:cTn id="39" dur="500"/>
                                        <p:tgtEl>
                                          <p:spTgt spid="89098"/>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89099"/>
                                        </p:tgtEl>
                                        <p:attrNameLst>
                                          <p:attrName>style.visibility</p:attrName>
                                        </p:attrNameLst>
                                      </p:cBhvr>
                                      <p:to>
                                        <p:strVal val="visible"/>
                                      </p:to>
                                    </p:set>
                                    <p:animEffect transition="in" filter="blinds(horizontal)">
                                      <p:cBhvr>
                                        <p:cTn id="42" dur="500"/>
                                        <p:tgtEl>
                                          <p:spTgt spid="89099"/>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89100"/>
                                        </p:tgtEl>
                                        <p:attrNameLst>
                                          <p:attrName>style.visibility</p:attrName>
                                        </p:attrNameLst>
                                      </p:cBhvr>
                                      <p:to>
                                        <p:strVal val="visible"/>
                                      </p:to>
                                    </p:set>
                                    <p:animEffect transition="in" filter="blinds(horizontal)">
                                      <p:cBhvr>
                                        <p:cTn id="45" dur="500"/>
                                        <p:tgtEl>
                                          <p:spTgt spid="89100"/>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89101"/>
                                        </p:tgtEl>
                                        <p:attrNameLst>
                                          <p:attrName>style.visibility</p:attrName>
                                        </p:attrNameLst>
                                      </p:cBhvr>
                                      <p:to>
                                        <p:strVal val="visible"/>
                                      </p:to>
                                    </p:set>
                                    <p:animEffect transition="in" filter="blinds(horizontal)">
                                      <p:cBhvr>
                                        <p:cTn id="48" dur="500"/>
                                        <p:tgtEl>
                                          <p:spTgt spid="89101"/>
                                        </p:tgtEl>
                                      </p:cBhvr>
                                    </p:animEffect>
                                  </p:childTnLst>
                                </p:cTn>
                              </p:par>
                              <p:par>
                                <p:cTn id="49" presetID="3" presetClass="entr" presetSubtype="10" fill="hold" grpId="0" nodeType="withEffect">
                                  <p:stCondLst>
                                    <p:cond delay="0"/>
                                  </p:stCondLst>
                                  <p:childTnLst>
                                    <p:set>
                                      <p:cBhvr>
                                        <p:cTn id="50" dur="1" fill="hold">
                                          <p:stCondLst>
                                            <p:cond delay="0"/>
                                          </p:stCondLst>
                                        </p:cTn>
                                        <p:tgtEl>
                                          <p:spTgt spid="89121"/>
                                        </p:tgtEl>
                                        <p:attrNameLst>
                                          <p:attrName>style.visibility</p:attrName>
                                        </p:attrNameLst>
                                      </p:cBhvr>
                                      <p:to>
                                        <p:strVal val="visible"/>
                                      </p:to>
                                    </p:set>
                                    <p:animEffect transition="in" filter="blinds(horizontal)">
                                      <p:cBhvr>
                                        <p:cTn id="51" dur="500"/>
                                        <p:tgtEl>
                                          <p:spTgt spid="89121"/>
                                        </p:tgtEl>
                                      </p:cBhvr>
                                    </p:animEffect>
                                  </p:childTnLst>
                                </p:cTn>
                              </p:par>
                              <p:par>
                                <p:cTn id="52" presetID="3" presetClass="entr" presetSubtype="10" fill="hold" grpId="0" nodeType="withEffect">
                                  <p:stCondLst>
                                    <p:cond delay="0"/>
                                  </p:stCondLst>
                                  <p:childTnLst>
                                    <p:set>
                                      <p:cBhvr>
                                        <p:cTn id="53" dur="1" fill="hold">
                                          <p:stCondLst>
                                            <p:cond delay="0"/>
                                          </p:stCondLst>
                                        </p:cTn>
                                        <p:tgtEl>
                                          <p:spTgt spid="89103"/>
                                        </p:tgtEl>
                                        <p:attrNameLst>
                                          <p:attrName>style.visibility</p:attrName>
                                        </p:attrNameLst>
                                      </p:cBhvr>
                                      <p:to>
                                        <p:strVal val="visible"/>
                                      </p:to>
                                    </p:set>
                                    <p:animEffect transition="in" filter="blinds(horizontal)">
                                      <p:cBhvr>
                                        <p:cTn id="54" dur="500"/>
                                        <p:tgtEl>
                                          <p:spTgt spid="89103"/>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89120"/>
                                        </p:tgtEl>
                                        <p:attrNameLst>
                                          <p:attrName>style.visibility</p:attrName>
                                        </p:attrNameLst>
                                      </p:cBhvr>
                                      <p:to>
                                        <p:strVal val="visible"/>
                                      </p:to>
                                    </p:set>
                                    <p:animEffect transition="in" filter="blinds(horizontal)">
                                      <p:cBhvr>
                                        <p:cTn id="57" dur="500"/>
                                        <p:tgtEl>
                                          <p:spTgt spid="89120"/>
                                        </p:tgtEl>
                                      </p:cBhvr>
                                    </p:animEffect>
                                  </p:childTnLst>
                                </p:cTn>
                              </p:par>
                              <p:par>
                                <p:cTn id="58" presetID="3" presetClass="entr" presetSubtype="10" fill="hold" grpId="0" nodeType="withEffect">
                                  <p:stCondLst>
                                    <p:cond delay="0"/>
                                  </p:stCondLst>
                                  <p:childTnLst>
                                    <p:set>
                                      <p:cBhvr>
                                        <p:cTn id="59" dur="1" fill="hold">
                                          <p:stCondLst>
                                            <p:cond delay="0"/>
                                          </p:stCondLst>
                                        </p:cTn>
                                        <p:tgtEl>
                                          <p:spTgt spid="89104"/>
                                        </p:tgtEl>
                                        <p:attrNameLst>
                                          <p:attrName>style.visibility</p:attrName>
                                        </p:attrNameLst>
                                      </p:cBhvr>
                                      <p:to>
                                        <p:strVal val="visible"/>
                                      </p:to>
                                    </p:set>
                                    <p:animEffect transition="in" filter="blinds(horizontal)">
                                      <p:cBhvr>
                                        <p:cTn id="60" dur="500"/>
                                        <p:tgtEl>
                                          <p:spTgt spid="89104"/>
                                        </p:tgtEl>
                                      </p:cBhvr>
                                    </p:animEffect>
                                  </p:childTnLst>
                                </p:cTn>
                              </p:par>
                              <p:par>
                                <p:cTn id="61" presetID="3" presetClass="entr" presetSubtype="10" fill="hold" grpId="0" nodeType="withEffect">
                                  <p:stCondLst>
                                    <p:cond delay="0"/>
                                  </p:stCondLst>
                                  <p:childTnLst>
                                    <p:set>
                                      <p:cBhvr>
                                        <p:cTn id="62" dur="1" fill="hold">
                                          <p:stCondLst>
                                            <p:cond delay="0"/>
                                          </p:stCondLst>
                                        </p:cTn>
                                        <p:tgtEl>
                                          <p:spTgt spid="89105"/>
                                        </p:tgtEl>
                                        <p:attrNameLst>
                                          <p:attrName>style.visibility</p:attrName>
                                        </p:attrNameLst>
                                      </p:cBhvr>
                                      <p:to>
                                        <p:strVal val="visible"/>
                                      </p:to>
                                    </p:set>
                                    <p:animEffect transition="in" filter="blinds(horizontal)">
                                      <p:cBhvr>
                                        <p:cTn id="63" dur="500"/>
                                        <p:tgtEl>
                                          <p:spTgt spid="89105"/>
                                        </p:tgtEl>
                                      </p:cBhvr>
                                    </p:animEffect>
                                  </p:childTnLst>
                                </p:cTn>
                              </p:par>
                              <p:par>
                                <p:cTn id="64" presetID="3" presetClass="entr" presetSubtype="10" fill="hold" grpId="0" nodeType="withEffect">
                                  <p:stCondLst>
                                    <p:cond delay="0"/>
                                  </p:stCondLst>
                                  <p:childTnLst>
                                    <p:set>
                                      <p:cBhvr>
                                        <p:cTn id="65" dur="1" fill="hold">
                                          <p:stCondLst>
                                            <p:cond delay="0"/>
                                          </p:stCondLst>
                                        </p:cTn>
                                        <p:tgtEl>
                                          <p:spTgt spid="89108"/>
                                        </p:tgtEl>
                                        <p:attrNameLst>
                                          <p:attrName>style.visibility</p:attrName>
                                        </p:attrNameLst>
                                      </p:cBhvr>
                                      <p:to>
                                        <p:strVal val="visible"/>
                                      </p:to>
                                    </p:set>
                                    <p:animEffect transition="in" filter="blinds(horizontal)">
                                      <p:cBhvr>
                                        <p:cTn id="66" dur="500"/>
                                        <p:tgtEl>
                                          <p:spTgt spid="89108"/>
                                        </p:tgtEl>
                                      </p:cBhvr>
                                    </p:animEffect>
                                  </p:childTnLst>
                                </p:cTn>
                              </p:par>
                              <p:par>
                                <p:cTn id="67" presetID="3" presetClass="entr" presetSubtype="10" fill="hold" grpId="0" nodeType="withEffect">
                                  <p:stCondLst>
                                    <p:cond delay="0"/>
                                  </p:stCondLst>
                                  <p:childTnLst>
                                    <p:set>
                                      <p:cBhvr>
                                        <p:cTn id="68" dur="1" fill="hold">
                                          <p:stCondLst>
                                            <p:cond delay="0"/>
                                          </p:stCondLst>
                                        </p:cTn>
                                        <p:tgtEl>
                                          <p:spTgt spid="89109"/>
                                        </p:tgtEl>
                                        <p:attrNameLst>
                                          <p:attrName>style.visibility</p:attrName>
                                        </p:attrNameLst>
                                      </p:cBhvr>
                                      <p:to>
                                        <p:strVal val="visible"/>
                                      </p:to>
                                    </p:set>
                                    <p:animEffect transition="in" filter="blinds(horizontal)">
                                      <p:cBhvr>
                                        <p:cTn id="69" dur="500"/>
                                        <p:tgtEl>
                                          <p:spTgt spid="89109"/>
                                        </p:tgtEl>
                                      </p:cBhvr>
                                    </p:animEffect>
                                  </p:childTnLst>
                                </p:cTn>
                              </p:par>
                              <p:par>
                                <p:cTn id="70" presetID="3" presetClass="entr" presetSubtype="10" fill="hold" grpId="0" nodeType="withEffect">
                                  <p:stCondLst>
                                    <p:cond delay="0"/>
                                  </p:stCondLst>
                                  <p:childTnLst>
                                    <p:set>
                                      <p:cBhvr>
                                        <p:cTn id="71" dur="1" fill="hold">
                                          <p:stCondLst>
                                            <p:cond delay="0"/>
                                          </p:stCondLst>
                                        </p:cTn>
                                        <p:tgtEl>
                                          <p:spTgt spid="89110"/>
                                        </p:tgtEl>
                                        <p:attrNameLst>
                                          <p:attrName>style.visibility</p:attrName>
                                        </p:attrNameLst>
                                      </p:cBhvr>
                                      <p:to>
                                        <p:strVal val="visible"/>
                                      </p:to>
                                    </p:set>
                                    <p:animEffect transition="in" filter="blinds(horizontal)">
                                      <p:cBhvr>
                                        <p:cTn id="72" dur="500"/>
                                        <p:tgtEl>
                                          <p:spTgt spid="89110"/>
                                        </p:tgtEl>
                                      </p:cBhvr>
                                    </p:animEffect>
                                  </p:childTnLst>
                                </p:cTn>
                              </p:par>
                              <p:par>
                                <p:cTn id="73" presetID="3" presetClass="entr" presetSubtype="10" fill="hold" grpId="0" nodeType="withEffect">
                                  <p:stCondLst>
                                    <p:cond delay="0"/>
                                  </p:stCondLst>
                                  <p:childTnLst>
                                    <p:set>
                                      <p:cBhvr>
                                        <p:cTn id="74" dur="1" fill="hold">
                                          <p:stCondLst>
                                            <p:cond delay="0"/>
                                          </p:stCondLst>
                                        </p:cTn>
                                        <p:tgtEl>
                                          <p:spTgt spid="89111"/>
                                        </p:tgtEl>
                                        <p:attrNameLst>
                                          <p:attrName>style.visibility</p:attrName>
                                        </p:attrNameLst>
                                      </p:cBhvr>
                                      <p:to>
                                        <p:strVal val="visible"/>
                                      </p:to>
                                    </p:set>
                                    <p:animEffect transition="in" filter="blinds(horizontal)">
                                      <p:cBhvr>
                                        <p:cTn id="75" dur="500"/>
                                        <p:tgtEl>
                                          <p:spTgt spid="89111"/>
                                        </p:tgtEl>
                                      </p:cBhvr>
                                    </p:animEffect>
                                  </p:childTnLst>
                                </p:cTn>
                              </p:par>
                              <p:par>
                                <p:cTn id="76" presetID="3" presetClass="entr" presetSubtype="10" fill="hold" grpId="0" nodeType="withEffect">
                                  <p:stCondLst>
                                    <p:cond delay="3000"/>
                                  </p:stCondLst>
                                  <p:childTnLst>
                                    <p:set>
                                      <p:cBhvr>
                                        <p:cTn id="77" dur="1" fill="hold">
                                          <p:stCondLst>
                                            <p:cond delay="0"/>
                                          </p:stCondLst>
                                        </p:cTn>
                                        <p:tgtEl>
                                          <p:spTgt spid="89125"/>
                                        </p:tgtEl>
                                        <p:attrNameLst>
                                          <p:attrName>style.visibility</p:attrName>
                                        </p:attrNameLst>
                                      </p:cBhvr>
                                      <p:to>
                                        <p:strVal val="visible"/>
                                      </p:to>
                                    </p:set>
                                    <p:animEffect transition="in" filter="blinds(horizontal)">
                                      <p:cBhvr>
                                        <p:cTn id="78" dur="500"/>
                                        <p:tgtEl>
                                          <p:spTgt spid="89125"/>
                                        </p:tgtEl>
                                      </p:cBhvr>
                                    </p:animEffect>
                                  </p:childTnLst>
                                </p:cTn>
                              </p:par>
                            </p:childTnLst>
                          </p:cTn>
                        </p:par>
                        <p:par>
                          <p:cTn id="79" fill="hold">
                            <p:stCondLst>
                              <p:cond delay="3500"/>
                            </p:stCondLst>
                            <p:childTnLst>
                              <p:par>
                                <p:cTn id="80" presetID="3" presetClass="entr" presetSubtype="10" fill="hold" grpId="0" nodeType="afterEffect">
                                  <p:stCondLst>
                                    <p:cond delay="0"/>
                                  </p:stCondLst>
                                  <p:childTnLst>
                                    <p:set>
                                      <p:cBhvr>
                                        <p:cTn id="81" dur="1" fill="hold">
                                          <p:stCondLst>
                                            <p:cond delay="0"/>
                                          </p:stCondLst>
                                        </p:cTn>
                                        <p:tgtEl>
                                          <p:spTgt spid="89112"/>
                                        </p:tgtEl>
                                        <p:attrNameLst>
                                          <p:attrName>style.visibility</p:attrName>
                                        </p:attrNameLst>
                                      </p:cBhvr>
                                      <p:to>
                                        <p:strVal val="visible"/>
                                      </p:to>
                                    </p:set>
                                    <p:animEffect transition="in" filter="blinds(horizontal)">
                                      <p:cBhvr>
                                        <p:cTn id="82" dur="500"/>
                                        <p:tgtEl>
                                          <p:spTgt spid="89112"/>
                                        </p:tgtEl>
                                      </p:cBhvr>
                                    </p:animEffect>
                                  </p:childTnLst>
                                </p:cTn>
                              </p:par>
                              <p:par>
                                <p:cTn id="83" presetID="3" presetClass="entr" presetSubtype="10" fill="hold" grpId="0" nodeType="withEffect">
                                  <p:stCondLst>
                                    <p:cond delay="0"/>
                                  </p:stCondLst>
                                  <p:childTnLst>
                                    <p:set>
                                      <p:cBhvr>
                                        <p:cTn id="84" dur="1" fill="hold">
                                          <p:stCondLst>
                                            <p:cond delay="0"/>
                                          </p:stCondLst>
                                        </p:cTn>
                                        <p:tgtEl>
                                          <p:spTgt spid="89113"/>
                                        </p:tgtEl>
                                        <p:attrNameLst>
                                          <p:attrName>style.visibility</p:attrName>
                                        </p:attrNameLst>
                                      </p:cBhvr>
                                      <p:to>
                                        <p:strVal val="visible"/>
                                      </p:to>
                                    </p:set>
                                    <p:animEffect transition="in" filter="blinds(horizontal)">
                                      <p:cBhvr>
                                        <p:cTn id="85" dur="500"/>
                                        <p:tgtEl>
                                          <p:spTgt spid="89113"/>
                                        </p:tgtEl>
                                      </p:cBhvr>
                                    </p:animEffect>
                                  </p:childTnLst>
                                </p:cTn>
                              </p:par>
                              <p:par>
                                <p:cTn id="86" presetID="3" presetClass="entr" presetSubtype="10" fill="hold" grpId="0" nodeType="withEffect">
                                  <p:stCondLst>
                                    <p:cond delay="0"/>
                                  </p:stCondLst>
                                  <p:childTnLst>
                                    <p:set>
                                      <p:cBhvr>
                                        <p:cTn id="87" dur="1" fill="hold">
                                          <p:stCondLst>
                                            <p:cond delay="0"/>
                                          </p:stCondLst>
                                        </p:cTn>
                                        <p:tgtEl>
                                          <p:spTgt spid="89126"/>
                                        </p:tgtEl>
                                        <p:attrNameLst>
                                          <p:attrName>style.visibility</p:attrName>
                                        </p:attrNameLst>
                                      </p:cBhvr>
                                      <p:to>
                                        <p:strVal val="visible"/>
                                      </p:to>
                                    </p:set>
                                    <p:animEffect transition="in" filter="blinds(horizontal)">
                                      <p:cBhvr>
                                        <p:cTn id="88" dur="500"/>
                                        <p:tgtEl>
                                          <p:spTgt spid="89126"/>
                                        </p:tgtEl>
                                      </p:cBhvr>
                                    </p:animEffect>
                                  </p:childTnLst>
                                </p:cTn>
                              </p:par>
                              <p:par>
                                <p:cTn id="89" presetID="3" presetClass="entr" presetSubtype="10" fill="hold" grpId="0" nodeType="withEffect">
                                  <p:stCondLst>
                                    <p:cond delay="0"/>
                                  </p:stCondLst>
                                  <p:childTnLst>
                                    <p:set>
                                      <p:cBhvr>
                                        <p:cTn id="90" dur="1" fill="hold">
                                          <p:stCondLst>
                                            <p:cond delay="0"/>
                                          </p:stCondLst>
                                        </p:cTn>
                                        <p:tgtEl>
                                          <p:spTgt spid="89127"/>
                                        </p:tgtEl>
                                        <p:attrNameLst>
                                          <p:attrName>style.visibility</p:attrName>
                                        </p:attrNameLst>
                                      </p:cBhvr>
                                      <p:to>
                                        <p:strVal val="visible"/>
                                      </p:to>
                                    </p:set>
                                    <p:animEffect transition="in" filter="blinds(horizontal)">
                                      <p:cBhvr>
                                        <p:cTn id="91" dur="500"/>
                                        <p:tgtEl>
                                          <p:spTgt spid="89127"/>
                                        </p:tgtEl>
                                      </p:cBhvr>
                                    </p:animEffect>
                                  </p:childTnLst>
                                </p:cTn>
                              </p:par>
                              <p:par>
                                <p:cTn id="92" presetID="3" presetClass="entr" presetSubtype="10" fill="hold" grpId="0" nodeType="withEffect">
                                  <p:stCondLst>
                                    <p:cond delay="0"/>
                                  </p:stCondLst>
                                  <p:childTnLst>
                                    <p:set>
                                      <p:cBhvr>
                                        <p:cTn id="93" dur="1" fill="hold">
                                          <p:stCondLst>
                                            <p:cond delay="0"/>
                                          </p:stCondLst>
                                        </p:cTn>
                                        <p:tgtEl>
                                          <p:spTgt spid="89128"/>
                                        </p:tgtEl>
                                        <p:attrNameLst>
                                          <p:attrName>style.visibility</p:attrName>
                                        </p:attrNameLst>
                                      </p:cBhvr>
                                      <p:to>
                                        <p:strVal val="visible"/>
                                      </p:to>
                                    </p:set>
                                    <p:animEffect transition="in" filter="blinds(horizontal)">
                                      <p:cBhvr>
                                        <p:cTn id="94" dur="500"/>
                                        <p:tgtEl>
                                          <p:spTgt spid="89128"/>
                                        </p:tgtEl>
                                      </p:cBhvr>
                                    </p:animEffect>
                                  </p:childTnLst>
                                </p:cTn>
                              </p:par>
                              <p:par>
                                <p:cTn id="95" presetID="3" presetClass="entr" presetSubtype="10" fill="hold" grpId="0" nodeType="withEffect">
                                  <p:stCondLst>
                                    <p:cond delay="0"/>
                                  </p:stCondLst>
                                  <p:childTnLst>
                                    <p:set>
                                      <p:cBhvr>
                                        <p:cTn id="96" dur="1" fill="hold">
                                          <p:stCondLst>
                                            <p:cond delay="0"/>
                                          </p:stCondLst>
                                        </p:cTn>
                                        <p:tgtEl>
                                          <p:spTgt spid="89129"/>
                                        </p:tgtEl>
                                        <p:attrNameLst>
                                          <p:attrName>style.visibility</p:attrName>
                                        </p:attrNameLst>
                                      </p:cBhvr>
                                      <p:to>
                                        <p:strVal val="visible"/>
                                      </p:to>
                                    </p:set>
                                    <p:animEffect transition="in" filter="blinds(horizontal)">
                                      <p:cBhvr>
                                        <p:cTn id="97" dur="500"/>
                                        <p:tgtEl>
                                          <p:spTgt spid="89129"/>
                                        </p:tgtEl>
                                      </p:cBhvr>
                                    </p:animEffect>
                                  </p:childTnLst>
                                </p:cTn>
                              </p:par>
                              <p:par>
                                <p:cTn id="98" presetID="3" presetClass="entr" presetSubtype="10" fill="hold" grpId="0" nodeType="withEffect">
                                  <p:stCondLst>
                                    <p:cond delay="0"/>
                                  </p:stCondLst>
                                  <p:childTnLst>
                                    <p:set>
                                      <p:cBhvr>
                                        <p:cTn id="99" dur="1" fill="hold">
                                          <p:stCondLst>
                                            <p:cond delay="0"/>
                                          </p:stCondLst>
                                        </p:cTn>
                                        <p:tgtEl>
                                          <p:spTgt spid="89130"/>
                                        </p:tgtEl>
                                        <p:attrNameLst>
                                          <p:attrName>style.visibility</p:attrName>
                                        </p:attrNameLst>
                                      </p:cBhvr>
                                      <p:to>
                                        <p:strVal val="visible"/>
                                      </p:to>
                                    </p:set>
                                    <p:animEffect transition="in" filter="blinds(horizontal)">
                                      <p:cBhvr>
                                        <p:cTn id="100" dur="500"/>
                                        <p:tgtEl>
                                          <p:spTgt spid="89130"/>
                                        </p:tgtEl>
                                      </p:cBhvr>
                                    </p:animEffect>
                                  </p:childTnLst>
                                </p:cTn>
                              </p:par>
                              <p:par>
                                <p:cTn id="101" presetID="3" presetClass="entr" presetSubtype="10" fill="hold" grpId="0" nodeType="withEffect">
                                  <p:stCondLst>
                                    <p:cond delay="0"/>
                                  </p:stCondLst>
                                  <p:childTnLst>
                                    <p:set>
                                      <p:cBhvr>
                                        <p:cTn id="102" dur="1" fill="hold">
                                          <p:stCondLst>
                                            <p:cond delay="0"/>
                                          </p:stCondLst>
                                        </p:cTn>
                                        <p:tgtEl>
                                          <p:spTgt spid="89131"/>
                                        </p:tgtEl>
                                        <p:attrNameLst>
                                          <p:attrName>style.visibility</p:attrName>
                                        </p:attrNameLst>
                                      </p:cBhvr>
                                      <p:to>
                                        <p:strVal val="visible"/>
                                      </p:to>
                                    </p:set>
                                    <p:animEffect transition="in" filter="blinds(horizontal)">
                                      <p:cBhvr>
                                        <p:cTn id="103" dur="500"/>
                                        <p:tgtEl>
                                          <p:spTgt spid="89131"/>
                                        </p:tgtEl>
                                      </p:cBhvr>
                                    </p:animEffect>
                                  </p:childTnLst>
                                </p:cTn>
                              </p:par>
                              <p:par>
                                <p:cTn id="104" presetID="3" presetClass="entr" presetSubtype="10" fill="hold" grpId="0" nodeType="withEffect">
                                  <p:stCondLst>
                                    <p:cond delay="0"/>
                                  </p:stCondLst>
                                  <p:childTnLst>
                                    <p:set>
                                      <p:cBhvr>
                                        <p:cTn id="105" dur="1" fill="hold">
                                          <p:stCondLst>
                                            <p:cond delay="0"/>
                                          </p:stCondLst>
                                        </p:cTn>
                                        <p:tgtEl>
                                          <p:spTgt spid="89132"/>
                                        </p:tgtEl>
                                        <p:attrNameLst>
                                          <p:attrName>style.visibility</p:attrName>
                                        </p:attrNameLst>
                                      </p:cBhvr>
                                      <p:to>
                                        <p:strVal val="visible"/>
                                      </p:to>
                                    </p:set>
                                    <p:animEffect transition="in" filter="blinds(horizontal)">
                                      <p:cBhvr>
                                        <p:cTn id="106" dur="500"/>
                                        <p:tgtEl>
                                          <p:spTgt spid="89132"/>
                                        </p:tgtEl>
                                      </p:cBhvr>
                                    </p:animEffect>
                                  </p:childTnLst>
                                </p:cTn>
                              </p:par>
                              <p:par>
                                <p:cTn id="107" presetID="3" presetClass="entr" presetSubtype="10" fill="hold" grpId="0" nodeType="withEffect">
                                  <p:stCondLst>
                                    <p:cond delay="0"/>
                                  </p:stCondLst>
                                  <p:childTnLst>
                                    <p:set>
                                      <p:cBhvr>
                                        <p:cTn id="108" dur="1" fill="hold">
                                          <p:stCondLst>
                                            <p:cond delay="0"/>
                                          </p:stCondLst>
                                        </p:cTn>
                                        <p:tgtEl>
                                          <p:spTgt spid="89133"/>
                                        </p:tgtEl>
                                        <p:attrNameLst>
                                          <p:attrName>style.visibility</p:attrName>
                                        </p:attrNameLst>
                                      </p:cBhvr>
                                      <p:to>
                                        <p:strVal val="visible"/>
                                      </p:to>
                                    </p:set>
                                    <p:animEffect transition="in" filter="blinds(horizontal)">
                                      <p:cBhvr>
                                        <p:cTn id="109" dur="500"/>
                                        <p:tgtEl>
                                          <p:spTgt spid="89133"/>
                                        </p:tgtEl>
                                      </p:cBhvr>
                                    </p:animEffect>
                                  </p:childTnLst>
                                </p:cTn>
                              </p:par>
                              <p:par>
                                <p:cTn id="110" presetID="3" presetClass="entr" presetSubtype="10" fill="hold" grpId="0" nodeType="withEffect">
                                  <p:stCondLst>
                                    <p:cond delay="0"/>
                                  </p:stCondLst>
                                  <p:childTnLst>
                                    <p:set>
                                      <p:cBhvr>
                                        <p:cTn id="111" dur="1" fill="hold">
                                          <p:stCondLst>
                                            <p:cond delay="0"/>
                                          </p:stCondLst>
                                        </p:cTn>
                                        <p:tgtEl>
                                          <p:spTgt spid="89134"/>
                                        </p:tgtEl>
                                        <p:attrNameLst>
                                          <p:attrName>style.visibility</p:attrName>
                                        </p:attrNameLst>
                                      </p:cBhvr>
                                      <p:to>
                                        <p:strVal val="visible"/>
                                      </p:to>
                                    </p:set>
                                    <p:animEffect transition="in" filter="blinds(horizontal)">
                                      <p:cBhvr>
                                        <p:cTn id="112" dur="500"/>
                                        <p:tgtEl>
                                          <p:spTgt spid="89134"/>
                                        </p:tgtEl>
                                      </p:cBhvr>
                                    </p:animEffect>
                                  </p:childTnLst>
                                </p:cTn>
                              </p:par>
                              <p:par>
                                <p:cTn id="113" presetID="3" presetClass="entr" presetSubtype="10" fill="hold" grpId="0" nodeType="withEffect">
                                  <p:stCondLst>
                                    <p:cond delay="0"/>
                                  </p:stCondLst>
                                  <p:childTnLst>
                                    <p:set>
                                      <p:cBhvr>
                                        <p:cTn id="114" dur="1" fill="hold">
                                          <p:stCondLst>
                                            <p:cond delay="0"/>
                                          </p:stCondLst>
                                        </p:cTn>
                                        <p:tgtEl>
                                          <p:spTgt spid="89135"/>
                                        </p:tgtEl>
                                        <p:attrNameLst>
                                          <p:attrName>style.visibility</p:attrName>
                                        </p:attrNameLst>
                                      </p:cBhvr>
                                      <p:to>
                                        <p:strVal val="visible"/>
                                      </p:to>
                                    </p:set>
                                    <p:animEffect transition="in" filter="blinds(horizontal)">
                                      <p:cBhvr>
                                        <p:cTn id="115" dur="500"/>
                                        <p:tgtEl>
                                          <p:spTgt spid="89135"/>
                                        </p:tgtEl>
                                      </p:cBhvr>
                                    </p:animEffect>
                                  </p:childTnLst>
                                </p:cTn>
                              </p:par>
                              <p:par>
                                <p:cTn id="116" presetID="3" presetClass="entr" presetSubtype="10" fill="hold" grpId="0" nodeType="withEffect">
                                  <p:stCondLst>
                                    <p:cond delay="0"/>
                                  </p:stCondLst>
                                  <p:childTnLst>
                                    <p:set>
                                      <p:cBhvr>
                                        <p:cTn id="117" dur="1" fill="hold">
                                          <p:stCondLst>
                                            <p:cond delay="0"/>
                                          </p:stCondLst>
                                        </p:cTn>
                                        <p:tgtEl>
                                          <p:spTgt spid="89136"/>
                                        </p:tgtEl>
                                        <p:attrNameLst>
                                          <p:attrName>style.visibility</p:attrName>
                                        </p:attrNameLst>
                                      </p:cBhvr>
                                      <p:to>
                                        <p:strVal val="visible"/>
                                      </p:to>
                                    </p:set>
                                    <p:animEffect transition="in" filter="blinds(horizontal)">
                                      <p:cBhvr>
                                        <p:cTn id="118" dur="500"/>
                                        <p:tgtEl>
                                          <p:spTgt spid="89136"/>
                                        </p:tgtEl>
                                      </p:cBhvr>
                                    </p:animEffect>
                                  </p:childTnLst>
                                </p:cTn>
                              </p:par>
                              <p:par>
                                <p:cTn id="119" presetID="3" presetClass="entr" presetSubtype="10" fill="hold" grpId="0" nodeType="withEffect">
                                  <p:stCondLst>
                                    <p:cond delay="0"/>
                                  </p:stCondLst>
                                  <p:childTnLst>
                                    <p:set>
                                      <p:cBhvr>
                                        <p:cTn id="120" dur="1" fill="hold">
                                          <p:stCondLst>
                                            <p:cond delay="0"/>
                                          </p:stCondLst>
                                        </p:cTn>
                                        <p:tgtEl>
                                          <p:spTgt spid="89137"/>
                                        </p:tgtEl>
                                        <p:attrNameLst>
                                          <p:attrName>style.visibility</p:attrName>
                                        </p:attrNameLst>
                                      </p:cBhvr>
                                      <p:to>
                                        <p:strVal val="visible"/>
                                      </p:to>
                                    </p:set>
                                    <p:animEffect transition="in" filter="blinds(horizontal)">
                                      <p:cBhvr>
                                        <p:cTn id="121" dur="500"/>
                                        <p:tgtEl>
                                          <p:spTgt spid="89137"/>
                                        </p:tgtEl>
                                      </p:cBhvr>
                                    </p:animEffect>
                                  </p:childTnLst>
                                </p:cTn>
                              </p:par>
                              <p:par>
                                <p:cTn id="122" presetID="3" presetClass="entr" presetSubtype="10" fill="hold" grpId="0" nodeType="withEffect">
                                  <p:stCondLst>
                                    <p:cond delay="0"/>
                                  </p:stCondLst>
                                  <p:childTnLst>
                                    <p:set>
                                      <p:cBhvr>
                                        <p:cTn id="123" dur="1" fill="hold">
                                          <p:stCondLst>
                                            <p:cond delay="0"/>
                                          </p:stCondLst>
                                        </p:cTn>
                                        <p:tgtEl>
                                          <p:spTgt spid="89138"/>
                                        </p:tgtEl>
                                        <p:attrNameLst>
                                          <p:attrName>style.visibility</p:attrName>
                                        </p:attrNameLst>
                                      </p:cBhvr>
                                      <p:to>
                                        <p:strVal val="visible"/>
                                      </p:to>
                                    </p:set>
                                    <p:animEffect transition="in" filter="blinds(horizontal)">
                                      <p:cBhvr>
                                        <p:cTn id="124" dur="500"/>
                                        <p:tgtEl>
                                          <p:spTgt spid="89138"/>
                                        </p:tgtEl>
                                      </p:cBhvr>
                                    </p:animEffect>
                                  </p:childTnLst>
                                </p:cTn>
                              </p:par>
                            </p:childTnLst>
                          </p:cTn>
                        </p:par>
                      </p:childTnLst>
                    </p:cTn>
                  </p:par>
                  <p:par>
                    <p:cTn id="125" fill="hold">
                      <p:stCondLst>
                        <p:cond delay="indefinite"/>
                      </p:stCondLst>
                      <p:childTnLst>
                        <p:par>
                          <p:cTn id="126" fill="hold">
                            <p:stCondLst>
                              <p:cond delay="0"/>
                            </p:stCondLst>
                            <p:childTnLst>
                              <p:par>
                                <p:cTn id="127" presetID="3" presetClass="entr" presetSubtype="10" fill="hold" grpId="0" nodeType="clickEffect">
                                  <p:stCondLst>
                                    <p:cond delay="0"/>
                                  </p:stCondLst>
                                  <p:childTnLst>
                                    <p:set>
                                      <p:cBhvr>
                                        <p:cTn id="128" dur="1" fill="hold">
                                          <p:stCondLst>
                                            <p:cond delay="0"/>
                                          </p:stCondLst>
                                        </p:cTn>
                                        <p:tgtEl>
                                          <p:spTgt spid="89147"/>
                                        </p:tgtEl>
                                        <p:attrNameLst>
                                          <p:attrName>style.visibility</p:attrName>
                                        </p:attrNameLst>
                                      </p:cBhvr>
                                      <p:to>
                                        <p:strVal val="visible"/>
                                      </p:to>
                                    </p:set>
                                    <p:animEffect transition="in" filter="blinds(horizontal)">
                                      <p:cBhvr>
                                        <p:cTn id="129" dur="500"/>
                                        <p:tgtEl>
                                          <p:spTgt spid="89147"/>
                                        </p:tgtEl>
                                      </p:cBhvr>
                                    </p:animEffect>
                                  </p:childTnLst>
                                </p:cTn>
                              </p:par>
                            </p:childTnLst>
                          </p:cTn>
                        </p:par>
                      </p:childTnLst>
                    </p:cTn>
                  </p:par>
                  <p:par>
                    <p:cTn id="130" fill="hold">
                      <p:stCondLst>
                        <p:cond delay="indefinite"/>
                      </p:stCondLst>
                      <p:childTnLst>
                        <p:par>
                          <p:cTn id="131" fill="hold">
                            <p:stCondLst>
                              <p:cond delay="0"/>
                            </p:stCondLst>
                            <p:childTnLst>
                              <p:par>
                                <p:cTn id="132" presetID="3" presetClass="entr" presetSubtype="10" fill="hold" grpId="0" nodeType="clickEffect">
                                  <p:stCondLst>
                                    <p:cond delay="0"/>
                                  </p:stCondLst>
                                  <p:childTnLst>
                                    <p:set>
                                      <p:cBhvr>
                                        <p:cTn id="133" dur="1" fill="hold">
                                          <p:stCondLst>
                                            <p:cond delay="0"/>
                                          </p:stCondLst>
                                        </p:cTn>
                                        <p:tgtEl>
                                          <p:spTgt spid="89146"/>
                                        </p:tgtEl>
                                        <p:attrNameLst>
                                          <p:attrName>style.visibility</p:attrName>
                                        </p:attrNameLst>
                                      </p:cBhvr>
                                      <p:to>
                                        <p:strVal val="visible"/>
                                      </p:to>
                                    </p:set>
                                    <p:animEffect transition="in" filter="blinds(horizontal)">
                                      <p:cBhvr>
                                        <p:cTn id="134" dur="500"/>
                                        <p:tgtEl>
                                          <p:spTgt spid="89146"/>
                                        </p:tgtEl>
                                      </p:cBhvr>
                                    </p:animEffect>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nodeType="clickEffect">
                                  <p:stCondLst>
                                    <p:cond delay="0"/>
                                  </p:stCondLst>
                                  <p:childTnLst>
                                    <p:set>
                                      <p:cBhvr>
                                        <p:cTn id="138" dur="1" fill="hold">
                                          <p:stCondLst>
                                            <p:cond delay="0"/>
                                          </p:stCondLst>
                                        </p:cTn>
                                        <p:tgtEl>
                                          <p:spTgt spid="53"/>
                                        </p:tgtEl>
                                        <p:attrNameLst>
                                          <p:attrName>style.visibility</p:attrName>
                                        </p:attrNameLst>
                                      </p:cBhvr>
                                      <p:to>
                                        <p:strVal val="visible"/>
                                      </p:to>
                                    </p:set>
                                    <p:anim calcmode="lin" valueType="num">
                                      <p:cBhvr additive="base">
                                        <p:cTn id="139" dur="500" fill="hold"/>
                                        <p:tgtEl>
                                          <p:spTgt spid="53"/>
                                        </p:tgtEl>
                                        <p:attrNameLst>
                                          <p:attrName>ppt_x</p:attrName>
                                        </p:attrNameLst>
                                      </p:cBhvr>
                                      <p:tavLst>
                                        <p:tav tm="0">
                                          <p:val>
                                            <p:strVal val="#ppt_x"/>
                                          </p:val>
                                        </p:tav>
                                        <p:tav tm="100000">
                                          <p:val>
                                            <p:strVal val="#ppt_x"/>
                                          </p:val>
                                        </p:tav>
                                      </p:tavLst>
                                    </p:anim>
                                    <p:anim calcmode="lin" valueType="num">
                                      <p:cBhvr additive="base">
                                        <p:cTn id="140" dur="500" fill="hold"/>
                                        <p:tgtEl>
                                          <p:spTgt spid="53"/>
                                        </p:tgtEl>
                                        <p:attrNameLst>
                                          <p:attrName>ppt_y</p:attrName>
                                        </p:attrNameLst>
                                      </p:cBhvr>
                                      <p:tavLst>
                                        <p:tav tm="0">
                                          <p:val>
                                            <p:strVal val="1+#ppt_h/2"/>
                                          </p:val>
                                        </p:tav>
                                        <p:tav tm="100000">
                                          <p:val>
                                            <p:strVal val="#ppt_y"/>
                                          </p:val>
                                        </p:tav>
                                      </p:tavLst>
                                    </p:anim>
                                  </p:childTnLst>
                                </p:cTn>
                              </p:par>
                              <p:par>
                                <p:cTn id="141" presetID="2" presetClass="entr" presetSubtype="4" fill="hold" nodeType="withEffect">
                                  <p:stCondLst>
                                    <p:cond delay="0"/>
                                  </p:stCondLst>
                                  <p:childTnLst>
                                    <p:set>
                                      <p:cBhvr>
                                        <p:cTn id="142" dur="1" fill="hold">
                                          <p:stCondLst>
                                            <p:cond delay="0"/>
                                          </p:stCondLst>
                                        </p:cTn>
                                        <p:tgtEl>
                                          <p:spTgt spid="1026"/>
                                        </p:tgtEl>
                                        <p:attrNameLst>
                                          <p:attrName>style.visibility</p:attrName>
                                        </p:attrNameLst>
                                      </p:cBhvr>
                                      <p:to>
                                        <p:strVal val="visible"/>
                                      </p:to>
                                    </p:set>
                                    <p:anim calcmode="lin" valueType="num">
                                      <p:cBhvr additive="base">
                                        <p:cTn id="143" dur="500" fill="hold"/>
                                        <p:tgtEl>
                                          <p:spTgt spid="1026"/>
                                        </p:tgtEl>
                                        <p:attrNameLst>
                                          <p:attrName>ppt_x</p:attrName>
                                        </p:attrNameLst>
                                      </p:cBhvr>
                                      <p:tavLst>
                                        <p:tav tm="0">
                                          <p:val>
                                            <p:strVal val="#ppt_x"/>
                                          </p:val>
                                        </p:tav>
                                        <p:tav tm="100000">
                                          <p:val>
                                            <p:strVal val="#ppt_x"/>
                                          </p:val>
                                        </p:tav>
                                      </p:tavLst>
                                    </p:anim>
                                    <p:anim calcmode="lin" valueType="num">
                                      <p:cBhvr additive="base">
                                        <p:cTn id="144" dur="500" fill="hold"/>
                                        <p:tgtEl>
                                          <p:spTgt spid="1026"/>
                                        </p:tgtEl>
                                        <p:attrNameLst>
                                          <p:attrName>ppt_y</p:attrName>
                                        </p:attrNameLst>
                                      </p:cBhvr>
                                      <p:tavLst>
                                        <p:tav tm="0">
                                          <p:val>
                                            <p:strVal val="1+#ppt_h/2"/>
                                          </p:val>
                                        </p:tav>
                                        <p:tav tm="100000">
                                          <p:val>
                                            <p:strVal val="#ppt_y"/>
                                          </p:val>
                                        </p:tav>
                                      </p:tavLst>
                                    </p:anim>
                                  </p:childTnLst>
                                </p:cTn>
                              </p:par>
                              <p:par>
                                <p:cTn id="145" presetID="2" presetClass="entr" presetSubtype="4" fill="hold" nodeType="withEffect">
                                  <p:stCondLst>
                                    <p:cond delay="0"/>
                                  </p:stCondLst>
                                  <p:childTnLst>
                                    <p:set>
                                      <p:cBhvr>
                                        <p:cTn id="146" dur="1" fill="hold">
                                          <p:stCondLst>
                                            <p:cond delay="0"/>
                                          </p:stCondLst>
                                        </p:cTn>
                                        <p:tgtEl>
                                          <p:spTgt spid="56"/>
                                        </p:tgtEl>
                                        <p:attrNameLst>
                                          <p:attrName>style.visibility</p:attrName>
                                        </p:attrNameLst>
                                      </p:cBhvr>
                                      <p:to>
                                        <p:strVal val="visible"/>
                                      </p:to>
                                    </p:set>
                                    <p:anim calcmode="lin" valueType="num">
                                      <p:cBhvr additive="base">
                                        <p:cTn id="147" dur="500" fill="hold"/>
                                        <p:tgtEl>
                                          <p:spTgt spid="56"/>
                                        </p:tgtEl>
                                        <p:attrNameLst>
                                          <p:attrName>ppt_x</p:attrName>
                                        </p:attrNameLst>
                                      </p:cBhvr>
                                      <p:tavLst>
                                        <p:tav tm="0">
                                          <p:val>
                                            <p:strVal val="#ppt_x"/>
                                          </p:val>
                                        </p:tav>
                                        <p:tav tm="100000">
                                          <p:val>
                                            <p:strVal val="#ppt_x"/>
                                          </p:val>
                                        </p:tav>
                                      </p:tavLst>
                                    </p:anim>
                                    <p:anim calcmode="lin" valueType="num">
                                      <p:cBhvr additive="base">
                                        <p:cTn id="148" dur="500" fill="hold"/>
                                        <p:tgtEl>
                                          <p:spTgt spid="56"/>
                                        </p:tgtEl>
                                        <p:attrNameLst>
                                          <p:attrName>ppt_y</p:attrName>
                                        </p:attrNameLst>
                                      </p:cBhvr>
                                      <p:tavLst>
                                        <p:tav tm="0">
                                          <p:val>
                                            <p:strVal val="1+#ppt_h/2"/>
                                          </p:val>
                                        </p:tav>
                                        <p:tav tm="100000">
                                          <p:val>
                                            <p:strVal val="#ppt_y"/>
                                          </p:val>
                                        </p:tav>
                                      </p:tavLst>
                                    </p:anim>
                                  </p:childTnLst>
                                </p:cTn>
                              </p:par>
                              <p:par>
                                <p:cTn id="149" presetID="2" presetClass="entr" presetSubtype="4" fill="hold" nodeType="withEffect">
                                  <p:stCondLst>
                                    <p:cond delay="0"/>
                                  </p:stCondLst>
                                  <p:childTnLst>
                                    <p:set>
                                      <p:cBhvr>
                                        <p:cTn id="150" dur="1" fill="hold">
                                          <p:stCondLst>
                                            <p:cond delay="0"/>
                                          </p:stCondLst>
                                        </p:cTn>
                                        <p:tgtEl>
                                          <p:spTgt spid="54"/>
                                        </p:tgtEl>
                                        <p:attrNameLst>
                                          <p:attrName>style.visibility</p:attrName>
                                        </p:attrNameLst>
                                      </p:cBhvr>
                                      <p:to>
                                        <p:strVal val="visible"/>
                                      </p:to>
                                    </p:set>
                                    <p:anim calcmode="lin" valueType="num">
                                      <p:cBhvr additive="base">
                                        <p:cTn id="151" dur="500" fill="hold"/>
                                        <p:tgtEl>
                                          <p:spTgt spid="54"/>
                                        </p:tgtEl>
                                        <p:attrNameLst>
                                          <p:attrName>ppt_x</p:attrName>
                                        </p:attrNameLst>
                                      </p:cBhvr>
                                      <p:tavLst>
                                        <p:tav tm="0">
                                          <p:val>
                                            <p:strVal val="#ppt_x"/>
                                          </p:val>
                                        </p:tav>
                                        <p:tav tm="100000">
                                          <p:val>
                                            <p:strVal val="#ppt_x"/>
                                          </p:val>
                                        </p:tav>
                                      </p:tavLst>
                                    </p:anim>
                                    <p:anim calcmode="lin" valueType="num">
                                      <p:cBhvr additive="base">
                                        <p:cTn id="152" dur="500" fill="hold"/>
                                        <p:tgtEl>
                                          <p:spTgt spid="54"/>
                                        </p:tgtEl>
                                        <p:attrNameLst>
                                          <p:attrName>ppt_y</p:attrName>
                                        </p:attrNameLst>
                                      </p:cBhvr>
                                      <p:tavLst>
                                        <p:tav tm="0">
                                          <p:val>
                                            <p:strVal val="1+#ppt_h/2"/>
                                          </p:val>
                                        </p:tav>
                                        <p:tav tm="100000">
                                          <p:val>
                                            <p:strVal val="#ppt_y"/>
                                          </p:val>
                                        </p:tav>
                                      </p:tavLst>
                                    </p:anim>
                                  </p:childTnLst>
                                </p:cTn>
                              </p:par>
                              <p:par>
                                <p:cTn id="153" presetID="2" presetClass="entr" presetSubtype="4" fill="hold" nodeType="withEffect">
                                  <p:stCondLst>
                                    <p:cond delay="0"/>
                                  </p:stCondLst>
                                  <p:childTnLst>
                                    <p:set>
                                      <p:cBhvr>
                                        <p:cTn id="154" dur="1" fill="hold">
                                          <p:stCondLst>
                                            <p:cond delay="0"/>
                                          </p:stCondLst>
                                        </p:cTn>
                                        <p:tgtEl>
                                          <p:spTgt spid="57"/>
                                        </p:tgtEl>
                                        <p:attrNameLst>
                                          <p:attrName>style.visibility</p:attrName>
                                        </p:attrNameLst>
                                      </p:cBhvr>
                                      <p:to>
                                        <p:strVal val="visible"/>
                                      </p:to>
                                    </p:set>
                                    <p:anim calcmode="lin" valueType="num">
                                      <p:cBhvr additive="base">
                                        <p:cTn id="155" dur="500" fill="hold"/>
                                        <p:tgtEl>
                                          <p:spTgt spid="57"/>
                                        </p:tgtEl>
                                        <p:attrNameLst>
                                          <p:attrName>ppt_x</p:attrName>
                                        </p:attrNameLst>
                                      </p:cBhvr>
                                      <p:tavLst>
                                        <p:tav tm="0">
                                          <p:val>
                                            <p:strVal val="#ppt_x"/>
                                          </p:val>
                                        </p:tav>
                                        <p:tav tm="100000">
                                          <p:val>
                                            <p:strVal val="#ppt_x"/>
                                          </p:val>
                                        </p:tav>
                                      </p:tavLst>
                                    </p:anim>
                                    <p:anim calcmode="lin" valueType="num">
                                      <p:cBhvr additive="base">
                                        <p:cTn id="156" dur="500" fill="hold"/>
                                        <p:tgtEl>
                                          <p:spTgt spid="57"/>
                                        </p:tgtEl>
                                        <p:attrNameLst>
                                          <p:attrName>ppt_y</p:attrName>
                                        </p:attrNameLst>
                                      </p:cBhvr>
                                      <p:tavLst>
                                        <p:tav tm="0">
                                          <p:val>
                                            <p:strVal val="1+#ppt_h/2"/>
                                          </p:val>
                                        </p:tav>
                                        <p:tav tm="100000">
                                          <p:val>
                                            <p:strVal val="#ppt_y"/>
                                          </p:val>
                                        </p:tav>
                                      </p:tavLst>
                                    </p:anim>
                                  </p:childTnLst>
                                </p:cTn>
                              </p:par>
                              <p:par>
                                <p:cTn id="157" presetID="2" presetClass="entr" presetSubtype="4" fill="hold" nodeType="withEffect">
                                  <p:stCondLst>
                                    <p:cond delay="0"/>
                                  </p:stCondLst>
                                  <p:childTnLst>
                                    <p:set>
                                      <p:cBhvr>
                                        <p:cTn id="158" dur="1" fill="hold">
                                          <p:stCondLst>
                                            <p:cond delay="0"/>
                                          </p:stCondLst>
                                        </p:cTn>
                                        <p:tgtEl>
                                          <p:spTgt spid="52"/>
                                        </p:tgtEl>
                                        <p:attrNameLst>
                                          <p:attrName>style.visibility</p:attrName>
                                        </p:attrNameLst>
                                      </p:cBhvr>
                                      <p:to>
                                        <p:strVal val="visible"/>
                                      </p:to>
                                    </p:set>
                                    <p:anim calcmode="lin" valueType="num">
                                      <p:cBhvr additive="base">
                                        <p:cTn id="159" dur="500" fill="hold"/>
                                        <p:tgtEl>
                                          <p:spTgt spid="52"/>
                                        </p:tgtEl>
                                        <p:attrNameLst>
                                          <p:attrName>ppt_x</p:attrName>
                                        </p:attrNameLst>
                                      </p:cBhvr>
                                      <p:tavLst>
                                        <p:tav tm="0">
                                          <p:val>
                                            <p:strVal val="#ppt_x"/>
                                          </p:val>
                                        </p:tav>
                                        <p:tav tm="100000">
                                          <p:val>
                                            <p:strVal val="#ppt_x"/>
                                          </p:val>
                                        </p:tav>
                                      </p:tavLst>
                                    </p:anim>
                                    <p:anim calcmode="lin" valueType="num">
                                      <p:cBhvr additive="base">
                                        <p:cTn id="160" dur="500" fill="hold"/>
                                        <p:tgtEl>
                                          <p:spTgt spid="52"/>
                                        </p:tgtEl>
                                        <p:attrNameLst>
                                          <p:attrName>ppt_y</p:attrName>
                                        </p:attrNameLst>
                                      </p:cBhvr>
                                      <p:tavLst>
                                        <p:tav tm="0">
                                          <p:val>
                                            <p:strVal val="1+#ppt_h/2"/>
                                          </p:val>
                                        </p:tav>
                                        <p:tav tm="100000">
                                          <p:val>
                                            <p:strVal val="#ppt_y"/>
                                          </p:val>
                                        </p:tav>
                                      </p:tavLst>
                                    </p:anim>
                                  </p:childTnLst>
                                </p:cTn>
                              </p:par>
                              <p:par>
                                <p:cTn id="161" presetID="2" presetClass="entr" presetSubtype="4" fill="hold" nodeType="withEffect">
                                  <p:stCondLst>
                                    <p:cond delay="0"/>
                                  </p:stCondLst>
                                  <p:childTnLst>
                                    <p:set>
                                      <p:cBhvr>
                                        <p:cTn id="162" dur="1" fill="hold">
                                          <p:stCondLst>
                                            <p:cond delay="0"/>
                                          </p:stCondLst>
                                        </p:cTn>
                                        <p:tgtEl>
                                          <p:spTgt spid="55"/>
                                        </p:tgtEl>
                                        <p:attrNameLst>
                                          <p:attrName>style.visibility</p:attrName>
                                        </p:attrNameLst>
                                      </p:cBhvr>
                                      <p:to>
                                        <p:strVal val="visible"/>
                                      </p:to>
                                    </p:set>
                                    <p:anim calcmode="lin" valueType="num">
                                      <p:cBhvr additive="base">
                                        <p:cTn id="163" dur="500" fill="hold"/>
                                        <p:tgtEl>
                                          <p:spTgt spid="55"/>
                                        </p:tgtEl>
                                        <p:attrNameLst>
                                          <p:attrName>ppt_x</p:attrName>
                                        </p:attrNameLst>
                                      </p:cBhvr>
                                      <p:tavLst>
                                        <p:tav tm="0">
                                          <p:val>
                                            <p:strVal val="#ppt_x"/>
                                          </p:val>
                                        </p:tav>
                                        <p:tav tm="100000">
                                          <p:val>
                                            <p:strVal val="#ppt_x"/>
                                          </p:val>
                                        </p:tav>
                                      </p:tavLst>
                                    </p:anim>
                                    <p:anim calcmode="lin" valueType="num">
                                      <p:cBhvr additive="base">
                                        <p:cTn id="164" dur="500" fill="hold"/>
                                        <p:tgtEl>
                                          <p:spTgt spid="55"/>
                                        </p:tgtEl>
                                        <p:attrNameLst>
                                          <p:attrName>ppt_y</p:attrName>
                                        </p:attrNameLst>
                                      </p:cBhvr>
                                      <p:tavLst>
                                        <p:tav tm="0">
                                          <p:val>
                                            <p:strVal val="1+#ppt_h/2"/>
                                          </p:val>
                                        </p:tav>
                                        <p:tav tm="100000">
                                          <p:val>
                                            <p:strVal val="#ppt_y"/>
                                          </p:val>
                                        </p:tav>
                                      </p:tavLst>
                                    </p:anim>
                                  </p:childTnLst>
                                </p:cTn>
                              </p:par>
                            </p:childTnLst>
                          </p:cTn>
                        </p:par>
                        <p:par>
                          <p:cTn id="165" fill="hold">
                            <p:stCondLst>
                              <p:cond delay="500"/>
                            </p:stCondLst>
                            <p:childTnLst>
                              <p:par>
                                <p:cTn id="166" presetID="2" presetClass="entr" presetSubtype="4" fill="hold" nodeType="afterEffect">
                                  <p:stCondLst>
                                    <p:cond delay="0"/>
                                  </p:stCondLst>
                                  <p:childTnLst>
                                    <p:set>
                                      <p:cBhvr>
                                        <p:cTn id="167" dur="1" fill="hold">
                                          <p:stCondLst>
                                            <p:cond delay="0"/>
                                          </p:stCondLst>
                                        </p:cTn>
                                        <p:tgtEl>
                                          <p:spTgt spid="58"/>
                                        </p:tgtEl>
                                        <p:attrNameLst>
                                          <p:attrName>style.visibility</p:attrName>
                                        </p:attrNameLst>
                                      </p:cBhvr>
                                      <p:to>
                                        <p:strVal val="visible"/>
                                      </p:to>
                                    </p:set>
                                    <p:anim calcmode="lin" valueType="num">
                                      <p:cBhvr additive="base">
                                        <p:cTn id="168" dur="500" fill="hold"/>
                                        <p:tgtEl>
                                          <p:spTgt spid="58"/>
                                        </p:tgtEl>
                                        <p:attrNameLst>
                                          <p:attrName>ppt_x</p:attrName>
                                        </p:attrNameLst>
                                      </p:cBhvr>
                                      <p:tavLst>
                                        <p:tav tm="0">
                                          <p:val>
                                            <p:strVal val="#ppt_x"/>
                                          </p:val>
                                        </p:tav>
                                        <p:tav tm="100000">
                                          <p:val>
                                            <p:strVal val="#ppt_x"/>
                                          </p:val>
                                        </p:tav>
                                      </p:tavLst>
                                    </p:anim>
                                    <p:anim calcmode="lin" valueType="num">
                                      <p:cBhvr additive="base">
                                        <p:cTn id="169" dur="500" fill="hold"/>
                                        <p:tgtEl>
                                          <p:spTgt spid="5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0" grpId="0"/>
      <p:bldP spid="89091" grpId="0" build="p"/>
      <p:bldP spid="89092" grpId="0" animBg="1"/>
      <p:bldP spid="89093" grpId="0" animBg="1"/>
      <p:bldP spid="89094" grpId="0" animBg="1"/>
      <p:bldP spid="89095" grpId="0" animBg="1"/>
      <p:bldP spid="89096" grpId="0" animBg="1"/>
      <p:bldP spid="89097" grpId="0" animBg="1"/>
      <p:bldP spid="89098" grpId="0" animBg="1"/>
      <p:bldP spid="89099" grpId="0" animBg="1"/>
      <p:bldP spid="89100" grpId="0" animBg="1"/>
      <p:bldP spid="89101" grpId="0" animBg="1"/>
      <p:bldP spid="89103" grpId="0" animBg="1"/>
      <p:bldP spid="89104" grpId="0" animBg="1"/>
      <p:bldP spid="89105" grpId="0" animBg="1"/>
      <p:bldP spid="89108" grpId="0" animBg="1"/>
      <p:bldP spid="89109" grpId="0" animBg="1"/>
      <p:bldP spid="89110" grpId="0" animBg="1"/>
      <p:bldP spid="89111" grpId="0" animBg="1"/>
      <p:bldP spid="89112" grpId="0" animBg="1"/>
      <p:bldP spid="89113" grpId="0" animBg="1"/>
      <p:bldP spid="89120" grpId="0" animBg="1"/>
      <p:bldP spid="89121" grpId="0" animBg="1"/>
      <p:bldP spid="89122" grpId="0"/>
      <p:bldP spid="89123" grpId="0"/>
      <p:bldP spid="89125" grpId="0" animBg="1"/>
      <p:bldP spid="89126" grpId="0" animBg="1"/>
      <p:bldP spid="89127" grpId="0" animBg="1"/>
      <p:bldP spid="89128" grpId="0" animBg="1"/>
      <p:bldP spid="89129" grpId="0" animBg="1"/>
      <p:bldP spid="89130" grpId="0" animBg="1"/>
      <p:bldP spid="89131" grpId="0" animBg="1"/>
      <p:bldP spid="89132" grpId="0" animBg="1"/>
      <p:bldP spid="89133" grpId="0" animBg="1"/>
      <p:bldP spid="89134" grpId="0" animBg="1"/>
      <p:bldP spid="89135" grpId="0" animBg="1"/>
      <p:bldP spid="89136" grpId="0" animBg="1"/>
      <p:bldP spid="89137" grpId="0" animBg="1"/>
      <p:bldP spid="89138" grpId="0" animBg="1"/>
      <p:bldP spid="89146" grpId="0" animBg="1"/>
      <p:bldP spid="89147"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082"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dirty="0">
                <a:solidFill>
                  <a:srgbClr val="FFCC00"/>
                </a:solidFill>
              </a:rPr>
              <a:t>Interdependence and the Gains from Trade</a:t>
            </a:r>
          </a:p>
        </p:txBody>
      </p:sp>
      <p:sp>
        <p:nvSpPr>
          <p:cNvPr id="174083" name="Rectangle 3"/>
          <p:cNvSpPr>
            <a:spLocks noGrp="1" noChangeArrowheads="1"/>
          </p:cNvSpPr>
          <p:nvPr>
            <p:ph idx="1"/>
          </p:nvPr>
        </p:nvSpPr>
        <p:spPr>
          <a:xfrm>
            <a:off x="457200" y="1819275"/>
            <a:ext cx="8229600" cy="4306888"/>
          </a:xfrm>
        </p:spPr>
        <p:txBody>
          <a:bodyPr/>
          <a:lstStyle/>
          <a:p>
            <a:pPr eaLnBrk="1" hangingPunct="1"/>
            <a:r>
              <a:rPr lang="en-US" smtClean="0"/>
              <a:t>Why is interdependence the norm?</a:t>
            </a:r>
          </a:p>
          <a:p>
            <a:pPr lvl="1" eaLnBrk="1" hangingPunct="1"/>
            <a:r>
              <a:rPr lang="en-US" smtClean="0"/>
              <a:t>Interdependence occurs because people are better off when they specialize and trade with others. </a:t>
            </a:r>
          </a:p>
          <a:p>
            <a:pPr eaLnBrk="1" hangingPunct="1"/>
            <a:r>
              <a:rPr lang="en-US" smtClean="0"/>
              <a:t>What determines the pattern of production and trade? </a:t>
            </a:r>
          </a:p>
          <a:p>
            <a:pPr lvl="1" eaLnBrk="1" hangingPunct="1"/>
            <a:r>
              <a:rPr lang="en-US" smtClean="0"/>
              <a:t>Patterns of production and trade are based upon differences in opportunity costs.</a:t>
            </a:r>
          </a:p>
        </p:txBody>
      </p:sp>
      <p:sp>
        <p:nvSpPr>
          <p:cNvPr id="4" name="Slide Number Placeholder 3"/>
          <p:cNvSpPr>
            <a:spLocks noGrp="1"/>
          </p:cNvSpPr>
          <p:nvPr>
            <p:ph type="sldNum" sz="quarter" idx="12"/>
          </p:nvPr>
        </p:nvSpPr>
        <p:spPr/>
        <p:txBody>
          <a:bodyPr/>
          <a:lstStyle/>
          <a:p>
            <a:pPr>
              <a:defRPr/>
            </a:pPr>
            <a:fld id="{1FECC814-04C2-41CA-B689-ED75D2517335}" type="slidenum">
              <a:rPr lang="en-US" smtClean="0"/>
              <a:pPr>
                <a:defRPr/>
              </a:pPr>
              <a:t>3</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74083">
                                            <p:txEl>
                                              <p:pRg st="0" end="0"/>
                                            </p:txEl>
                                          </p:spTgt>
                                        </p:tgtEl>
                                        <p:attrNameLst>
                                          <p:attrName>style.visibility</p:attrName>
                                        </p:attrNameLst>
                                      </p:cBhvr>
                                      <p:to>
                                        <p:strVal val="visible"/>
                                      </p:to>
                                    </p:set>
                                    <p:anim calcmode="lin" valueType="num">
                                      <p:cBhvr additive="base">
                                        <p:cTn id="7" dur="500" fill="hold"/>
                                        <p:tgtEl>
                                          <p:spTgt spid="1740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7408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74083">
                                            <p:txEl>
                                              <p:pRg st="1" end="1"/>
                                            </p:txEl>
                                          </p:spTgt>
                                        </p:tgtEl>
                                        <p:attrNameLst>
                                          <p:attrName>style.visibility</p:attrName>
                                        </p:attrNameLst>
                                      </p:cBhvr>
                                      <p:to>
                                        <p:strVal val="visible"/>
                                      </p:to>
                                    </p:set>
                                    <p:anim calcmode="lin" valueType="num">
                                      <p:cBhvr additive="base">
                                        <p:cTn id="13" dur="500" fill="hold"/>
                                        <p:tgtEl>
                                          <p:spTgt spid="17408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740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174083">
                                            <p:txEl>
                                              <p:pRg st="2" end="2"/>
                                            </p:txEl>
                                          </p:spTgt>
                                        </p:tgtEl>
                                        <p:attrNameLst>
                                          <p:attrName>style.visibility</p:attrName>
                                        </p:attrNameLst>
                                      </p:cBhvr>
                                      <p:to>
                                        <p:strVal val="visible"/>
                                      </p:to>
                                    </p:set>
                                    <p:anim calcmode="lin" valueType="num">
                                      <p:cBhvr additive="base">
                                        <p:cTn id="19" dur="500" fill="hold"/>
                                        <p:tgtEl>
                                          <p:spTgt spid="17408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7408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74083">
                                            <p:txEl>
                                              <p:pRg st="3" end="3"/>
                                            </p:txEl>
                                          </p:spTgt>
                                        </p:tgtEl>
                                        <p:attrNameLst>
                                          <p:attrName>style.visibility</p:attrName>
                                        </p:attrNameLst>
                                      </p:cBhvr>
                                      <p:to>
                                        <p:strVal val="visible"/>
                                      </p:to>
                                    </p:set>
                                    <p:anim calcmode="lin" valueType="num">
                                      <p:cBhvr additive="base">
                                        <p:cTn id="25" dur="500" fill="hold"/>
                                        <p:tgtEl>
                                          <p:spTgt spid="17408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7408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rrowheads="1"/>
          </p:cNvSpPr>
          <p:nvPr>
            <p:ph type="title"/>
          </p:nvPr>
        </p:nvSpPr>
        <p:spPr>
          <a:xfrm>
            <a:off x="457200" y="304800"/>
            <a:ext cx="8229600" cy="1143000"/>
          </a:xfrm>
        </p:spPr>
        <p:txBody>
          <a:bodyPr/>
          <a:lstStyle/>
          <a:p>
            <a:pPr eaLnBrk="1" hangingPunct="1"/>
            <a:r>
              <a:rPr lang="en-US" smtClean="0">
                <a:solidFill>
                  <a:srgbClr val="CCCC00"/>
                </a:solidFill>
              </a:rPr>
              <a:t>Trading Cities</a:t>
            </a:r>
          </a:p>
        </p:txBody>
      </p:sp>
      <p:sp>
        <p:nvSpPr>
          <p:cNvPr id="161795" name="Rectangle 3"/>
          <p:cNvSpPr>
            <a:spLocks noGrp="1" noChangeArrowheads="1"/>
          </p:cNvSpPr>
          <p:nvPr>
            <p:ph idx="1"/>
          </p:nvPr>
        </p:nvSpPr>
        <p:spPr/>
        <p:txBody>
          <a:bodyPr>
            <a:normAutofit lnSpcReduction="10000"/>
          </a:bodyPr>
          <a:lstStyle/>
          <a:p>
            <a:pPr marL="420624" indent="-384048" eaLnBrk="1" fontAlgn="auto" hangingPunct="1">
              <a:spcAft>
                <a:spcPts val="0"/>
              </a:spcAft>
              <a:buFont typeface="Wingdings 2"/>
              <a:buChar char=""/>
              <a:defRPr/>
            </a:pPr>
            <a:r>
              <a:rPr lang="en-US" dirty="0"/>
              <a:t>Trading cities develop when comparative advantage is combined with scale economies in transport and exchange.</a:t>
            </a:r>
          </a:p>
          <a:p>
            <a:pPr marL="420624" indent="-384048" eaLnBrk="1" fontAlgn="auto" hangingPunct="1">
              <a:spcAft>
                <a:spcPts val="0"/>
              </a:spcAft>
              <a:buFont typeface="Wingdings 2"/>
              <a:buChar char=""/>
              <a:defRPr/>
            </a:pPr>
            <a:r>
              <a:rPr lang="en-US" dirty="0"/>
              <a:t>Workers in trading cities do not produce goods but </a:t>
            </a:r>
            <a:r>
              <a:rPr lang="en-US" dirty="0" smtClean="0"/>
              <a:t>collect </a:t>
            </a:r>
            <a:r>
              <a:rPr lang="en-US" dirty="0"/>
              <a:t>and </a:t>
            </a:r>
            <a:r>
              <a:rPr lang="en-US" dirty="0" smtClean="0"/>
              <a:t>distribute </a:t>
            </a:r>
            <a:r>
              <a:rPr lang="en-US" dirty="0"/>
              <a:t>goods produced elsewhere.</a:t>
            </a:r>
          </a:p>
          <a:p>
            <a:pPr marL="420624" indent="-384048" eaLnBrk="1" fontAlgn="auto" hangingPunct="1">
              <a:spcAft>
                <a:spcPts val="0"/>
              </a:spcAft>
              <a:buFont typeface="Wingdings 2"/>
              <a:buChar char=""/>
              <a:defRPr/>
            </a:pPr>
            <a:r>
              <a:rPr lang="en-US" dirty="0"/>
              <a:t>Historically, firms in the trading city provided insurance, </a:t>
            </a:r>
            <a:r>
              <a:rPr lang="en-US" dirty="0" smtClean="0"/>
              <a:t>credit, banking </a:t>
            </a:r>
            <a:r>
              <a:rPr lang="en-US" dirty="0"/>
              <a:t>and legal services.</a:t>
            </a:r>
          </a:p>
        </p:txBody>
      </p:sp>
      <p:sp>
        <p:nvSpPr>
          <p:cNvPr id="4" name="Slide Number Placeholder 3"/>
          <p:cNvSpPr>
            <a:spLocks noGrp="1"/>
          </p:cNvSpPr>
          <p:nvPr>
            <p:ph type="sldNum" sz="quarter" idx="12"/>
          </p:nvPr>
        </p:nvSpPr>
        <p:spPr/>
        <p:txBody>
          <a:bodyPr/>
          <a:lstStyle/>
          <a:p>
            <a:pPr>
              <a:defRPr/>
            </a:pPr>
            <a:fld id="{1FECC814-04C2-41CA-B689-ED75D2517335}" type="slidenum">
              <a:rPr lang="en-US" smtClean="0"/>
              <a:pPr>
                <a:defRPr/>
              </a:pPr>
              <a:t>30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1795">
                                            <p:txEl>
                                              <p:pRg st="0" end="0"/>
                                            </p:txEl>
                                          </p:spTgt>
                                        </p:tgtEl>
                                        <p:attrNameLst>
                                          <p:attrName>style.visibility</p:attrName>
                                        </p:attrNameLst>
                                      </p:cBhvr>
                                      <p:to>
                                        <p:strVal val="visible"/>
                                      </p:to>
                                    </p:set>
                                    <p:animEffect transition="in" filter="blinds(horizontal)">
                                      <p:cBhvr>
                                        <p:cTn id="7" dur="500"/>
                                        <p:tgtEl>
                                          <p:spTgt spid="1617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1795">
                                            <p:txEl>
                                              <p:pRg st="1" end="1"/>
                                            </p:txEl>
                                          </p:spTgt>
                                        </p:tgtEl>
                                        <p:attrNameLst>
                                          <p:attrName>style.visibility</p:attrName>
                                        </p:attrNameLst>
                                      </p:cBhvr>
                                      <p:to>
                                        <p:strVal val="visible"/>
                                      </p:to>
                                    </p:set>
                                    <p:animEffect transition="in" filter="blinds(horizontal)">
                                      <p:cBhvr>
                                        <p:cTn id="12" dur="500"/>
                                        <p:tgtEl>
                                          <p:spTgt spid="16179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61795">
                                            <p:txEl>
                                              <p:pRg st="2" end="2"/>
                                            </p:txEl>
                                          </p:spTgt>
                                        </p:tgtEl>
                                        <p:attrNameLst>
                                          <p:attrName>style.visibility</p:attrName>
                                        </p:attrNameLst>
                                      </p:cBhvr>
                                      <p:to>
                                        <p:strVal val="visible"/>
                                      </p:to>
                                    </p:set>
                                    <p:animEffect transition="in" filter="blinds(horizontal)">
                                      <p:cBhvr>
                                        <p:cTn id="17" dur="500"/>
                                        <p:tgtEl>
                                          <p:spTgt spid="1617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5"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rrowheads="1"/>
          </p:cNvSpPr>
          <p:nvPr>
            <p:ph type="title"/>
          </p:nvPr>
        </p:nvSpPr>
        <p:spPr/>
        <p:txBody>
          <a:bodyPr/>
          <a:lstStyle/>
          <a:p>
            <a:pPr eaLnBrk="1" hangingPunct="1"/>
            <a:r>
              <a:rPr lang="en-US" sz="4000" smtClean="0">
                <a:solidFill>
                  <a:srgbClr val="FF99CC"/>
                </a:solidFill>
              </a:rPr>
              <a:t>Economies of Scale in Production</a:t>
            </a:r>
          </a:p>
        </p:txBody>
      </p:sp>
      <p:sp>
        <p:nvSpPr>
          <p:cNvPr id="90115" name="Rectangle 3"/>
          <p:cNvSpPr>
            <a:spLocks noGrp="1" noChangeArrowheads="1"/>
          </p:cNvSpPr>
          <p:nvPr>
            <p:ph idx="1"/>
          </p:nvPr>
        </p:nvSpPr>
        <p:spPr/>
        <p:txBody>
          <a:bodyPr>
            <a:normAutofit/>
          </a:bodyPr>
          <a:lstStyle/>
          <a:p>
            <a:pPr marL="420624" indent="-384048" eaLnBrk="1" fontAlgn="auto" hangingPunct="1">
              <a:spcAft>
                <a:spcPts val="0"/>
              </a:spcAft>
              <a:buFont typeface="Wingdings 2"/>
              <a:buChar char=""/>
              <a:defRPr/>
            </a:pPr>
            <a:r>
              <a:rPr lang="en-US" dirty="0"/>
              <a:t>We will drop another assumption of the backyard production model.</a:t>
            </a:r>
          </a:p>
          <a:p>
            <a:pPr marL="420624" indent="-384048" eaLnBrk="1" fontAlgn="auto" hangingPunct="1">
              <a:spcAft>
                <a:spcPts val="0"/>
              </a:spcAft>
              <a:buFont typeface="Wingdings 2"/>
              <a:buChar char=""/>
              <a:defRPr/>
            </a:pPr>
            <a:r>
              <a:rPr lang="en-US" dirty="0"/>
              <a:t>Assume: there are economies of scale in shirt production.</a:t>
            </a:r>
          </a:p>
          <a:p>
            <a:pPr marL="420624" indent="-384048" eaLnBrk="1" fontAlgn="auto" hangingPunct="1">
              <a:spcAft>
                <a:spcPts val="0"/>
              </a:spcAft>
              <a:buFont typeface="Wingdings 2"/>
              <a:buChar char=""/>
              <a:defRPr/>
            </a:pPr>
            <a:r>
              <a:rPr lang="en-US" dirty="0"/>
              <a:t>The factory uses an indivisible input that makes workers more productive.</a:t>
            </a:r>
          </a:p>
          <a:p>
            <a:pPr marL="420624" indent="-384048" eaLnBrk="1" fontAlgn="auto" hangingPunct="1">
              <a:spcAft>
                <a:spcPts val="0"/>
              </a:spcAft>
              <a:buFont typeface="Wingdings 2"/>
              <a:buChar char=""/>
              <a:defRPr/>
            </a:pPr>
            <a:r>
              <a:rPr lang="en-US" i="1" dirty="0">
                <a:solidFill>
                  <a:schemeClr val="accent3">
                    <a:lumMod val="60000"/>
                    <a:lumOff val="40000"/>
                  </a:schemeClr>
                </a:solidFill>
              </a:rPr>
              <a:t>Will shirt production take place in </a:t>
            </a:r>
            <a:r>
              <a:rPr lang="en-US" i="1" dirty="0" smtClean="0">
                <a:solidFill>
                  <a:schemeClr val="accent3">
                    <a:lumMod val="60000"/>
                    <a:lumOff val="40000"/>
                  </a:schemeClr>
                </a:solidFill>
              </a:rPr>
              <a:t>           the </a:t>
            </a:r>
            <a:r>
              <a:rPr lang="en-US" i="1" dirty="0">
                <a:solidFill>
                  <a:schemeClr val="accent3">
                    <a:lumMod val="60000"/>
                    <a:lumOff val="40000"/>
                  </a:schemeClr>
                </a:solidFill>
              </a:rPr>
              <a:t>backyard or in a factory?</a:t>
            </a:r>
          </a:p>
        </p:txBody>
      </p:sp>
      <p:pic>
        <p:nvPicPr>
          <p:cNvPr id="50180" name="Picture 7" descr="C:\Documents and Settings\rahmed\Local Settings\Temporary Internet Files\Content.IE5\YNG7DNAA\MCj02342670000[1].wmf"/>
          <p:cNvPicPr>
            <a:picLocks noChangeAspect="1" noChangeArrowheads="1"/>
          </p:cNvPicPr>
          <p:nvPr/>
        </p:nvPicPr>
        <p:blipFill>
          <a:blip r:embed="rId2" cstate="print"/>
          <a:srcRect/>
          <a:stretch>
            <a:fillRect/>
          </a:stretch>
        </p:blipFill>
        <p:spPr bwMode="auto">
          <a:xfrm>
            <a:off x="6400800" y="4641850"/>
            <a:ext cx="2362200" cy="2063750"/>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pPr>
              <a:defRPr/>
            </a:pPr>
            <a:fld id="{1FECC814-04C2-41CA-B689-ED75D2517335}" type="slidenum">
              <a:rPr lang="en-US" smtClean="0"/>
              <a:pPr>
                <a:defRPr/>
              </a:pPr>
              <a:t>31</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animEffect transition="in" filter="blinds(horizontal)">
                                      <p:cBhvr>
                                        <p:cTn id="7" dur="500"/>
                                        <p:tgtEl>
                                          <p:spTgt spid="901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0115">
                                            <p:txEl>
                                              <p:pRg st="1" end="1"/>
                                            </p:txEl>
                                          </p:spTgt>
                                        </p:tgtEl>
                                        <p:attrNameLst>
                                          <p:attrName>style.visibility</p:attrName>
                                        </p:attrNameLst>
                                      </p:cBhvr>
                                      <p:to>
                                        <p:strVal val="visible"/>
                                      </p:to>
                                    </p:set>
                                    <p:animEffect transition="in" filter="blinds(horizontal)">
                                      <p:cBhvr>
                                        <p:cTn id="12" dur="500"/>
                                        <p:tgtEl>
                                          <p:spTgt spid="9011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0115">
                                            <p:txEl>
                                              <p:pRg st="2" end="2"/>
                                            </p:txEl>
                                          </p:spTgt>
                                        </p:tgtEl>
                                        <p:attrNameLst>
                                          <p:attrName>style.visibility</p:attrName>
                                        </p:attrNameLst>
                                      </p:cBhvr>
                                      <p:to>
                                        <p:strVal val="visible"/>
                                      </p:to>
                                    </p:set>
                                    <p:animEffect transition="in" filter="blinds(horizontal)">
                                      <p:cBhvr>
                                        <p:cTn id="17" dur="500"/>
                                        <p:tgtEl>
                                          <p:spTgt spid="9011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0115">
                                            <p:txEl>
                                              <p:pRg st="3" end="3"/>
                                            </p:txEl>
                                          </p:spTgt>
                                        </p:tgtEl>
                                        <p:attrNameLst>
                                          <p:attrName>style.visibility</p:attrName>
                                        </p:attrNameLst>
                                      </p:cBhvr>
                                      <p:to>
                                        <p:strVal val="visible"/>
                                      </p:to>
                                    </p:set>
                                    <p:animEffect transition="in" filter="blinds(horizontal)">
                                      <p:cBhvr>
                                        <p:cTn id="22" dur="500"/>
                                        <p:tgtEl>
                                          <p:spTgt spid="9011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84" name="Rectangle 48"/>
          <p:cNvSpPr>
            <a:spLocks noGrp="1" noRot="1" noChangeArrowheads="1"/>
          </p:cNvSpPr>
          <p:nvPr>
            <p:ph type="title"/>
          </p:nvPr>
        </p:nvSpPr>
        <p:spPr>
          <a:xfrm>
            <a:off x="457200" y="304800"/>
            <a:ext cx="8229600" cy="1143000"/>
          </a:xfrm>
        </p:spPr>
        <p:txBody>
          <a:bodyPr>
            <a:normAutofit fontScale="90000"/>
          </a:bodyPr>
          <a:lstStyle/>
          <a:p>
            <a:pPr eaLnBrk="1" fontAlgn="auto" hangingPunct="1">
              <a:spcAft>
                <a:spcPts val="0"/>
              </a:spcAft>
              <a:defRPr/>
            </a:pPr>
            <a:r>
              <a:rPr lang="en-US" dirty="0" smtClean="0">
                <a:solidFill>
                  <a:srgbClr val="FF99CC"/>
                </a:solidFill>
              </a:rPr>
              <a:t>Economies of Scale in Production</a:t>
            </a:r>
            <a:endParaRPr lang="en-US" dirty="0">
              <a:solidFill>
                <a:srgbClr val="CC0066"/>
              </a:solidFill>
            </a:endParaRPr>
          </a:p>
        </p:txBody>
      </p:sp>
      <p:graphicFrame>
        <p:nvGraphicFramePr>
          <p:cNvPr id="91204" name="Group 68"/>
          <p:cNvGraphicFramePr>
            <a:graphicFrameLocks noGrp="1"/>
          </p:cNvGraphicFramePr>
          <p:nvPr>
            <p:ph type="tbl" idx="1"/>
          </p:nvPr>
        </p:nvGraphicFramePr>
        <p:xfrm>
          <a:off x="455613" y="2209800"/>
          <a:ext cx="4116387" cy="3590926"/>
        </p:xfrm>
        <a:graphic>
          <a:graphicData uri="http://schemas.openxmlformats.org/drawingml/2006/table">
            <a:tbl>
              <a:tblPr/>
              <a:tblGrid>
                <a:gridCol w="1754187"/>
                <a:gridCol w="1143000"/>
                <a:gridCol w="1219200"/>
              </a:tblGrid>
              <a:tr h="838200">
                <a:tc grid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Garamond" pitchFamily="18" charset="0"/>
                          <a:cs typeface="Arial" charset="0"/>
                        </a:rPr>
                        <a:t>Output/ Hour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endParaRPr lang="en-US"/>
                    </a:p>
                  </a:txBody>
                  <a:tcPr/>
                </a:tc>
                <a:tc hMerge="1">
                  <a:txBody>
                    <a:bodyPr/>
                    <a:lstStyle/>
                    <a:p>
                      <a:endParaRPr lang="en-US"/>
                    </a:p>
                  </a:txBody>
                  <a:tcPr/>
                </a:tc>
              </a:tr>
              <a:tr h="838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Bread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Garamond" pitchFamily="18" charset="0"/>
                          <a:cs typeface="Arial" charset="0"/>
                        </a:rPr>
                        <a:t>Shirts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572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Factory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572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Household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1190" name="Rectangle 54"/>
          <p:cNvSpPr>
            <a:spLocks noChangeArrowheads="1"/>
          </p:cNvSpPr>
          <p:nvPr/>
        </p:nvSpPr>
        <p:spPr bwMode="auto">
          <a:xfrm>
            <a:off x="4876800" y="1752600"/>
            <a:ext cx="4114800" cy="4953000"/>
          </a:xfrm>
          <a:prstGeom prst="rect">
            <a:avLst/>
          </a:prstGeom>
          <a:solidFill>
            <a:schemeClr val="accent1">
              <a:lumMod val="20000"/>
              <a:lumOff val="80000"/>
            </a:schemeClr>
          </a:solidFill>
          <a:ln w="9525">
            <a:noFill/>
            <a:miter lim="800000"/>
            <a:headEnd/>
            <a:tailEnd/>
          </a:ln>
          <a:effectLst/>
        </p:spPr>
        <p:txBody>
          <a:bodyPr/>
          <a:lstStyle/>
          <a:p>
            <a:pPr marL="342900" indent="-342900">
              <a:spcBef>
                <a:spcPct val="20000"/>
              </a:spcBef>
              <a:buClr>
                <a:schemeClr val="hlink"/>
              </a:buClr>
              <a:buSzPct val="70000"/>
              <a:buFont typeface="Wingdings" pitchFamily="2" charset="2"/>
              <a:buChar char="n"/>
              <a:defRPr/>
            </a:pPr>
            <a:r>
              <a:rPr lang="en-US" sz="2800" dirty="0">
                <a:solidFill>
                  <a:srgbClr val="800000"/>
                </a:solidFill>
                <a:latin typeface="Times New Roman" pitchFamily="18" charset="0"/>
                <a:cs typeface="Times New Roman" pitchFamily="18" charset="0"/>
              </a:rPr>
              <a:t>Assume that</a:t>
            </a:r>
          </a:p>
          <a:p>
            <a:pPr marL="800100" lvl="1" indent="-342900">
              <a:spcBef>
                <a:spcPct val="20000"/>
              </a:spcBef>
              <a:buClr>
                <a:schemeClr val="hlink"/>
              </a:buClr>
              <a:buSzPct val="70000"/>
              <a:buFont typeface="Wingdings" pitchFamily="2" charset="2"/>
              <a:buChar char="n"/>
              <a:defRPr/>
            </a:pPr>
            <a:r>
              <a:rPr lang="en-US" sz="2800" dirty="0">
                <a:solidFill>
                  <a:srgbClr val="800000"/>
                </a:solidFill>
                <a:latin typeface="Times New Roman" pitchFamily="18" charset="0"/>
                <a:cs typeface="Times New Roman" pitchFamily="18" charset="0"/>
              </a:rPr>
              <a:t>All values are in terms of loaves of bread</a:t>
            </a:r>
          </a:p>
          <a:p>
            <a:pPr marL="800100" lvl="1" indent="-342900">
              <a:spcBef>
                <a:spcPct val="20000"/>
              </a:spcBef>
              <a:buClr>
                <a:schemeClr val="hlink"/>
              </a:buClr>
              <a:buSzPct val="70000"/>
              <a:buFont typeface="Wingdings" pitchFamily="2" charset="2"/>
              <a:buChar char="n"/>
              <a:defRPr/>
            </a:pPr>
            <a:r>
              <a:rPr lang="en-US" sz="2800" dirty="0">
                <a:solidFill>
                  <a:srgbClr val="800000"/>
                </a:solidFill>
                <a:latin typeface="Times New Roman" pitchFamily="18" charset="0"/>
                <a:cs typeface="Times New Roman" pitchFamily="18" charset="0"/>
              </a:rPr>
              <a:t>Prices in the factory town are 50% higher </a:t>
            </a:r>
          </a:p>
          <a:p>
            <a:pPr marL="800100" lvl="1" indent="-342900">
              <a:spcBef>
                <a:spcPct val="20000"/>
              </a:spcBef>
              <a:buClr>
                <a:schemeClr val="hlink"/>
              </a:buClr>
              <a:buSzPct val="70000"/>
              <a:buFont typeface="Wingdings" pitchFamily="2" charset="2"/>
              <a:buChar char="n"/>
              <a:defRPr/>
            </a:pPr>
            <a:r>
              <a:rPr lang="en-US" sz="2800" dirty="0">
                <a:solidFill>
                  <a:srgbClr val="800000"/>
                </a:solidFill>
                <a:latin typeface="Times New Roman" pitchFamily="18" charset="0"/>
                <a:cs typeface="Times New Roman" pitchFamily="18" charset="0"/>
              </a:rPr>
              <a:t>The factory uses an indivisible input that costs ½ loaf of bread in an hour</a:t>
            </a:r>
          </a:p>
        </p:txBody>
      </p:sp>
      <p:pic>
        <p:nvPicPr>
          <p:cNvPr id="51224" name="Picture 10" descr="C:\Documents and Settings\rahmed\Local Settings\Temporary Internet Files\Content.IE5\YEDN09WE\MMj03366780000[1].gif"/>
          <p:cNvPicPr>
            <a:picLocks noChangeAspect="1" noChangeArrowheads="1" noCrop="1"/>
          </p:cNvPicPr>
          <p:nvPr/>
        </p:nvPicPr>
        <p:blipFill>
          <a:blip r:embed="rId2" cstate="print"/>
          <a:srcRect/>
          <a:stretch>
            <a:fillRect/>
          </a:stretch>
        </p:blipFill>
        <p:spPr bwMode="auto">
          <a:xfrm>
            <a:off x="7924800" y="1190625"/>
            <a:ext cx="871538" cy="790575"/>
          </a:xfrm>
          <a:prstGeom prst="rect">
            <a:avLst/>
          </a:prstGeom>
          <a:noFill/>
          <a:ln w="9525">
            <a:noFill/>
            <a:miter lim="800000"/>
            <a:headEnd/>
            <a:tailEnd/>
          </a:ln>
        </p:spPr>
      </p:pic>
      <p:sp>
        <p:nvSpPr>
          <p:cNvPr id="6" name="Slide Number Placeholder 5"/>
          <p:cNvSpPr>
            <a:spLocks noGrp="1"/>
          </p:cNvSpPr>
          <p:nvPr>
            <p:ph type="sldNum" sz="quarter" idx="11"/>
          </p:nvPr>
        </p:nvSpPr>
        <p:spPr/>
        <p:txBody>
          <a:bodyPr/>
          <a:lstStyle/>
          <a:p>
            <a:pPr>
              <a:defRPr/>
            </a:pPr>
            <a:fld id="{5052066A-32A6-4331-A499-B544CF86F1CC}" type="slidenum">
              <a:rPr lang="en-US" smtClean="0"/>
              <a:pPr>
                <a:defRPr/>
              </a:pPr>
              <a:t>32</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1204"/>
                                        </p:tgtEl>
                                        <p:attrNameLst>
                                          <p:attrName>style.visibility</p:attrName>
                                        </p:attrNameLst>
                                      </p:cBhvr>
                                      <p:to>
                                        <p:strVal val="visible"/>
                                      </p:to>
                                    </p:set>
                                    <p:animEffect transition="in" filter="blinds(horizontal)">
                                      <p:cBhvr>
                                        <p:cTn id="7" dur="500"/>
                                        <p:tgtEl>
                                          <p:spTgt spid="912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48"/>
          <p:cNvSpPr>
            <a:spLocks noGrp="1" noRot="1" noChangeArrowheads="1"/>
          </p:cNvSpPr>
          <p:nvPr>
            <p:ph type="title"/>
          </p:nvPr>
        </p:nvSpPr>
        <p:spPr>
          <a:xfrm>
            <a:off x="457200" y="304800"/>
            <a:ext cx="8229600" cy="1143000"/>
          </a:xfrm>
        </p:spPr>
        <p:txBody>
          <a:bodyPr/>
          <a:lstStyle/>
          <a:p>
            <a:pPr eaLnBrk="1" hangingPunct="1"/>
            <a:r>
              <a:rPr lang="en-US" smtClean="0">
                <a:solidFill>
                  <a:srgbClr val="CC0066"/>
                </a:solidFill>
              </a:rPr>
              <a:t>What is the factory wage?</a:t>
            </a:r>
          </a:p>
        </p:txBody>
      </p:sp>
      <p:graphicFrame>
        <p:nvGraphicFramePr>
          <p:cNvPr id="91204" name="Group 68"/>
          <p:cNvGraphicFramePr>
            <a:graphicFrameLocks noGrp="1"/>
          </p:cNvGraphicFramePr>
          <p:nvPr>
            <p:ph type="tbl" idx="1"/>
          </p:nvPr>
        </p:nvGraphicFramePr>
        <p:xfrm>
          <a:off x="455613" y="2209800"/>
          <a:ext cx="4116387" cy="3590926"/>
        </p:xfrm>
        <a:graphic>
          <a:graphicData uri="http://schemas.openxmlformats.org/drawingml/2006/table">
            <a:tbl>
              <a:tblPr/>
              <a:tblGrid>
                <a:gridCol w="1754187"/>
                <a:gridCol w="1143000"/>
                <a:gridCol w="1219200"/>
              </a:tblGrid>
              <a:tr h="838200">
                <a:tc grid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Output/ Hour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hMerge="1">
                  <a:txBody>
                    <a:bodyPr/>
                    <a:lstStyle/>
                    <a:p>
                      <a:endParaRPr lang="en-US"/>
                    </a:p>
                  </a:txBody>
                  <a:tcPr/>
                </a:tc>
                <a:tc hMerge="1">
                  <a:txBody>
                    <a:bodyPr/>
                    <a:lstStyle/>
                    <a:p>
                      <a:endParaRPr lang="en-US"/>
                    </a:p>
                  </a:txBody>
                  <a:tcPr/>
                </a:tc>
              </a:tr>
              <a:tr h="838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Bread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Shirts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572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Factory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572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Household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cs typeface="Arial"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2247" name="Rectangle 54"/>
          <p:cNvSpPr>
            <a:spLocks noChangeArrowheads="1"/>
          </p:cNvSpPr>
          <p:nvPr/>
        </p:nvSpPr>
        <p:spPr bwMode="auto">
          <a:xfrm>
            <a:off x="5029200" y="2819400"/>
            <a:ext cx="3652838" cy="2895600"/>
          </a:xfrm>
          <a:prstGeom prst="rect">
            <a:avLst/>
          </a:prstGeom>
          <a:solidFill>
            <a:srgbClr val="CC0066"/>
          </a:solidFill>
          <a:ln w="9525">
            <a:noFill/>
            <a:miter lim="800000"/>
            <a:headEnd/>
            <a:tailEnd/>
          </a:ln>
        </p:spPr>
        <p:txBody>
          <a:bodyPr/>
          <a:lstStyle/>
          <a:p>
            <a:pPr marL="342900" indent="-342900">
              <a:spcBef>
                <a:spcPct val="20000"/>
              </a:spcBef>
              <a:buClr>
                <a:schemeClr val="hlink"/>
              </a:buClr>
              <a:buSzPct val="70000"/>
              <a:buFont typeface="Wingdings" pitchFamily="2" charset="2"/>
              <a:buChar char="n"/>
            </a:pPr>
            <a:r>
              <a:rPr lang="en-US" sz="2800">
                <a:latin typeface="Garamond" pitchFamily="18" charset="0"/>
              </a:rPr>
              <a:t>The wage should make the worker indifferent between living in the rural area and between living in the factory town.</a:t>
            </a:r>
          </a:p>
        </p:txBody>
      </p:sp>
      <p:sp>
        <p:nvSpPr>
          <p:cNvPr id="26" name="Text Box 4"/>
          <p:cNvSpPr txBox="1">
            <a:spLocks noChangeArrowheads="1"/>
          </p:cNvSpPr>
          <p:nvPr/>
        </p:nvSpPr>
        <p:spPr bwMode="auto">
          <a:xfrm>
            <a:off x="5527675" y="6019800"/>
            <a:ext cx="2778125" cy="457200"/>
          </a:xfrm>
          <a:prstGeom prst="rect">
            <a:avLst/>
          </a:prstGeom>
          <a:noFill/>
          <a:ln w="9525">
            <a:noFill/>
            <a:miter lim="800000"/>
            <a:headEnd/>
            <a:tailEnd/>
          </a:ln>
        </p:spPr>
        <p:txBody>
          <a:bodyPr wrap="none">
            <a:spAutoFit/>
          </a:bodyPr>
          <a:lstStyle/>
          <a:p>
            <a:r>
              <a:rPr lang="en-US" sz="2400"/>
              <a:t>3/2 loaves of bread</a:t>
            </a:r>
          </a:p>
        </p:txBody>
      </p:sp>
      <p:sp>
        <p:nvSpPr>
          <p:cNvPr id="6" name="Slide Number Placeholder 5"/>
          <p:cNvSpPr>
            <a:spLocks noGrp="1"/>
          </p:cNvSpPr>
          <p:nvPr>
            <p:ph type="sldNum" sz="quarter" idx="11"/>
          </p:nvPr>
        </p:nvSpPr>
        <p:spPr/>
        <p:txBody>
          <a:bodyPr/>
          <a:lstStyle/>
          <a:p>
            <a:pPr>
              <a:defRPr/>
            </a:pPr>
            <a:fld id="{5052066A-32A6-4331-A499-B544CF86F1CC}" type="slidenum">
              <a:rPr lang="en-US" smtClean="0"/>
              <a:pPr>
                <a:defRPr/>
              </a:pPr>
              <a:t>33</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1204"/>
                                        </p:tgtEl>
                                        <p:attrNameLst>
                                          <p:attrName>style.visibility</p:attrName>
                                        </p:attrNameLst>
                                      </p:cBhvr>
                                      <p:to>
                                        <p:strVal val="visible"/>
                                      </p:to>
                                    </p:set>
                                    <p:animEffect transition="in" filter="blinds(horizontal)">
                                      <p:cBhvr>
                                        <p:cTn id="7" dur="500"/>
                                        <p:tgtEl>
                                          <p:spTgt spid="9120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 calcmode="lin" valueType="num">
                                      <p:cBhvr additive="base">
                                        <p:cTn id="12" dur="500" fill="hold"/>
                                        <p:tgtEl>
                                          <p:spTgt spid="26"/>
                                        </p:tgtEl>
                                        <p:attrNameLst>
                                          <p:attrName>ppt_x</p:attrName>
                                        </p:attrNameLst>
                                      </p:cBhvr>
                                      <p:tavLst>
                                        <p:tav tm="0">
                                          <p:val>
                                            <p:strVal val="#ppt_x"/>
                                          </p:val>
                                        </p:tav>
                                        <p:tav tm="100000">
                                          <p:val>
                                            <p:strVal val="#ppt_x"/>
                                          </p:val>
                                        </p:tav>
                                      </p:tavLst>
                                    </p:anim>
                                    <p:anim calcmode="lin" valueType="num">
                                      <p:cBhvr additive="base">
                                        <p:cTn id="13"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rrowheads="1"/>
          </p:cNvSpPr>
          <p:nvPr>
            <p:ph type="title"/>
          </p:nvPr>
        </p:nvSpPr>
        <p:spPr/>
        <p:txBody>
          <a:bodyPr/>
          <a:lstStyle/>
          <a:p>
            <a:pPr eaLnBrk="1" hangingPunct="1"/>
            <a:r>
              <a:rPr lang="en-US" sz="4000" smtClean="0">
                <a:solidFill>
                  <a:srgbClr val="CC0066"/>
                </a:solidFill>
              </a:rPr>
              <a:t>Cost of a Factory Shirt</a:t>
            </a:r>
          </a:p>
        </p:txBody>
      </p:sp>
      <p:sp>
        <p:nvSpPr>
          <p:cNvPr id="53251" name="Rectangle 3"/>
          <p:cNvSpPr>
            <a:spLocks noGrp="1" noChangeArrowheads="1"/>
          </p:cNvSpPr>
          <p:nvPr>
            <p:ph type="body" sz="half" idx="1"/>
          </p:nvPr>
        </p:nvSpPr>
        <p:spPr>
          <a:xfrm>
            <a:off x="455613" y="1371600"/>
            <a:ext cx="8002587" cy="4497388"/>
          </a:xfrm>
        </p:spPr>
        <p:txBody>
          <a:bodyPr/>
          <a:lstStyle/>
          <a:p>
            <a:pPr eaLnBrk="1" hangingPunct="1"/>
            <a:r>
              <a:rPr lang="en-US" sz="2800" smtClean="0"/>
              <a:t>Who can produce shirts cheaper?</a:t>
            </a:r>
          </a:p>
          <a:p>
            <a:pPr eaLnBrk="1" hangingPunct="1"/>
            <a:r>
              <a:rPr lang="en-US" sz="2800" smtClean="0"/>
              <a:t>Cost of producing a shirt in the backyard is 1 loaf of bread.</a:t>
            </a:r>
          </a:p>
          <a:p>
            <a:pPr eaLnBrk="1" hangingPunct="1"/>
            <a:r>
              <a:rPr lang="en-US" sz="2800" smtClean="0"/>
              <a:t>Given 6 shirts are produced / hr in a factory, then  </a:t>
            </a:r>
          </a:p>
        </p:txBody>
      </p:sp>
      <p:graphicFrame>
        <p:nvGraphicFramePr>
          <p:cNvPr id="149529" name="Group 25"/>
          <p:cNvGraphicFramePr>
            <a:graphicFrameLocks noGrp="1"/>
          </p:cNvGraphicFramePr>
          <p:nvPr>
            <p:ph sz="half" idx="2"/>
          </p:nvPr>
        </p:nvGraphicFramePr>
        <p:xfrm>
          <a:off x="1295400" y="3779838"/>
          <a:ext cx="6477000" cy="2697163"/>
        </p:xfrm>
        <a:graphic>
          <a:graphicData uri="http://schemas.openxmlformats.org/drawingml/2006/table">
            <a:tbl>
              <a:tblPr/>
              <a:tblGrid>
                <a:gridCol w="3240088"/>
                <a:gridCol w="3236912"/>
              </a:tblGrid>
              <a:tr h="5651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Garamond" pitchFamily="18" charset="0"/>
                          <a:cs typeface="Arial" charset="0"/>
                        </a:rPr>
                        <a:t>Labor Cost/ hr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dirty="0" smtClean="0">
                          <a:ln>
                            <a:noFill/>
                          </a:ln>
                          <a:solidFill>
                            <a:schemeClr val="accent6">
                              <a:lumMod val="50000"/>
                            </a:schemeClr>
                          </a:solidFill>
                          <a:effectLst/>
                          <a:latin typeface="Comic Sans MS" pitchFamily="66" charset="0"/>
                          <a:cs typeface="Arial" charset="0"/>
                        </a:rPr>
                        <a:t>1½ loaf</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r>
              <a:tr h="10017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Garamond" pitchFamily="18" charset="0"/>
                          <a:cs typeface="Arial" charset="0"/>
                        </a:rPr>
                        <a:t>Cost of indivisible input/ hr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dirty="0" smtClean="0">
                          <a:ln>
                            <a:noFill/>
                          </a:ln>
                          <a:solidFill>
                            <a:schemeClr val="accent6">
                              <a:lumMod val="50000"/>
                            </a:schemeClr>
                          </a:solidFill>
                          <a:effectLst/>
                          <a:latin typeface="Comic Sans MS" pitchFamily="66" charset="0"/>
                          <a:cs typeface="Arial" charset="0"/>
                        </a:rPr>
                        <a:t>½ loaf</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r>
              <a:tr h="5651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Garamond" pitchFamily="18" charset="0"/>
                          <a:cs typeface="Arial" charset="0"/>
                        </a:rPr>
                        <a:t>Total cost /hr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dirty="0" smtClean="0">
                          <a:ln>
                            <a:noFill/>
                          </a:ln>
                          <a:solidFill>
                            <a:schemeClr val="accent6">
                              <a:lumMod val="50000"/>
                            </a:schemeClr>
                          </a:solidFill>
                          <a:effectLst/>
                          <a:latin typeface="Comic Sans MS" pitchFamily="66" charset="0"/>
                          <a:cs typeface="Arial" charset="0"/>
                        </a:rPr>
                        <a:t>2 loaf</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r>
              <a:tr h="5651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Garamond" pitchFamily="18" charset="0"/>
                          <a:cs typeface="Arial" charset="0"/>
                        </a:rPr>
                        <a:t>Cost of one shirt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lumMod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dirty="0" smtClean="0">
                          <a:ln>
                            <a:noFill/>
                          </a:ln>
                          <a:solidFill>
                            <a:schemeClr val="accent6">
                              <a:lumMod val="50000"/>
                            </a:schemeClr>
                          </a:solidFill>
                          <a:effectLst/>
                          <a:latin typeface="Comic Sans MS" pitchFamily="66" charset="0"/>
                          <a:cs typeface="Arial" charset="0"/>
                        </a:rPr>
                        <a:t>1/3  loaf</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2D050"/>
                    </a:solidFill>
                  </a:tcPr>
                </a:tc>
              </a:tr>
            </a:tbl>
          </a:graphicData>
        </a:graphic>
      </p:graphicFrame>
      <p:sp>
        <p:nvSpPr>
          <p:cNvPr id="5" name="Slide Number Placeholder 4"/>
          <p:cNvSpPr>
            <a:spLocks noGrp="1"/>
          </p:cNvSpPr>
          <p:nvPr>
            <p:ph type="sldNum" sz="quarter" idx="11"/>
          </p:nvPr>
        </p:nvSpPr>
        <p:spPr/>
        <p:txBody>
          <a:bodyPr/>
          <a:lstStyle/>
          <a:p>
            <a:pPr>
              <a:defRPr/>
            </a:pPr>
            <a:fld id="{922A1784-3C7A-4BC3-BA95-F42BA20C21A1}" type="slidenum">
              <a:rPr lang="en-US" smtClean="0"/>
              <a:pPr>
                <a:defRPr/>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rrowheads="1"/>
          </p:cNvSpPr>
          <p:nvPr>
            <p:ph type="title"/>
          </p:nvPr>
        </p:nvSpPr>
        <p:spPr>
          <a:xfrm>
            <a:off x="457200" y="304800"/>
            <a:ext cx="8229600" cy="1143000"/>
          </a:xfrm>
        </p:spPr>
        <p:txBody>
          <a:bodyPr/>
          <a:lstStyle/>
          <a:p>
            <a:pPr eaLnBrk="1" hangingPunct="1"/>
            <a:r>
              <a:rPr lang="en-US" smtClean="0">
                <a:solidFill>
                  <a:srgbClr val="CC0066"/>
                </a:solidFill>
              </a:rPr>
              <a:t>Cost of a Factory Shirt</a:t>
            </a:r>
          </a:p>
        </p:txBody>
      </p:sp>
      <p:sp>
        <p:nvSpPr>
          <p:cNvPr id="151555" name="Rectangle 3"/>
          <p:cNvSpPr>
            <a:spLocks noGrp="1" noChangeArrowheads="1"/>
          </p:cNvSpPr>
          <p:nvPr>
            <p:ph idx="1"/>
          </p:nvPr>
        </p:nvSpPr>
        <p:spPr/>
        <p:txBody>
          <a:bodyPr/>
          <a:lstStyle/>
          <a:p>
            <a:pPr eaLnBrk="1" hangingPunct="1"/>
            <a:r>
              <a:rPr lang="en-US" dirty="0" smtClean="0"/>
              <a:t>The cost of producing a shirt in the factory is lower than that in the backyard.</a:t>
            </a:r>
          </a:p>
          <a:p>
            <a:pPr eaLnBrk="1" hangingPunct="1"/>
            <a:r>
              <a:rPr lang="en-US" dirty="0" smtClean="0"/>
              <a:t>The net price of a factory shirt to the consumer is 1/3 loaf plus the cost of transportation to the factory.</a:t>
            </a:r>
          </a:p>
          <a:p>
            <a:pPr eaLnBrk="1" hangingPunct="1"/>
            <a:r>
              <a:rPr lang="en-US" i="1" dirty="0" smtClean="0">
                <a:solidFill>
                  <a:srgbClr val="FF9900"/>
                </a:solidFill>
              </a:rPr>
              <a:t>Do all households buy shirts from the factory?</a:t>
            </a:r>
          </a:p>
        </p:txBody>
      </p:sp>
      <p:sp>
        <p:nvSpPr>
          <p:cNvPr id="4" name="Slide Number Placeholder 3"/>
          <p:cNvSpPr>
            <a:spLocks noGrp="1"/>
          </p:cNvSpPr>
          <p:nvPr>
            <p:ph type="sldNum" sz="quarter" idx="12"/>
          </p:nvPr>
        </p:nvSpPr>
        <p:spPr/>
        <p:txBody>
          <a:bodyPr/>
          <a:lstStyle/>
          <a:p>
            <a:pPr>
              <a:defRPr/>
            </a:pPr>
            <a:fld id="{1FECC814-04C2-41CA-B689-ED75D2517335}" type="slidenum">
              <a:rPr lang="en-US" smtClean="0"/>
              <a:pPr>
                <a:defRPr/>
              </a:pPr>
              <a:t>35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1555">
                                            <p:txEl>
                                              <p:pRg st="0" end="0"/>
                                            </p:txEl>
                                          </p:spTgt>
                                        </p:tgtEl>
                                        <p:attrNameLst>
                                          <p:attrName>style.visibility</p:attrName>
                                        </p:attrNameLst>
                                      </p:cBhvr>
                                      <p:to>
                                        <p:strVal val="visible"/>
                                      </p:to>
                                    </p:set>
                                    <p:animEffect transition="in" filter="blinds(horizontal)">
                                      <p:cBhvr>
                                        <p:cTn id="7" dur="500"/>
                                        <p:tgtEl>
                                          <p:spTgt spid="15155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1555">
                                            <p:txEl>
                                              <p:pRg st="1" end="1"/>
                                            </p:txEl>
                                          </p:spTgt>
                                        </p:tgtEl>
                                        <p:attrNameLst>
                                          <p:attrName>style.visibility</p:attrName>
                                        </p:attrNameLst>
                                      </p:cBhvr>
                                      <p:to>
                                        <p:strVal val="visible"/>
                                      </p:to>
                                    </p:set>
                                    <p:animEffect transition="in" filter="blinds(horizontal)">
                                      <p:cBhvr>
                                        <p:cTn id="12" dur="500"/>
                                        <p:tgtEl>
                                          <p:spTgt spid="15155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51555">
                                            <p:txEl>
                                              <p:pRg st="2" end="2"/>
                                            </p:txEl>
                                          </p:spTgt>
                                        </p:tgtEl>
                                        <p:attrNameLst>
                                          <p:attrName>style.visibility</p:attrName>
                                        </p:attrNameLst>
                                      </p:cBhvr>
                                      <p:to>
                                        <p:strVal val="visible"/>
                                      </p:to>
                                    </p:set>
                                    <p:animEffect transition="in" filter="blinds(horizontal)">
                                      <p:cBhvr>
                                        <p:cTn id="17" dur="500"/>
                                        <p:tgtEl>
                                          <p:spTgt spid="1515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555"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p:nvPr/>
        </p:nvSpPr>
        <p:spPr>
          <a:xfrm>
            <a:off x="685800" y="2667000"/>
            <a:ext cx="8153400" cy="38862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5299" name="Rectangle 2"/>
          <p:cNvSpPr>
            <a:spLocks noGrp="1" noRot="1" noChangeArrowheads="1"/>
          </p:cNvSpPr>
          <p:nvPr>
            <p:ph type="title"/>
          </p:nvPr>
        </p:nvSpPr>
        <p:spPr/>
        <p:txBody>
          <a:bodyPr/>
          <a:lstStyle/>
          <a:p>
            <a:pPr eaLnBrk="1" hangingPunct="1"/>
            <a:r>
              <a:rPr lang="en-US" smtClean="0">
                <a:solidFill>
                  <a:srgbClr val="FF0000"/>
                </a:solidFill>
              </a:rPr>
              <a:t>Market Area of a Shirt Factory</a:t>
            </a:r>
          </a:p>
        </p:txBody>
      </p:sp>
      <p:sp>
        <p:nvSpPr>
          <p:cNvPr id="55300" name="Rectangle 3"/>
          <p:cNvSpPr>
            <a:spLocks noGrp="1" noChangeArrowheads="1"/>
          </p:cNvSpPr>
          <p:nvPr>
            <p:ph idx="1"/>
          </p:nvPr>
        </p:nvSpPr>
        <p:spPr>
          <a:xfrm>
            <a:off x="455613" y="1143000"/>
            <a:ext cx="8226425" cy="1677988"/>
          </a:xfrm>
        </p:spPr>
        <p:txBody>
          <a:bodyPr/>
          <a:lstStyle/>
          <a:p>
            <a:pPr eaLnBrk="1" hangingPunct="1"/>
            <a:r>
              <a:rPr lang="en-US" sz="2800" dirty="0" smtClean="0"/>
              <a:t>Assume the cost of transportation is 1/12 loaf per round trip mile.</a:t>
            </a:r>
          </a:p>
          <a:p>
            <a:pPr eaLnBrk="1" hangingPunct="1"/>
            <a:r>
              <a:rPr lang="en-US" sz="2800" dirty="0" smtClean="0"/>
              <a:t>Who buys from the factory?</a:t>
            </a:r>
          </a:p>
        </p:txBody>
      </p:sp>
      <p:sp>
        <p:nvSpPr>
          <p:cNvPr id="55301" name="Line 4"/>
          <p:cNvSpPr>
            <a:spLocks noChangeShapeType="1"/>
          </p:cNvSpPr>
          <p:nvPr/>
        </p:nvSpPr>
        <p:spPr bwMode="auto">
          <a:xfrm>
            <a:off x="762000" y="5943600"/>
            <a:ext cx="7239000" cy="0"/>
          </a:xfrm>
          <a:prstGeom prst="line">
            <a:avLst/>
          </a:prstGeom>
          <a:noFill/>
          <a:ln w="28575">
            <a:solidFill>
              <a:srgbClr val="FF9900"/>
            </a:solidFill>
            <a:round/>
            <a:headEnd/>
            <a:tailEnd/>
          </a:ln>
        </p:spPr>
        <p:txBody>
          <a:bodyPr/>
          <a:lstStyle/>
          <a:p>
            <a:endParaRPr lang="en-US"/>
          </a:p>
        </p:txBody>
      </p:sp>
      <p:sp>
        <p:nvSpPr>
          <p:cNvPr id="55302" name="Line 5"/>
          <p:cNvSpPr>
            <a:spLocks noChangeShapeType="1"/>
          </p:cNvSpPr>
          <p:nvPr/>
        </p:nvSpPr>
        <p:spPr bwMode="auto">
          <a:xfrm flipV="1">
            <a:off x="1600200" y="2819400"/>
            <a:ext cx="76200" cy="3657600"/>
          </a:xfrm>
          <a:prstGeom prst="line">
            <a:avLst/>
          </a:prstGeom>
          <a:noFill/>
          <a:ln w="28575">
            <a:solidFill>
              <a:srgbClr val="FF9900"/>
            </a:solidFill>
            <a:round/>
            <a:headEnd/>
            <a:tailEnd/>
          </a:ln>
        </p:spPr>
        <p:txBody>
          <a:bodyPr/>
          <a:lstStyle/>
          <a:p>
            <a:endParaRPr lang="en-US"/>
          </a:p>
        </p:txBody>
      </p:sp>
      <p:sp>
        <p:nvSpPr>
          <p:cNvPr id="152582" name="Line 6"/>
          <p:cNvSpPr>
            <a:spLocks noChangeShapeType="1"/>
          </p:cNvSpPr>
          <p:nvPr/>
        </p:nvSpPr>
        <p:spPr bwMode="auto">
          <a:xfrm>
            <a:off x="1676400" y="3810000"/>
            <a:ext cx="6477000" cy="0"/>
          </a:xfrm>
          <a:prstGeom prst="line">
            <a:avLst/>
          </a:prstGeom>
          <a:noFill/>
          <a:ln w="76200">
            <a:solidFill>
              <a:srgbClr val="FF3300"/>
            </a:solidFill>
            <a:prstDash val="lgDash"/>
            <a:round/>
            <a:headEnd/>
            <a:tailEnd/>
          </a:ln>
        </p:spPr>
        <p:txBody>
          <a:bodyPr/>
          <a:lstStyle/>
          <a:p>
            <a:endParaRPr lang="en-US"/>
          </a:p>
        </p:txBody>
      </p:sp>
      <p:sp>
        <p:nvSpPr>
          <p:cNvPr id="152584" name="Line 8"/>
          <p:cNvSpPr>
            <a:spLocks noChangeShapeType="1"/>
          </p:cNvSpPr>
          <p:nvPr/>
        </p:nvSpPr>
        <p:spPr bwMode="auto">
          <a:xfrm flipH="1" flipV="1">
            <a:off x="2590800" y="3352800"/>
            <a:ext cx="1981200" cy="1981200"/>
          </a:xfrm>
          <a:prstGeom prst="line">
            <a:avLst/>
          </a:prstGeom>
          <a:noFill/>
          <a:ln w="28575">
            <a:solidFill>
              <a:schemeClr val="tx1"/>
            </a:solidFill>
            <a:round/>
            <a:headEnd/>
            <a:tailEnd/>
          </a:ln>
        </p:spPr>
        <p:txBody>
          <a:bodyPr/>
          <a:lstStyle/>
          <a:p>
            <a:endParaRPr lang="en-US"/>
          </a:p>
        </p:txBody>
      </p:sp>
      <p:sp>
        <p:nvSpPr>
          <p:cNvPr id="152585" name="Line 9"/>
          <p:cNvSpPr>
            <a:spLocks noChangeShapeType="1"/>
          </p:cNvSpPr>
          <p:nvPr/>
        </p:nvSpPr>
        <p:spPr bwMode="auto">
          <a:xfrm flipV="1">
            <a:off x="4572000" y="3352800"/>
            <a:ext cx="1981200" cy="1981200"/>
          </a:xfrm>
          <a:prstGeom prst="line">
            <a:avLst/>
          </a:prstGeom>
          <a:noFill/>
          <a:ln w="28575">
            <a:solidFill>
              <a:schemeClr val="tx1"/>
            </a:solidFill>
            <a:round/>
            <a:headEnd/>
            <a:tailEnd/>
          </a:ln>
        </p:spPr>
        <p:txBody>
          <a:bodyPr/>
          <a:lstStyle/>
          <a:p>
            <a:endParaRPr lang="en-US"/>
          </a:p>
        </p:txBody>
      </p:sp>
      <p:sp>
        <p:nvSpPr>
          <p:cNvPr id="152586" name="Line 10"/>
          <p:cNvSpPr>
            <a:spLocks noChangeShapeType="1"/>
          </p:cNvSpPr>
          <p:nvPr/>
        </p:nvSpPr>
        <p:spPr bwMode="auto">
          <a:xfrm>
            <a:off x="4572000" y="5334000"/>
            <a:ext cx="0" cy="609600"/>
          </a:xfrm>
          <a:prstGeom prst="line">
            <a:avLst/>
          </a:prstGeom>
          <a:noFill/>
          <a:ln w="9525">
            <a:solidFill>
              <a:schemeClr val="tx1"/>
            </a:solidFill>
            <a:prstDash val="dashDot"/>
            <a:round/>
            <a:headEnd/>
            <a:tailEnd/>
          </a:ln>
        </p:spPr>
        <p:txBody>
          <a:bodyPr/>
          <a:lstStyle/>
          <a:p>
            <a:endParaRPr lang="en-US"/>
          </a:p>
        </p:txBody>
      </p:sp>
      <p:sp>
        <p:nvSpPr>
          <p:cNvPr id="55307" name="Text Box 11"/>
          <p:cNvSpPr txBox="1">
            <a:spLocks noChangeArrowheads="1"/>
          </p:cNvSpPr>
          <p:nvPr/>
        </p:nvSpPr>
        <p:spPr bwMode="auto">
          <a:xfrm>
            <a:off x="6248400" y="6019800"/>
            <a:ext cx="2457450" cy="366713"/>
          </a:xfrm>
          <a:prstGeom prst="rect">
            <a:avLst/>
          </a:prstGeom>
          <a:noFill/>
          <a:ln w="9525">
            <a:noFill/>
            <a:miter lim="800000"/>
            <a:headEnd/>
            <a:tailEnd/>
          </a:ln>
        </p:spPr>
        <p:txBody>
          <a:bodyPr wrap="none">
            <a:spAutoFit/>
          </a:bodyPr>
          <a:lstStyle/>
          <a:p>
            <a:r>
              <a:rPr lang="en-US"/>
              <a:t>Distance to the factory</a:t>
            </a:r>
          </a:p>
        </p:txBody>
      </p:sp>
      <p:sp>
        <p:nvSpPr>
          <p:cNvPr id="55308" name="Text Box 12"/>
          <p:cNvSpPr txBox="1">
            <a:spLocks noChangeArrowheads="1"/>
          </p:cNvSpPr>
          <p:nvPr/>
        </p:nvSpPr>
        <p:spPr bwMode="auto">
          <a:xfrm>
            <a:off x="974725" y="2741613"/>
            <a:ext cx="701675" cy="915987"/>
          </a:xfrm>
          <a:prstGeom prst="rect">
            <a:avLst/>
          </a:prstGeom>
          <a:noFill/>
          <a:ln w="9525">
            <a:noFill/>
            <a:miter lim="800000"/>
            <a:headEnd/>
            <a:tailEnd/>
          </a:ln>
        </p:spPr>
        <p:txBody>
          <a:bodyPr>
            <a:spAutoFit/>
          </a:bodyPr>
          <a:lstStyle/>
          <a:p>
            <a:r>
              <a:rPr lang="en-US"/>
              <a:t>Cost of a shirt</a:t>
            </a:r>
          </a:p>
        </p:txBody>
      </p:sp>
      <p:sp>
        <p:nvSpPr>
          <p:cNvPr id="152589" name="Text Box 13"/>
          <p:cNvSpPr txBox="1">
            <a:spLocks noChangeArrowheads="1"/>
          </p:cNvSpPr>
          <p:nvPr/>
        </p:nvSpPr>
        <p:spPr bwMode="auto">
          <a:xfrm>
            <a:off x="4419600" y="6034088"/>
            <a:ext cx="311150" cy="366712"/>
          </a:xfrm>
          <a:prstGeom prst="rect">
            <a:avLst/>
          </a:prstGeom>
          <a:noFill/>
          <a:ln w="9525">
            <a:noFill/>
            <a:miter lim="800000"/>
            <a:headEnd/>
            <a:tailEnd/>
          </a:ln>
        </p:spPr>
        <p:txBody>
          <a:bodyPr wrap="none">
            <a:spAutoFit/>
          </a:bodyPr>
          <a:lstStyle/>
          <a:p>
            <a:r>
              <a:rPr lang="en-US"/>
              <a:t>0</a:t>
            </a:r>
          </a:p>
        </p:txBody>
      </p:sp>
      <p:sp>
        <p:nvSpPr>
          <p:cNvPr id="152590" name="Text Box 14"/>
          <p:cNvSpPr txBox="1">
            <a:spLocks noChangeArrowheads="1"/>
          </p:cNvSpPr>
          <p:nvPr/>
        </p:nvSpPr>
        <p:spPr bwMode="auto">
          <a:xfrm>
            <a:off x="2895600" y="6019800"/>
            <a:ext cx="311150" cy="366713"/>
          </a:xfrm>
          <a:prstGeom prst="rect">
            <a:avLst/>
          </a:prstGeom>
          <a:noFill/>
          <a:ln w="9525">
            <a:noFill/>
            <a:miter lim="800000"/>
            <a:headEnd/>
            <a:tailEnd/>
          </a:ln>
        </p:spPr>
        <p:txBody>
          <a:bodyPr wrap="none">
            <a:spAutoFit/>
          </a:bodyPr>
          <a:lstStyle/>
          <a:p>
            <a:r>
              <a:rPr lang="en-US"/>
              <a:t>8</a:t>
            </a:r>
          </a:p>
        </p:txBody>
      </p:sp>
      <p:sp>
        <p:nvSpPr>
          <p:cNvPr id="152591" name="Text Box 15"/>
          <p:cNvSpPr txBox="1">
            <a:spLocks noChangeArrowheads="1"/>
          </p:cNvSpPr>
          <p:nvPr/>
        </p:nvSpPr>
        <p:spPr bwMode="auto">
          <a:xfrm>
            <a:off x="5937250" y="6096000"/>
            <a:ext cx="311150" cy="366713"/>
          </a:xfrm>
          <a:prstGeom prst="rect">
            <a:avLst/>
          </a:prstGeom>
          <a:noFill/>
          <a:ln w="9525">
            <a:noFill/>
            <a:miter lim="800000"/>
            <a:headEnd/>
            <a:tailEnd/>
          </a:ln>
        </p:spPr>
        <p:txBody>
          <a:bodyPr wrap="none">
            <a:spAutoFit/>
          </a:bodyPr>
          <a:lstStyle/>
          <a:p>
            <a:r>
              <a:rPr lang="en-US"/>
              <a:t>8</a:t>
            </a:r>
          </a:p>
        </p:txBody>
      </p:sp>
      <p:sp>
        <p:nvSpPr>
          <p:cNvPr id="152592" name="Line 16"/>
          <p:cNvSpPr>
            <a:spLocks noChangeShapeType="1"/>
          </p:cNvSpPr>
          <p:nvPr/>
        </p:nvSpPr>
        <p:spPr bwMode="auto">
          <a:xfrm>
            <a:off x="6096000" y="3810000"/>
            <a:ext cx="0" cy="2133600"/>
          </a:xfrm>
          <a:prstGeom prst="line">
            <a:avLst/>
          </a:prstGeom>
          <a:noFill/>
          <a:ln w="9525">
            <a:solidFill>
              <a:schemeClr val="tx1"/>
            </a:solidFill>
            <a:prstDash val="dashDot"/>
            <a:round/>
            <a:headEnd/>
            <a:tailEnd/>
          </a:ln>
        </p:spPr>
        <p:txBody>
          <a:bodyPr/>
          <a:lstStyle/>
          <a:p>
            <a:endParaRPr lang="en-US"/>
          </a:p>
        </p:txBody>
      </p:sp>
      <p:sp>
        <p:nvSpPr>
          <p:cNvPr id="152593" name="Line 17"/>
          <p:cNvSpPr>
            <a:spLocks noChangeShapeType="1"/>
          </p:cNvSpPr>
          <p:nvPr/>
        </p:nvSpPr>
        <p:spPr bwMode="auto">
          <a:xfrm>
            <a:off x="3048000" y="3810000"/>
            <a:ext cx="0" cy="2133600"/>
          </a:xfrm>
          <a:prstGeom prst="line">
            <a:avLst/>
          </a:prstGeom>
          <a:noFill/>
          <a:ln w="9525">
            <a:solidFill>
              <a:schemeClr val="tx1"/>
            </a:solidFill>
            <a:prstDash val="dashDot"/>
            <a:round/>
            <a:headEnd/>
            <a:tailEnd/>
          </a:ln>
        </p:spPr>
        <p:txBody>
          <a:bodyPr/>
          <a:lstStyle/>
          <a:p>
            <a:endParaRPr lang="en-US"/>
          </a:p>
        </p:txBody>
      </p:sp>
      <p:sp>
        <p:nvSpPr>
          <p:cNvPr id="152594" name="Text Box 18"/>
          <p:cNvSpPr txBox="1">
            <a:spLocks noChangeArrowheads="1"/>
          </p:cNvSpPr>
          <p:nvPr/>
        </p:nvSpPr>
        <p:spPr bwMode="auto">
          <a:xfrm>
            <a:off x="1219200" y="3657600"/>
            <a:ext cx="311150" cy="366713"/>
          </a:xfrm>
          <a:prstGeom prst="rect">
            <a:avLst/>
          </a:prstGeom>
          <a:noFill/>
          <a:ln w="9525">
            <a:noFill/>
            <a:miter lim="800000"/>
            <a:headEnd/>
            <a:tailEnd/>
          </a:ln>
        </p:spPr>
        <p:txBody>
          <a:bodyPr wrap="none">
            <a:spAutoFit/>
          </a:bodyPr>
          <a:lstStyle/>
          <a:p>
            <a:r>
              <a:rPr lang="en-US"/>
              <a:t>1</a:t>
            </a:r>
          </a:p>
        </p:txBody>
      </p:sp>
      <p:sp>
        <p:nvSpPr>
          <p:cNvPr id="152596" name="Line 20"/>
          <p:cNvSpPr>
            <a:spLocks noChangeShapeType="1"/>
          </p:cNvSpPr>
          <p:nvPr/>
        </p:nvSpPr>
        <p:spPr bwMode="auto">
          <a:xfrm flipH="1">
            <a:off x="1600200" y="5334000"/>
            <a:ext cx="2971800" cy="0"/>
          </a:xfrm>
          <a:prstGeom prst="line">
            <a:avLst/>
          </a:prstGeom>
          <a:noFill/>
          <a:ln w="9525">
            <a:solidFill>
              <a:schemeClr val="tx1"/>
            </a:solidFill>
            <a:prstDash val="dashDot"/>
            <a:round/>
            <a:headEnd/>
            <a:tailEnd/>
          </a:ln>
        </p:spPr>
        <p:txBody>
          <a:bodyPr/>
          <a:lstStyle/>
          <a:p>
            <a:endParaRPr lang="en-US"/>
          </a:p>
        </p:txBody>
      </p:sp>
      <p:sp>
        <p:nvSpPr>
          <p:cNvPr id="152597" name="Text Box 21"/>
          <p:cNvSpPr txBox="1">
            <a:spLocks noChangeArrowheads="1"/>
          </p:cNvSpPr>
          <p:nvPr/>
        </p:nvSpPr>
        <p:spPr bwMode="auto">
          <a:xfrm>
            <a:off x="990600" y="5181600"/>
            <a:ext cx="628650" cy="366713"/>
          </a:xfrm>
          <a:prstGeom prst="rect">
            <a:avLst/>
          </a:prstGeom>
          <a:noFill/>
          <a:ln w="9525">
            <a:noFill/>
            <a:miter lim="800000"/>
            <a:headEnd/>
            <a:tailEnd/>
          </a:ln>
        </p:spPr>
        <p:txBody>
          <a:bodyPr wrap="none">
            <a:spAutoFit/>
          </a:bodyPr>
          <a:lstStyle/>
          <a:p>
            <a:r>
              <a:rPr lang="en-US"/>
              <a:t>4/12</a:t>
            </a:r>
          </a:p>
        </p:txBody>
      </p:sp>
      <p:sp>
        <p:nvSpPr>
          <p:cNvPr id="152598" name="Line 22"/>
          <p:cNvSpPr>
            <a:spLocks noChangeShapeType="1"/>
          </p:cNvSpPr>
          <p:nvPr/>
        </p:nvSpPr>
        <p:spPr bwMode="auto">
          <a:xfrm>
            <a:off x="4114800" y="4876800"/>
            <a:ext cx="0" cy="1066800"/>
          </a:xfrm>
          <a:prstGeom prst="line">
            <a:avLst/>
          </a:prstGeom>
          <a:noFill/>
          <a:ln w="9525">
            <a:solidFill>
              <a:schemeClr val="tx1"/>
            </a:solidFill>
            <a:prstDash val="dashDot"/>
            <a:round/>
            <a:headEnd/>
            <a:tailEnd/>
          </a:ln>
        </p:spPr>
        <p:txBody>
          <a:bodyPr/>
          <a:lstStyle/>
          <a:p>
            <a:endParaRPr lang="en-US"/>
          </a:p>
        </p:txBody>
      </p:sp>
      <p:sp>
        <p:nvSpPr>
          <p:cNvPr id="152599" name="Text Box 23"/>
          <p:cNvSpPr txBox="1">
            <a:spLocks noChangeArrowheads="1"/>
          </p:cNvSpPr>
          <p:nvPr/>
        </p:nvSpPr>
        <p:spPr bwMode="auto">
          <a:xfrm>
            <a:off x="3956050" y="6019800"/>
            <a:ext cx="311150" cy="366713"/>
          </a:xfrm>
          <a:prstGeom prst="rect">
            <a:avLst/>
          </a:prstGeom>
          <a:noFill/>
          <a:ln w="9525">
            <a:noFill/>
            <a:miter lim="800000"/>
            <a:headEnd/>
            <a:tailEnd/>
          </a:ln>
        </p:spPr>
        <p:txBody>
          <a:bodyPr wrap="none">
            <a:spAutoFit/>
          </a:bodyPr>
          <a:lstStyle/>
          <a:p>
            <a:r>
              <a:rPr lang="en-US"/>
              <a:t>2</a:t>
            </a:r>
          </a:p>
        </p:txBody>
      </p:sp>
      <p:sp>
        <p:nvSpPr>
          <p:cNvPr id="152600" name="Line 24"/>
          <p:cNvSpPr>
            <a:spLocks noChangeShapeType="1"/>
          </p:cNvSpPr>
          <p:nvPr/>
        </p:nvSpPr>
        <p:spPr bwMode="auto">
          <a:xfrm>
            <a:off x="1676400" y="4876800"/>
            <a:ext cx="2438400" cy="0"/>
          </a:xfrm>
          <a:prstGeom prst="line">
            <a:avLst/>
          </a:prstGeom>
          <a:noFill/>
          <a:ln w="9525">
            <a:solidFill>
              <a:schemeClr val="tx1"/>
            </a:solidFill>
            <a:prstDash val="dashDot"/>
            <a:round/>
            <a:headEnd/>
            <a:tailEnd/>
          </a:ln>
        </p:spPr>
        <p:txBody>
          <a:bodyPr/>
          <a:lstStyle/>
          <a:p>
            <a:endParaRPr lang="en-US"/>
          </a:p>
        </p:txBody>
      </p:sp>
      <p:sp>
        <p:nvSpPr>
          <p:cNvPr id="152601" name="Text Box 25"/>
          <p:cNvSpPr txBox="1">
            <a:spLocks noChangeArrowheads="1"/>
          </p:cNvSpPr>
          <p:nvPr/>
        </p:nvSpPr>
        <p:spPr bwMode="auto">
          <a:xfrm>
            <a:off x="971550" y="4684713"/>
            <a:ext cx="628650" cy="366712"/>
          </a:xfrm>
          <a:prstGeom prst="rect">
            <a:avLst/>
          </a:prstGeom>
          <a:noFill/>
          <a:ln w="9525">
            <a:noFill/>
            <a:miter lim="800000"/>
            <a:headEnd/>
            <a:tailEnd/>
          </a:ln>
        </p:spPr>
        <p:txBody>
          <a:bodyPr wrap="none">
            <a:spAutoFit/>
          </a:bodyPr>
          <a:lstStyle/>
          <a:p>
            <a:r>
              <a:rPr lang="en-US"/>
              <a:t>6/12</a:t>
            </a:r>
          </a:p>
        </p:txBody>
      </p:sp>
      <p:sp>
        <p:nvSpPr>
          <p:cNvPr id="152603" name="AutoShape 27"/>
          <p:cNvSpPr>
            <a:spLocks noChangeArrowheads="1"/>
          </p:cNvSpPr>
          <p:nvPr/>
        </p:nvSpPr>
        <p:spPr bwMode="auto">
          <a:xfrm>
            <a:off x="2971800" y="6324600"/>
            <a:ext cx="3124200" cy="257175"/>
          </a:xfrm>
          <a:prstGeom prst="leftRightArrow">
            <a:avLst>
              <a:gd name="adj1" fmla="val 50000"/>
              <a:gd name="adj2" fmla="val 242963"/>
            </a:avLst>
          </a:prstGeom>
          <a:solidFill>
            <a:srgbClr val="800000"/>
          </a:solidFill>
          <a:ln w="9525">
            <a:solidFill>
              <a:srgbClr val="FF3300"/>
            </a:solidFill>
            <a:miter lim="800000"/>
            <a:headEnd/>
            <a:tailEnd/>
          </a:ln>
        </p:spPr>
        <p:txBody>
          <a:bodyPr wrap="none" anchor="ctr"/>
          <a:lstStyle/>
          <a:p>
            <a:endParaRPr lang="en-US"/>
          </a:p>
        </p:txBody>
      </p:sp>
      <p:sp>
        <p:nvSpPr>
          <p:cNvPr id="26" name="Slide Number Placeholder 25"/>
          <p:cNvSpPr>
            <a:spLocks noGrp="1"/>
          </p:cNvSpPr>
          <p:nvPr>
            <p:ph type="sldNum" sz="quarter" idx="12"/>
          </p:nvPr>
        </p:nvSpPr>
        <p:spPr/>
        <p:txBody>
          <a:bodyPr/>
          <a:lstStyle/>
          <a:p>
            <a:pPr>
              <a:defRPr/>
            </a:pPr>
            <a:fld id="{1FECC814-04C2-41CA-B689-ED75D2517335}" type="slidenum">
              <a:rPr lang="en-US" smtClean="0"/>
              <a:pPr>
                <a:defRPr/>
              </a:pPr>
              <a:t>36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2589"/>
                                        </p:tgtEl>
                                        <p:attrNameLst>
                                          <p:attrName>style.visibility</p:attrName>
                                        </p:attrNameLst>
                                      </p:cBhvr>
                                      <p:to>
                                        <p:strVal val="visible"/>
                                      </p:to>
                                    </p:set>
                                    <p:animEffect transition="in" filter="blinds(horizontal)">
                                      <p:cBhvr>
                                        <p:cTn id="7" dur="500"/>
                                        <p:tgtEl>
                                          <p:spTgt spid="15258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2586"/>
                                        </p:tgtEl>
                                        <p:attrNameLst>
                                          <p:attrName>style.visibility</p:attrName>
                                        </p:attrNameLst>
                                      </p:cBhvr>
                                      <p:to>
                                        <p:strVal val="visible"/>
                                      </p:to>
                                    </p:set>
                                    <p:animEffect transition="in" filter="blinds(horizontal)">
                                      <p:cBhvr>
                                        <p:cTn id="12" dur="500"/>
                                        <p:tgtEl>
                                          <p:spTgt spid="152586"/>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52596"/>
                                        </p:tgtEl>
                                        <p:attrNameLst>
                                          <p:attrName>style.visibility</p:attrName>
                                        </p:attrNameLst>
                                      </p:cBhvr>
                                      <p:to>
                                        <p:strVal val="visible"/>
                                      </p:to>
                                    </p:set>
                                    <p:animEffect transition="in" filter="blinds(horizontal)">
                                      <p:cBhvr>
                                        <p:cTn id="15" dur="500"/>
                                        <p:tgtEl>
                                          <p:spTgt spid="152596"/>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52597"/>
                                        </p:tgtEl>
                                        <p:attrNameLst>
                                          <p:attrName>style.visibility</p:attrName>
                                        </p:attrNameLst>
                                      </p:cBhvr>
                                      <p:to>
                                        <p:strVal val="visible"/>
                                      </p:to>
                                    </p:set>
                                    <p:animEffect transition="in" filter="blinds(horizontal)">
                                      <p:cBhvr>
                                        <p:cTn id="18" dur="500"/>
                                        <p:tgtEl>
                                          <p:spTgt spid="152597"/>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52584"/>
                                        </p:tgtEl>
                                        <p:attrNameLst>
                                          <p:attrName>style.visibility</p:attrName>
                                        </p:attrNameLst>
                                      </p:cBhvr>
                                      <p:to>
                                        <p:strVal val="visible"/>
                                      </p:to>
                                    </p:set>
                                    <p:animEffect transition="in" filter="blinds(horizontal)">
                                      <p:cBhvr>
                                        <p:cTn id="23" dur="500"/>
                                        <p:tgtEl>
                                          <p:spTgt spid="152584"/>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152598"/>
                                        </p:tgtEl>
                                        <p:attrNameLst>
                                          <p:attrName>style.visibility</p:attrName>
                                        </p:attrNameLst>
                                      </p:cBhvr>
                                      <p:to>
                                        <p:strVal val="visible"/>
                                      </p:to>
                                    </p:set>
                                    <p:animEffect transition="in" filter="blinds(horizontal)">
                                      <p:cBhvr>
                                        <p:cTn id="28" dur="500"/>
                                        <p:tgtEl>
                                          <p:spTgt spid="152598"/>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152599"/>
                                        </p:tgtEl>
                                        <p:attrNameLst>
                                          <p:attrName>style.visibility</p:attrName>
                                        </p:attrNameLst>
                                      </p:cBhvr>
                                      <p:to>
                                        <p:strVal val="visible"/>
                                      </p:to>
                                    </p:set>
                                    <p:animEffect transition="in" filter="blinds(horizontal)">
                                      <p:cBhvr>
                                        <p:cTn id="31" dur="500"/>
                                        <p:tgtEl>
                                          <p:spTgt spid="152599"/>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152600"/>
                                        </p:tgtEl>
                                        <p:attrNameLst>
                                          <p:attrName>style.visibility</p:attrName>
                                        </p:attrNameLst>
                                      </p:cBhvr>
                                      <p:to>
                                        <p:strVal val="visible"/>
                                      </p:to>
                                    </p:set>
                                    <p:animEffect transition="in" filter="blinds(horizontal)">
                                      <p:cBhvr>
                                        <p:cTn id="34" dur="500"/>
                                        <p:tgtEl>
                                          <p:spTgt spid="152600"/>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52601"/>
                                        </p:tgtEl>
                                        <p:attrNameLst>
                                          <p:attrName>style.visibility</p:attrName>
                                        </p:attrNameLst>
                                      </p:cBhvr>
                                      <p:to>
                                        <p:strVal val="visible"/>
                                      </p:to>
                                    </p:set>
                                    <p:animEffect transition="in" filter="blinds(horizontal)">
                                      <p:cBhvr>
                                        <p:cTn id="39" dur="500"/>
                                        <p:tgtEl>
                                          <p:spTgt spid="152601"/>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152585"/>
                                        </p:tgtEl>
                                        <p:attrNameLst>
                                          <p:attrName>style.visibility</p:attrName>
                                        </p:attrNameLst>
                                      </p:cBhvr>
                                      <p:to>
                                        <p:strVal val="visible"/>
                                      </p:to>
                                    </p:set>
                                    <p:animEffect transition="in" filter="blinds(horizontal)">
                                      <p:cBhvr>
                                        <p:cTn id="44" dur="500"/>
                                        <p:tgtEl>
                                          <p:spTgt spid="152585"/>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152582"/>
                                        </p:tgtEl>
                                        <p:attrNameLst>
                                          <p:attrName>style.visibility</p:attrName>
                                        </p:attrNameLst>
                                      </p:cBhvr>
                                      <p:to>
                                        <p:strVal val="visible"/>
                                      </p:to>
                                    </p:set>
                                    <p:animEffect transition="in" filter="blinds(horizontal)">
                                      <p:cBhvr>
                                        <p:cTn id="49" dur="500"/>
                                        <p:tgtEl>
                                          <p:spTgt spid="152582"/>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152594"/>
                                        </p:tgtEl>
                                        <p:attrNameLst>
                                          <p:attrName>style.visibility</p:attrName>
                                        </p:attrNameLst>
                                      </p:cBhvr>
                                      <p:to>
                                        <p:strVal val="visible"/>
                                      </p:to>
                                    </p:set>
                                    <p:animEffect transition="in" filter="blinds(horizontal)">
                                      <p:cBhvr>
                                        <p:cTn id="52" dur="500"/>
                                        <p:tgtEl>
                                          <p:spTgt spid="152594"/>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52593"/>
                                        </p:tgtEl>
                                        <p:attrNameLst>
                                          <p:attrName>style.visibility</p:attrName>
                                        </p:attrNameLst>
                                      </p:cBhvr>
                                      <p:to>
                                        <p:strVal val="visible"/>
                                      </p:to>
                                    </p:set>
                                    <p:animEffect transition="in" filter="blinds(horizontal)">
                                      <p:cBhvr>
                                        <p:cTn id="57" dur="500"/>
                                        <p:tgtEl>
                                          <p:spTgt spid="152593"/>
                                        </p:tgtEl>
                                      </p:cBhvr>
                                    </p:animEffect>
                                  </p:childTnLst>
                                </p:cTn>
                              </p:par>
                              <p:par>
                                <p:cTn id="58" presetID="3" presetClass="entr" presetSubtype="10" fill="hold" grpId="0" nodeType="withEffect">
                                  <p:stCondLst>
                                    <p:cond delay="0"/>
                                  </p:stCondLst>
                                  <p:childTnLst>
                                    <p:set>
                                      <p:cBhvr>
                                        <p:cTn id="59" dur="1" fill="hold">
                                          <p:stCondLst>
                                            <p:cond delay="0"/>
                                          </p:stCondLst>
                                        </p:cTn>
                                        <p:tgtEl>
                                          <p:spTgt spid="152592"/>
                                        </p:tgtEl>
                                        <p:attrNameLst>
                                          <p:attrName>style.visibility</p:attrName>
                                        </p:attrNameLst>
                                      </p:cBhvr>
                                      <p:to>
                                        <p:strVal val="visible"/>
                                      </p:to>
                                    </p:set>
                                    <p:animEffect transition="in" filter="blinds(horizontal)">
                                      <p:cBhvr>
                                        <p:cTn id="60" dur="500"/>
                                        <p:tgtEl>
                                          <p:spTgt spid="152592"/>
                                        </p:tgtEl>
                                      </p:cBhvr>
                                    </p:animEffect>
                                  </p:childTnLst>
                                </p:cTn>
                              </p:par>
                              <p:par>
                                <p:cTn id="61" presetID="3" presetClass="entr" presetSubtype="10" fill="hold" grpId="0" nodeType="withEffect">
                                  <p:stCondLst>
                                    <p:cond delay="0"/>
                                  </p:stCondLst>
                                  <p:childTnLst>
                                    <p:set>
                                      <p:cBhvr>
                                        <p:cTn id="62" dur="1" fill="hold">
                                          <p:stCondLst>
                                            <p:cond delay="0"/>
                                          </p:stCondLst>
                                        </p:cTn>
                                        <p:tgtEl>
                                          <p:spTgt spid="152590"/>
                                        </p:tgtEl>
                                        <p:attrNameLst>
                                          <p:attrName>style.visibility</p:attrName>
                                        </p:attrNameLst>
                                      </p:cBhvr>
                                      <p:to>
                                        <p:strVal val="visible"/>
                                      </p:to>
                                    </p:set>
                                    <p:animEffect transition="in" filter="blinds(horizontal)">
                                      <p:cBhvr>
                                        <p:cTn id="63" dur="500"/>
                                        <p:tgtEl>
                                          <p:spTgt spid="152590"/>
                                        </p:tgtEl>
                                      </p:cBhvr>
                                    </p:animEffect>
                                  </p:childTnLst>
                                </p:cTn>
                              </p:par>
                              <p:par>
                                <p:cTn id="64" presetID="3" presetClass="entr" presetSubtype="10" fill="hold" grpId="0" nodeType="withEffect">
                                  <p:stCondLst>
                                    <p:cond delay="0"/>
                                  </p:stCondLst>
                                  <p:childTnLst>
                                    <p:set>
                                      <p:cBhvr>
                                        <p:cTn id="65" dur="1" fill="hold">
                                          <p:stCondLst>
                                            <p:cond delay="0"/>
                                          </p:stCondLst>
                                        </p:cTn>
                                        <p:tgtEl>
                                          <p:spTgt spid="152591"/>
                                        </p:tgtEl>
                                        <p:attrNameLst>
                                          <p:attrName>style.visibility</p:attrName>
                                        </p:attrNameLst>
                                      </p:cBhvr>
                                      <p:to>
                                        <p:strVal val="visible"/>
                                      </p:to>
                                    </p:set>
                                    <p:animEffect transition="in" filter="blinds(horizontal)">
                                      <p:cBhvr>
                                        <p:cTn id="66" dur="500"/>
                                        <p:tgtEl>
                                          <p:spTgt spid="152591"/>
                                        </p:tgtEl>
                                      </p:cBhvr>
                                    </p:animEffect>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152603"/>
                                        </p:tgtEl>
                                        <p:attrNameLst>
                                          <p:attrName>style.visibility</p:attrName>
                                        </p:attrNameLst>
                                      </p:cBhvr>
                                      <p:to>
                                        <p:strVal val="visible"/>
                                      </p:to>
                                    </p:set>
                                    <p:anim calcmode="lin" valueType="num">
                                      <p:cBhvr additive="base">
                                        <p:cTn id="71" dur="500" fill="hold"/>
                                        <p:tgtEl>
                                          <p:spTgt spid="152603"/>
                                        </p:tgtEl>
                                        <p:attrNameLst>
                                          <p:attrName>ppt_x</p:attrName>
                                        </p:attrNameLst>
                                      </p:cBhvr>
                                      <p:tavLst>
                                        <p:tav tm="0">
                                          <p:val>
                                            <p:strVal val="#ppt_x"/>
                                          </p:val>
                                        </p:tav>
                                        <p:tav tm="100000">
                                          <p:val>
                                            <p:strVal val="#ppt_x"/>
                                          </p:val>
                                        </p:tav>
                                      </p:tavLst>
                                    </p:anim>
                                    <p:anim calcmode="lin" valueType="num">
                                      <p:cBhvr additive="base">
                                        <p:cTn id="72" dur="500" fill="hold"/>
                                        <p:tgtEl>
                                          <p:spTgt spid="15260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82" grpId="0" animBg="1"/>
      <p:bldP spid="152584" grpId="0" animBg="1"/>
      <p:bldP spid="152585" grpId="0" animBg="1"/>
      <p:bldP spid="152586" grpId="0" animBg="1"/>
      <p:bldP spid="152589" grpId="0"/>
      <p:bldP spid="152590" grpId="0"/>
      <p:bldP spid="152591" grpId="0"/>
      <p:bldP spid="152592" grpId="0" animBg="1"/>
      <p:bldP spid="152593" grpId="0" animBg="1"/>
      <p:bldP spid="152594" grpId="0"/>
      <p:bldP spid="152596" grpId="0" animBg="1"/>
      <p:bldP spid="152597" grpId="0"/>
      <p:bldP spid="152598" grpId="0" animBg="1"/>
      <p:bldP spid="152599" grpId="0"/>
      <p:bldP spid="152600" grpId="0" animBg="1"/>
      <p:bldP spid="152601" grpId="0"/>
      <p:bldP spid="152603"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8" name="Rectangle 4"/>
          <p:cNvSpPr>
            <a:spLocks noChangeArrowheads="1"/>
          </p:cNvSpPr>
          <p:nvPr/>
        </p:nvSpPr>
        <p:spPr bwMode="auto">
          <a:xfrm>
            <a:off x="1524000" y="1905000"/>
            <a:ext cx="6172200" cy="4191000"/>
          </a:xfrm>
          <a:prstGeom prst="rect">
            <a:avLst/>
          </a:prstGeom>
          <a:solidFill>
            <a:schemeClr val="accent1">
              <a:lumMod val="75000"/>
            </a:schemeClr>
          </a:solidFill>
          <a:ln w="9525">
            <a:noFill/>
            <a:miter lim="800000"/>
            <a:headEnd/>
            <a:tailEnd/>
          </a:ln>
          <a:effectLst/>
        </p:spPr>
        <p:txBody>
          <a:bodyPr wrap="none" anchor="ctr"/>
          <a:lstStyle/>
          <a:p>
            <a:pPr algn="ctr">
              <a:defRPr/>
            </a:pPr>
            <a:endParaRPr lang="en-US">
              <a:solidFill>
                <a:srgbClr val="FF99CC"/>
              </a:solidFill>
            </a:endParaRPr>
          </a:p>
        </p:txBody>
      </p:sp>
      <p:pic>
        <p:nvPicPr>
          <p:cNvPr id="154675" name="Picture 51" descr="j0285360"/>
          <p:cNvPicPr>
            <a:picLocks noChangeAspect="1" noChangeArrowheads="1"/>
          </p:cNvPicPr>
          <p:nvPr/>
        </p:nvPicPr>
        <p:blipFill>
          <a:blip r:embed="rId2" cstate="print"/>
          <a:srcRect/>
          <a:stretch>
            <a:fillRect/>
          </a:stretch>
        </p:blipFill>
        <p:spPr bwMode="auto">
          <a:xfrm>
            <a:off x="3352800" y="3657600"/>
            <a:ext cx="890588" cy="457200"/>
          </a:xfrm>
          <a:prstGeom prst="rect">
            <a:avLst/>
          </a:prstGeom>
          <a:noFill/>
          <a:ln w="9525">
            <a:noFill/>
            <a:miter lim="800000"/>
            <a:headEnd/>
            <a:tailEnd/>
          </a:ln>
        </p:spPr>
      </p:pic>
      <p:sp>
        <p:nvSpPr>
          <p:cNvPr id="154626" name="Rectangle 2"/>
          <p:cNvSpPr>
            <a:spLocks noGrp="1" noRot="1" noChangeArrowheads="1"/>
          </p:cNvSpPr>
          <p:nvPr>
            <p:ph type="title"/>
          </p:nvPr>
        </p:nvSpPr>
        <p:spPr/>
        <p:txBody>
          <a:bodyPr/>
          <a:lstStyle/>
          <a:p>
            <a:pPr eaLnBrk="1" hangingPunct="1"/>
            <a:r>
              <a:rPr lang="en-US" smtClean="0">
                <a:solidFill>
                  <a:srgbClr val="FF0000"/>
                </a:solidFill>
              </a:rPr>
              <a:t>The Factory Town</a:t>
            </a:r>
          </a:p>
        </p:txBody>
      </p:sp>
      <p:sp>
        <p:nvSpPr>
          <p:cNvPr id="154627" name="Rectangle 3"/>
          <p:cNvSpPr>
            <a:spLocks noGrp="1" noChangeArrowheads="1"/>
          </p:cNvSpPr>
          <p:nvPr>
            <p:ph idx="1"/>
          </p:nvPr>
        </p:nvSpPr>
        <p:spPr>
          <a:xfrm>
            <a:off x="455613" y="1143000"/>
            <a:ext cx="8226425" cy="762000"/>
          </a:xfrm>
        </p:spPr>
        <p:txBody>
          <a:bodyPr/>
          <a:lstStyle/>
          <a:p>
            <a:pPr eaLnBrk="1" hangingPunct="1">
              <a:lnSpc>
                <a:spcPct val="80000"/>
              </a:lnSpc>
            </a:pPr>
            <a:r>
              <a:rPr lang="en-US" sz="2400" smtClean="0"/>
              <a:t>Households within the market area of the factory buy shirts from the factory.</a:t>
            </a:r>
          </a:p>
        </p:txBody>
      </p:sp>
      <p:sp>
        <p:nvSpPr>
          <p:cNvPr id="154629" name="AutoShape 5"/>
          <p:cNvSpPr>
            <a:spLocks noChangeArrowheads="1"/>
          </p:cNvSpPr>
          <p:nvPr/>
        </p:nvSpPr>
        <p:spPr bwMode="auto">
          <a:xfrm>
            <a:off x="2133600" y="2362200"/>
            <a:ext cx="304800" cy="304800"/>
          </a:xfrm>
          <a:prstGeom prst="star4">
            <a:avLst>
              <a:gd name="adj" fmla="val 12500"/>
            </a:avLst>
          </a:prstGeom>
          <a:solidFill>
            <a:schemeClr val="accent2">
              <a:lumMod val="75000"/>
            </a:schemeClr>
          </a:solidFill>
          <a:ln w="9525">
            <a:solidFill>
              <a:schemeClr val="tx1"/>
            </a:solidFill>
            <a:miter lim="800000"/>
            <a:headEnd/>
            <a:tailEnd/>
          </a:ln>
          <a:effectLst/>
        </p:spPr>
        <p:txBody>
          <a:bodyPr wrap="none" anchor="ctr"/>
          <a:lstStyle/>
          <a:p>
            <a:pPr>
              <a:defRPr/>
            </a:pPr>
            <a:endParaRPr lang="en-US"/>
          </a:p>
        </p:txBody>
      </p:sp>
      <p:sp>
        <p:nvSpPr>
          <p:cNvPr id="154638" name="AutoShape 14"/>
          <p:cNvSpPr>
            <a:spLocks noChangeArrowheads="1"/>
          </p:cNvSpPr>
          <p:nvPr/>
        </p:nvSpPr>
        <p:spPr bwMode="auto">
          <a:xfrm>
            <a:off x="3124200" y="2819400"/>
            <a:ext cx="304800" cy="304800"/>
          </a:xfrm>
          <a:prstGeom prst="star4">
            <a:avLst>
              <a:gd name="adj" fmla="val 8852"/>
            </a:avLst>
          </a:prstGeom>
          <a:solidFill>
            <a:schemeClr val="accent2">
              <a:lumMod val="75000"/>
            </a:schemeClr>
          </a:solidFill>
          <a:ln w="9525">
            <a:solidFill>
              <a:schemeClr val="tx1"/>
            </a:solidFill>
            <a:miter lim="800000"/>
            <a:headEnd/>
            <a:tailEnd/>
          </a:ln>
          <a:effectLst/>
        </p:spPr>
        <p:txBody>
          <a:bodyPr wrap="none" anchor="ctr"/>
          <a:lstStyle/>
          <a:p>
            <a:pPr>
              <a:defRPr/>
            </a:pPr>
            <a:endParaRPr lang="en-US"/>
          </a:p>
        </p:txBody>
      </p:sp>
      <p:sp>
        <p:nvSpPr>
          <p:cNvPr id="154639" name="AutoShape 15"/>
          <p:cNvSpPr>
            <a:spLocks noChangeArrowheads="1"/>
          </p:cNvSpPr>
          <p:nvPr/>
        </p:nvSpPr>
        <p:spPr bwMode="auto">
          <a:xfrm>
            <a:off x="3810000" y="2514600"/>
            <a:ext cx="304800" cy="304800"/>
          </a:xfrm>
          <a:prstGeom prst="star4">
            <a:avLst>
              <a:gd name="adj" fmla="val 12500"/>
            </a:avLst>
          </a:prstGeom>
          <a:solidFill>
            <a:schemeClr val="accent2">
              <a:lumMod val="75000"/>
            </a:schemeClr>
          </a:solidFill>
          <a:ln w="9525">
            <a:solidFill>
              <a:schemeClr val="tx1"/>
            </a:solidFill>
            <a:miter lim="800000"/>
            <a:headEnd/>
            <a:tailEnd/>
          </a:ln>
          <a:effectLst/>
        </p:spPr>
        <p:txBody>
          <a:bodyPr wrap="none" anchor="ctr"/>
          <a:lstStyle/>
          <a:p>
            <a:pPr>
              <a:defRPr/>
            </a:pPr>
            <a:endParaRPr lang="en-US"/>
          </a:p>
        </p:txBody>
      </p:sp>
      <p:sp>
        <p:nvSpPr>
          <p:cNvPr id="154640" name="AutoShape 16"/>
          <p:cNvSpPr>
            <a:spLocks noChangeArrowheads="1"/>
          </p:cNvSpPr>
          <p:nvPr/>
        </p:nvSpPr>
        <p:spPr bwMode="auto">
          <a:xfrm>
            <a:off x="5486400" y="25146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154641" name="AutoShape 17"/>
          <p:cNvSpPr>
            <a:spLocks noChangeArrowheads="1"/>
          </p:cNvSpPr>
          <p:nvPr/>
        </p:nvSpPr>
        <p:spPr bwMode="auto">
          <a:xfrm>
            <a:off x="4495800" y="24384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154642" name="AutoShape 18"/>
          <p:cNvSpPr>
            <a:spLocks noChangeArrowheads="1"/>
          </p:cNvSpPr>
          <p:nvPr/>
        </p:nvSpPr>
        <p:spPr bwMode="auto">
          <a:xfrm>
            <a:off x="5562600" y="31242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154643" name="AutoShape 19"/>
          <p:cNvSpPr>
            <a:spLocks noChangeArrowheads="1"/>
          </p:cNvSpPr>
          <p:nvPr/>
        </p:nvSpPr>
        <p:spPr bwMode="auto">
          <a:xfrm>
            <a:off x="5257800" y="21336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154644" name="AutoShape 20"/>
          <p:cNvSpPr>
            <a:spLocks noChangeArrowheads="1"/>
          </p:cNvSpPr>
          <p:nvPr/>
        </p:nvSpPr>
        <p:spPr bwMode="auto">
          <a:xfrm>
            <a:off x="6019800" y="25146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154645" name="Line 21"/>
          <p:cNvSpPr>
            <a:spLocks noChangeShapeType="1"/>
          </p:cNvSpPr>
          <p:nvPr/>
        </p:nvSpPr>
        <p:spPr bwMode="auto">
          <a:xfrm>
            <a:off x="2362200" y="2667000"/>
            <a:ext cx="1143000" cy="1143000"/>
          </a:xfrm>
          <a:prstGeom prst="line">
            <a:avLst/>
          </a:prstGeom>
          <a:noFill/>
          <a:ln w="9525">
            <a:solidFill>
              <a:srgbClr val="000000"/>
            </a:solidFill>
            <a:round/>
            <a:headEnd/>
            <a:tailEnd type="triangle" w="med" len="med"/>
          </a:ln>
        </p:spPr>
        <p:txBody>
          <a:bodyPr/>
          <a:lstStyle/>
          <a:p>
            <a:endParaRPr lang="en-US"/>
          </a:p>
        </p:txBody>
      </p:sp>
      <p:sp>
        <p:nvSpPr>
          <p:cNvPr id="154646" name="Line 22"/>
          <p:cNvSpPr>
            <a:spLocks noChangeShapeType="1"/>
          </p:cNvSpPr>
          <p:nvPr/>
        </p:nvSpPr>
        <p:spPr bwMode="auto">
          <a:xfrm flipH="1">
            <a:off x="4038600" y="2667000"/>
            <a:ext cx="533400" cy="914400"/>
          </a:xfrm>
          <a:prstGeom prst="line">
            <a:avLst/>
          </a:prstGeom>
          <a:noFill/>
          <a:ln w="9525">
            <a:solidFill>
              <a:srgbClr val="000000"/>
            </a:solidFill>
            <a:round/>
            <a:headEnd/>
            <a:tailEnd type="triangle" w="med" len="med"/>
          </a:ln>
        </p:spPr>
        <p:txBody>
          <a:bodyPr/>
          <a:lstStyle/>
          <a:p>
            <a:endParaRPr lang="en-US"/>
          </a:p>
        </p:txBody>
      </p:sp>
      <p:sp>
        <p:nvSpPr>
          <p:cNvPr id="154649" name="Text Box 25"/>
          <p:cNvSpPr txBox="1">
            <a:spLocks noChangeArrowheads="1"/>
          </p:cNvSpPr>
          <p:nvPr/>
        </p:nvSpPr>
        <p:spPr bwMode="auto">
          <a:xfrm>
            <a:off x="7772400" y="3443288"/>
            <a:ext cx="1295400" cy="366712"/>
          </a:xfrm>
          <a:prstGeom prst="rect">
            <a:avLst/>
          </a:prstGeom>
          <a:noFill/>
          <a:ln w="9525">
            <a:noFill/>
            <a:miter lim="800000"/>
            <a:headEnd/>
            <a:tailEnd/>
          </a:ln>
        </p:spPr>
        <p:txBody>
          <a:bodyPr>
            <a:spAutoFit/>
          </a:bodyPr>
          <a:lstStyle/>
          <a:p>
            <a:pPr algn="r"/>
            <a:r>
              <a:rPr lang="en-US"/>
              <a:t>household</a:t>
            </a:r>
          </a:p>
        </p:txBody>
      </p:sp>
      <p:sp>
        <p:nvSpPr>
          <p:cNvPr id="154652" name="Line 28"/>
          <p:cNvSpPr>
            <a:spLocks noChangeShapeType="1"/>
          </p:cNvSpPr>
          <p:nvPr/>
        </p:nvSpPr>
        <p:spPr bwMode="auto">
          <a:xfrm>
            <a:off x="3352800" y="3048000"/>
            <a:ext cx="304800" cy="533400"/>
          </a:xfrm>
          <a:prstGeom prst="line">
            <a:avLst/>
          </a:prstGeom>
          <a:noFill/>
          <a:ln w="9525">
            <a:solidFill>
              <a:srgbClr val="000000"/>
            </a:solidFill>
            <a:round/>
            <a:headEnd/>
            <a:tailEnd type="triangle" w="med" len="med"/>
          </a:ln>
        </p:spPr>
        <p:txBody>
          <a:bodyPr/>
          <a:lstStyle/>
          <a:p>
            <a:endParaRPr lang="en-US"/>
          </a:p>
        </p:txBody>
      </p:sp>
      <p:sp>
        <p:nvSpPr>
          <p:cNvPr id="154653" name="Line 29"/>
          <p:cNvSpPr>
            <a:spLocks noChangeShapeType="1"/>
          </p:cNvSpPr>
          <p:nvPr/>
        </p:nvSpPr>
        <p:spPr bwMode="auto">
          <a:xfrm flipH="1">
            <a:off x="3810000" y="2743200"/>
            <a:ext cx="152400" cy="762000"/>
          </a:xfrm>
          <a:prstGeom prst="line">
            <a:avLst/>
          </a:prstGeom>
          <a:noFill/>
          <a:ln w="9525">
            <a:solidFill>
              <a:srgbClr val="000000"/>
            </a:solidFill>
            <a:round/>
            <a:headEnd/>
            <a:tailEnd type="triangle" w="med" len="med"/>
          </a:ln>
        </p:spPr>
        <p:txBody>
          <a:bodyPr/>
          <a:lstStyle/>
          <a:p>
            <a:endParaRPr lang="en-US"/>
          </a:p>
        </p:txBody>
      </p:sp>
      <p:sp>
        <p:nvSpPr>
          <p:cNvPr id="154654" name="Line 30"/>
          <p:cNvSpPr>
            <a:spLocks noChangeShapeType="1"/>
          </p:cNvSpPr>
          <p:nvPr/>
        </p:nvSpPr>
        <p:spPr bwMode="auto">
          <a:xfrm flipH="1">
            <a:off x="4267200" y="2743200"/>
            <a:ext cx="1295400" cy="914400"/>
          </a:xfrm>
          <a:prstGeom prst="line">
            <a:avLst/>
          </a:prstGeom>
          <a:noFill/>
          <a:ln w="9525">
            <a:solidFill>
              <a:srgbClr val="000000"/>
            </a:solidFill>
            <a:round/>
            <a:headEnd/>
            <a:tailEnd type="triangle" w="med" len="med"/>
          </a:ln>
        </p:spPr>
        <p:txBody>
          <a:bodyPr/>
          <a:lstStyle/>
          <a:p>
            <a:endParaRPr lang="en-US"/>
          </a:p>
        </p:txBody>
      </p:sp>
      <p:sp>
        <p:nvSpPr>
          <p:cNvPr id="154655" name="Line 31"/>
          <p:cNvSpPr>
            <a:spLocks noChangeShapeType="1"/>
          </p:cNvSpPr>
          <p:nvPr/>
        </p:nvSpPr>
        <p:spPr bwMode="auto">
          <a:xfrm flipH="1">
            <a:off x="4114800" y="2438400"/>
            <a:ext cx="1219200" cy="1295400"/>
          </a:xfrm>
          <a:prstGeom prst="line">
            <a:avLst/>
          </a:prstGeom>
          <a:noFill/>
          <a:ln w="9525">
            <a:solidFill>
              <a:srgbClr val="000000"/>
            </a:solidFill>
            <a:round/>
            <a:headEnd/>
            <a:tailEnd type="triangle" w="med" len="med"/>
          </a:ln>
        </p:spPr>
        <p:txBody>
          <a:bodyPr/>
          <a:lstStyle/>
          <a:p>
            <a:endParaRPr lang="en-US"/>
          </a:p>
        </p:txBody>
      </p:sp>
      <p:sp>
        <p:nvSpPr>
          <p:cNvPr id="154656" name="Line 32"/>
          <p:cNvSpPr>
            <a:spLocks noChangeShapeType="1"/>
          </p:cNvSpPr>
          <p:nvPr/>
        </p:nvSpPr>
        <p:spPr bwMode="auto">
          <a:xfrm flipH="1">
            <a:off x="4114800" y="2819400"/>
            <a:ext cx="1981200" cy="1066800"/>
          </a:xfrm>
          <a:prstGeom prst="line">
            <a:avLst/>
          </a:prstGeom>
          <a:noFill/>
          <a:ln w="9525">
            <a:solidFill>
              <a:srgbClr val="000000"/>
            </a:solidFill>
            <a:round/>
            <a:headEnd/>
            <a:tailEnd type="triangle" w="med" len="med"/>
          </a:ln>
        </p:spPr>
        <p:txBody>
          <a:bodyPr/>
          <a:lstStyle/>
          <a:p>
            <a:endParaRPr lang="en-US"/>
          </a:p>
        </p:txBody>
      </p:sp>
      <p:sp>
        <p:nvSpPr>
          <p:cNvPr id="154657" name="Line 33"/>
          <p:cNvSpPr>
            <a:spLocks noChangeShapeType="1"/>
          </p:cNvSpPr>
          <p:nvPr/>
        </p:nvSpPr>
        <p:spPr bwMode="auto">
          <a:xfrm flipH="1">
            <a:off x="4191000" y="3429000"/>
            <a:ext cx="1447800" cy="533400"/>
          </a:xfrm>
          <a:prstGeom prst="line">
            <a:avLst/>
          </a:prstGeom>
          <a:noFill/>
          <a:ln w="9525">
            <a:solidFill>
              <a:srgbClr val="000000"/>
            </a:solidFill>
            <a:round/>
            <a:headEnd/>
            <a:tailEnd type="triangle" w="med" len="med"/>
          </a:ln>
        </p:spPr>
        <p:txBody>
          <a:bodyPr/>
          <a:lstStyle/>
          <a:p>
            <a:endParaRPr lang="en-US"/>
          </a:p>
        </p:txBody>
      </p:sp>
      <p:sp>
        <p:nvSpPr>
          <p:cNvPr id="154659" name="Line 35"/>
          <p:cNvSpPr>
            <a:spLocks noChangeShapeType="1"/>
          </p:cNvSpPr>
          <p:nvPr/>
        </p:nvSpPr>
        <p:spPr bwMode="auto">
          <a:xfrm flipV="1">
            <a:off x="2667000" y="4191000"/>
            <a:ext cx="990600" cy="1219200"/>
          </a:xfrm>
          <a:prstGeom prst="line">
            <a:avLst/>
          </a:prstGeom>
          <a:noFill/>
          <a:ln w="9525">
            <a:solidFill>
              <a:srgbClr val="000000"/>
            </a:solidFill>
            <a:round/>
            <a:headEnd/>
            <a:tailEnd type="triangle" w="med" len="med"/>
          </a:ln>
        </p:spPr>
        <p:txBody>
          <a:bodyPr/>
          <a:lstStyle/>
          <a:p>
            <a:endParaRPr lang="en-US"/>
          </a:p>
        </p:txBody>
      </p:sp>
      <p:sp>
        <p:nvSpPr>
          <p:cNvPr id="154660" name="Line 36"/>
          <p:cNvSpPr>
            <a:spLocks noChangeShapeType="1"/>
          </p:cNvSpPr>
          <p:nvPr/>
        </p:nvSpPr>
        <p:spPr bwMode="auto">
          <a:xfrm flipV="1">
            <a:off x="3429000" y="4267200"/>
            <a:ext cx="304800" cy="1066800"/>
          </a:xfrm>
          <a:prstGeom prst="line">
            <a:avLst/>
          </a:prstGeom>
          <a:noFill/>
          <a:ln w="9525">
            <a:solidFill>
              <a:srgbClr val="000000"/>
            </a:solidFill>
            <a:round/>
            <a:headEnd/>
            <a:tailEnd type="triangle" w="med" len="med"/>
          </a:ln>
        </p:spPr>
        <p:txBody>
          <a:bodyPr/>
          <a:lstStyle/>
          <a:p>
            <a:endParaRPr lang="en-US"/>
          </a:p>
        </p:txBody>
      </p:sp>
      <p:sp>
        <p:nvSpPr>
          <p:cNvPr id="154661" name="Line 37"/>
          <p:cNvSpPr>
            <a:spLocks noChangeShapeType="1"/>
          </p:cNvSpPr>
          <p:nvPr/>
        </p:nvSpPr>
        <p:spPr bwMode="auto">
          <a:xfrm flipH="1" flipV="1">
            <a:off x="4038600" y="4191000"/>
            <a:ext cx="152400" cy="762000"/>
          </a:xfrm>
          <a:prstGeom prst="line">
            <a:avLst/>
          </a:prstGeom>
          <a:noFill/>
          <a:ln w="9525">
            <a:solidFill>
              <a:srgbClr val="000000"/>
            </a:solidFill>
            <a:round/>
            <a:headEnd/>
            <a:tailEnd type="triangle" w="med" len="med"/>
          </a:ln>
        </p:spPr>
        <p:txBody>
          <a:bodyPr/>
          <a:lstStyle/>
          <a:p>
            <a:endParaRPr lang="en-US"/>
          </a:p>
        </p:txBody>
      </p:sp>
      <p:sp>
        <p:nvSpPr>
          <p:cNvPr id="154662" name="Line 38"/>
          <p:cNvSpPr>
            <a:spLocks noChangeShapeType="1"/>
          </p:cNvSpPr>
          <p:nvPr/>
        </p:nvSpPr>
        <p:spPr bwMode="auto">
          <a:xfrm flipH="1" flipV="1">
            <a:off x="4114800" y="4267200"/>
            <a:ext cx="990600" cy="838200"/>
          </a:xfrm>
          <a:prstGeom prst="line">
            <a:avLst/>
          </a:prstGeom>
          <a:noFill/>
          <a:ln w="9525">
            <a:solidFill>
              <a:srgbClr val="000000"/>
            </a:solidFill>
            <a:round/>
            <a:headEnd/>
            <a:tailEnd type="triangle" w="med" len="med"/>
          </a:ln>
        </p:spPr>
        <p:txBody>
          <a:bodyPr/>
          <a:lstStyle/>
          <a:p>
            <a:endParaRPr lang="en-US"/>
          </a:p>
        </p:txBody>
      </p:sp>
      <p:sp>
        <p:nvSpPr>
          <p:cNvPr id="154663" name="Line 39"/>
          <p:cNvSpPr>
            <a:spLocks noChangeShapeType="1"/>
          </p:cNvSpPr>
          <p:nvPr/>
        </p:nvSpPr>
        <p:spPr bwMode="auto">
          <a:xfrm flipH="1" flipV="1">
            <a:off x="4343400" y="4191000"/>
            <a:ext cx="1447800" cy="838200"/>
          </a:xfrm>
          <a:prstGeom prst="line">
            <a:avLst/>
          </a:prstGeom>
          <a:noFill/>
          <a:ln w="9525">
            <a:solidFill>
              <a:srgbClr val="000000"/>
            </a:solidFill>
            <a:round/>
            <a:headEnd/>
            <a:tailEnd type="triangle" w="med" len="med"/>
          </a:ln>
        </p:spPr>
        <p:txBody>
          <a:bodyPr/>
          <a:lstStyle/>
          <a:p>
            <a:endParaRPr lang="en-US"/>
          </a:p>
        </p:txBody>
      </p:sp>
      <p:sp>
        <p:nvSpPr>
          <p:cNvPr id="154664" name="Line 40"/>
          <p:cNvSpPr>
            <a:spLocks noChangeShapeType="1"/>
          </p:cNvSpPr>
          <p:nvPr/>
        </p:nvSpPr>
        <p:spPr bwMode="auto">
          <a:xfrm flipV="1">
            <a:off x="3886200" y="4267200"/>
            <a:ext cx="76200" cy="1219200"/>
          </a:xfrm>
          <a:prstGeom prst="line">
            <a:avLst/>
          </a:prstGeom>
          <a:noFill/>
          <a:ln w="9525">
            <a:solidFill>
              <a:srgbClr val="000000"/>
            </a:solidFill>
            <a:round/>
            <a:headEnd/>
            <a:tailEnd type="triangle" w="med" len="med"/>
          </a:ln>
        </p:spPr>
        <p:txBody>
          <a:bodyPr/>
          <a:lstStyle/>
          <a:p>
            <a:endParaRPr lang="en-US"/>
          </a:p>
        </p:txBody>
      </p:sp>
      <p:sp>
        <p:nvSpPr>
          <p:cNvPr id="154665" name="AutoShape 41"/>
          <p:cNvSpPr>
            <a:spLocks noChangeArrowheads="1"/>
          </p:cNvSpPr>
          <p:nvPr/>
        </p:nvSpPr>
        <p:spPr bwMode="auto">
          <a:xfrm>
            <a:off x="3505200" y="3962400"/>
            <a:ext cx="152400" cy="152400"/>
          </a:xfrm>
          <a:prstGeom prst="octagon">
            <a:avLst>
              <a:gd name="adj" fmla="val 29287"/>
            </a:avLst>
          </a:prstGeom>
          <a:solidFill>
            <a:srgbClr val="800000"/>
          </a:solidFill>
          <a:ln w="9525">
            <a:solidFill>
              <a:schemeClr val="tx1"/>
            </a:solidFill>
            <a:miter lim="800000"/>
            <a:headEnd/>
            <a:tailEnd/>
          </a:ln>
        </p:spPr>
        <p:txBody>
          <a:bodyPr wrap="none" anchor="ctr"/>
          <a:lstStyle/>
          <a:p>
            <a:endParaRPr lang="en-US"/>
          </a:p>
        </p:txBody>
      </p:sp>
      <p:sp>
        <p:nvSpPr>
          <p:cNvPr id="154666" name="AutoShape 42"/>
          <p:cNvSpPr>
            <a:spLocks noChangeArrowheads="1"/>
          </p:cNvSpPr>
          <p:nvPr/>
        </p:nvSpPr>
        <p:spPr bwMode="auto">
          <a:xfrm>
            <a:off x="3657600" y="4038600"/>
            <a:ext cx="152400" cy="152400"/>
          </a:xfrm>
          <a:prstGeom prst="octagon">
            <a:avLst>
              <a:gd name="adj" fmla="val 29287"/>
            </a:avLst>
          </a:prstGeom>
          <a:solidFill>
            <a:srgbClr val="800000"/>
          </a:solidFill>
          <a:ln w="9525">
            <a:solidFill>
              <a:schemeClr val="tx1"/>
            </a:solidFill>
            <a:miter lim="800000"/>
            <a:headEnd/>
            <a:tailEnd/>
          </a:ln>
        </p:spPr>
        <p:txBody>
          <a:bodyPr wrap="none" anchor="ctr"/>
          <a:lstStyle/>
          <a:p>
            <a:endParaRPr lang="en-US"/>
          </a:p>
        </p:txBody>
      </p:sp>
      <p:sp>
        <p:nvSpPr>
          <p:cNvPr id="154667" name="AutoShape 43"/>
          <p:cNvSpPr>
            <a:spLocks noChangeArrowheads="1"/>
          </p:cNvSpPr>
          <p:nvPr/>
        </p:nvSpPr>
        <p:spPr bwMode="auto">
          <a:xfrm>
            <a:off x="3886200" y="4038600"/>
            <a:ext cx="152400" cy="152400"/>
          </a:xfrm>
          <a:prstGeom prst="octagon">
            <a:avLst>
              <a:gd name="adj" fmla="val 29287"/>
            </a:avLst>
          </a:prstGeom>
          <a:solidFill>
            <a:srgbClr val="800000"/>
          </a:solidFill>
          <a:ln w="9525">
            <a:solidFill>
              <a:schemeClr val="tx1"/>
            </a:solidFill>
            <a:miter lim="800000"/>
            <a:headEnd/>
            <a:tailEnd/>
          </a:ln>
        </p:spPr>
        <p:txBody>
          <a:bodyPr wrap="none" anchor="ctr"/>
          <a:lstStyle/>
          <a:p>
            <a:endParaRPr lang="en-US"/>
          </a:p>
        </p:txBody>
      </p:sp>
      <p:sp>
        <p:nvSpPr>
          <p:cNvPr id="154668" name="AutoShape 44"/>
          <p:cNvSpPr>
            <a:spLocks noChangeArrowheads="1"/>
          </p:cNvSpPr>
          <p:nvPr/>
        </p:nvSpPr>
        <p:spPr bwMode="auto">
          <a:xfrm>
            <a:off x="3200400" y="3733800"/>
            <a:ext cx="152400" cy="152400"/>
          </a:xfrm>
          <a:prstGeom prst="octagon">
            <a:avLst>
              <a:gd name="adj" fmla="val 29287"/>
            </a:avLst>
          </a:prstGeom>
          <a:solidFill>
            <a:srgbClr val="800000"/>
          </a:solidFill>
          <a:ln w="9525">
            <a:solidFill>
              <a:schemeClr val="tx1"/>
            </a:solidFill>
            <a:miter lim="800000"/>
            <a:headEnd/>
            <a:tailEnd/>
          </a:ln>
        </p:spPr>
        <p:txBody>
          <a:bodyPr wrap="none" anchor="ctr"/>
          <a:lstStyle/>
          <a:p>
            <a:endParaRPr lang="en-US"/>
          </a:p>
        </p:txBody>
      </p:sp>
      <p:sp>
        <p:nvSpPr>
          <p:cNvPr id="154669" name="AutoShape 45"/>
          <p:cNvSpPr>
            <a:spLocks noChangeArrowheads="1"/>
          </p:cNvSpPr>
          <p:nvPr/>
        </p:nvSpPr>
        <p:spPr bwMode="auto">
          <a:xfrm>
            <a:off x="4191000" y="3733800"/>
            <a:ext cx="152400" cy="152400"/>
          </a:xfrm>
          <a:prstGeom prst="octagon">
            <a:avLst>
              <a:gd name="adj" fmla="val 29287"/>
            </a:avLst>
          </a:prstGeom>
          <a:solidFill>
            <a:srgbClr val="800000"/>
          </a:solidFill>
          <a:ln w="9525">
            <a:solidFill>
              <a:schemeClr val="tx1"/>
            </a:solidFill>
            <a:miter lim="800000"/>
            <a:headEnd/>
            <a:tailEnd/>
          </a:ln>
        </p:spPr>
        <p:txBody>
          <a:bodyPr wrap="none" anchor="ctr"/>
          <a:lstStyle/>
          <a:p>
            <a:endParaRPr lang="en-US"/>
          </a:p>
        </p:txBody>
      </p:sp>
      <p:sp>
        <p:nvSpPr>
          <p:cNvPr id="154670" name="AutoShape 46"/>
          <p:cNvSpPr>
            <a:spLocks noChangeArrowheads="1"/>
          </p:cNvSpPr>
          <p:nvPr/>
        </p:nvSpPr>
        <p:spPr bwMode="auto">
          <a:xfrm>
            <a:off x="3657600" y="3505200"/>
            <a:ext cx="152400" cy="152400"/>
          </a:xfrm>
          <a:prstGeom prst="octagon">
            <a:avLst>
              <a:gd name="adj" fmla="val 29287"/>
            </a:avLst>
          </a:prstGeom>
          <a:solidFill>
            <a:srgbClr val="800000"/>
          </a:solidFill>
          <a:ln w="9525">
            <a:solidFill>
              <a:schemeClr val="tx1"/>
            </a:solidFill>
            <a:miter lim="800000"/>
            <a:headEnd/>
            <a:tailEnd/>
          </a:ln>
        </p:spPr>
        <p:txBody>
          <a:bodyPr wrap="none" anchor="ctr"/>
          <a:lstStyle/>
          <a:p>
            <a:endParaRPr lang="en-US"/>
          </a:p>
        </p:txBody>
      </p:sp>
      <p:sp>
        <p:nvSpPr>
          <p:cNvPr id="154671" name="AutoShape 47"/>
          <p:cNvSpPr>
            <a:spLocks noChangeArrowheads="1"/>
          </p:cNvSpPr>
          <p:nvPr/>
        </p:nvSpPr>
        <p:spPr bwMode="auto">
          <a:xfrm>
            <a:off x="4038600" y="3962400"/>
            <a:ext cx="152400" cy="152400"/>
          </a:xfrm>
          <a:prstGeom prst="octagon">
            <a:avLst>
              <a:gd name="adj" fmla="val 29287"/>
            </a:avLst>
          </a:prstGeom>
          <a:solidFill>
            <a:srgbClr val="800000"/>
          </a:solidFill>
          <a:ln w="9525">
            <a:solidFill>
              <a:schemeClr val="tx1"/>
            </a:solidFill>
            <a:miter lim="800000"/>
            <a:headEnd/>
            <a:tailEnd/>
          </a:ln>
        </p:spPr>
        <p:txBody>
          <a:bodyPr wrap="none" anchor="ctr"/>
          <a:lstStyle/>
          <a:p>
            <a:endParaRPr lang="en-US"/>
          </a:p>
        </p:txBody>
      </p:sp>
      <p:sp>
        <p:nvSpPr>
          <p:cNvPr id="154672" name="Oval 48"/>
          <p:cNvSpPr>
            <a:spLocks noChangeArrowheads="1"/>
          </p:cNvSpPr>
          <p:nvPr/>
        </p:nvSpPr>
        <p:spPr bwMode="auto">
          <a:xfrm>
            <a:off x="2971800" y="3429000"/>
            <a:ext cx="1600200" cy="838200"/>
          </a:xfrm>
          <a:prstGeom prst="ellipse">
            <a:avLst/>
          </a:prstGeom>
          <a:noFill/>
          <a:ln w="28575">
            <a:solidFill>
              <a:srgbClr val="800000"/>
            </a:solidFill>
            <a:round/>
            <a:headEnd/>
            <a:tailEnd/>
          </a:ln>
        </p:spPr>
        <p:txBody>
          <a:bodyPr wrap="none" anchor="ctr"/>
          <a:lstStyle/>
          <a:p>
            <a:endParaRPr lang="en-US"/>
          </a:p>
        </p:txBody>
      </p:sp>
      <p:sp>
        <p:nvSpPr>
          <p:cNvPr id="154673" name="Text Box 49"/>
          <p:cNvSpPr txBox="1">
            <a:spLocks noChangeArrowheads="1"/>
          </p:cNvSpPr>
          <p:nvPr/>
        </p:nvSpPr>
        <p:spPr bwMode="auto">
          <a:xfrm>
            <a:off x="838200" y="6096000"/>
            <a:ext cx="8153400" cy="641350"/>
          </a:xfrm>
          <a:prstGeom prst="rect">
            <a:avLst/>
          </a:prstGeom>
          <a:noFill/>
          <a:ln w="9525">
            <a:noFill/>
            <a:miter lim="800000"/>
            <a:headEnd/>
            <a:tailEnd/>
          </a:ln>
        </p:spPr>
        <p:txBody>
          <a:bodyPr>
            <a:spAutoFit/>
          </a:bodyPr>
          <a:lstStyle/>
          <a:p>
            <a:r>
              <a:rPr lang="en-US"/>
              <a:t>Concentration of factory workers, bids up land prices.  People economize on land giving rise to an area with high population density- a Factory Town.</a:t>
            </a:r>
          </a:p>
        </p:txBody>
      </p:sp>
      <p:sp>
        <p:nvSpPr>
          <p:cNvPr id="154677" name="AutoShape 53"/>
          <p:cNvSpPr>
            <a:spLocks noChangeArrowheads="1"/>
          </p:cNvSpPr>
          <p:nvPr/>
        </p:nvSpPr>
        <p:spPr bwMode="auto">
          <a:xfrm>
            <a:off x="5715000" y="49530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154678" name="AutoShape 54"/>
          <p:cNvSpPr>
            <a:spLocks noChangeArrowheads="1"/>
          </p:cNvSpPr>
          <p:nvPr/>
        </p:nvSpPr>
        <p:spPr bwMode="auto">
          <a:xfrm>
            <a:off x="3733800" y="54864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154679" name="AutoShape 55"/>
          <p:cNvSpPr>
            <a:spLocks noChangeArrowheads="1"/>
          </p:cNvSpPr>
          <p:nvPr/>
        </p:nvSpPr>
        <p:spPr bwMode="auto">
          <a:xfrm>
            <a:off x="4038600" y="49530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154680" name="AutoShape 56"/>
          <p:cNvSpPr>
            <a:spLocks noChangeArrowheads="1"/>
          </p:cNvSpPr>
          <p:nvPr/>
        </p:nvSpPr>
        <p:spPr bwMode="auto">
          <a:xfrm>
            <a:off x="4953000" y="50292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154681" name="AutoShape 57"/>
          <p:cNvSpPr>
            <a:spLocks noChangeArrowheads="1"/>
          </p:cNvSpPr>
          <p:nvPr/>
        </p:nvSpPr>
        <p:spPr bwMode="auto">
          <a:xfrm>
            <a:off x="2438400" y="53340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154682" name="AutoShape 58"/>
          <p:cNvSpPr>
            <a:spLocks noChangeArrowheads="1"/>
          </p:cNvSpPr>
          <p:nvPr/>
        </p:nvSpPr>
        <p:spPr bwMode="auto">
          <a:xfrm>
            <a:off x="3200400" y="52578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154683" name="AutoShape 59"/>
          <p:cNvSpPr>
            <a:spLocks noChangeArrowheads="1"/>
          </p:cNvSpPr>
          <p:nvPr/>
        </p:nvSpPr>
        <p:spPr bwMode="auto">
          <a:xfrm>
            <a:off x="7924800" y="3200400"/>
            <a:ext cx="304800" cy="304800"/>
          </a:xfrm>
          <a:prstGeom prst="star4">
            <a:avLst>
              <a:gd name="adj" fmla="val 12500"/>
            </a:avLst>
          </a:prstGeom>
          <a:solidFill>
            <a:schemeClr val="accent2"/>
          </a:solidFill>
          <a:ln w="9525">
            <a:solidFill>
              <a:schemeClr val="tx1"/>
            </a:solidFill>
            <a:miter lim="800000"/>
            <a:headEnd/>
            <a:tailEnd/>
          </a:ln>
        </p:spPr>
        <p:txBody>
          <a:bodyPr wrap="none" anchor="ctr"/>
          <a:lstStyle/>
          <a:p>
            <a:endParaRPr lang="en-US"/>
          </a:p>
        </p:txBody>
      </p:sp>
      <p:sp>
        <p:nvSpPr>
          <p:cNvPr id="45" name="Slide Number Placeholder 44"/>
          <p:cNvSpPr>
            <a:spLocks noGrp="1"/>
          </p:cNvSpPr>
          <p:nvPr>
            <p:ph type="sldNum" sz="quarter" idx="12"/>
          </p:nvPr>
        </p:nvSpPr>
        <p:spPr/>
        <p:txBody>
          <a:bodyPr/>
          <a:lstStyle/>
          <a:p>
            <a:pPr>
              <a:defRPr/>
            </a:pPr>
            <a:fld id="{1FECC814-04C2-41CA-B689-ED75D2517335}" type="slidenum">
              <a:rPr lang="en-US" smtClean="0"/>
              <a:pPr>
                <a:defRPr/>
              </a:pPr>
              <a:t>37</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4627">
                                            <p:txEl>
                                              <p:pRg st="0" end="0"/>
                                            </p:txEl>
                                          </p:spTgt>
                                        </p:tgtEl>
                                        <p:attrNameLst>
                                          <p:attrName>style.visibility</p:attrName>
                                        </p:attrNameLst>
                                      </p:cBhvr>
                                      <p:to>
                                        <p:strVal val="visible"/>
                                      </p:to>
                                    </p:set>
                                    <p:animEffect transition="in" filter="blinds(horizontal)">
                                      <p:cBhvr>
                                        <p:cTn id="7" dur="500"/>
                                        <p:tgtEl>
                                          <p:spTgt spid="154627">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54626"/>
                                        </p:tgtEl>
                                        <p:attrNameLst>
                                          <p:attrName>style.visibility</p:attrName>
                                        </p:attrNameLst>
                                      </p:cBhvr>
                                      <p:to>
                                        <p:strVal val="visible"/>
                                      </p:to>
                                    </p:set>
                                    <p:animEffect transition="in" filter="blinds(horizontal)">
                                      <p:cBhvr>
                                        <p:cTn id="10" dur="500"/>
                                        <p:tgtEl>
                                          <p:spTgt spid="154626"/>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54628"/>
                                        </p:tgtEl>
                                        <p:attrNameLst>
                                          <p:attrName>style.visibility</p:attrName>
                                        </p:attrNameLst>
                                      </p:cBhvr>
                                      <p:to>
                                        <p:strVal val="visible"/>
                                      </p:to>
                                    </p:set>
                                    <p:animEffect transition="in" filter="blinds(horizontal)">
                                      <p:cBhvr>
                                        <p:cTn id="15" dur="500"/>
                                        <p:tgtEl>
                                          <p:spTgt spid="154628"/>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54649"/>
                                        </p:tgtEl>
                                        <p:attrNameLst>
                                          <p:attrName>style.visibility</p:attrName>
                                        </p:attrNameLst>
                                      </p:cBhvr>
                                      <p:to>
                                        <p:strVal val="visible"/>
                                      </p:to>
                                    </p:set>
                                    <p:animEffect transition="in" filter="blinds(horizontal)">
                                      <p:cBhvr>
                                        <p:cTn id="18" dur="500"/>
                                        <p:tgtEl>
                                          <p:spTgt spid="154649"/>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154683"/>
                                        </p:tgtEl>
                                        <p:attrNameLst>
                                          <p:attrName>style.visibility</p:attrName>
                                        </p:attrNameLst>
                                      </p:cBhvr>
                                      <p:to>
                                        <p:strVal val="visible"/>
                                      </p:to>
                                    </p:set>
                                    <p:animEffect transition="in" filter="blinds(horizontal)">
                                      <p:cBhvr>
                                        <p:cTn id="21" dur="500"/>
                                        <p:tgtEl>
                                          <p:spTgt spid="154683"/>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154629"/>
                                        </p:tgtEl>
                                        <p:attrNameLst>
                                          <p:attrName>style.visibility</p:attrName>
                                        </p:attrNameLst>
                                      </p:cBhvr>
                                      <p:to>
                                        <p:strVal val="visible"/>
                                      </p:to>
                                    </p:set>
                                    <p:animEffect transition="in" filter="blinds(horizontal)">
                                      <p:cBhvr>
                                        <p:cTn id="24" dur="500"/>
                                        <p:tgtEl>
                                          <p:spTgt spid="154629"/>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154638"/>
                                        </p:tgtEl>
                                        <p:attrNameLst>
                                          <p:attrName>style.visibility</p:attrName>
                                        </p:attrNameLst>
                                      </p:cBhvr>
                                      <p:to>
                                        <p:strVal val="visible"/>
                                      </p:to>
                                    </p:set>
                                    <p:animEffect transition="in" filter="blinds(horizontal)">
                                      <p:cBhvr>
                                        <p:cTn id="27" dur="500"/>
                                        <p:tgtEl>
                                          <p:spTgt spid="154638"/>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154639"/>
                                        </p:tgtEl>
                                        <p:attrNameLst>
                                          <p:attrName>style.visibility</p:attrName>
                                        </p:attrNameLst>
                                      </p:cBhvr>
                                      <p:to>
                                        <p:strVal val="visible"/>
                                      </p:to>
                                    </p:set>
                                    <p:animEffect transition="in" filter="blinds(horizontal)">
                                      <p:cBhvr>
                                        <p:cTn id="30" dur="500"/>
                                        <p:tgtEl>
                                          <p:spTgt spid="154639"/>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154640"/>
                                        </p:tgtEl>
                                        <p:attrNameLst>
                                          <p:attrName>style.visibility</p:attrName>
                                        </p:attrNameLst>
                                      </p:cBhvr>
                                      <p:to>
                                        <p:strVal val="visible"/>
                                      </p:to>
                                    </p:set>
                                    <p:animEffect transition="in" filter="blinds(horizontal)">
                                      <p:cBhvr>
                                        <p:cTn id="33" dur="500"/>
                                        <p:tgtEl>
                                          <p:spTgt spid="154640"/>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154641"/>
                                        </p:tgtEl>
                                        <p:attrNameLst>
                                          <p:attrName>style.visibility</p:attrName>
                                        </p:attrNameLst>
                                      </p:cBhvr>
                                      <p:to>
                                        <p:strVal val="visible"/>
                                      </p:to>
                                    </p:set>
                                    <p:animEffect transition="in" filter="blinds(horizontal)">
                                      <p:cBhvr>
                                        <p:cTn id="36" dur="500"/>
                                        <p:tgtEl>
                                          <p:spTgt spid="154641"/>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154642"/>
                                        </p:tgtEl>
                                        <p:attrNameLst>
                                          <p:attrName>style.visibility</p:attrName>
                                        </p:attrNameLst>
                                      </p:cBhvr>
                                      <p:to>
                                        <p:strVal val="visible"/>
                                      </p:to>
                                    </p:set>
                                    <p:animEffect transition="in" filter="blinds(horizontal)">
                                      <p:cBhvr>
                                        <p:cTn id="39" dur="500"/>
                                        <p:tgtEl>
                                          <p:spTgt spid="154642"/>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154643"/>
                                        </p:tgtEl>
                                        <p:attrNameLst>
                                          <p:attrName>style.visibility</p:attrName>
                                        </p:attrNameLst>
                                      </p:cBhvr>
                                      <p:to>
                                        <p:strVal val="visible"/>
                                      </p:to>
                                    </p:set>
                                    <p:animEffect transition="in" filter="blinds(horizontal)">
                                      <p:cBhvr>
                                        <p:cTn id="42" dur="500"/>
                                        <p:tgtEl>
                                          <p:spTgt spid="154643"/>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154644"/>
                                        </p:tgtEl>
                                        <p:attrNameLst>
                                          <p:attrName>style.visibility</p:attrName>
                                        </p:attrNameLst>
                                      </p:cBhvr>
                                      <p:to>
                                        <p:strVal val="visible"/>
                                      </p:to>
                                    </p:set>
                                    <p:animEffect transition="in" filter="blinds(horizontal)">
                                      <p:cBhvr>
                                        <p:cTn id="45" dur="500"/>
                                        <p:tgtEl>
                                          <p:spTgt spid="154644"/>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154677"/>
                                        </p:tgtEl>
                                        <p:attrNameLst>
                                          <p:attrName>style.visibility</p:attrName>
                                        </p:attrNameLst>
                                      </p:cBhvr>
                                      <p:to>
                                        <p:strVal val="visible"/>
                                      </p:to>
                                    </p:set>
                                    <p:animEffect transition="in" filter="blinds(horizontal)">
                                      <p:cBhvr>
                                        <p:cTn id="48" dur="500"/>
                                        <p:tgtEl>
                                          <p:spTgt spid="154677"/>
                                        </p:tgtEl>
                                      </p:cBhvr>
                                    </p:animEffect>
                                  </p:childTnLst>
                                </p:cTn>
                              </p:par>
                              <p:par>
                                <p:cTn id="49" presetID="3" presetClass="entr" presetSubtype="10" fill="hold" grpId="0" nodeType="withEffect">
                                  <p:stCondLst>
                                    <p:cond delay="0"/>
                                  </p:stCondLst>
                                  <p:childTnLst>
                                    <p:set>
                                      <p:cBhvr>
                                        <p:cTn id="50" dur="1" fill="hold">
                                          <p:stCondLst>
                                            <p:cond delay="0"/>
                                          </p:stCondLst>
                                        </p:cTn>
                                        <p:tgtEl>
                                          <p:spTgt spid="154678"/>
                                        </p:tgtEl>
                                        <p:attrNameLst>
                                          <p:attrName>style.visibility</p:attrName>
                                        </p:attrNameLst>
                                      </p:cBhvr>
                                      <p:to>
                                        <p:strVal val="visible"/>
                                      </p:to>
                                    </p:set>
                                    <p:animEffect transition="in" filter="blinds(horizontal)">
                                      <p:cBhvr>
                                        <p:cTn id="51" dur="500"/>
                                        <p:tgtEl>
                                          <p:spTgt spid="154678"/>
                                        </p:tgtEl>
                                      </p:cBhvr>
                                    </p:animEffect>
                                  </p:childTnLst>
                                </p:cTn>
                              </p:par>
                              <p:par>
                                <p:cTn id="52" presetID="3" presetClass="entr" presetSubtype="10" fill="hold" grpId="0" nodeType="withEffect">
                                  <p:stCondLst>
                                    <p:cond delay="0"/>
                                  </p:stCondLst>
                                  <p:childTnLst>
                                    <p:set>
                                      <p:cBhvr>
                                        <p:cTn id="53" dur="1" fill="hold">
                                          <p:stCondLst>
                                            <p:cond delay="0"/>
                                          </p:stCondLst>
                                        </p:cTn>
                                        <p:tgtEl>
                                          <p:spTgt spid="154680"/>
                                        </p:tgtEl>
                                        <p:attrNameLst>
                                          <p:attrName>style.visibility</p:attrName>
                                        </p:attrNameLst>
                                      </p:cBhvr>
                                      <p:to>
                                        <p:strVal val="visible"/>
                                      </p:to>
                                    </p:set>
                                    <p:animEffect transition="in" filter="blinds(horizontal)">
                                      <p:cBhvr>
                                        <p:cTn id="54" dur="500"/>
                                        <p:tgtEl>
                                          <p:spTgt spid="154680"/>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154679"/>
                                        </p:tgtEl>
                                        <p:attrNameLst>
                                          <p:attrName>style.visibility</p:attrName>
                                        </p:attrNameLst>
                                      </p:cBhvr>
                                      <p:to>
                                        <p:strVal val="visible"/>
                                      </p:to>
                                    </p:set>
                                    <p:animEffect transition="in" filter="blinds(horizontal)">
                                      <p:cBhvr>
                                        <p:cTn id="57" dur="500"/>
                                        <p:tgtEl>
                                          <p:spTgt spid="154679"/>
                                        </p:tgtEl>
                                      </p:cBhvr>
                                    </p:animEffect>
                                  </p:childTnLst>
                                </p:cTn>
                              </p:par>
                              <p:par>
                                <p:cTn id="58" presetID="3" presetClass="entr" presetSubtype="10" fill="hold" grpId="0" nodeType="withEffect">
                                  <p:stCondLst>
                                    <p:cond delay="0"/>
                                  </p:stCondLst>
                                  <p:childTnLst>
                                    <p:set>
                                      <p:cBhvr>
                                        <p:cTn id="59" dur="1" fill="hold">
                                          <p:stCondLst>
                                            <p:cond delay="0"/>
                                          </p:stCondLst>
                                        </p:cTn>
                                        <p:tgtEl>
                                          <p:spTgt spid="154681"/>
                                        </p:tgtEl>
                                        <p:attrNameLst>
                                          <p:attrName>style.visibility</p:attrName>
                                        </p:attrNameLst>
                                      </p:cBhvr>
                                      <p:to>
                                        <p:strVal val="visible"/>
                                      </p:to>
                                    </p:set>
                                    <p:animEffect transition="in" filter="blinds(horizontal)">
                                      <p:cBhvr>
                                        <p:cTn id="60" dur="500"/>
                                        <p:tgtEl>
                                          <p:spTgt spid="154681"/>
                                        </p:tgtEl>
                                      </p:cBhvr>
                                    </p:animEffect>
                                  </p:childTnLst>
                                </p:cTn>
                              </p:par>
                              <p:par>
                                <p:cTn id="61" presetID="3" presetClass="entr" presetSubtype="10" fill="hold" grpId="0" nodeType="withEffect">
                                  <p:stCondLst>
                                    <p:cond delay="0"/>
                                  </p:stCondLst>
                                  <p:childTnLst>
                                    <p:set>
                                      <p:cBhvr>
                                        <p:cTn id="62" dur="1" fill="hold">
                                          <p:stCondLst>
                                            <p:cond delay="0"/>
                                          </p:stCondLst>
                                        </p:cTn>
                                        <p:tgtEl>
                                          <p:spTgt spid="154682"/>
                                        </p:tgtEl>
                                        <p:attrNameLst>
                                          <p:attrName>style.visibility</p:attrName>
                                        </p:attrNameLst>
                                      </p:cBhvr>
                                      <p:to>
                                        <p:strVal val="visible"/>
                                      </p:to>
                                    </p:set>
                                    <p:animEffect transition="in" filter="blinds(horizontal)">
                                      <p:cBhvr>
                                        <p:cTn id="63" dur="500"/>
                                        <p:tgtEl>
                                          <p:spTgt spid="154682"/>
                                        </p:tgtEl>
                                      </p:cBhvr>
                                    </p:animEffect>
                                  </p:childTnLst>
                                </p:cTn>
                              </p:par>
                            </p:childTnLst>
                          </p:cTn>
                        </p:par>
                      </p:childTnLst>
                    </p:cTn>
                  </p:par>
                  <p:par>
                    <p:cTn id="64" fill="hold">
                      <p:stCondLst>
                        <p:cond delay="indefinite"/>
                      </p:stCondLst>
                      <p:childTnLst>
                        <p:par>
                          <p:cTn id="65" fill="hold">
                            <p:stCondLst>
                              <p:cond delay="0"/>
                            </p:stCondLst>
                            <p:childTnLst>
                              <p:par>
                                <p:cTn id="66" presetID="3" presetClass="entr" presetSubtype="10" fill="hold" nodeType="clickEffect">
                                  <p:stCondLst>
                                    <p:cond delay="0"/>
                                  </p:stCondLst>
                                  <p:childTnLst>
                                    <p:set>
                                      <p:cBhvr>
                                        <p:cTn id="67" dur="1" fill="hold">
                                          <p:stCondLst>
                                            <p:cond delay="0"/>
                                          </p:stCondLst>
                                        </p:cTn>
                                        <p:tgtEl>
                                          <p:spTgt spid="154675"/>
                                        </p:tgtEl>
                                        <p:attrNameLst>
                                          <p:attrName>style.visibility</p:attrName>
                                        </p:attrNameLst>
                                      </p:cBhvr>
                                      <p:to>
                                        <p:strVal val="visible"/>
                                      </p:to>
                                    </p:set>
                                    <p:animEffect transition="in" filter="blinds(horizontal)">
                                      <p:cBhvr>
                                        <p:cTn id="68" dur="500"/>
                                        <p:tgtEl>
                                          <p:spTgt spid="154675"/>
                                        </p:tgtEl>
                                      </p:cBhvr>
                                    </p:animEffect>
                                  </p:childTnLst>
                                </p:cTn>
                              </p:par>
                            </p:childTnLst>
                          </p:cTn>
                        </p:par>
                        <p:par>
                          <p:cTn id="69" fill="hold">
                            <p:stCondLst>
                              <p:cond delay="500"/>
                            </p:stCondLst>
                            <p:childTnLst>
                              <p:par>
                                <p:cTn id="70" presetID="3" presetClass="entr" presetSubtype="10" fill="hold" grpId="0" nodeType="afterEffect">
                                  <p:stCondLst>
                                    <p:cond delay="0"/>
                                  </p:stCondLst>
                                  <p:childTnLst>
                                    <p:set>
                                      <p:cBhvr>
                                        <p:cTn id="71" dur="1" fill="hold">
                                          <p:stCondLst>
                                            <p:cond delay="0"/>
                                          </p:stCondLst>
                                        </p:cTn>
                                        <p:tgtEl>
                                          <p:spTgt spid="154645"/>
                                        </p:tgtEl>
                                        <p:attrNameLst>
                                          <p:attrName>style.visibility</p:attrName>
                                        </p:attrNameLst>
                                      </p:cBhvr>
                                      <p:to>
                                        <p:strVal val="visible"/>
                                      </p:to>
                                    </p:set>
                                    <p:animEffect transition="in" filter="blinds(horizontal)">
                                      <p:cBhvr>
                                        <p:cTn id="72" dur="500"/>
                                        <p:tgtEl>
                                          <p:spTgt spid="154645"/>
                                        </p:tgtEl>
                                      </p:cBhvr>
                                    </p:animEffect>
                                  </p:childTnLst>
                                </p:cTn>
                              </p:par>
                              <p:par>
                                <p:cTn id="73" presetID="3" presetClass="entr" presetSubtype="10" fill="hold" grpId="0" nodeType="withEffect">
                                  <p:stCondLst>
                                    <p:cond delay="0"/>
                                  </p:stCondLst>
                                  <p:childTnLst>
                                    <p:set>
                                      <p:cBhvr>
                                        <p:cTn id="74" dur="1" fill="hold">
                                          <p:stCondLst>
                                            <p:cond delay="0"/>
                                          </p:stCondLst>
                                        </p:cTn>
                                        <p:tgtEl>
                                          <p:spTgt spid="154646"/>
                                        </p:tgtEl>
                                        <p:attrNameLst>
                                          <p:attrName>style.visibility</p:attrName>
                                        </p:attrNameLst>
                                      </p:cBhvr>
                                      <p:to>
                                        <p:strVal val="visible"/>
                                      </p:to>
                                    </p:set>
                                    <p:animEffect transition="in" filter="blinds(horizontal)">
                                      <p:cBhvr>
                                        <p:cTn id="75" dur="500"/>
                                        <p:tgtEl>
                                          <p:spTgt spid="154646"/>
                                        </p:tgtEl>
                                      </p:cBhvr>
                                    </p:animEffect>
                                  </p:childTnLst>
                                </p:cTn>
                              </p:par>
                              <p:par>
                                <p:cTn id="76" presetID="3" presetClass="entr" presetSubtype="10" fill="hold" grpId="0" nodeType="withEffect">
                                  <p:stCondLst>
                                    <p:cond delay="0"/>
                                  </p:stCondLst>
                                  <p:childTnLst>
                                    <p:set>
                                      <p:cBhvr>
                                        <p:cTn id="77" dur="1" fill="hold">
                                          <p:stCondLst>
                                            <p:cond delay="0"/>
                                          </p:stCondLst>
                                        </p:cTn>
                                        <p:tgtEl>
                                          <p:spTgt spid="154652"/>
                                        </p:tgtEl>
                                        <p:attrNameLst>
                                          <p:attrName>style.visibility</p:attrName>
                                        </p:attrNameLst>
                                      </p:cBhvr>
                                      <p:to>
                                        <p:strVal val="visible"/>
                                      </p:to>
                                    </p:set>
                                    <p:animEffect transition="in" filter="blinds(horizontal)">
                                      <p:cBhvr>
                                        <p:cTn id="78" dur="500"/>
                                        <p:tgtEl>
                                          <p:spTgt spid="154652"/>
                                        </p:tgtEl>
                                      </p:cBhvr>
                                    </p:animEffect>
                                  </p:childTnLst>
                                </p:cTn>
                              </p:par>
                              <p:par>
                                <p:cTn id="79" presetID="3" presetClass="entr" presetSubtype="10" fill="hold" grpId="0" nodeType="withEffect">
                                  <p:stCondLst>
                                    <p:cond delay="0"/>
                                  </p:stCondLst>
                                  <p:childTnLst>
                                    <p:set>
                                      <p:cBhvr>
                                        <p:cTn id="80" dur="1" fill="hold">
                                          <p:stCondLst>
                                            <p:cond delay="0"/>
                                          </p:stCondLst>
                                        </p:cTn>
                                        <p:tgtEl>
                                          <p:spTgt spid="154653"/>
                                        </p:tgtEl>
                                        <p:attrNameLst>
                                          <p:attrName>style.visibility</p:attrName>
                                        </p:attrNameLst>
                                      </p:cBhvr>
                                      <p:to>
                                        <p:strVal val="visible"/>
                                      </p:to>
                                    </p:set>
                                    <p:animEffect transition="in" filter="blinds(horizontal)">
                                      <p:cBhvr>
                                        <p:cTn id="81" dur="500"/>
                                        <p:tgtEl>
                                          <p:spTgt spid="154653"/>
                                        </p:tgtEl>
                                      </p:cBhvr>
                                    </p:animEffect>
                                  </p:childTnLst>
                                </p:cTn>
                              </p:par>
                              <p:par>
                                <p:cTn id="82" presetID="3" presetClass="entr" presetSubtype="10" fill="hold" grpId="0" nodeType="withEffect">
                                  <p:stCondLst>
                                    <p:cond delay="0"/>
                                  </p:stCondLst>
                                  <p:childTnLst>
                                    <p:set>
                                      <p:cBhvr>
                                        <p:cTn id="83" dur="1" fill="hold">
                                          <p:stCondLst>
                                            <p:cond delay="0"/>
                                          </p:stCondLst>
                                        </p:cTn>
                                        <p:tgtEl>
                                          <p:spTgt spid="154654"/>
                                        </p:tgtEl>
                                        <p:attrNameLst>
                                          <p:attrName>style.visibility</p:attrName>
                                        </p:attrNameLst>
                                      </p:cBhvr>
                                      <p:to>
                                        <p:strVal val="visible"/>
                                      </p:to>
                                    </p:set>
                                    <p:animEffect transition="in" filter="blinds(horizontal)">
                                      <p:cBhvr>
                                        <p:cTn id="84" dur="500"/>
                                        <p:tgtEl>
                                          <p:spTgt spid="154654"/>
                                        </p:tgtEl>
                                      </p:cBhvr>
                                    </p:animEffect>
                                  </p:childTnLst>
                                </p:cTn>
                              </p:par>
                              <p:par>
                                <p:cTn id="85" presetID="3" presetClass="entr" presetSubtype="10" fill="hold" grpId="0" nodeType="withEffect">
                                  <p:stCondLst>
                                    <p:cond delay="0"/>
                                  </p:stCondLst>
                                  <p:childTnLst>
                                    <p:set>
                                      <p:cBhvr>
                                        <p:cTn id="86" dur="1" fill="hold">
                                          <p:stCondLst>
                                            <p:cond delay="0"/>
                                          </p:stCondLst>
                                        </p:cTn>
                                        <p:tgtEl>
                                          <p:spTgt spid="154655"/>
                                        </p:tgtEl>
                                        <p:attrNameLst>
                                          <p:attrName>style.visibility</p:attrName>
                                        </p:attrNameLst>
                                      </p:cBhvr>
                                      <p:to>
                                        <p:strVal val="visible"/>
                                      </p:to>
                                    </p:set>
                                    <p:animEffect transition="in" filter="blinds(horizontal)">
                                      <p:cBhvr>
                                        <p:cTn id="87" dur="500"/>
                                        <p:tgtEl>
                                          <p:spTgt spid="154655"/>
                                        </p:tgtEl>
                                      </p:cBhvr>
                                    </p:animEffect>
                                  </p:childTnLst>
                                </p:cTn>
                              </p:par>
                              <p:par>
                                <p:cTn id="88" presetID="3" presetClass="entr" presetSubtype="10" fill="hold" grpId="0" nodeType="withEffect">
                                  <p:stCondLst>
                                    <p:cond delay="0"/>
                                  </p:stCondLst>
                                  <p:childTnLst>
                                    <p:set>
                                      <p:cBhvr>
                                        <p:cTn id="89" dur="1" fill="hold">
                                          <p:stCondLst>
                                            <p:cond delay="0"/>
                                          </p:stCondLst>
                                        </p:cTn>
                                        <p:tgtEl>
                                          <p:spTgt spid="154656"/>
                                        </p:tgtEl>
                                        <p:attrNameLst>
                                          <p:attrName>style.visibility</p:attrName>
                                        </p:attrNameLst>
                                      </p:cBhvr>
                                      <p:to>
                                        <p:strVal val="visible"/>
                                      </p:to>
                                    </p:set>
                                    <p:animEffect transition="in" filter="blinds(horizontal)">
                                      <p:cBhvr>
                                        <p:cTn id="90" dur="500"/>
                                        <p:tgtEl>
                                          <p:spTgt spid="154656"/>
                                        </p:tgtEl>
                                      </p:cBhvr>
                                    </p:animEffect>
                                  </p:childTnLst>
                                </p:cTn>
                              </p:par>
                              <p:par>
                                <p:cTn id="91" presetID="3" presetClass="entr" presetSubtype="10" fill="hold" grpId="0" nodeType="withEffect">
                                  <p:stCondLst>
                                    <p:cond delay="0"/>
                                  </p:stCondLst>
                                  <p:childTnLst>
                                    <p:set>
                                      <p:cBhvr>
                                        <p:cTn id="92" dur="1" fill="hold">
                                          <p:stCondLst>
                                            <p:cond delay="0"/>
                                          </p:stCondLst>
                                        </p:cTn>
                                        <p:tgtEl>
                                          <p:spTgt spid="154657"/>
                                        </p:tgtEl>
                                        <p:attrNameLst>
                                          <p:attrName>style.visibility</p:attrName>
                                        </p:attrNameLst>
                                      </p:cBhvr>
                                      <p:to>
                                        <p:strVal val="visible"/>
                                      </p:to>
                                    </p:set>
                                    <p:animEffect transition="in" filter="blinds(horizontal)">
                                      <p:cBhvr>
                                        <p:cTn id="93" dur="500"/>
                                        <p:tgtEl>
                                          <p:spTgt spid="154657"/>
                                        </p:tgtEl>
                                      </p:cBhvr>
                                    </p:animEffect>
                                  </p:childTnLst>
                                </p:cTn>
                              </p:par>
                              <p:par>
                                <p:cTn id="94" presetID="3" presetClass="entr" presetSubtype="10" fill="hold" grpId="0" nodeType="withEffect">
                                  <p:stCondLst>
                                    <p:cond delay="0"/>
                                  </p:stCondLst>
                                  <p:childTnLst>
                                    <p:set>
                                      <p:cBhvr>
                                        <p:cTn id="95" dur="1" fill="hold">
                                          <p:stCondLst>
                                            <p:cond delay="0"/>
                                          </p:stCondLst>
                                        </p:cTn>
                                        <p:tgtEl>
                                          <p:spTgt spid="154659"/>
                                        </p:tgtEl>
                                        <p:attrNameLst>
                                          <p:attrName>style.visibility</p:attrName>
                                        </p:attrNameLst>
                                      </p:cBhvr>
                                      <p:to>
                                        <p:strVal val="visible"/>
                                      </p:to>
                                    </p:set>
                                    <p:animEffect transition="in" filter="blinds(horizontal)">
                                      <p:cBhvr>
                                        <p:cTn id="96" dur="500"/>
                                        <p:tgtEl>
                                          <p:spTgt spid="154659"/>
                                        </p:tgtEl>
                                      </p:cBhvr>
                                    </p:animEffect>
                                  </p:childTnLst>
                                </p:cTn>
                              </p:par>
                              <p:par>
                                <p:cTn id="97" presetID="3" presetClass="entr" presetSubtype="10" fill="hold" grpId="0" nodeType="withEffect">
                                  <p:stCondLst>
                                    <p:cond delay="0"/>
                                  </p:stCondLst>
                                  <p:childTnLst>
                                    <p:set>
                                      <p:cBhvr>
                                        <p:cTn id="98" dur="1" fill="hold">
                                          <p:stCondLst>
                                            <p:cond delay="0"/>
                                          </p:stCondLst>
                                        </p:cTn>
                                        <p:tgtEl>
                                          <p:spTgt spid="154660"/>
                                        </p:tgtEl>
                                        <p:attrNameLst>
                                          <p:attrName>style.visibility</p:attrName>
                                        </p:attrNameLst>
                                      </p:cBhvr>
                                      <p:to>
                                        <p:strVal val="visible"/>
                                      </p:to>
                                    </p:set>
                                    <p:animEffect transition="in" filter="blinds(horizontal)">
                                      <p:cBhvr>
                                        <p:cTn id="99" dur="500"/>
                                        <p:tgtEl>
                                          <p:spTgt spid="154660"/>
                                        </p:tgtEl>
                                      </p:cBhvr>
                                    </p:animEffect>
                                  </p:childTnLst>
                                </p:cTn>
                              </p:par>
                              <p:par>
                                <p:cTn id="100" presetID="3" presetClass="entr" presetSubtype="10" fill="hold" grpId="0" nodeType="withEffect">
                                  <p:stCondLst>
                                    <p:cond delay="0"/>
                                  </p:stCondLst>
                                  <p:childTnLst>
                                    <p:set>
                                      <p:cBhvr>
                                        <p:cTn id="101" dur="1" fill="hold">
                                          <p:stCondLst>
                                            <p:cond delay="0"/>
                                          </p:stCondLst>
                                        </p:cTn>
                                        <p:tgtEl>
                                          <p:spTgt spid="154661"/>
                                        </p:tgtEl>
                                        <p:attrNameLst>
                                          <p:attrName>style.visibility</p:attrName>
                                        </p:attrNameLst>
                                      </p:cBhvr>
                                      <p:to>
                                        <p:strVal val="visible"/>
                                      </p:to>
                                    </p:set>
                                    <p:animEffect transition="in" filter="blinds(horizontal)">
                                      <p:cBhvr>
                                        <p:cTn id="102" dur="500"/>
                                        <p:tgtEl>
                                          <p:spTgt spid="154661"/>
                                        </p:tgtEl>
                                      </p:cBhvr>
                                    </p:animEffect>
                                  </p:childTnLst>
                                </p:cTn>
                              </p:par>
                              <p:par>
                                <p:cTn id="103" presetID="3" presetClass="entr" presetSubtype="10" fill="hold" grpId="0" nodeType="withEffect">
                                  <p:stCondLst>
                                    <p:cond delay="0"/>
                                  </p:stCondLst>
                                  <p:childTnLst>
                                    <p:set>
                                      <p:cBhvr>
                                        <p:cTn id="104" dur="1" fill="hold">
                                          <p:stCondLst>
                                            <p:cond delay="0"/>
                                          </p:stCondLst>
                                        </p:cTn>
                                        <p:tgtEl>
                                          <p:spTgt spid="154662"/>
                                        </p:tgtEl>
                                        <p:attrNameLst>
                                          <p:attrName>style.visibility</p:attrName>
                                        </p:attrNameLst>
                                      </p:cBhvr>
                                      <p:to>
                                        <p:strVal val="visible"/>
                                      </p:to>
                                    </p:set>
                                    <p:animEffect transition="in" filter="blinds(horizontal)">
                                      <p:cBhvr>
                                        <p:cTn id="105" dur="500"/>
                                        <p:tgtEl>
                                          <p:spTgt spid="154662"/>
                                        </p:tgtEl>
                                      </p:cBhvr>
                                    </p:animEffect>
                                  </p:childTnLst>
                                </p:cTn>
                              </p:par>
                              <p:par>
                                <p:cTn id="106" presetID="3" presetClass="entr" presetSubtype="10" fill="hold" grpId="0" nodeType="withEffect">
                                  <p:stCondLst>
                                    <p:cond delay="0"/>
                                  </p:stCondLst>
                                  <p:childTnLst>
                                    <p:set>
                                      <p:cBhvr>
                                        <p:cTn id="107" dur="1" fill="hold">
                                          <p:stCondLst>
                                            <p:cond delay="0"/>
                                          </p:stCondLst>
                                        </p:cTn>
                                        <p:tgtEl>
                                          <p:spTgt spid="154663"/>
                                        </p:tgtEl>
                                        <p:attrNameLst>
                                          <p:attrName>style.visibility</p:attrName>
                                        </p:attrNameLst>
                                      </p:cBhvr>
                                      <p:to>
                                        <p:strVal val="visible"/>
                                      </p:to>
                                    </p:set>
                                    <p:animEffect transition="in" filter="blinds(horizontal)">
                                      <p:cBhvr>
                                        <p:cTn id="108" dur="500"/>
                                        <p:tgtEl>
                                          <p:spTgt spid="154663"/>
                                        </p:tgtEl>
                                      </p:cBhvr>
                                    </p:animEffect>
                                  </p:childTnLst>
                                </p:cTn>
                              </p:par>
                              <p:par>
                                <p:cTn id="109" presetID="3" presetClass="entr" presetSubtype="10" fill="hold" grpId="0" nodeType="withEffect">
                                  <p:stCondLst>
                                    <p:cond delay="0"/>
                                  </p:stCondLst>
                                  <p:childTnLst>
                                    <p:set>
                                      <p:cBhvr>
                                        <p:cTn id="110" dur="1" fill="hold">
                                          <p:stCondLst>
                                            <p:cond delay="0"/>
                                          </p:stCondLst>
                                        </p:cTn>
                                        <p:tgtEl>
                                          <p:spTgt spid="154664"/>
                                        </p:tgtEl>
                                        <p:attrNameLst>
                                          <p:attrName>style.visibility</p:attrName>
                                        </p:attrNameLst>
                                      </p:cBhvr>
                                      <p:to>
                                        <p:strVal val="visible"/>
                                      </p:to>
                                    </p:set>
                                    <p:animEffect transition="in" filter="blinds(horizontal)">
                                      <p:cBhvr>
                                        <p:cTn id="111" dur="500"/>
                                        <p:tgtEl>
                                          <p:spTgt spid="154664"/>
                                        </p:tgtEl>
                                      </p:cBhvr>
                                    </p:animEffect>
                                  </p:childTnLst>
                                </p:cTn>
                              </p:par>
                            </p:childTnLst>
                          </p:cTn>
                        </p:par>
                      </p:childTnLst>
                    </p:cTn>
                  </p:par>
                  <p:par>
                    <p:cTn id="112" fill="hold">
                      <p:stCondLst>
                        <p:cond delay="indefinite"/>
                      </p:stCondLst>
                      <p:childTnLst>
                        <p:par>
                          <p:cTn id="113" fill="hold">
                            <p:stCondLst>
                              <p:cond delay="0"/>
                            </p:stCondLst>
                            <p:childTnLst>
                              <p:par>
                                <p:cTn id="114" presetID="3" presetClass="entr" presetSubtype="10" fill="hold" grpId="0" nodeType="clickEffect">
                                  <p:stCondLst>
                                    <p:cond delay="0"/>
                                  </p:stCondLst>
                                  <p:childTnLst>
                                    <p:set>
                                      <p:cBhvr>
                                        <p:cTn id="115" dur="1" fill="hold">
                                          <p:stCondLst>
                                            <p:cond delay="0"/>
                                          </p:stCondLst>
                                        </p:cTn>
                                        <p:tgtEl>
                                          <p:spTgt spid="154665"/>
                                        </p:tgtEl>
                                        <p:attrNameLst>
                                          <p:attrName>style.visibility</p:attrName>
                                        </p:attrNameLst>
                                      </p:cBhvr>
                                      <p:to>
                                        <p:strVal val="visible"/>
                                      </p:to>
                                    </p:set>
                                    <p:animEffect transition="in" filter="blinds(horizontal)">
                                      <p:cBhvr>
                                        <p:cTn id="116" dur="500"/>
                                        <p:tgtEl>
                                          <p:spTgt spid="154665"/>
                                        </p:tgtEl>
                                      </p:cBhvr>
                                    </p:animEffect>
                                  </p:childTnLst>
                                </p:cTn>
                              </p:par>
                              <p:par>
                                <p:cTn id="117" presetID="3" presetClass="entr" presetSubtype="10" fill="hold" grpId="0" nodeType="withEffect">
                                  <p:stCondLst>
                                    <p:cond delay="500"/>
                                  </p:stCondLst>
                                  <p:childTnLst>
                                    <p:set>
                                      <p:cBhvr>
                                        <p:cTn id="118" dur="1" fill="hold">
                                          <p:stCondLst>
                                            <p:cond delay="0"/>
                                          </p:stCondLst>
                                        </p:cTn>
                                        <p:tgtEl>
                                          <p:spTgt spid="154666"/>
                                        </p:tgtEl>
                                        <p:attrNameLst>
                                          <p:attrName>style.visibility</p:attrName>
                                        </p:attrNameLst>
                                      </p:cBhvr>
                                      <p:to>
                                        <p:strVal val="visible"/>
                                      </p:to>
                                    </p:set>
                                    <p:animEffect transition="in" filter="blinds(horizontal)">
                                      <p:cBhvr>
                                        <p:cTn id="119" dur="500"/>
                                        <p:tgtEl>
                                          <p:spTgt spid="154666"/>
                                        </p:tgtEl>
                                      </p:cBhvr>
                                    </p:animEffect>
                                  </p:childTnLst>
                                </p:cTn>
                              </p:par>
                              <p:par>
                                <p:cTn id="120" presetID="3" presetClass="entr" presetSubtype="10" fill="hold" grpId="0" nodeType="withEffect">
                                  <p:stCondLst>
                                    <p:cond delay="1000"/>
                                  </p:stCondLst>
                                  <p:childTnLst>
                                    <p:set>
                                      <p:cBhvr>
                                        <p:cTn id="121" dur="1" fill="hold">
                                          <p:stCondLst>
                                            <p:cond delay="0"/>
                                          </p:stCondLst>
                                        </p:cTn>
                                        <p:tgtEl>
                                          <p:spTgt spid="154667"/>
                                        </p:tgtEl>
                                        <p:attrNameLst>
                                          <p:attrName>style.visibility</p:attrName>
                                        </p:attrNameLst>
                                      </p:cBhvr>
                                      <p:to>
                                        <p:strVal val="visible"/>
                                      </p:to>
                                    </p:set>
                                    <p:animEffect transition="in" filter="blinds(horizontal)">
                                      <p:cBhvr>
                                        <p:cTn id="122" dur="500"/>
                                        <p:tgtEl>
                                          <p:spTgt spid="154667"/>
                                        </p:tgtEl>
                                      </p:cBhvr>
                                    </p:animEffect>
                                  </p:childTnLst>
                                </p:cTn>
                              </p:par>
                              <p:par>
                                <p:cTn id="123" presetID="3" presetClass="entr" presetSubtype="10" fill="hold" grpId="0" nodeType="withEffect">
                                  <p:stCondLst>
                                    <p:cond delay="1500"/>
                                  </p:stCondLst>
                                  <p:childTnLst>
                                    <p:set>
                                      <p:cBhvr>
                                        <p:cTn id="124" dur="1" fill="hold">
                                          <p:stCondLst>
                                            <p:cond delay="0"/>
                                          </p:stCondLst>
                                        </p:cTn>
                                        <p:tgtEl>
                                          <p:spTgt spid="154668"/>
                                        </p:tgtEl>
                                        <p:attrNameLst>
                                          <p:attrName>style.visibility</p:attrName>
                                        </p:attrNameLst>
                                      </p:cBhvr>
                                      <p:to>
                                        <p:strVal val="visible"/>
                                      </p:to>
                                    </p:set>
                                    <p:animEffect transition="in" filter="blinds(horizontal)">
                                      <p:cBhvr>
                                        <p:cTn id="125" dur="500"/>
                                        <p:tgtEl>
                                          <p:spTgt spid="154668"/>
                                        </p:tgtEl>
                                      </p:cBhvr>
                                    </p:animEffect>
                                  </p:childTnLst>
                                </p:cTn>
                              </p:par>
                              <p:par>
                                <p:cTn id="126" presetID="3" presetClass="entr" presetSubtype="10" fill="hold" grpId="0" nodeType="withEffect">
                                  <p:stCondLst>
                                    <p:cond delay="500"/>
                                  </p:stCondLst>
                                  <p:childTnLst>
                                    <p:set>
                                      <p:cBhvr>
                                        <p:cTn id="127" dur="1" fill="hold">
                                          <p:stCondLst>
                                            <p:cond delay="0"/>
                                          </p:stCondLst>
                                        </p:cTn>
                                        <p:tgtEl>
                                          <p:spTgt spid="154670"/>
                                        </p:tgtEl>
                                        <p:attrNameLst>
                                          <p:attrName>style.visibility</p:attrName>
                                        </p:attrNameLst>
                                      </p:cBhvr>
                                      <p:to>
                                        <p:strVal val="visible"/>
                                      </p:to>
                                    </p:set>
                                    <p:animEffect transition="in" filter="blinds(horizontal)">
                                      <p:cBhvr>
                                        <p:cTn id="128" dur="500"/>
                                        <p:tgtEl>
                                          <p:spTgt spid="154670"/>
                                        </p:tgtEl>
                                      </p:cBhvr>
                                    </p:animEffect>
                                  </p:childTnLst>
                                </p:cTn>
                              </p:par>
                              <p:par>
                                <p:cTn id="129" presetID="3" presetClass="entr" presetSubtype="10" fill="hold" grpId="0" nodeType="withEffect">
                                  <p:stCondLst>
                                    <p:cond delay="500"/>
                                  </p:stCondLst>
                                  <p:childTnLst>
                                    <p:set>
                                      <p:cBhvr>
                                        <p:cTn id="130" dur="1" fill="hold">
                                          <p:stCondLst>
                                            <p:cond delay="0"/>
                                          </p:stCondLst>
                                        </p:cTn>
                                        <p:tgtEl>
                                          <p:spTgt spid="154671"/>
                                        </p:tgtEl>
                                        <p:attrNameLst>
                                          <p:attrName>style.visibility</p:attrName>
                                        </p:attrNameLst>
                                      </p:cBhvr>
                                      <p:to>
                                        <p:strVal val="visible"/>
                                      </p:to>
                                    </p:set>
                                    <p:animEffect transition="in" filter="blinds(horizontal)">
                                      <p:cBhvr>
                                        <p:cTn id="131" dur="500"/>
                                        <p:tgtEl>
                                          <p:spTgt spid="154671"/>
                                        </p:tgtEl>
                                      </p:cBhvr>
                                    </p:animEffect>
                                  </p:childTnLst>
                                </p:cTn>
                              </p:par>
                              <p:par>
                                <p:cTn id="132" presetID="3" presetClass="entr" presetSubtype="10" fill="hold" grpId="0" nodeType="withEffect">
                                  <p:stCondLst>
                                    <p:cond delay="500"/>
                                  </p:stCondLst>
                                  <p:childTnLst>
                                    <p:set>
                                      <p:cBhvr>
                                        <p:cTn id="133" dur="1" fill="hold">
                                          <p:stCondLst>
                                            <p:cond delay="0"/>
                                          </p:stCondLst>
                                        </p:cTn>
                                        <p:tgtEl>
                                          <p:spTgt spid="154669"/>
                                        </p:tgtEl>
                                        <p:attrNameLst>
                                          <p:attrName>style.visibility</p:attrName>
                                        </p:attrNameLst>
                                      </p:cBhvr>
                                      <p:to>
                                        <p:strVal val="visible"/>
                                      </p:to>
                                    </p:set>
                                    <p:animEffect transition="in" filter="blinds(horizontal)">
                                      <p:cBhvr>
                                        <p:cTn id="134" dur="500"/>
                                        <p:tgtEl>
                                          <p:spTgt spid="154669"/>
                                        </p:tgtEl>
                                      </p:cBhvr>
                                    </p:animEffect>
                                  </p:childTnLst>
                                </p:cTn>
                              </p:par>
                            </p:childTnLst>
                          </p:cTn>
                        </p:par>
                      </p:childTnLst>
                    </p:cTn>
                  </p:par>
                  <p:par>
                    <p:cTn id="135" fill="hold">
                      <p:stCondLst>
                        <p:cond delay="indefinite"/>
                      </p:stCondLst>
                      <p:childTnLst>
                        <p:par>
                          <p:cTn id="136" fill="hold">
                            <p:stCondLst>
                              <p:cond delay="0"/>
                            </p:stCondLst>
                            <p:childTnLst>
                              <p:par>
                                <p:cTn id="137" presetID="3" presetClass="entr" presetSubtype="10" fill="hold" grpId="0" nodeType="clickEffect">
                                  <p:stCondLst>
                                    <p:cond delay="0"/>
                                  </p:stCondLst>
                                  <p:childTnLst>
                                    <p:set>
                                      <p:cBhvr>
                                        <p:cTn id="138" dur="1" fill="hold">
                                          <p:stCondLst>
                                            <p:cond delay="0"/>
                                          </p:stCondLst>
                                        </p:cTn>
                                        <p:tgtEl>
                                          <p:spTgt spid="154673"/>
                                        </p:tgtEl>
                                        <p:attrNameLst>
                                          <p:attrName>style.visibility</p:attrName>
                                        </p:attrNameLst>
                                      </p:cBhvr>
                                      <p:to>
                                        <p:strVal val="visible"/>
                                      </p:to>
                                    </p:set>
                                    <p:animEffect transition="in" filter="blinds(horizontal)">
                                      <p:cBhvr>
                                        <p:cTn id="139" dur="500"/>
                                        <p:tgtEl>
                                          <p:spTgt spid="154673"/>
                                        </p:tgtEl>
                                      </p:cBhvr>
                                    </p:animEffect>
                                  </p:childTnLst>
                                </p:cTn>
                              </p:par>
                            </p:childTnLst>
                          </p:cTn>
                        </p:par>
                      </p:childTnLst>
                    </p:cTn>
                  </p:par>
                  <p:par>
                    <p:cTn id="140" fill="hold">
                      <p:stCondLst>
                        <p:cond delay="indefinite"/>
                      </p:stCondLst>
                      <p:childTnLst>
                        <p:par>
                          <p:cTn id="141" fill="hold">
                            <p:stCondLst>
                              <p:cond delay="0"/>
                            </p:stCondLst>
                            <p:childTnLst>
                              <p:par>
                                <p:cTn id="142" presetID="3" presetClass="entr" presetSubtype="10" fill="hold" grpId="0" nodeType="clickEffect">
                                  <p:stCondLst>
                                    <p:cond delay="0"/>
                                  </p:stCondLst>
                                  <p:childTnLst>
                                    <p:set>
                                      <p:cBhvr>
                                        <p:cTn id="143" dur="1" fill="hold">
                                          <p:stCondLst>
                                            <p:cond delay="0"/>
                                          </p:stCondLst>
                                        </p:cTn>
                                        <p:tgtEl>
                                          <p:spTgt spid="154672"/>
                                        </p:tgtEl>
                                        <p:attrNameLst>
                                          <p:attrName>style.visibility</p:attrName>
                                        </p:attrNameLst>
                                      </p:cBhvr>
                                      <p:to>
                                        <p:strVal val="visible"/>
                                      </p:to>
                                    </p:set>
                                    <p:animEffect transition="in" filter="blinds(horizontal)">
                                      <p:cBhvr>
                                        <p:cTn id="144" dur="500"/>
                                        <p:tgtEl>
                                          <p:spTgt spid="1546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628" grpId="0" animBg="1"/>
      <p:bldP spid="154626" grpId="0"/>
      <p:bldP spid="154627" grpId="0" build="p"/>
      <p:bldP spid="154629" grpId="0" animBg="1"/>
      <p:bldP spid="154638" grpId="0" animBg="1"/>
      <p:bldP spid="154639" grpId="0" animBg="1"/>
      <p:bldP spid="154640" grpId="0" animBg="1"/>
      <p:bldP spid="154641" grpId="0" animBg="1"/>
      <p:bldP spid="154642" grpId="0" animBg="1"/>
      <p:bldP spid="154643" grpId="0" animBg="1"/>
      <p:bldP spid="154644" grpId="0" animBg="1"/>
      <p:bldP spid="154645" grpId="0" animBg="1"/>
      <p:bldP spid="154646" grpId="0" animBg="1"/>
      <p:bldP spid="154649" grpId="0"/>
      <p:bldP spid="154652" grpId="0" animBg="1"/>
      <p:bldP spid="154653" grpId="0" animBg="1"/>
      <p:bldP spid="154654" grpId="0" animBg="1"/>
      <p:bldP spid="154655" grpId="0" animBg="1"/>
      <p:bldP spid="154656" grpId="0" animBg="1"/>
      <p:bldP spid="154657" grpId="0" animBg="1"/>
      <p:bldP spid="154659" grpId="0" animBg="1"/>
      <p:bldP spid="154660" grpId="0" animBg="1"/>
      <p:bldP spid="154661" grpId="0" animBg="1"/>
      <p:bldP spid="154662" grpId="0" animBg="1"/>
      <p:bldP spid="154663" grpId="0" animBg="1"/>
      <p:bldP spid="154664" grpId="0" animBg="1"/>
      <p:bldP spid="154665" grpId="0" animBg="1"/>
      <p:bldP spid="154666" grpId="0" animBg="1"/>
      <p:bldP spid="154667" grpId="0" animBg="1"/>
      <p:bldP spid="154668" grpId="0" animBg="1"/>
      <p:bldP spid="154669" grpId="0" animBg="1"/>
      <p:bldP spid="154670" grpId="0" animBg="1"/>
      <p:bldP spid="154671" grpId="0" animBg="1"/>
      <p:bldP spid="154672" grpId="0" animBg="1"/>
      <p:bldP spid="154673" grpId="0"/>
      <p:bldP spid="154677" grpId="0" animBg="1"/>
      <p:bldP spid="154678" grpId="0" animBg="1"/>
      <p:bldP spid="154679" grpId="0" animBg="1"/>
      <p:bldP spid="154680" grpId="0" animBg="1"/>
      <p:bldP spid="154681" grpId="0" animBg="1"/>
      <p:bldP spid="154682" grpId="0" animBg="1"/>
      <p:bldP spid="154683"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rrowheads="1"/>
          </p:cNvSpPr>
          <p:nvPr>
            <p:ph type="title"/>
          </p:nvPr>
        </p:nvSpPr>
        <p:spPr>
          <a:xfrm>
            <a:off x="457200" y="274638"/>
            <a:ext cx="8229600" cy="1143000"/>
          </a:xfrm>
        </p:spPr>
        <p:txBody>
          <a:bodyPr>
            <a:normAutofit fontScale="90000"/>
          </a:bodyPr>
          <a:lstStyle/>
          <a:p>
            <a:pPr eaLnBrk="1" fontAlgn="auto" hangingPunct="1">
              <a:spcAft>
                <a:spcPts val="0"/>
              </a:spcAft>
              <a:defRPr/>
            </a:pPr>
            <a:r>
              <a:rPr lang="en-US" sz="4000" dirty="0">
                <a:solidFill>
                  <a:schemeClr val="accent1">
                    <a:lumMod val="60000"/>
                    <a:lumOff val="40000"/>
                  </a:schemeClr>
                </a:solidFill>
              </a:rPr>
              <a:t>Industrial Revolution and </a:t>
            </a:r>
            <a:r>
              <a:rPr lang="en-US" sz="4000" dirty="0" smtClean="0">
                <a:solidFill>
                  <a:schemeClr val="accent1">
                    <a:lumMod val="60000"/>
                    <a:lumOff val="40000"/>
                  </a:schemeClr>
                </a:solidFill>
              </a:rPr>
              <a:t>the Factory Town</a:t>
            </a:r>
            <a:endParaRPr lang="en-US" sz="4000" dirty="0">
              <a:solidFill>
                <a:schemeClr val="accent1">
                  <a:lumMod val="60000"/>
                  <a:lumOff val="40000"/>
                </a:schemeClr>
              </a:solidFill>
            </a:endParaRPr>
          </a:p>
        </p:txBody>
      </p:sp>
      <p:sp>
        <p:nvSpPr>
          <p:cNvPr id="57347" name="Rectangle 3"/>
          <p:cNvSpPr>
            <a:spLocks noGrp="1" noChangeArrowheads="1"/>
          </p:cNvSpPr>
          <p:nvPr>
            <p:ph idx="1"/>
          </p:nvPr>
        </p:nvSpPr>
        <p:spPr/>
        <p:txBody>
          <a:bodyPr/>
          <a:lstStyle/>
          <a:p>
            <a:pPr eaLnBrk="1" hangingPunct="1"/>
            <a:r>
              <a:rPr lang="en-US" smtClean="0"/>
              <a:t>The 19</a:t>
            </a:r>
            <a:r>
              <a:rPr lang="en-US" baseline="30000" smtClean="0"/>
              <a:t>th</a:t>
            </a:r>
            <a:r>
              <a:rPr lang="en-US" smtClean="0"/>
              <a:t> century industrial revolution resulted in innovations that shifted production from the home and the small shop to the factory.</a:t>
            </a:r>
          </a:p>
        </p:txBody>
      </p:sp>
      <p:pic>
        <p:nvPicPr>
          <p:cNvPr id="57348" name="Picture 6" descr="http://www.umbc.edu/history/CHE/techerpages/KDavies/carding.jpg"/>
          <p:cNvPicPr>
            <a:picLocks noChangeAspect="1" noChangeArrowheads="1"/>
          </p:cNvPicPr>
          <p:nvPr/>
        </p:nvPicPr>
        <p:blipFill>
          <a:blip r:embed="rId2" cstate="print"/>
          <a:srcRect/>
          <a:stretch>
            <a:fillRect/>
          </a:stretch>
        </p:blipFill>
        <p:spPr bwMode="auto">
          <a:xfrm>
            <a:off x="4229870" y="3657600"/>
            <a:ext cx="4456930" cy="2819400"/>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pPr>
              <a:defRPr/>
            </a:pPr>
            <a:fld id="{1FECC814-04C2-41CA-B689-ED75D2517335}" type="slidenum">
              <a:rPr lang="en-US" smtClean="0"/>
              <a:pPr>
                <a:defRPr/>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rrowheads="1"/>
          </p:cNvSpPr>
          <p:nvPr>
            <p:ph type="title"/>
          </p:nvPr>
        </p:nvSpPr>
        <p:spPr/>
        <p:txBody>
          <a:bodyPr/>
          <a:lstStyle/>
          <a:p>
            <a:pPr eaLnBrk="1" hangingPunct="1"/>
            <a:r>
              <a:rPr lang="en-US" smtClean="0">
                <a:solidFill>
                  <a:srgbClr val="FF0000"/>
                </a:solidFill>
              </a:rPr>
              <a:t>Innovations in Manufacturing</a:t>
            </a:r>
          </a:p>
        </p:txBody>
      </p:sp>
      <p:sp>
        <p:nvSpPr>
          <p:cNvPr id="162819" name="Rectangle 3"/>
          <p:cNvSpPr>
            <a:spLocks noGrp="1" noChangeArrowheads="1"/>
          </p:cNvSpPr>
          <p:nvPr>
            <p:ph idx="1"/>
          </p:nvPr>
        </p:nvSpPr>
        <p:spPr/>
        <p:txBody>
          <a:bodyPr/>
          <a:lstStyle/>
          <a:p>
            <a:pPr eaLnBrk="1" hangingPunct="1"/>
            <a:r>
              <a:rPr lang="en-US" smtClean="0"/>
              <a:t>Eli Whitney’s system of interchangeable parts.</a:t>
            </a:r>
          </a:p>
          <a:p>
            <a:pPr lvl="1" eaLnBrk="1" hangingPunct="1"/>
            <a:r>
              <a:rPr lang="en-US" smtClean="0"/>
              <a:t>Large batch of each part</a:t>
            </a:r>
          </a:p>
          <a:p>
            <a:pPr lvl="1" eaLnBrk="1" hangingPunct="1"/>
            <a:r>
              <a:rPr lang="en-US" smtClean="0"/>
              <a:t>Identical parts</a:t>
            </a:r>
          </a:p>
          <a:p>
            <a:pPr lvl="1" eaLnBrk="1" hangingPunct="1"/>
            <a:r>
              <a:rPr lang="en-US" smtClean="0"/>
              <a:t>Unskilled workers could be quickly               trained to assemble them.</a:t>
            </a:r>
          </a:p>
        </p:txBody>
      </p:sp>
      <p:pic>
        <p:nvPicPr>
          <p:cNvPr id="58372" name="Picture 4" descr="C:\Documents and Settings\rahmed\Local Settings\Temporary Internet Files\Content.IE5\WOER1DBH\MCj01501600000[1].wmf"/>
          <p:cNvPicPr>
            <a:picLocks noChangeAspect="1" noChangeArrowheads="1"/>
          </p:cNvPicPr>
          <p:nvPr/>
        </p:nvPicPr>
        <p:blipFill>
          <a:blip r:embed="rId2" cstate="print"/>
          <a:srcRect/>
          <a:stretch>
            <a:fillRect/>
          </a:stretch>
        </p:blipFill>
        <p:spPr bwMode="auto">
          <a:xfrm>
            <a:off x="6553200" y="3429000"/>
            <a:ext cx="2170113" cy="3200400"/>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pPr>
              <a:defRPr/>
            </a:pPr>
            <a:fld id="{1FECC814-04C2-41CA-B689-ED75D2517335}" type="slidenum">
              <a:rPr lang="en-US" smtClean="0"/>
              <a:pPr>
                <a:defRPr/>
              </a:pPr>
              <a:t>39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62819">
                                            <p:txEl>
                                              <p:pRg st="1" end="1"/>
                                            </p:txEl>
                                          </p:spTgt>
                                        </p:tgtEl>
                                        <p:attrNameLst>
                                          <p:attrName>style.visibility</p:attrName>
                                        </p:attrNameLst>
                                      </p:cBhvr>
                                      <p:to>
                                        <p:strVal val="visible"/>
                                      </p:to>
                                    </p:set>
                                    <p:animEffect transition="in" filter="blinds(horizontal)">
                                      <p:cBhvr>
                                        <p:cTn id="7" dur="500"/>
                                        <p:tgtEl>
                                          <p:spTgt spid="16281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62819">
                                            <p:txEl>
                                              <p:pRg st="2" end="2"/>
                                            </p:txEl>
                                          </p:spTgt>
                                        </p:tgtEl>
                                        <p:attrNameLst>
                                          <p:attrName>style.visibility</p:attrName>
                                        </p:attrNameLst>
                                      </p:cBhvr>
                                      <p:to>
                                        <p:strVal val="visible"/>
                                      </p:to>
                                    </p:set>
                                    <p:animEffect transition="in" filter="blinds(horizontal)">
                                      <p:cBhvr>
                                        <p:cTn id="12" dur="500"/>
                                        <p:tgtEl>
                                          <p:spTgt spid="16281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62819">
                                            <p:txEl>
                                              <p:pRg st="3" end="3"/>
                                            </p:txEl>
                                          </p:spTgt>
                                        </p:tgtEl>
                                        <p:attrNameLst>
                                          <p:attrName>style.visibility</p:attrName>
                                        </p:attrNameLst>
                                      </p:cBhvr>
                                      <p:to>
                                        <p:strVal val="visible"/>
                                      </p:to>
                                    </p:set>
                                    <p:animEffect transition="in" filter="blinds(horizontal)">
                                      <p:cBhvr>
                                        <p:cTn id="17" dur="500"/>
                                        <p:tgtEl>
                                          <p:spTgt spid="1628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solidFill>
                  <a:srgbClr val="CC0000"/>
                </a:solidFill>
              </a:rPr>
              <a:t>The Legacy of David Ricardo</a:t>
            </a:r>
          </a:p>
        </p:txBody>
      </p:sp>
      <p:sp>
        <p:nvSpPr>
          <p:cNvPr id="489475" name="Rectangle 3"/>
          <p:cNvSpPr>
            <a:spLocks noGrp="1" noChangeArrowheads="1"/>
          </p:cNvSpPr>
          <p:nvPr>
            <p:ph idx="1"/>
          </p:nvPr>
        </p:nvSpPr>
        <p:spPr>
          <a:xfrm>
            <a:off x="457200" y="1827213"/>
            <a:ext cx="8229600" cy="4268787"/>
          </a:xfrm>
        </p:spPr>
        <p:txBody>
          <a:bodyPr/>
          <a:lstStyle/>
          <a:p>
            <a:pPr eaLnBrk="1" hangingPunct="1"/>
            <a:r>
              <a:rPr lang="en-US" sz="3600" smtClean="0">
                <a:solidFill>
                  <a:srgbClr val="CC0000"/>
                </a:solidFill>
              </a:rPr>
              <a:t>David Ricardo</a:t>
            </a:r>
          </a:p>
          <a:p>
            <a:pPr lvl="1" eaLnBrk="1" hangingPunct="1"/>
            <a:r>
              <a:rPr lang="en-US" smtClean="0"/>
              <a:t>In his 1816 book </a:t>
            </a:r>
            <a:r>
              <a:rPr lang="en-US" i="1" smtClean="0"/>
              <a:t>Principles of Political Economy and Taxation</a:t>
            </a:r>
            <a:r>
              <a:rPr lang="en-US" smtClean="0"/>
              <a:t>, David Ricardo developed the principle of </a:t>
            </a:r>
            <a:r>
              <a:rPr lang="en-US" smtClean="0">
                <a:solidFill>
                  <a:srgbClr val="CCCC00"/>
                </a:solidFill>
              </a:rPr>
              <a:t>comparative advantage</a:t>
            </a:r>
            <a:r>
              <a:rPr lang="en-US" smtClean="0"/>
              <a:t> as we know it today.</a:t>
            </a:r>
          </a:p>
          <a:p>
            <a:pPr lvl="1" eaLnBrk="1" hangingPunct="1"/>
            <a:r>
              <a:rPr lang="en-US" smtClean="0"/>
              <a:t>According to Ricardo specialization and trade should be based on </a:t>
            </a:r>
            <a:r>
              <a:rPr lang="en-US" smtClean="0">
                <a:solidFill>
                  <a:srgbClr val="CCCC00"/>
                </a:solidFill>
              </a:rPr>
              <a:t>comparative advantage</a:t>
            </a:r>
            <a:r>
              <a:rPr lang="en-US" smtClean="0"/>
              <a:t>.</a:t>
            </a:r>
          </a:p>
          <a:p>
            <a:pPr lvl="1" eaLnBrk="1" hangingPunct="1"/>
            <a:r>
              <a:rPr lang="en-US" smtClean="0"/>
              <a:t>Even if one person is better at making all goods, there are still gains from trade.</a:t>
            </a:r>
          </a:p>
        </p:txBody>
      </p:sp>
      <p:sp>
        <p:nvSpPr>
          <p:cNvPr id="4" name="Slide Number Placeholder 3"/>
          <p:cNvSpPr>
            <a:spLocks noGrp="1"/>
          </p:cNvSpPr>
          <p:nvPr>
            <p:ph type="sldNum" sz="quarter" idx="12"/>
          </p:nvPr>
        </p:nvSpPr>
        <p:spPr/>
        <p:txBody>
          <a:bodyPr/>
          <a:lstStyle/>
          <a:p>
            <a:pPr>
              <a:defRPr/>
            </a:pPr>
            <a:fld id="{1FECC814-04C2-41CA-B689-ED75D2517335}" type="slidenum">
              <a:rPr lang="en-US" smtClean="0"/>
              <a:pPr>
                <a:defRPr/>
              </a:pPr>
              <a:t>4</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489475">
                                            <p:txEl>
                                              <p:pRg st="0" end="0"/>
                                            </p:txEl>
                                          </p:spTgt>
                                        </p:tgtEl>
                                        <p:attrNameLst>
                                          <p:attrName>style.visibility</p:attrName>
                                        </p:attrNameLst>
                                      </p:cBhvr>
                                      <p:to>
                                        <p:strVal val="visible"/>
                                      </p:to>
                                    </p:set>
                                    <p:animEffect transition="in" filter="barn(outVertical)">
                                      <p:cBhvr>
                                        <p:cTn id="7" dur="500"/>
                                        <p:tgtEl>
                                          <p:spTgt spid="489475">
                                            <p:txEl>
                                              <p:pRg st="0" end="0"/>
                                            </p:txEl>
                                          </p:spTgt>
                                        </p:tgtEl>
                                      </p:cBhvr>
                                    </p:animEffect>
                                  </p:childTnLst>
                                </p:cTn>
                              </p:par>
                              <p:par>
                                <p:cTn id="8" presetID="16" presetClass="entr" presetSubtype="37" fill="hold" grpId="0" nodeType="withEffect">
                                  <p:stCondLst>
                                    <p:cond delay="0"/>
                                  </p:stCondLst>
                                  <p:childTnLst>
                                    <p:set>
                                      <p:cBhvr>
                                        <p:cTn id="9" dur="1" fill="hold">
                                          <p:stCondLst>
                                            <p:cond delay="0"/>
                                          </p:stCondLst>
                                        </p:cTn>
                                        <p:tgtEl>
                                          <p:spTgt spid="489475">
                                            <p:txEl>
                                              <p:pRg st="1" end="1"/>
                                            </p:txEl>
                                          </p:spTgt>
                                        </p:tgtEl>
                                        <p:attrNameLst>
                                          <p:attrName>style.visibility</p:attrName>
                                        </p:attrNameLst>
                                      </p:cBhvr>
                                      <p:to>
                                        <p:strVal val="visible"/>
                                      </p:to>
                                    </p:set>
                                    <p:animEffect transition="in" filter="barn(outVertical)">
                                      <p:cBhvr>
                                        <p:cTn id="10" dur="500"/>
                                        <p:tgtEl>
                                          <p:spTgt spid="489475">
                                            <p:txEl>
                                              <p:pRg st="1" end="1"/>
                                            </p:txEl>
                                          </p:spTgt>
                                        </p:tgtEl>
                                      </p:cBhvr>
                                    </p:animEffect>
                                  </p:childTnLst>
                                </p:cTn>
                              </p:par>
                              <p:par>
                                <p:cTn id="11" presetID="16" presetClass="entr" presetSubtype="37" fill="hold" grpId="0" nodeType="withEffect">
                                  <p:stCondLst>
                                    <p:cond delay="0"/>
                                  </p:stCondLst>
                                  <p:childTnLst>
                                    <p:set>
                                      <p:cBhvr>
                                        <p:cTn id="12" dur="1" fill="hold">
                                          <p:stCondLst>
                                            <p:cond delay="0"/>
                                          </p:stCondLst>
                                        </p:cTn>
                                        <p:tgtEl>
                                          <p:spTgt spid="489475">
                                            <p:txEl>
                                              <p:pRg st="2" end="2"/>
                                            </p:txEl>
                                          </p:spTgt>
                                        </p:tgtEl>
                                        <p:attrNameLst>
                                          <p:attrName>style.visibility</p:attrName>
                                        </p:attrNameLst>
                                      </p:cBhvr>
                                      <p:to>
                                        <p:strVal val="visible"/>
                                      </p:to>
                                    </p:set>
                                    <p:animEffect transition="in" filter="barn(outVertical)">
                                      <p:cBhvr>
                                        <p:cTn id="13" dur="500"/>
                                        <p:tgtEl>
                                          <p:spTgt spid="489475">
                                            <p:txEl>
                                              <p:pRg st="2" end="2"/>
                                            </p:txEl>
                                          </p:spTgt>
                                        </p:tgtEl>
                                      </p:cBhvr>
                                    </p:animEffect>
                                  </p:childTnLst>
                                </p:cTn>
                              </p:par>
                              <p:par>
                                <p:cTn id="14" presetID="16" presetClass="entr" presetSubtype="37" fill="hold" grpId="0" nodeType="withEffect">
                                  <p:stCondLst>
                                    <p:cond delay="0"/>
                                  </p:stCondLst>
                                  <p:childTnLst>
                                    <p:set>
                                      <p:cBhvr>
                                        <p:cTn id="15" dur="1" fill="hold">
                                          <p:stCondLst>
                                            <p:cond delay="0"/>
                                          </p:stCondLst>
                                        </p:cTn>
                                        <p:tgtEl>
                                          <p:spTgt spid="489475">
                                            <p:txEl>
                                              <p:pRg st="3" end="3"/>
                                            </p:txEl>
                                          </p:spTgt>
                                        </p:tgtEl>
                                        <p:attrNameLst>
                                          <p:attrName>style.visibility</p:attrName>
                                        </p:attrNameLst>
                                      </p:cBhvr>
                                      <p:to>
                                        <p:strVal val="visible"/>
                                      </p:to>
                                    </p:set>
                                    <p:animEffect transition="in" filter="barn(outVertical)">
                                      <p:cBhvr>
                                        <p:cTn id="16" dur="500"/>
                                        <p:tgtEl>
                                          <p:spTgt spid="4894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9475" grpId="0" build="p"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rrowheads="1"/>
          </p:cNvSpPr>
          <p:nvPr>
            <p:ph type="title"/>
          </p:nvPr>
        </p:nvSpPr>
        <p:spPr/>
        <p:txBody>
          <a:bodyPr/>
          <a:lstStyle/>
          <a:p>
            <a:pPr eaLnBrk="1" hangingPunct="1"/>
            <a:r>
              <a:rPr lang="en-US" smtClean="0">
                <a:solidFill>
                  <a:srgbClr val="FF0000"/>
                </a:solidFill>
              </a:rPr>
              <a:t>Innovations in Manufacturing</a:t>
            </a:r>
          </a:p>
        </p:txBody>
      </p:sp>
      <p:sp>
        <p:nvSpPr>
          <p:cNvPr id="162819" name="Rectangle 3"/>
          <p:cNvSpPr>
            <a:spLocks noGrp="1" noChangeArrowheads="1"/>
          </p:cNvSpPr>
          <p:nvPr>
            <p:ph idx="1"/>
          </p:nvPr>
        </p:nvSpPr>
        <p:spPr>
          <a:xfrm>
            <a:off x="457200" y="1600200"/>
            <a:ext cx="6477000" cy="4525963"/>
          </a:xfrm>
        </p:spPr>
        <p:txBody>
          <a:bodyPr/>
          <a:lstStyle/>
          <a:p>
            <a:pPr eaLnBrk="1" hangingPunct="1"/>
            <a:r>
              <a:rPr lang="en-US" smtClean="0"/>
              <a:t>Eli Whitney’s system of interchangeable parts.</a:t>
            </a:r>
          </a:p>
          <a:p>
            <a:pPr lvl="1" eaLnBrk="1" hangingPunct="1"/>
            <a:r>
              <a:rPr lang="en-US" smtClean="0"/>
              <a:t>Standardized production replaced manual production by skilled artisans</a:t>
            </a:r>
          </a:p>
          <a:p>
            <a:pPr lvl="1" eaLnBrk="1" hangingPunct="1"/>
            <a:r>
              <a:rPr lang="en-US" smtClean="0"/>
              <a:t>Mass production: Interchangeable parts, specialized labor and steam powered machines. </a:t>
            </a:r>
          </a:p>
        </p:txBody>
      </p:sp>
      <p:pic>
        <p:nvPicPr>
          <p:cNvPr id="59396" name="Picture 3" descr="1792 rifle"/>
          <p:cNvPicPr>
            <a:picLocks noChangeAspect="1" noChangeArrowheads="1"/>
          </p:cNvPicPr>
          <p:nvPr/>
        </p:nvPicPr>
        <p:blipFill>
          <a:blip r:embed="rId2" cstate="print"/>
          <a:srcRect/>
          <a:stretch>
            <a:fillRect/>
          </a:stretch>
        </p:blipFill>
        <p:spPr bwMode="auto">
          <a:xfrm>
            <a:off x="3924300" y="5029200"/>
            <a:ext cx="2247900" cy="1536700"/>
          </a:xfrm>
          <a:prstGeom prst="rect">
            <a:avLst/>
          </a:prstGeom>
          <a:noFill/>
          <a:ln w="9525">
            <a:noFill/>
            <a:miter lim="800000"/>
            <a:headEnd/>
            <a:tailEnd/>
          </a:ln>
        </p:spPr>
      </p:pic>
      <p:sp>
        <p:nvSpPr>
          <p:cNvPr id="59397" name="TextBox 8"/>
          <p:cNvSpPr txBox="1">
            <a:spLocks noChangeArrowheads="1"/>
          </p:cNvSpPr>
          <p:nvPr/>
        </p:nvSpPr>
        <p:spPr bwMode="auto">
          <a:xfrm>
            <a:off x="838200" y="5353050"/>
            <a:ext cx="3048000" cy="1200150"/>
          </a:xfrm>
          <a:prstGeom prst="rect">
            <a:avLst/>
          </a:prstGeom>
          <a:noFill/>
          <a:ln w="9525">
            <a:noFill/>
            <a:miter lim="800000"/>
            <a:headEnd/>
            <a:tailEnd/>
          </a:ln>
        </p:spPr>
        <p:txBody>
          <a:bodyPr>
            <a:spAutoFit/>
          </a:bodyPr>
          <a:lstStyle/>
          <a:p>
            <a:pPr algn="r"/>
            <a:r>
              <a:rPr lang="en-US" sz="1200"/>
              <a:t>Model 1792 rifle manufactured at the US Armory at Harper's Ferry.  Instead of individual hand-crafting by a blacksmith/gunsmith, rifles were made with machine tools and had the advantage of interchangeable parts.</a:t>
            </a:r>
          </a:p>
        </p:txBody>
      </p:sp>
      <p:pic>
        <p:nvPicPr>
          <p:cNvPr id="59398" name="Picture 2" descr="cotton gin"/>
          <p:cNvPicPr>
            <a:picLocks noChangeAspect="1" noChangeArrowheads="1"/>
          </p:cNvPicPr>
          <p:nvPr/>
        </p:nvPicPr>
        <p:blipFill>
          <a:blip r:embed="rId3" cstate="print"/>
          <a:srcRect/>
          <a:stretch>
            <a:fillRect/>
          </a:stretch>
        </p:blipFill>
        <p:spPr bwMode="auto">
          <a:xfrm>
            <a:off x="7162800" y="1828800"/>
            <a:ext cx="1824038" cy="2667000"/>
          </a:xfrm>
          <a:prstGeom prst="rect">
            <a:avLst/>
          </a:prstGeom>
          <a:noFill/>
          <a:ln w="9525">
            <a:noFill/>
            <a:miter lim="800000"/>
            <a:headEnd/>
            <a:tailEnd/>
          </a:ln>
        </p:spPr>
      </p:pic>
      <p:sp>
        <p:nvSpPr>
          <p:cNvPr id="59399" name="TextBox 10"/>
          <p:cNvSpPr txBox="1">
            <a:spLocks noChangeArrowheads="1"/>
          </p:cNvSpPr>
          <p:nvPr/>
        </p:nvSpPr>
        <p:spPr bwMode="auto">
          <a:xfrm>
            <a:off x="6858000" y="4581525"/>
            <a:ext cx="2286000" cy="2124075"/>
          </a:xfrm>
          <a:prstGeom prst="rect">
            <a:avLst/>
          </a:prstGeom>
          <a:noFill/>
          <a:ln w="9525">
            <a:noFill/>
            <a:miter lim="800000"/>
            <a:headEnd/>
            <a:tailEnd/>
          </a:ln>
        </p:spPr>
        <p:txBody>
          <a:bodyPr>
            <a:spAutoFit/>
          </a:bodyPr>
          <a:lstStyle/>
          <a:p>
            <a:r>
              <a:rPr lang="en-US" sz="1200"/>
              <a:t>In 1793, Eli Whitney invented the cotton gin. The cotton gin (short for "cotton engine") was a machine used for removing the seeds from cotton. Whereas before the seeds had to be picked out by hand, people (specifically, slaves) were able to use this machine to significantly increase their productivity</a:t>
            </a:r>
          </a:p>
        </p:txBody>
      </p:sp>
      <p:sp>
        <p:nvSpPr>
          <p:cNvPr id="8" name="Slide Number Placeholder 7"/>
          <p:cNvSpPr>
            <a:spLocks noGrp="1"/>
          </p:cNvSpPr>
          <p:nvPr>
            <p:ph type="sldNum" sz="quarter" idx="12"/>
          </p:nvPr>
        </p:nvSpPr>
        <p:spPr/>
        <p:txBody>
          <a:bodyPr/>
          <a:lstStyle/>
          <a:p>
            <a:pPr>
              <a:defRPr/>
            </a:pPr>
            <a:fld id="{1FECC814-04C2-41CA-B689-ED75D2517335}" type="slidenum">
              <a:rPr lang="en-US" smtClean="0"/>
              <a:pPr>
                <a:defRPr/>
              </a:pPr>
              <a:t>40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62819">
                                            <p:txEl>
                                              <p:pRg st="1" end="1"/>
                                            </p:txEl>
                                          </p:spTgt>
                                        </p:tgtEl>
                                        <p:attrNameLst>
                                          <p:attrName>style.visibility</p:attrName>
                                        </p:attrNameLst>
                                      </p:cBhvr>
                                      <p:to>
                                        <p:strVal val="visible"/>
                                      </p:to>
                                    </p:set>
                                    <p:animEffect transition="in" filter="blinds(horizontal)">
                                      <p:cBhvr>
                                        <p:cTn id="7" dur="500"/>
                                        <p:tgtEl>
                                          <p:spTgt spid="16281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62819">
                                            <p:txEl>
                                              <p:pRg st="2" end="2"/>
                                            </p:txEl>
                                          </p:spTgt>
                                        </p:tgtEl>
                                        <p:attrNameLst>
                                          <p:attrName>style.visibility</p:attrName>
                                        </p:attrNameLst>
                                      </p:cBhvr>
                                      <p:to>
                                        <p:strVal val="visible"/>
                                      </p:to>
                                    </p:set>
                                    <p:animEffect transition="in" filter="blinds(horizontal)">
                                      <p:cBhvr>
                                        <p:cTn id="12" dur="500"/>
                                        <p:tgtEl>
                                          <p:spTgt spid="1628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p:txBody>
          <a:bodyPr/>
          <a:lstStyle/>
          <a:p>
            <a:pPr eaLnBrk="1" hangingPunct="1"/>
            <a:r>
              <a:rPr lang="en-US" dirty="0" smtClean="0">
                <a:solidFill>
                  <a:srgbClr val="FF0000"/>
                </a:solidFill>
              </a:rPr>
              <a:t>Other Innovations</a:t>
            </a:r>
          </a:p>
        </p:txBody>
      </p:sp>
      <p:sp>
        <p:nvSpPr>
          <p:cNvPr id="163843" name="Rectangle 3"/>
          <p:cNvSpPr>
            <a:spLocks noGrp="1" noChangeArrowheads="1"/>
          </p:cNvSpPr>
          <p:nvPr>
            <p:ph idx="1"/>
          </p:nvPr>
        </p:nvSpPr>
        <p:spPr/>
        <p:txBody>
          <a:bodyPr/>
          <a:lstStyle/>
          <a:p>
            <a:pPr eaLnBrk="1" hangingPunct="1"/>
            <a:r>
              <a:rPr lang="en-US" smtClean="0"/>
              <a:t>Innovation in transportation: </a:t>
            </a:r>
          </a:p>
          <a:p>
            <a:pPr lvl="1" eaLnBrk="1" hangingPunct="1"/>
            <a:r>
              <a:rPr lang="en-US" smtClean="0"/>
              <a:t>canals, steamship, the railroad system.</a:t>
            </a:r>
          </a:p>
          <a:p>
            <a:pPr eaLnBrk="1" hangingPunct="1"/>
            <a:r>
              <a:rPr lang="en-US" smtClean="0"/>
              <a:t>Innovations in agriculture:</a:t>
            </a:r>
          </a:p>
          <a:p>
            <a:pPr lvl="1" eaLnBrk="1" hangingPunct="1"/>
            <a:r>
              <a:rPr lang="en-US" smtClean="0"/>
              <a:t>Cast iron plow, horse drawn harvesting machines.</a:t>
            </a:r>
          </a:p>
          <a:p>
            <a:pPr eaLnBrk="1" hangingPunct="1"/>
            <a:r>
              <a:rPr lang="en-US" smtClean="0"/>
              <a:t>Energy Technology:</a:t>
            </a:r>
          </a:p>
          <a:p>
            <a:pPr lvl="1" eaLnBrk="1" hangingPunct="1"/>
            <a:r>
              <a:rPr lang="en-US" smtClean="0"/>
              <a:t>Water wheels, coal steam engine, electricity. </a:t>
            </a:r>
          </a:p>
        </p:txBody>
      </p:sp>
      <p:sp>
        <p:nvSpPr>
          <p:cNvPr id="4" name="Slide Number Placeholder 3"/>
          <p:cNvSpPr>
            <a:spLocks noGrp="1"/>
          </p:cNvSpPr>
          <p:nvPr>
            <p:ph type="sldNum" sz="quarter" idx="12"/>
          </p:nvPr>
        </p:nvSpPr>
        <p:spPr/>
        <p:txBody>
          <a:bodyPr/>
          <a:lstStyle/>
          <a:p>
            <a:pPr>
              <a:defRPr/>
            </a:pPr>
            <a:fld id="{1FECC814-04C2-41CA-B689-ED75D2517335}" type="slidenum">
              <a:rPr lang="en-US" smtClean="0"/>
              <a:pPr>
                <a:defRPr/>
              </a:pPr>
              <a:t>41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3843">
                                            <p:txEl>
                                              <p:pRg st="0" end="0"/>
                                            </p:txEl>
                                          </p:spTgt>
                                        </p:tgtEl>
                                        <p:attrNameLst>
                                          <p:attrName>style.visibility</p:attrName>
                                        </p:attrNameLst>
                                      </p:cBhvr>
                                      <p:to>
                                        <p:strVal val="visible"/>
                                      </p:to>
                                    </p:set>
                                    <p:animEffect transition="in" filter="blinds(horizontal)">
                                      <p:cBhvr>
                                        <p:cTn id="7" dur="500"/>
                                        <p:tgtEl>
                                          <p:spTgt spid="16384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63843">
                                            <p:txEl>
                                              <p:pRg st="1" end="1"/>
                                            </p:txEl>
                                          </p:spTgt>
                                        </p:tgtEl>
                                        <p:attrNameLst>
                                          <p:attrName>style.visibility</p:attrName>
                                        </p:attrNameLst>
                                      </p:cBhvr>
                                      <p:to>
                                        <p:strVal val="visible"/>
                                      </p:to>
                                    </p:set>
                                    <p:animEffect transition="in" filter="blinds(horizontal)">
                                      <p:cBhvr>
                                        <p:cTn id="10" dur="500"/>
                                        <p:tgtEl>
                                          <p:spTgt spid="16384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63843">
                                            <p:txEl>
                                              <p:pRg st="2" end="2"/>
                                            </p:txEl>
                                          </p:spTgt>
                                        </p:tgtEl>
                                        <p:attrNameLst>
                                          <p:attrName>style.visibility</p:attrName>
                                        </p:attrNameLst>
                                      </p:cBhvr>
                                      <p:to>
                                        <p:strVal val="visible"/>
                                      </p:to>
                                    </p:set>
                                    <p:animEffect transition="in" filter="blinds(horizontal)">
                                      <p:cBhvr>
                                        <p:cTn id="15" dur="500"/>
                                        <p:tgtEl>
                                          <p:spTgt spid="163843">
                                            <p:txEl>
                                              <p:pRg st="2" end="2"/>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63843">
                                            <p:txEl>
                                              <p:pRg st="3" end="3"/>
                                            </p:txEl>
                                          </p:spTgt>
                                        </p:tgtEl>
                                        <p:attrNameLst>
                                          <p:attrName>style.visibility</p:attrName>
                                        </p:attrNameLst>
                                      </p:cBhvr>
                                      <p:to>
                                        <p:strVal val="visible"/>
                                      </p:to>
                                    </p:set>
                                    <p:animEffect transition="in" filter="blinds(horizontal)">
                                      <p:cBhvr>
                                        <p:cTn id="18" dur="500"/>
                                        <p:tgtEl>
                                          <p:spTgt spid="16384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63843">
                                            <p:txEl>
                                              <p:pRg st="4" end="4"/>
                                            </p:txEl>
                                          </p:spTgt>
                                        </p:tgtEl>
                                        <p:attrNameLst>
                                          <p:attrName>style.visibility</p:attrName>
                                        </p:attrNameLst>
                                      </p:cBhvr>
                                      <p:to>
                                        <p:strVal val="visible"/>
                                      </p:to>
                                    </p:set>
                                    <p:animEffect transition="in" filter="blinds(horizontal)">
                                      <p:cBhvr>
                                        <p:cTn id="23" dur="500"/>
                                        <p:tgtEl>
                                          <p:spTgt spid="163843">
                                            <p:txEl>
                                              <p:pRg st="4" end="4"/>
                                            </p:txEl>
                                          </p:spTgt>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163843">
                                            <p:txEl>
                                              <p:pRg st="5" end="5"/>
                                            </p:txEl>
                                          </p:spTgt>
                                        </p:tgtEl>
                                        <p:attrNameLst>
                                          <p:attrName>style.visibility</p:attrName>
                                        </p:attrNameLst>
                                      </p:cBhvr>
                                      <p:to>
                                        <p:strVal val="visible"/>
                                      </p:to>
                                    </p:set>
                                    <p:animEffect transition="in" filter="blinds(horizontal)">
                                      <p:cBhvr>
                                        <p:cTn id="26" dur="500"/>
                                        <p:tgtEl>
                                          <p:spTgt spid="16384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4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rrowheads="1"/>
          </p:cNvSpPr>
          <p:nvPr>
            <p:ph type="title"/>
          </p:nvPr>
        </p:nvSpPr>
        <p:spPr>
          <a:xfrm>
            <a:off x="457200" y="304800"/>
            <a:ext cx="8229600" cy="1143000"/>
          </a:xfrm>
        </p:spPr>
        <p:txBody>
          <a:bodyPr/>
          <a:lstStyle/>
          <a:p>
            <a:pPr eaLnBrk="1" hangingPunct="1"/>
            <a:r>
              <a:rPr lang="en-US" dirty="0" smtClean="0">
                <a:solidFill>
                  <a:srgbClr val="FFC000"/>
                </a:solidFill>
              </a:rPr>
              <a:t>System of Factory Towns</a:t>
            </a:r>
          </a:p>
        </p:txBody>
      </p:sp>
      <p:sp>
        <p:nvSpPr>
          <p:cNvPr id="164867" name="Rectangle 3"/>
          <p:cNvSpPr>
            <a:spLocks noGrp="1" noChangeArrowheads="1"/>
          </p:cNvSpPr>
          <p:nvPr>
            <p:ph idx="1"/>
          </p:nvPr>
        </p:nvSpPr>
        <p:spPr/>
        <p:txBody>
          <a:bodyPr/>
          <a:lstStyle/>
          <a:p>
            <a:pPr eaLnBrk="1" hangingPunct="1"/>
            <a:r>
              <a:rPr lang="en-US" smtClean="0"/>
              <a:t>Firms can enter the shirt industry by building factories at different locations.</a:t>
            </a:r>
          </a:p>
          <a:p>
            <a:pPr eaLnBrk="1" hangingPunct="1"/>
            <a:r>
              <a:rPr lang="en-US" smtClean="0"/>
              <a:t>As a result of free entry, firms will continue to enter until profit is driven down to zero.</a:t>
            </a:r>
          </a:p>
          <a:p>
            <a:pPr eaLnBrk="1" hangingPunct="1"/>
            <a:r>
              <a:rPr lang="en-US" smtClean="0"/>
              <a:t>The result is a system of factory towns located close to one another where each firm has a local monopoly.</a:t>
            </a:r>
          </a:p>
          <a:p>
            <a:pPr eaLnBrk="1" hangingPunct="1"/>
            <a:endParaRPr lang="en-US" smtClean="0"/>
          </a:p>
        </p:txBody>
      </p:sp>
      <p:sp>
        <p:nvSpPr>
          <p:cNvPr id="4" name="Slide Number Placeholder 3"/>
          <p:cNvSpPr>
            <a:spLocks noGrp="1"/>
          </p:cNvSpPr>
          <p:nvPr>
            <p:ph type="sldNum" sz="quarter" idx="12"/>
          </p:nvPr>
        </p:nvSpPr>
        <p:spPr/>
        <p:txBody>
          <a:bodyPr/>
          <a:lstStyle/>
          <a:p>
            <a:pPr>
              <a:defRPr/>
            </a:pPr>
            <a:fld id="{1FECC814-04C2-41CA-B689-ED75D2517335}" type="slidenum">
              <a:rPr lang="en-US" smtClean="0"/>
              <a:pPr>
                <a:defRPr/>
              </a:pPr>
              <a:t>42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4867">
                                            <p:txEl>
                                              <p:pRg st="0" end="0"/>
                                            </p:txEl>
                                          </p:spTgt>
                                        </p:tgtEl>
                                        <p:attrNameLst>
                                          <p:attrName>style.visibility</p:attrName>
                                        </p:attrNameLst>
                                      </p:cBhvr>
                                      <p:to>
                                        <p:strVal val="visible"/>
                                      </p:to>
                                    </p:set>
                                    <p:animEffect transition="in" filter="blinds(horizontal)">
                                      <p:cBhvr>
                                        <p:cTn id="7" dur="500"/>
                                        <p:tgtEl>
                                          <p:spTgt spid="1648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4867">
                                            <p:txEl>
                                              <p:pRg st="1" end="1"/>
                                            </p:txEl>
                                          </p:spTgt>
                                        </p:tgtEl>
                                        <p:attrNameLst>
                                          <p:attrName>style.visibility</p:attrName>
                                        </p:attrNameLst>
                                      </p:cBhvr>
                                      <p:to>
                                        <p:strVal val="visible"/>
                                      </p:to>
                                    </p:set>
                                    <p:animEffect transition="in" filter="blinds(horizontal)">
                                      <p:cBhvr>
                                        <p:cTn id="12" dur="500"/>
                                        <p:tgtEl>
                                          <p:spTgt spid="16486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64867">
                                            <p:txEl>
                                              <p:pRg st="2" end="2"/>
                                            </p:txEl>
                                          </p:spTgt>
                                        </p:tgtEl>
                                        <p:attrNameLst>
                                          <p:attrName>style.visibility</p:attrName>
                                        </p:attrNameLst>
                                      </p:cBhvr>
                                      <p:to>
                                        <p:strVal val="visible"/>
                                      </p:to>
                                    </p:set>
                                    <p:animEffect transition="in" filter="blinds(horizontal)">
                                      <p:cBhvr>
                                        <p:cTn id="17" dur="500"/>
                                        <p:tgtEl>
                                          <p:spTgt spid="1648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67"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rrowheads="1"/>
          </p:cNvSpPr>
          <p:nvPr>
            <p:ph type="title"/>
          </p:nvPr>
        </p:nvSpPr>
        <p:spPr/>
        <p:txBody>
          <a:bodyPr/>
          <a:lstStyle/>
          <a:p>
            <a:pPr eaLnBrk="1" hangingPunct="1"/>
            <a:r>
              <a:rPr lang="en-US" smtClean="0">
                <a:solidFill>
                  <a:srgbClr val="FF9900"/>
                </a:solidFill>
              </a:rPr>
              <a:t>System of Factory Towns</a:t>
            </a:r>
          </a:p>
        </p:txBody>
      </p:sp>
      <p:sp>
        <p:nvSpPr>
          <p:cNvPr id="62467" name="Line 4"/>
          <p:cNvSpPr>
            <a:spLocks noChangeShapeType="1"/>
          </p:cNvSpPr>
          <p:nvPr/>
        </p:nvSpPr>
        <p:spPr bwMode="auto">
          <a:xfrm>
            <a:off x="990600" y="6034088"/>
            <a:ext cx="7467600" cy="0"/>
          </a:xfrm>
          <a:prstGeom prst="line">
            <a:avLst/>
          </a:prstGeom>
          <a:noFill/>
          <a:ln w="38100">
            <a:solidFill>
              <a:schemeClr val="tx1"/>
            </a:solidFill>
            <a:round/>
            <a:headEnd/>
            <a:tailEnd/>
          </a:ln>
        </p:spPr>
        <p:txBody>
          <a:bodyPr/>
          <a:lstStyle/>
          <a:p>
            <a:endParaRPr lang="en-US"/>
          </a:p>
        </p:txBody>
      </p:sp>
      <p:sp>
        <p:nvSpPr>
          <p:cNvPr id="62468" name="Line 5"/>
          <p:cNvSpPr>
            <a:spLocks noChangeShapeType="1"/>
          </p:cNvSpPr>
          <p:nvPr/>
        </p:nvSpPr>
        <p:spPr bwMode="auto">
          <a:xfrm flipV="1">
            <a:off x="1219200" y="3519488"/>
            <a:ext cx="0" cy="2971800"/>
          </a:xfrm>
          <a:prstGeom prst="line">
            <a:avLst/>
          </a:prstGeom>
          <a:noFill/>
          <a:ln w="38100">
            <a:solidFill>
              <a:schemeClr val="tx1"/>
            </a:solidFill>
            <a:round/>
            <a:headEnd/>
            <a:tailEnd/>
          </a:ln>
        </p:spPr>
        <p:txBody>
          <a:bodyPr/>
          <a:lstStyle/>
          <a:p>
            <a:endParaRPr lang="en-US"/>
          </a:p>
        </p:txBody>
      </p:sp>
      <p:sp>
        <p:nvSpPr>
          <p:cNvPr id="62469" name="Text Box 6"/>
          <p:cNvSpPr txBox="1">
            <a:spLocks noChangeArrowheads="1"/>
          </p:cNvSpPr>
          <p:nvPr/>
        </p:nvSpPr>
        <p:spPr bwMode="auto">
          <a:xfrm>
            <a:off x="3200400" y="6415088"/>
            <a:ext cx="2813050" cy="366712"/>
          </a:xfrm>
          <a:prstGeom prst="rect">
            <a:avLst/>
          </a:prstGeom>
          <a:noFill/>
          <a:ln w="9525">
            <a:noFill/>
            <a:miter lim="800000"/>
            <a:headEnd/>
            <a:tailEnd/>
          </a:ln>
        </p:spPr>
        <p:txBody>
          <a:bodyPr wrap="none">
            <a:spAutoFit/>
          </a:bodyPr>
          <a:lstStyle/>
          <a:p>
            <a:r>
              <a:rPr lang="en-US"/>
              <a:t>Distance from a coast line</a:t>
            </a:r>
          </a:p>
        </p:txBody>
      </p:sp>
      <p:sp>
        <p:nvSpPr>
          <p:cNvPr id="165895" name="Line 7"/>
          <p:cNvSpPr>
            <a:spLocks noChangeShapeType="1"/>
          </p:cNvSpPr>
          <p:nvPr/>
        </p:nvSpPr>
        <p:spPr bwMode="auto">
          <a:xfrm>
            <a:off x="1219200" y="5500688"/>
            <a:ext cx="7239000" cy="0"/>
          </a:xfrm>
          <a:prstGeom prst="line">
            <a:avLst/>
          </a:prstGeom>
          <a:noFill/>
          <a:ln w="38100">
            <a:solidFill>
              <a:schemeClr val="tx1"/>
            </a:solidFill>
            <a:prstDash val="dash"/>
            <a:round/>
            <a:headEnd/>
            <a:tailEnd/>
          </a:ln>
        </p:spPr>
        <p:txBody>
          <a:bodyPr/>
          <a:lstStyle/>
          <a:p>
            <a:endParaRPr lang="en-US"/>
          </a:p>
        </p:txBody>
      </p:sp>
      <p:sp>
        <p:nvSpPr>
          <p:cNvPr id="165896" name="Line 8"/>
          <p:cNvSpPr>
            <a:spLocks noChangeShapeType="1"/>
          </p:cNvSpPr>
          <p:nvPr/>
        </p:nvSpPr>
        <p:spPr bwMode="auto">
          <a:xfrm>
            <a:off x="1219200" y="3976688"/>
            <a:ext cx="7239000" cy="0"/>
          </a:xfrm>
          <a:prstGeom prst="line">
            <a:avLst/>
          </a:prstGeom>
          <a:noFill/>
          <a:ln w="38100">
            <a:solidFill>
              <a:schemeClr val="tx1"/>
            </a:solidFill>
            <a:round/>
            <a:headEnd/>
            <a:tailEnd/>
          </a:ln>
        </p:spPr>
        <p:txBody>
          <a:bodyPr/>
          <a:lstStyle/>
          <a:p>
            <a:endParaRPr lang="en-US"/>
          </a:p>
        </p:txBody>
      </p:sp>
      <p:sp>
        <p:nvSpPr>
          <p:cNvPr id="165897" name="Text Box 9"/>
          <p:cNvSpPr txBox="1">
            <a:spLocks noChangeArrowheads="1"/>
          </p:cNvSpPr>
          <p:nvPr/>
        </p:nvSpPr>
        <p:spPr bwMode="auto">
          <a:xfrm>
            <a:off x="0" y="5043488"/>
            <a:ext cx="1066800" cy="581025"/>
          </a:xfrm>
          <a:prstGeom prst="rect">
            <a:avLst/>
          </a:prstGeom>
          <a:noFill/>
          <a:ln w="9525">
            <a:noFill/>
            <a:miter lim="800000"/>
            <a:headEnd/>
            <a:tailEnd/>
          </a:ln>
        </p:spPr>
        <p:txBody>
          <a:bodyPr>
            <a:spAutoFit/>
          </a:bodyPr>
          <a:lstStyle/>
          <a:p>
            <a:r>
              <a:rPr lang="en-US" sz="1600"/>
              <a:t>factory cost</a:t>
            </a:r>
          </a:p>
        </p:txBody>
      </p:sp>
      <p:sp>
        <p:nvSpPr>
          <p:cNvPr id="165898" name="Text Box 10"/>
          <p:cNvSpPr txBox="1">
            <a:spLocks noChangeArrowheads="1"/>
          </p:cNvSpPr>
          <p:nvPr/>
        </p:nvSpPr>
        <p:spPr bwMode="auto">
          <a:xfrm>
            <a:off x="0" y="3505200"/>
            <a:ext cx="914400" cy="825500"/>
          </a:xfrm>
          <a:prstGeom prst="rect">
            <a:avLst/>
          </a:prstGeom>
          <a:noFill/>
          <a:ln w="9525">
            <a:noFill/>
            <a:miter lim="800000"/>
            <a:headEnd/>
            <a:tailEnd/>
          </a:ln>
        </p:spPr>
        <p:txBody>
          <a:bodyPr>
            <a:spAutoFit/>
          </a:bodyPr>
          <a:lstStyle/>
          <a:p>
            <a:r>
              <a:rPr lang="en-US" sz="1600"/>
              <a:t>Home made cost</a:t>
            </a:r>
          </a:p>
        </p:txBody>
      </p:sp>
      <p:sp>
        <p:nvSpPr>
          <p:cNvPr id="165899" name="Line 11"/>
          <p:cNvSpPr>
            <a:spLocks noChangeShapeType="1"/>
          </p:cNvSpPr>
          <p:nvPr/>
        </p:nvSpPr>
        <p:spPr bwMode="auto">
          <a:xfrm>
            <a:off x="1219200" y="3962400"/>
            <a:ext cx="1143000" cy="1524000"/>
          </a:xfrm>
          <a:prstGeom prst="line">
            <a:avLst/>
          </a:prstGeom>
          <a:noFill/>
          <a:ln w="9525">
            <a:solidFill>
              <a:schemeClr val="tx1"/>
            </a:solidFill>
            <a:round/>
            <a:headEnd/>
            <a:tailEnd/>
          </a:ln>
        </p:spPr>
        <p:txBody>
          <a:bodyPr/>
          <a:lstStyle/>
          <a:p>
            <a:endParaRPr lang="en-US"/>
          </a:p>
        </p:txBody>
      </p:sp>
      <p:sp>
        <p:nvSpPr>
          <p:cNvPr id="165900" name="Line 12"/>
          <p:cNvSpPr>
            <a:spLocks noChangeShapeType="1"/>
          </p:cNvSpPr>
          <p:nvPr/>
        </p:nvSpPr>
        <p:spPr bwMode="auto">
          <a:xfrm flipV="1">
            <a:off x="2362200" y="3976688"/>
            <a:ext cx="1143000" cy="1524000"/>
          </a:xfrm>
          <a:prstGeom prst="line">
            <a:avLst/>
          </a:prstGeom>
          <a:noFill/>
          <a:ln w="9525">
            <a:solidFill>
              <a:schemeClr val="tx1"/>
            </a:solidFill>
            <a:round/>
            <a:headEnd/>
            <a:tailEnd/>
          </a:ln>
        </p:spPr>
        <p:txBody>
          <a:bodyPr/>
          <a:lstStyle/>
          <a:p>
            <a:endParaRPr lang="en-US"/>
          </a:p>
        </p:txBody>
      </p:sp>
      <p:sp>
        <p:nvSpPr>
          <p:cNvPr id="165901" name="Line 13"/>
          <p:cNvSpPr>
            <a:spLocks noChangeShapeType="1"/>
          </p:cNvSpPr>
          <p:nvPr/>
        </p:nvSpPr>
        <p:spPr bwMode="auto">
          <a:xfrm>
            <a:off x="3505200" y="3962400"/>
            <a:ext cx="1143000" cy="1524000"/>
          </a:xfrm>
          <a:prstGeom prst="line">
            <a:avLst/>
          </a:prstGeom>
          <a:noFill/>
          <a:ln w="9525">
            <a:solidFill>
              <a:schemeClr val="tx1"/>
            </a:solidFill>
            <a:round/>
            <a:headEnd/>
            <a:tailEnd/>
          </a:ln>
        </p:spPr>
        <p:txBody>
          <a:bodyPr/>
          <a:lstStyle/>
          <a:p>
            <a:endParaRPr lang="en-US"/>
          </a:p>
        </p:txBody>
      </p:sp>
      <p:sp>
        <p:nvSpPr>
          <p:cNvPr id="165902" name="Line 14"/>
          <p:cNvSpPr>
            <a:spLocks noChangeShapeType="1"/>
          </p:cNvSpPr>
          <p:nvPr/>
        </p:nvSpPr>
        <p:spPr bwMode="auto">
          <a:xfrm>
            <a:off x="5791200" y="3976688"/>
            <a:ext cx="1143000" cy="1524000"/>
          </a:xfrm>
          <a:prstGeom prst="line">
            <a:avLst/>
          </a:prstGeom>
          <a:noFill/>
          <a:ln w="9525">
            <a:solidFill>
              <a:schemeClr val="tx1"/>
            </a:solidFill>
            <a:round/>
            <a:headEnd/>
            <a:tailEnd/>
          </a:ln>
        </p:spPr>
        <p:txBody>
          <a:bodyPr/>
          <a:lstStyle/>
          <a:p>
            <a:endParaRPr lang="en-US"/>
          </a:p>
        </p:txBody>
      </p:sp>
      <p:sp>
        <p:nvSpPr>
          <p:cNvPr id="165903" name="Line 15"/>
          <p:cNvSpPr>
            <a:spLocks noChangeShapeType="1"/>
          </p:cNvSpPr>
          <p:nvPr/>
        </p:nvSpPr>
        <p:spPr bwMode="auto">
          <a:xfrm flipV="1">
            <a:off x="4648200" y="3962400"/>
            <a:ext cx="1143000" cy="1524000"/>
          </a:xfrm>
          <a:prstGeom prst="line">
            <a:avLst/>
          </a:prstGeom>
          <a:noFill/>
          <a:ln w="9525">
            <a:solidFill>
              <a:schemeClr val="tx1"/>
            </a:solidFill>
            <a:round/>
            <a:headEnd/>
            <a:tailEnd/>
          </a:ln>
        </p:spPr>
        <p:txBody>
          <a:bodyPr/>
          <a:lstStyle/>
          <a:p>
            <a:endParaRPr lang="en-US"/>
          </a:p>
        </p:txBody>
      </p:sp>
      <p:sp>
        <p:nvSpPr>
          <p:cNvPr id="165904" name="Line 16"/>
          <p:cNvSpPr>
            <a:spLocks noChangeShapeType="1"/>
          </p:cNvSpPr>
          <p:nvPr/>
        </p:nvSpPr>
        <p:spPr bwMode="auto">
          <a:xfrm flipV="1">
            <a:off x="6934200" y="3976688"/>
            <a:ext cx="1143000" cy="1524000"/>
          </a:xfrm>
          <a:prstGeom prst="line">
            <a:avLst/>
          </a:prstGeom>
          <a:noFill/>
          <a:ln w="9525">
            <a:solidFill>
              <a:schemeClr val="tx1"/>
            </a:solidFill>
            <a:round/>
            <a:headEnd/>
            <a:tailEnd/>
          </a:ln>
        </p:spPr>
        <p:txBody>
          <a:bodyPr/>
          <a:lstStyle/>
          <a:p>
            <a:endParaRPr lang="en-US"/>
          </a:p>
        </p:txBody>
      </p:sp>
      <p:sp>
        <p:nvSpPr>
          <p:cNvPr id="165905" name="Line 17"/>
          <p:cNvSpPr>
            <a:spLocks noChangeShapeType="1"/>
          </p:cNvSpPr>
          <p:nvPr/>
        </p:nvSpPr>
        <p:spPr bwMode="auto">
          <a:xfrm>
            <a:off x="2362200" y="5486400"/>
            <a:ext cx="0" cy="533400"/>
          </a:xfrm>
          <a:prstGeom prst="line">
            <a:avLst/>
          </a:prstGeom>
          <a:noFill/>
          <a:ln w="9525">
            <a:solidFill>
              <a:schemeClr val="tx1"/>
            </a:solidFill>
            <a:round/>
            <a:headEnd/>
            <a:tailEnd/>
          </a:ln>
        </p:spPr>
        <p:txBody>
          <a:bodyPr/>
          <a:lstStyle/>
          <a:p>
            <a:endParaRPr lang="en-US"/>
          </a:p>
        </p:txBody>
      </p:sp>
      <p:sp>
        <p:nvSpPr>
          <p:cNvPr id="165906" name="Line 18"/>
          <p:cNvSpPr>
            <a:spLocks noChangeShapeType="1"/>
          </p:cNvSpPr>
          <p:nvPr/>
        </p:nvSpPr>
        <p:spPr bwMode="auto">
          <a:xfrm>
            <a:off x="4648200" y="5486400"/>
            <a:ext cx="0" cy="533400"/>
          </a:xfrm>
          <a:prstGeom prst="line">
            <a:avLst/>
          </a:prstGeom>
          <a:noFill/>
          <a:ln w="9525">
            <a:solidFill>
              <a:schemeClr val="tx1"/>
            </a:solidFill>
            <a:round/>
            <a:headEnd/>
            <a:tailEnd/>
          </a:ln>
        </p:spPr>
        <p:txBody>
          <a:bodyPr/>
          <a:lstStyle/>
          <a:p>
            <a:endParaRPr lang="en-US"/>
          </a:p>
        </p:txBody>
      </p:sp>
      <p:sp>
        <p:nvSpPr>
          <p:cNvPr id="165907" name="Line 19"/>
          <p:cNvSpPr>
            <a:spLocks noChangeShapeType="1"/>
          </p:cNvSpPr>
          <p:nvPr/>
        </p:nvSpPr>
        <p:spPr bwMode="auto">
          <a:xfrm>
            <a:off x="6934200" y="5500688"/>
            <a:ext cx="0" cy="533400"/>
          </a:xfrm>
          <a:prstGeom prst="line">
            <a:avLst/>
          </a:prstGeom>
          <a:noFill/>
          <a:ln w="9525">
            <a:solidFill>
              <a:schemeClr val="tx1"/>
            </a:solidFill>
            <a:round/>
            <a:headEnd/>
            <a:tailEnd/>
          </a:ln>
        </p:spPr>
        <p:txBody>
          <a:bodyPr/>
          <a:lstStyle/>
          <a:p>
            <a:endParaRPr lang="en-US"/>
          </a:p>
        </p:txBody>
      </p:sp>
      <p:sp>
        <p:nvSpPr>
          <p:cNvPr id="165908" name="Text Box 20"/>
          <p:cNvSpPr txBox="1">
            <a:spLocks noChangeArrowheads="1"/>
          </p:cNvSpPr>
          <p:nvPr/>
        </p:nvSpPr>
        <p:spPr bwMode="auto">
          <a:xfrm>
            <a:off x="2209800" y="6034088"/>
            <a:ext cx="311150" cy="366712"/>
          </a:xfrm>
          <a:prstGeom prst="rect">
            <a:avLst/>
          </a:prstGeom>
          <a:noFill/>
          <a:ln w="9525">
            <a:noFill/>
            <a:miter lim="800000"/>
            <a:headEnd/>
            <a:tailEnd/>
          </a:ln>
        </p:spPr>
        <p:txBody>
          <a:bodyPr wrap="none">
            <a:spAutoFit/>
          </a:bodyPr>
          <a:lstStyle/>
          <a:p>
            <a:r>
              <a:rPr lang="en-US"/>
              <a:t>8</a:t>
            </a:r>
          </a:p>
        </p:txBody>
      </p:sp>
      <p:sp>
        <p:nvSpPr>
          <p:cNvPr id="165909" name="Text Box 21"/>
          <p:cNvSpPr txBox="1">
            <a:spLocks noChangeArrowheads="1"/>
          </p:cNvSpPr>
          <p:nvPr/>
        </p:nvSpPr>
        <p:spPr bwMode="auto">
          <a:xfrm>
            <a:off x="4419600" y="6034088"/>
            <a:ext cx="438150" cy="366712"/>
          </a:xfrm>
          <a:prstGeom prst="rect">
            <a:avLst/>
          </a:prstGeom>
          <a:noFill/>
          <a:ln w="9525">
            <a:noFill/>
            <a:miter lim="800000"/>
            <a:headEnd/>
            <a:tailEnd/>
          </a:ln>
        </p:spPr>
        <p:txBody>
          <a:bodyPr wrap="none">
            <a:spAutoFit/>
          </a:bodyPr>
          <a:lstStyle/>
          <a:p>
            <a:r>
              <a:rPr lang="en-US"/>
              <a:t>24</a:t>
            </a:r>
          </a:p>
        </p:txBody>
      </p:sp>
      <p:sp>
        <p:nvSpPr>
          <p:cNvPr id="62485" name="Text Box 22"/>
          <p:cNvSpPr txBox="1">
            <a:spLocks noChangeArrowheads="1"/>
          </p:cNvSpPr>
          <p:nvPr/>
        </p:nvSpPr>
        <p:spPr bwMode="auto">
          <a:xfrm>
            <a:off x="6842125" y="5918200"/>
            <a:ext cx="184150" cy="366713"/>
          </a:xfrm>
          <a:prstGeom prst="rect">
            <a:avLst/>
          </a:prstGeom>
          <a:noFill/>
          <a:ln w="9525">
            <a:noFill/>
            <a:miter lim="800000"/>
            <a:headEnd/>
            <a:tailEnd/>
          </a:ln>
        </p:spPr>
        <p:txBody>
          <a:bodyPr wrap="none">
            <a:spAutoFit/>
          </a:bodyPr>
          <a:lstStyle/>
          <a:p>
            <a:endParaRPr lang="en-US"/>
          </a:p>
        </p:txBody>
      </p:sp>
      <p:sp>
        <p:nvSpPr>
          <p:cNvPr id="165911" name="Text Box 23"/>
          <p:cNvSpPr txBox="1">
            <a:spLocks noChangeArrowheads="1"/>
          </p:cNvSpPr>
          <p:nvPr/>
        </p:nvSpPr>
        <p:spPr bwMode="auto">
          <a:xfrm>
            <a:off x="6705600" y="6070600"/>
            <a:ext cx="438150" cy="366713"/>
          </a:xfrm>
          <a:prstGeom prst="rect">
            <a:avLst/>
          </a:prstGeom>
          <a:noFill/>
          <a:ln w="9525">
            <a:noFill/>
            <a:miter lim="800000"/>
            <a:headEnd/>
            <a:tailEnd/>
          </a:ln>
        </p:spPr>
        <p:txBody>
          <a:bodyPr wrap="none">
            <a:spAutoFit/>
          </a:bodyPr>
          <a:lstStyle/>
          <a:p>
            <a:r>
              <a:rPr lang="en-US"/>
              <a:t>40</a:t>
            </a:r>
          </a:p>
        </p:txBody>
      </p:sp>
      <p:sp>
        <p:nvSpPr>
          <p:cNvPr id="165912" name="Text Box 24"/>
          <p:cNvSpPr txBox="1">
            <a:spLocks noChangeArrowheads="1"/>
          </p:cNvSpPr>
          <p:nvPr/>
        </p:nvSpPr>
        <p:spPr bwMode="auto">
          <a:xfrm>
            <a:off x="609600" y="5195888"/>
            <a:ext cx="628650" cy="366712"/>
          </a:xfrm>
          <a:prstGeom prst="rect">
            <a:avLst/>
          </a:prstGeom>
          <a:noFill/>
          <a:ln w="9525">
            <a:noFill/>
            <a:miter lim="800000"/>
            <a:headEnd/>
            <a:tailEnd/>
          </a:ln>
        </p:spPr>
        <p:txBody>
          <a:bodyPr wrap="none">
            <a:spAutoFit/>
          </a:bodyPr>
          <a:lstStyle/>
          <a:p>
            <a:r>
              <a:rPr lang="en-US"/>
              <a:t>4/12</a:t>
            </a:r>
          </a:p>
        </p:txBody>
      </p:sp>
      <p:sp>
        <p:nvSpPr>
          <p:cNvPr id="165913" name="Text Box 25"/>
          <p:cNvSpPr txBox="1">
            <a:spLocks noChangeArrowheads="1"/>
          </p:cNvSpPr>
          <p:nvPr/>
        </p:nvSpPr>
        <p:spPr bwMode="auto">
          <a:xfrm>
            <a:off x="838200" y="3748088"/>
            <a:ext cx="311150" cy="366712"/>
          </a:xfrm>
          <a:prstGeom prst="rect">
            <a:avLst/>
          </a:prstGeom>
          <a:noFill/>
          <a:ln w="9525">
            <a:noFill/>
            <a:miter lim="800000"/>
            <a:headEnd/>
            <a:tailEnd/>
          </a:ln>
        </p:spPr>
        <p:txBody>
          <a:bodyPr wrap="none">
            <a:spAutoFit/>
          </a:bodyPr>
          <a:lstStyle/>
          <a:p>
            <a:r>
              <a:rPr lang="en-US"/>
              <a:t>1</a:t>
            </a:r>
          </a:p>
        </p:txBody>
      </p:sp>
      <p:sp>
        <p:nvSpPr>
          <p:cNvPr id="165914" name="Text Box 26"/>
          <p:cNvSpPr txBox="1">
            <a:spLocks noChangeArrowheads="1"/>
          </p:cNvSpPr>
          <p:nvPr/>
        </p:nvSpPr>
        <p:spPr bwMode="auto">
          <a:xfrm>
            <a:off x="3276600" y="6048375"/>
            <a:ext cx="438150" cy="366713"/>
          </a:xfrm>
          <a:prstGeom prst="rect">
            <a:avLst/>
          </a:prstGeom>
          <a:noFill/>
          <a:ln w="9525">
            <a:noFill/>
            <a:miter lim="800000"/>
            <a:headEnd/>
            <a:tailEnd/>
          </a:ln>
        </p:spPr>
        <p:txBody>
          <a:bodyPr wrap="none">
            <a:spAutoFit/>
          </a:bodyPr>
          <a:lstStyle/>
          <a:p>
            <a:r>
              <a:rPr lang="en-US"/>
              <a:t>16</a:t>
            </a:r>
          </a:p>
        </p:txBody>
      </p:sp>
      <p:sp>
        <p:nvSpPr>
          <p:cNvPr id="165915" name="Text Box 27"/>
          <p:cNvSpPr txBox="1">
            <a:spLocks noChangeArrowheads="1"/>
          </p:cNvSpPr>
          <p:nvPr/>
        </p:nvSpPr>
        <p:spPr bwMode="auto">
          <a:xfrm>
            <a:off x="5657850" y="6048375"/>
            <a:ext cx="438150" cy="366713"/>
          </a:xfrm>
          <a:prstGeom prst="rect">
            <a:avLst/>
          </a:prstGeom>
          <a:noFill/>
          <a:ln w="9525">
            <a:noFill/>
            <a:miter lim="800000"/>
            <a:headEnd/>
            <a:tailEnd/>
          </a:ln>
        </p:spPr>
        <p:txBody>
          <a:bodyPr wrap="none">
            <a:spAutoFit/>
          </a:bodyPr>
          <a:lstStyle/>
          <a:p>
            <a:r>
              <a:rPr lang="en-US"/>
              <a:t>32</a:t>
            </a:r>
          </a:p>
        </p:txBody>
      </p:sp>
      <p:sp>
        <p:nvSpPr>
          <p:cNvPr id="165916" name="Text Box 28"/>
          <p:cNvSpPr txBox="1">
            <a:spLocks noChangeArrowheads="1"/>
          </p:cNvSpPr>
          <p:nvPr/>
        </p:nvSpPr>
        <p:spPr bwMode="auto">
          <a:xfrm>
            <a:off x="685800" y="1311275"/>
            <a:ext cx="7816850" cy="822325"/>
          </a:xfrm>
          <a:prstGeom prst="rect">
            <a:avLst/>
          </a:prstGeom>
          <a:solidFill>
            <a:srgbClr val="CCCC00"/>
          </a:solidFill>
          <a:ln w="9525">
            <a:noFill/>
            <a:miter lim="800000"/>
            <a:headEnd/>
            <a:tailEnd/>
          </a:ln>
        </p:spPr>
        <p:txBody>
          <a:bodyPr>
            <a:spAutoFit/>
          </a:bodyPr>
          <a:lstStyle/>
          <a:p>
            <a:pPr algn="ctr"/>
            <a:r>
              <a:rPr lang="en-US" sz="2400">
                <a:solidFill>
                  <a:srgbClr val="CC0066"/>
                </a:solidFill>
              </a:rPr>
              <a:t>Each firm is a monopoly in its own region but charges a price equal to average cost.</a:t>
            </a:r>
          </a:p>
        </p:txBody>
      </p:sp>
      <p:sp>
        <p:nvSpPr>
          <p:cNvPr id="165917" name="Text Box 29"/>
          <p:cNvSpPr txBox="1">
            <a:spLocks noChangeArrowheads="1"/>
          </p:cNvSpPr>
          <p:nvPr/>
        </p:nvSpPr>
        <p:spPr bwMode="auto">
          <a:xfrm>
            <a:off x="7848600" y="6048375"/>
            <a:ext cx="438150" cy="366713"/>
          </a:xfrm>
          <a:prstGeom prst="rect">
            <a:avLst/>
          </a:prstGeom>
          <a:noFill/>
          <a:ln w="9525">
            <a:noFill/>
            <a:miter lim="800000"/>
            <a:headEnd/>
            <a:tailEnd/>
          </a:ln>
        </p:spPr>
        <p:txBody>
          <a:bodyPr wrap="none">
            <a:spAutoFit/>
          </a:bodyPr>
          <a:lstStyle/>
          <a:p>
            <a:r>
              <a:rPr lang="en-US"/>
              <a:t>48</a:t>
            </a:r>
          </a:p>
        </p:txBody>
      </p:sp>
      <p:sp>
        <p:nvSpPr>
          <p:cNvPr id="165918" name="Text Box 30"/>
          <p:cNvSpPr txBox="1">
            <a:spLocks noChangeArrowheads="1"/>
          </p:cNvSpPr>
          <p:nvPr/>
        </p:nvSpPr>
        <p:spPr bwMode="auto">
          <a:xfrm>
            <a:off x="1295400" y="2330450"/>
            <a:ext cx="6569075" cy="822325"/>
          </a:xfrm>
          <a:prstGeom prst="rect">
            <a:avLst/>
          </a:prstGeom>
          <a:solidFill>
            <a:srgbClr val="FF9900"/>
          </a:solidFill>
          <a:ln w="9525">
            <a:noFill/>
            <a:miter lim="800000"/>
            <a:headEnd/>
            <a:tailEnd/>
          </a:ln>
        </p:spPr>
        <p:txBody>
          <a:bodyPr>
            <a:spAutoFit/>
          </a:bodyPr>
          <a:lstStyle/>
          <a:p>
            <a:pPr algn="ctr"/>
            <a:r>
              <a:rPr lang="en-US" sz="2400">
                <a:solidFill>
                  <a:srgbClr val="CC0066"/>
                </a:solidFill>
              </a:rPr>
              <a:t>Complete specialization within the region: shirts produced in factories, bread in rural area</a:t>
            </a:r>
          </a:p>
        </p:txBody>
      </p:sp>
      <p:sp>
        <p:nvSpPr>
          <p:cNvPr id="30" name="Slide Number Placeholder 29"/>
          <p:cNvSpPr>
            <a:spLocks noGrp="1"/>
          </p:cNvSpPr>
          <p:nvPr>
            <p:ph type="sldNum" sz="quarter" idx="12"/>
          </p:nvPr>
        </p:nvSpPr>
        <p:spPr/>
        <p:txBody>
          <a:bodyPr/>
          <a:lstStyle/>
          <a:p>
            <a:pPr>
              <a:defRPr/>
            </a:pPr>
            <a:fld id="{1FECC814-04C2-41CA-B689-ED75D2517335}" type="slidenum">
              <a:rPr lang="en-US" smtClean="0"/>
              <a:pPr>
                <a:defRPr/>
              </a:pPr>
              <a:t>43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5896"/>
                                        </p:tgtEl>
                                        <p:attrNameLst>
                                          <p:attrName>style.visibility</p:attrName>
                                        </p:attrNameLst>
                                      </p:cBhvr>
                                      <p:to>
                                        <p:strVal val="visible"/>
                                      </p:to>
                                    </p:set>
                                    <p:animEffect transition="in" filter="blinds(horizontal)">
                                      <p:cBhvr>
                                        <p:cTn id="7" dur="500"/>
                                        <p:tgtEl>
                                          <p:spTgt spid="16589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65913"/>
                                        </p:tgtEl>
                                        <p:attrNameLst>
                                          <p:attrName>style.visibility</p:attrName>
                                        </p:attrNameLst>
                                      </p:cBhvr>
                                      <p:to>
                                        <p:strVal val="visible"/>
                                      </p:to>
                                    </p:set>
                                    <p:animEffect transition="in" filter="blinds(horizontal)">
                                      <p:cBhvr>
                                        <p:cTn id="10" dur="500"/>
                                        <p:tgtEl>
                                          <p:spTgt spid="165913"/>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65898"/>
                                        </p:tgtEl>
                                        <p:attrNameLst>
                                          <p:attrName>style.visibility</p:attrName>
                                        </p:attrNameLst>
                                      </p:cBhvr>
                                      <p:to>
                                        <p:strVal val="visible"/>
                                      </p:to>
                                    </p:set>
                                    <p:animEffect transition="in" filter="blinds(horizontal)">
                                      <p:cBhvr>
                                        <p:cTn id="13" dur="500"/>
                                        <p:tgtEl>
                                          <p:spTgt spid="165898"/>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65895"/>
                                        </p:tgtEl>
                                        <p:attrNameLst>
                                          <p:attrName>style.visibility</p:attrName>
                                        </p:attrNameLst>
                                      </p:cBhvr>
                                      <p:to>
                                        <p:strVal val="visible"/>
                                      </p:to>
                                    </p:set>
                                    <p:animEffect transition="in" filter="blinds(horizontal)">
                                      <p:cBhvr>
                                        <p:cTn id="18" dur="500"/>
                                        <p:tgtEl>
                                          <p:spTgt spid="165895"/>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165912"/>
                                        </p:tgtEl>
                                        <p:attrNameLst>
                                          <p:attrName>style.visibility</p:attrName>
                                        </p:attrNameLst>
                                      </p:cBhvr>
                                      <p:to>
                                        <p:strVal val="visible"/>
                                      </p:to>
                                    </p:set>
                                    <p:animEffect transition="in" filter="blinds(horizontal)">
                                      <p:cBhvr>
                                        <p:cTn id="21" dur="500"/>
                                        <p:tgtEl>
                                          <p:spTgt spid="165912"/>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165897"/>
                                        </p:tgtEl>
                                        <p:attrNameLst>
                                          <p:attrName>style.visibility</p:attrName>
                                        </p:attrNameLst>
                                      </p:cBhvr>
                                      <p:to>
                                        <p:strVal val="visible"/>
                                      </p:to>
                                    </p:set>
                                    <p:animEffect transition="in" filter="blinds(horizontal)">
                                      <p:cBhvr>
                                        <p:cTn id="24" dur="500"/>
                                        <p:tgtEl>
                                          <p:spTgt spid="165897"/>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165899"/>
                                        </p:tgtEl>
                                        <p:attrNameLst>
                                          <p:attrName>style.visibility</p:attrName>
                                        </p:attrNameLst>
                                      </p:cBhvr>
                                      <p:to>
                                        <p:strVal val="visible"/>
                                      </p:to>
                                    </p:set>
                                    <p:animEffect transition="in" filter="blinds(horizontal)">
                                      <p:cBhvr>
                                        <p:cTn id="29" dur="500"/>
                                        <p:tgtEl>
                                          <p:spTgt spid="165899"/>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165900"/>
                                        </p:tgtEl>
                                        <p:attrNameLst>
                                          <p:attrName>style.visibility</p:attrName>
                                        </p:attrNameLst>
                                      </p:cBhvr>
                                      <p:to>
                                        <p:strVal val="visible"/>
                                      </p:to>
                                    </p:set>
                                    <p:animEffect transition="in" filter="blinds(horizontal)">
                                      <p:cBhvr>
                                        <p:cTn id="32" dur="500"/>
                                        <p:tgtEl>
                                          <p:spTgt spid="165900"/>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165905"/>
                                        </p:tgtEl>
                                        <p:attrNameLst>
                                          <p:attrName>style.visibility</p:attrName>
                                        </p:attrNameLst>
                                      </p:cBhvr>
                                      <p:to>
                                        <p:strVal val="visible"/>
                                      </p:to>
                                    </p:set>
                                    <p:animEffect transition="in" filter="blinds(horizontal)">
                                      <p:cBhvr>
                                        <p:cTn id="35" dur="500"/>
                                        <p:tgtEl>
                                          <p:spTgt spid="165905"/>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165908"/>
                                        </p:tgtEl>
                                        <p:attrNameLst>
                                          <p:attrName>style.visibility</p:attrName>
                                        </p:attrNameLst>
                                      </p:cBhvr>
                                      <p:to>
                                        <p:strVal val="visible"/>
                                      </p:to>
                                    </p:set>
                                    <p:animEffect transition="in" filter="blinds(horizontal)">
                                      <p:cBhvr>
                                        <p:cTn id="38" dur="500"/>
                                        <p:tgtEl>
                                          <p:spTgt spid="165908"/>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165914"/>
                                        </p:tgtEl>
                                        <p:attrNameLst>
                                          <p:attrName>style.visibility</p:attrName>
                                        </p:attrNameLst>
                                      </p:cBhvr>
                                      <p:to>
                                        <p:strVal val="visible"/>
                                      </p:to>
                                    </p:set>
                                    <p:animEffect transition="in" filter="blinds(horizontal)">
                                      <p:cBhvr>
                                        <p:cTn id="41" dur="500"/>
                                        <p:tgtEl>
                                          <p:spTgt spid="165914"/>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165901"/>
                                        </p:tgtEl>
                                        <p:attrNameLst>
                                          <p:attrName>style.visibility</p:attrName>
                                        </p:attrNameLst>
                                      </p:cBhvr>
                                      <p:to>
                                        <p:strVal val="visible"/>
                                      </p:to>
                                    </p:set>
                                    <p:animEffect transition="in" filter="blinds(horizontal)">
                                      <p:cBhvr>
                                        <p:cTn id="46" dur="500"/>
                                        <p:tgtEl>
                                          <p:spTgt spid="165901"/>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165903"/>
                                        </p:tgtEl>
                                        <p:attrNameLst>
                                          <p:attrName>style.visibility</p:attrName>
                                        </p:attrNameLst>
                                      </p:cBhvr>
                                      <p:to>
                                        <p:strVal val="visible"/>
                                      </p:to>
                                    </p:set>
                                    <p:animEffect transition="in" filter="blinds(horizontal)">
                                      <p:cBhvr>
                                        <p:cTn id="49" dur="500"/>
                                        <p:tgtEl>
                                          <p:spTgt spid="165903"/>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165906"/>
                                        </p:tgtEl>
                                        <p:attrNameLst>
                                          <p:attrName>style.visibility</p:attrName>
                                        </p:attrNameLst>
                                      </p:cBhvr>
                                      <p:to>
                                        <p:strVal val="visible"/>
                                      </p:to>
                                    </p:set>
                                    <p:animEffect transition="in" filter="blinds(horizontal)">
                                      <p:cBhvr>
                                        <p:cTn id="52" dur="500"/>
                                        <p:tgtEl>
                                          <p:spTgt spid="165906"/>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165909"/>
                                        </p:tgtEl>
                                        <p:attrNameLst>
                                          <p:attrName>style.visibility</p:attrName>
                                        </p:attrNameLst>
                                      </p:cBhvr>
                                      <p:to>
                                        <p:strVal val="visible"/>
                                      </p:to>
                                    </p:set>
                                    <p:animEffect transition="in" filter="blinds(horizontal)">
                                      <p:cBhvr>
                                        <p:cTn id="55" dur="500"/>
                                        <p:tgtEl>
                                          <p:spTgt spid="165909"/>
                                        </p:tgtEl>
                                      </p:cBhvr>
                                    </p:animEffect>
                                  </p:childTnLst>
                                </p:cTn>
                              </p:par>
                              <p:par>
                                <p:cTn id="56" presetID="3" presetClass="entr" presetSubtype="10" fill="hold" grpId="0" nodeType="withEffect">
                                  <p:stCondLst>
                                    <p:cond delay="0"/>
                                  </p:stCondLst>
                                  <p:childTnLst>
                                    <p:set>
                                      <p:cBhvr>
                                        <p:cTn id="57" dur="1" fill="hold">
                                          <p:stCondLst>
                                            <p:cond delay="0"/>
                                          </p:stCondLst>
                                        </p:cTn>
                                        <p:tgtEl>
                                          <p:spTgt spid="165915"/>
                                        </p:tgtEl>
                                        <p:attrNameLst>
                                          <p:attrName>style.visibility</p:attrName>
                                        </p:attrNameLst>
                                      </p:cBhvr>
                                      <p:to>
                                        <p:strVal val="visible"/>
                                      </p:to>
                                    </p:set>
                                    <p:animEffect transition="in" filter="blinds(horizontal)">
                                      <p:cBhvr>
                                        <p:cTn id="58" dur="500"/>
                                        <p:tgtEl>
                                          <p:spTgt spid="165915"/>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1" nodeType="clickEffect">
                                  <p:stCondLst>
                                    <p:cond delay="0"/>
                                  </p:stCondLst>
                                  <p:childTnLst>
                                    <p:set>
                                      <p:cBhvr>
                                        <p:cTn id="62" dur="1" fill="hold">
                                          <p:stCondLst>
                                            <p:cond delay="0"/>
                                          </p:stCondLst>
                                        </p:cTn>
                                        <p:tgtEl>
                                          <p:spTgt spid="165901"/>
                                        </p:tgtEl>
                                        <p:attrNameLst>
                                          <p:attrName>style.visibility</p:attrName>
                                        </p:attrNameLst>
                                      </p:cBhvr>
                                      <p:to>
                                        <p:strVal val="visible"/>
                                      </p:to>
                                    </p:set>
                                    <p:animEffect transition="in" filter="blinds(horizontal)">
                                      <p:cBhvr>
                                        <p:cTn id="63" dur="500"/>
                                        <p:tgtEl>
                                          <p:spTgt spid="165901"/>
                                        </p:tgtEl>
                                      </p:cBhvr>
                                    </p:animEffect>
                                  </p:childTnLst>
                                </p:cTn>
                              </p:par>
                              <p:par>
                                <p:cTn id="64" presetID="3" presetClass="entr" presetSubtype="10" fill="hold" grpId="1" nodeType="withEffect">
                                  <p:stCondLst>
                                    <p:cond delay="0"/>
                                  </p:stCondLst>
                                  <p:childTnLst>
                                    <p:set>
                                      <p:cBhvr>
                                        <p:cTn id="65" dur="1" fill="hold">
                                          <p:stCondLst>
                                            <p:cond delay="0"/>
                                          </p:stCondLst>
                                        </p:cTn>
                                        <p:tgtEl>
                                          <p:spTgt spid="165903"/>
                                        </p:tgtEl>
                                        <p:attrNameLst>
                                          <p:attrName>style.visibility</p:attrName>
                                        </p:attrNameLst>
                                      </p:cBhvr>
                                      <p:to>
                                        <p:strVal val="visible"/>
                                      </p:to>
                                    </p:set>
                                    <p:animEffect transition="in" filter="blinds(horizontal)">
                                      <p:cBhvr>
                                        <p:cTn id="66" dur="500"/>
                                        <p:tgtEl>
                                          <p:spTgt spid="165903"/>
                                        </p:tgtEl>
                                      </p:cBhvr>
                                    </p:animEffect>
                                  </p:childTnLst>
                                </p:cTn>
                              </p:par>
                              <p:par>
                                <p:cTn id="67" presetID="3" presetClass="entr" presetSubtype="10" fill="hold" grpId="1" nodeType="withEffect">
                                  <p:stCondLst>
                                    <p:cond delay="0"/>
                                  </p:stCondLst>
                                  <p:childTnLst>
                                    <p:set>
                                      <p:cBhvr>
                                        <p:cTn id="68" dur="1" fill="hold">
                                          <p:stCondLst>
                                            <p:cond delay="0"/>
                                          </p:stCondLst>
                                        </p:cTn>
                                        <p:tgtEl>
                                          <p:spTgt spid="165906"/>
                                        </p:tgtEl>
                                        <p:attrNameLst>
                                          <p:attrName>style.visibility</p:attrName>
                                        </p:attrNameLst>
                                      </p:cBhvr>
                                      <p:to>
                                        <p:strVal val="visible"/>
                                      </p:to>
                                    </p:set>
                                    <p:animEffect transition="in" filter="blinds(horizontal)">
                                      <p:cBhvr>
                                        <p:cTn id="69" dur="500"/>
                                        <p:tgtEl>
                                          <p:spTgt spid="165906"/>
                                        </p:tgtEl>
                                      </p:cBhvr>
                                    </p:animEffect>
                                  </p:childTnLst>
                                </p:cTn>
                              </p:par>
                              <p:par>
                                <p:cTn id="70" presetID="3" presetClass="entr" presetSubtype="10" fill="hold" grpId="1" nodeType="withEffect">
                                  <p:stCondLst>
                                    <p:cond delay="0"/>
                                  </p:stCondLst>
                                  <p:childTnLst>
                                    <p:set>
                                      <p:cBhvr>
                                        <p:cTn id="71" dur="1" fill="hold">
                                          <p:stCondLst>
                                            <p:cond delay="0"/>
                                          </p:stCondLst>
                                        </p:cTn>
                                        <p:tgtEl>
                                          <p:spTgt spid="165909"/>
                                        </p:tgtEl>
                                        <p:attrNameLst>
                                          <p:attrName>style.visibility</p:attrName>
                                        </p:attrNameLst>
                                      </p:cBhvr>
                                      <p:to>
                                        <p:strVal val="visible"/>
                                      </p:to>
                                    </p:set>
                                    <p:animEffect transition="in" filter="blinds(horizontal)">
                                      <p:cBhvr>
                                        <p:cTn id="72" dur="500"/>
                                        <p:tgtEl>
                                          <p:spTgt spid="165909"/>
                                        </p:tgtEl>
                                      </p:cBhvr>
                                    </p:animEffect>
                                  </p:childTnLst>
                                </p:cTn>
                              </p:par>
                              <p:par>
                                <p:cTn id="73" presetID="3" presetClass="entr" presetSubtype="10" fill="hold" grpId="0" nodeType="withEffect">
                                  <p:stCondLst>
                                    <p:cond delay="0"/>
                                  </p:stCondLst>
                                  <p:childTnLst>
                                    <p:set>
                                      <p:cBhvr>
                                        <p:cTn id="74" dur="1" fill="hold">
                                          <p:stCondLst>
                                            <p:cond delay="0"/>
                                          </p:stCondLst>
                                        </p:cTn>
                                        <p:tgtEl>
                                          <p:spTgt spid="165902"/>
                                        </p:tgtEl>
                                        <p:attrNameLst>
                                          <p:attrName>style.visibility</p:attrName>
                                        </p:attrNameLst>
                                      </p:cBhvr>
                                      <p:to>
                                        <p:strVal val="visible"/>
                                      </p:to>
                                    </p:set>
                                    <p:animEffect transition="in" filter="blinds(horizontal)">
                                      <p:cBhvr>
                                        <p:cTn id="75" dur="500"/>
                                        <p:tgtEl>
                                          <p:spTgt spid="165902"/>
                                        </p:tgtEl>
                                      </p:cBhvr>
                                    </p:animEffect>
                                  </p:childTnLst>
                                </p:cTn>
                              </p:par>
                              <p:par>
                                <p:cTn id="76" presetID="3" presetClass="entr" presetSubtype="10" fill="hold" grpId="0" nodeType="withEffect">
                                  <p:stCondLst>
                                    <p:cond delay="0"/>
                                  </p:stCondLst>
                                  <p:childTnLst>
                                    <p:set>
                                      <p:cBhvr>
                                        <p:cTn id="77" dur="1" fill="hold">
                                          <p:stCondLst>
                                            <p:cond delay="0"/>
                                          </p:stCondLst>
                                        </p:cTn>
                                        <p:tgtEl>
                                          <p:spTgt spid="165904"/>
                                        </p:tgtEl>
                                        <p:attrNameLst>
                                          <p:attrName>style.visibility</p:attrName>
                                        </p:attrNameLst>
                                      </p:cBhvr>
                                      <p:to>
                                        <p:strVal val="visible"/>
                                      </p:to>
                                    </p:set>
                                    <p:animEffect transition="in" filter="blinds(horizontal)">
                                      <p:cBhvr>
                                        <p:cTn id="78" dur="500"/>
                                        <p:tgtEl>
                                          <p:spTgt spid="165904"/>
                                        </p:tgtEl>
                                      </p:cBhvr>
                                    </p:animEffect>
                                  </p:childTnLst>
                                </p:cTn>
                              </p:par>
                              <p:par>
                                <p:cTn id="79" presetID="3" presetClass="entr" presetSubtype="10" fill="hold" grpId="0" nodeType="withEffect">
                                  <p:stCondLst>
                                    <p:cond delay="0"/>
                                  </p:stCondLst>
                                  <p:childTnLst>
                                    <p:set>
                                      <p:cBhvr>
                                        <p:cTn id="80" dur="1" fill="hold">
                                          <p:stCondLst>
                                            <p:cond delay="0"/>
                                          </p:stCondLst>
                                        </p:cTn>
                                        <p:tgtEl>
                                          <p:spTgt spid="165907"/>
                                        </p:tgtEl>
                                        <p:attrNameLst>
                                          <p:attrName>style.visibility</p:attrName>
                                        </p:attrNameLst>
                                      </p:cBhvr>
                                      <p:to>
                                        <p:strVal val="visible"/>
                                      </p:to>
                                    </p:set>
                                    <p:animEffect transition="in" filter="blinds(horizontal)">
                                      <p:cBhvr>
                                        <p:cTn id="81" dur="500"/>
                                        <p:tgtEl>
                                          <p:spTgt spid="165907"/>
                                        </p:tgtEl>
                                      </p:cBhvr>
                                    </p:animEffect>
                                  </p:childTnLst>
                                </p:cTn>
                              </p:par>
                              <p:par>
                                <p:cTn id="82" presetID="3" presetClass="entr" presetSubtype="10" fill="hold" grpId="0" nodeType="withEffect">
                                  <p:stCondLst>
                                    <p:cond delay="0"/>
                                  </p:stCondLst>
                                  <p:childTnLst>
                                    <p:set>
                                      <p:cBhvr>
                                        <p:cTn id="83" dur="1" fill="hold">
                                          <p:stCondLst>
                                            <p:cond delay="0"/>
                                          </p:stCondLst>
                                        </p:cTn>
                                        <p:tgtEl>
                                          <p:spTgt spid="165911"/>
                                        </p:tgtEl>
                                        <p:attrNameLst>
                                          <p:attrName>style.visibility</p:attrName>
                                        </p:attrNameLst>
                                      </p:cBhvr>
                                      <p:to>
                                        <p:strVal val="visible"/>
                                      </p:to>
                                    </p:set>
                                    <p:animEffect transition="in" filter="blinds(horizontal)">
                                      <p:cBhvr>
                                        <p:cTn id="84" dur="500"/>
                                        <p:tgtEl>
                                          <p:spTgt spid="165911"/>
                                        </p:tgtEl>
                                      </p:cBhvr>
                                    </p:animEffect>
                                  </p:childTnLst>
                                </p:cTn>
                              </p:par>
                              <p:par>
                                <p:cTn id="85" presetID="3" presetClass="entr" presetSubtype="10" fill="hold" grpId="0" nodeType="withEffect">
                                  <p:stCondLst>
                                    <p:cond delay="0"/>
                                  </p:stCondLst>
                                  <p:childTnLst>
                                    <p:set>
                                      <p:cBhvr>
                                        <p:cTn id="86" dur="1" fill="hold">
                                          <p:stCondLst>
                                            <p:cond delay="0"/>
                                          </p:stCondLst>
                                        </p:cTn>
                                        <p:tgtEl>
                                          <p:spTgt spid="165917"/>
                                        </p:tgtEl>
                                        <p:attrNameLst>
                                          <p:attrName>style.visibility</p:attrName>
                                        </p:attrNameLst>
                                      </p:cBhvr>
                                      <p:to>
                                        <p:strVal val="visible"/>
                                      </p:to>
                                    </p:set>
                                    <p:animEffect transition="in" filter="blinds(horizontal)">
                                      <p:cBhvr>
                                        <p:cTn id="87" dur="500"/>
                                        <p:tgtEl>
                                          <p:spTgt spid="165917"/>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165916"/>
                                        </p:tgtEl>
                                        <p:attrNameLst>
                                          <p:attrName>style.visibility</p:attrName>
                                        </p:attrNameLst>
                                      </p:cBhvr>
                                      <p:to>
                                        <p:strVal val="visible"/>
                                      </p:to>
                                    </p:set>
                                    <p:animEffect transition="in" filter="blinds(horizontal)">
                                      <p:cBhvr>
                                        <p:cTn id="92" dur="500"/>
                                        <p:tgtEl>
                                          <p:spTgt spid="165916"/>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165918"/>
                                        </p:tgtEl>
                                        <p:attrNameLst>
                                          <p:attrName>style.visibility</p:attrName>
                                        </p:attrNameLst>
                                      </p:cBhvr>
                                      <p:to>
                                        <p:strVal val="visible"/>
                                      </p:to>
                                    </p:set>
                                    <p:animEffect transition="in" filter="blinds(horizontal)">
                                      <p:cBhvr>
                                        <p:cTn id="97" dur="500"/>
                                        <p:tgtEl>
                                          <p:spTgt spid="1659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895" grpId="0" animBg="1"/>
      <p:bldP spid="165896" grpId="0" animBg="1"/>
      <p:bldP spid="165897" grpId="0"/>
      <p:bldP spid="165898" grpId="0"/>
      <p:bldP spid="165899" grpId="0" animBg="1"/>
      <p:bldP spid="165900" grpId="0" animBg="1"/>
      <p:bldP spid="165901" grpId="0" animBg="1"/>
      <p:bldP spid="165901" grpId="1" animBg="1"/>
      <p:bldP spid="165902" grpId="0" animBg="1"/>
      <p:bldP spid="165903" grpId="0" animBg="1"/>
      <p:bldP spid="165903" grpId="1" animBg="1"/>
      <p:bldP spid="165904" grpId="0" animBg="1"/>
      <p:bldP spid="165905" grpId="0" animBg="1"/>
      <p:bldP spid="165906" grpId="0" animBg="1"/>
      <p:bldP spid="165906" grpId="1" animBg="1"/>
      <p:bldP spid="165907" grpId="0" animBg="1"/>
      <p:bldP spid="165908" grpId="0"/>
      <p:bldP spid="165909" grpId="0"/>
      <p:bldP spid="165909" grpId="1"/>
      <p:bldP spid="165911" grpId="0"/>
      <p:bldP spid="165912" grpId="0"/>
      <p:bldP spid="165913" grpId="0"/>
      <p:bldP spid="165914" grpId="0"/>
      <p:bldP spid="165915" grpId="0"/>
      <p:bldP spid="165916" grpId="0" animBg="1"/>
      <p:bldP spid="165917" grpId="0"/>
      <p:bldP spid="165918"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pPr eaLnBrk="1" hangingPunct="1"/>
            <a:r>
              <a:rPr lang="en-US" smtClean="0">
                <a:solidFill>
                  <a:srgbClr val="FF9900"/>
                </a:solidFill>
              </a:rPr>
              <a:t>System of Factory Towns</a:t>
            </a:r>
            <a:endParaRPr lang="en-US" smtClean="0"/>
          </a:p>
        </p:txBody>
      </p:sp>
      <p:sp>
        <p:nvSpPr>
          <p:cNvPr id="3" name="Content Placeholder 2"/>
          <p:cNvSpPr>
            <a:spLocks noGrp="1"/>
          </p:cNvSpPr>
          <p:nvPr>
            <p:ph idx="1"/>
          </p:nvPr>
        </p:nvSpPr>
        <p:spPr/>
        <p:txBody>
          <a:bodyPr>
            <a:normAutofit lnSpcReduction="10000"/>
          </a:bodyPr>
          <a:lstStyle/>
          <a:p>
            <a:pPr marL="420624" indent="-384048" eaLnBrk="1" fontAlgn="auto" hangingPunct="1">
              <a:spcAft>
                <a:spcPts val="0"/>
              </a:spcAft>
              <a:buFont typeface="Wingdings 2"/>
              <a:buChar char=""/>
              <a:defRPr/>
            </a:pPr>
            <a:r>
              <a:rPr lang="en-US" dirty="0" smtClean="0"/>
              <a:t>In equilibrium:</a:t>
            </a:r>
          </a:p>
          <a:p>
            <a:pPr marL="722376" lvl="1" indent="-274320" eaLnBrk="1" fontAlgn="auto" hangingPunct="1">
              <a:spcAft>
                <a:spcPts val="0"/>
              </a:spcAft>
              <a:buFont typeface="Wingdings 2"/>
              <a:buChar char=""/>
              <a:defRPr/>
            </a:pPr>
            <a:r>
              <a:rPr lang="en-US" dirty="0" smtClean="0"/>
              <a:t>Each firm, while it is a local monopolist, charges a price equals to average cost and realizes zero economic profit</a:t>
            </a:r>
          </a:p>
          <a:p>
            <a:pPr marL="722376" lvl="1" indent="-274320" eaLnBrk="1" fontAlgn="auto" hangingPunct="1">
              <a:spcAft>
                <a:spcPts val="0"/>
              </a:spcAft>
              <a:buFont typeface="Wingdings 2"/>
              <a:buChar char=""/>
              <a:defRPr/>
            </a:pPr>
            <a:r>
              <a:rPr lang="en-US" dirty="0" smtClean="0"/>
              <a:t>Wages adjust so that workers are indifferent between working in the factory and working in the rural area</a:t>
            </a:r>
          </a:p>
          <a:p>
            <a:pPr marL="722376" lvl="1" indent="-274320" eaLnBrk="1" fontAlgn="auto" hangingPunct="1">
              <a:spcAft>
                <a:spcPts val="0"/>
              </a:spcAft>
              <a:buFont typeface="Wingdings 2"/>
              <a:buChar char=""/>
              <a:defRPr/>
            </a:pPr>
            <a:r>
              <a:rPr lang="en-US" dirty="0" smtClean="0"/>
              <a:t>The price of land adjusts so that rural residents are indifferent between locations that differ in their accessibility to the factory town</a:t>
            </a:r>
          </a:p>
          <a:p>
            <a:pPr marL="722376" lvl="1" indent="-274320" eaLnBrk="1" fontAlgn="auto" hangingPunct="1">
              <a:spcAft>
                <a:spcPts val="0"/>
              </a:spcAft>
              <a:buFont typeface="Wingdings 2"/>
              <a:buChar char=""/>
              <a:defRPr/>
            </a:pPr>
            <a:endParaRPr lang="en-US" dirty="0"/>
          </a:p>
        </p:txBody>
      </p:sp>
      <p:sp>
        <p:nvSpPr>
          <p:cNvPr id="4" name="Slide Number Placeholder 3"/>
          <p:cNvSpPr>
            <a:spLocks noGrp="1"/>
          </p:cNvSpPr>
          <p:nvPr>
            <p:ph type="sldNum" sz="quarter" idx="12"/>
          </p:nvPr>
        </p:nvSpPr>
        <p:spPr/>
        <p:txBody>
          <a:bodyPr/>
          <a:lstStyle/>
          <a:p>
            <a:pPr>
              <a:defRPr/>
            </a:pPr>
            <a:fld id="{1FECC814-04C2-41CA-B689-ED75D2517335}" type="slidenum">
              <a:rPr lang="en-US" smtClean="0"/>
              <a:pPr>
                <a:defRPr/>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rrowheads="1"/>
          </p:cNvSpPr>
          <p:nvPr>
            <p:ph type="title"/>
          </p:nvPr>
        </p:nvSpPr>
        <p:spPr/>
        <p:txBody>
          <a:bodyPr/>
          <a:lstStyle/>
          <a:p>
            <a:pPr eaLnBrk="1" hangingPunct="1"/>
            <a:r>
              <a:rPr lang="en-US" dirty="0" smtClean="0">
                <a:solidFill>
                  <a:schemeClr val="accent2">
                    <a:lumMod val="60000"/>
                    <a:lumOff val="40000"/>
                  </a:schemeClr>
                </a:solidFill>
              </a:rPr>
              <a:t>Materials Oriented Firm</a:t>
            </a:r>
          </a:p>
        </p:txBody>
      </p:sp>
      <p:sp>
        <p:nvSpPr>
          <p:cNvPr id="166915" name="Rectangle 3"/>
          <p:cNvSpPr>
            <a:spLocks noGrp="1" noChangeArrowheads="1"/>
          </p:cNvSpPr>
          <p:nvPr>
            <p:ph idx="1"/>
          </p:nvPr>
        </p:nvSpPr>
        <p:spPr/>
        <p:txBody>
          <a:bodyPr/>
          <a:lstStyle/>
          <a:p>
            <a:pPr eaLnBrk="1" hangingPunct="1"/>
            <a:r>
              <a:rPr lang="en-US" smtClean="0"/>
              <a:t>The shirt industry is an example of a market oriented industry where the cost of transporting output is large relative to that of inputs.</a:t>
            </a:r>
          </a:p>
          <a:p>
            <a:pPr eaLnBrk="1" hangingPunct="1"/>
            <a:r>
              <a:rPr lang="en-US" smtClean="0"/>
              <a:t>In a material’s oriented industry the opposite is true.</a:t>
            </a:r>
          </a:p>
          <a:p>
            <a:pPr eaLnBrk="1" hangingPunct="1"/>
            <a:r>
              <a:rPr lang="en-US" smtClean="0"/>
              <a:t>Example: the beet-sugar industry where it takes 7 tons of beet to make 1 ton of sugar</a:t>
            </a:r>
          </a:p>
        </p:txBody>
      </p:sp>
      <p:sp>
        <p:nvSpPr>
          <p:cNvPr id="4" name="Slide Number Placeholder 3"/>
          <p:cNvSpPr>
            <a:spLocks noGrp="1"/>
          </p:cNvSpPr>
          <p:nvPr>
            <p:ph type="sldNum" sz="quarter" idx="12"/>
          </p:nvPr>
        </p:nvSpPr>
        <p:spPr/>
        <p:txBody>
          <a:bodyPr/>
          <a:lstStyle/>
          <a:p>
            <a:pPr>
              <a:defRPr/>
            </a:pPr>
            <a:fld id="{1FECC814-04C2-41CA-B689-ED75D2517335}" type="slidenum">
              <a:rPr lang="en-US" smtClean="0"/>
              <a:pPr>
                <a:defRPr/>
              </a:pPr>
              <a:t>45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6915">
                                            <p:txEl>
                                              <p:pRg st="0" end="0"/>
                                            </p:txEl>
                                          </p:spTgt>
                                        </p:tgtEl>
                                        <p:attrNameLst>
                                          <p:attrName>style.visibility</p:attrName>
                                        </p:attrNameLst>
                                      </p:cBhvr>
                                      <p:to>
                                        <p:strVal val="visible"/>
                                      </p:to>
                                    </p:set>
                                    <p:animEffect transition="in" filter="blinds(horizontal)">
                                      <p:cBhvr>
                                        <p:cTn id="7" dur="500"/>
                                        <p:tgtEl>
                                          <p:spTgt spid="1669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6915">
                                            <p:txEl>
                                              <p:pRg st="1" end="1"/>
                                            </p:txEl>
                                          </p:spTgt>
                                        </p:tgtEl>
                                        <p:attrNameLst>
                                          <p:attrName>style.visibility</p:attrName>
                                        </p:attrNameLst>
                                      </p:cBhvr>
                                      <p:to>
                                        <p:strVal val="visible"/>
                                      </p:to>
                                    </p:set>
                                    <p:animEffect transition="in" filter="blinds(horizontal)">
                                      <p:cBhvr>
                                        <p:cTn id="12" dur="500"/>
                                        <p:tgtEl>
                                          <p:spTgt spid="16691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66915">
                                            <p:txEl>
                                              <p:pRg st="2" end="2"/>
                                            </p:txEl>
                                          </p:spTgt>
                                        </p:tgtEl>
                                        <p:attrNameLst>
                                          <p:attrName>style.visibility</p:attrName>
                                        </p:attrNameLst>
                                      </p:cBhvr>
                                      <p:to>
                                        <p:strVal val="visible"/>
                                      </p:to>
                                    </p:set>
                                    <p:animEffect transition="in" filter="blinds(horizontal)">
                                      <p:cBhvr>
                                        <p:cTn id="17" dur="500"/>
                                        <p:tgtEl>
                                          <p:spTgt spid="1669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915"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rrowheads="1"/>
          </p:cNvSpPr>
          <p:nvPr>
            <p:ph type="title"/>
          </p:nvPr>
        </p:nvSpPr>
        <p:spPr/>
        <p:txBody>
          <a:bodyPr/>
          <a:lstStyle/>
          <a:p>
            <a:pPr eaLnBrk="1" hangingPunct="1"/>
            <a:r>
              <a:rPr lang="en-US" dirty="0" smtClean="0">
                <a:solidFill>
                  <a:schemeClr val="accent2">
                    <a:lumMod val="60000"/>
                    <a:lumOff val="40000"/>
                  </a:schemeClr>
                </a:solidFill>
              </a:rPr>
              <a:t>Market Area of a Plant</a:t>
            </a:r>
          </a:p>
        </p:txBody>
      </p:sp>
      <p:sp>
        <p:nvSpPr>
          <p:cNvPr id="167939" name="Rectangle 3"/>
          <p:cNvSpPr>
            <a:spLocks noGrp="1" noChangeArrowheads="1"/>
          </p:cNvSpPr>
          <p:nvPr>
            <p:ph idx="1"/>
          </p:nvPr>
        </p:nvSpPr>
        <p:spPr/>
        <p:txBody>
          <a:bodyPr>
            <a:normAutofit lnSpcReduction="10000"/>
          </a:bodyPr>
          <a:lstStyle/>
          <a:p>
            <a:pPr marL="420624" indent="-384048" eaLnBrk="1" fontAlgn="auto" hangingPunct="1">
              <a:spcAft>
                <a:spcPts val="0"/>
              </a:spcAft>
              <a:buFont typeface="Wingdings 2"/>
              <a:buChar char=""/>
              <a:defRPr/>
            </a:pPr>
            <a:r>
              <a:rPr lang="en-US" sz="2800"/>
              <a:t>Economies of scale in processing sugar from sugar beets.</a:t>
            </a:r>
          </a:p>
          <a:p>
            <a:pPr marL="420624" indent="-384048" eaLnBrk="1" fontAlgn="auto" hangingPunct="1">
              <a:spcAft>
                <a:spcPts val="0"/>
              </a:spcAft>
              <a:buFont typeface="Wingdings 2"/>
              <a:buChar char=""/>
              <a:defRPr/>
            </a:pPr>
            <a:r>
              <a:rPr lang="en-US" sz="2800"/>
              <a:t>Processing firms locate their plants close to the sugar beet farms.</a:t>
            </a:r>
          </a:p>
          <a:p>
            <a:pPr marL="420624" indent="-384048" eaLnBrk="1" fontAlgn="auto" hangingPunct="1">
              <a:spcAft>
                <a:spcPts val="0"/>
              </a:spcAft>
              <a:buFont typeface="Wingdings 2"/>
              <a:buChar char=""/>
              <a:defRPr/>
            </a:pPr>
            <a:r>
              <a:rPr lang="en-US" sz="2800"/>
              <a:t>Farmers sell their sugar beets to plants and pay the transportation costs.</a:t>
            </a:r>
          </a:p>
          <a:p>
            <a:pPr marL="420624" indent="-384048" eaLnBrk="1" fontAlgn="auto" hangingPunct="1">
              <a:spcAft>
                <a:spcPts val="0"/>
              </a:spcAft>
              <a:buFont typeface="Wingdings 2"/>
              <a:buChar char=""/>
              <a:defRPr/>
            </a:pPr>
            <a:r>
              <a:rPr lang="en-US" sz="2800"/>
              <a:t>Farmers sell to the plant where the net price is higher.</a:t>
            </a:r>
          </a:p>
          <a:p>
            <a:pPr marL="420624" indent="-384048" eaLnBrk="1" fontAlgn="auto" hangingPunct="1">
              <a:spcAft>
                <a:spcPts val="0"/>
              </a:spcAft>
              <a:buFont typeface="Wingdings 2"/>
              <a:buChar char=""/>
              <a:defRPr/>
            </a:pPr>
            <a:r>
              <a:rPr lang="en-US" sz="2800"/>
              <a:t>The market area of a plant will depend on the net price to the farmers</a:t>
            </a:r>
          </a:p>
        </p:txBody>
      </p:sp>
      <p:sp>
        <p:nvSpPr>
          <p:cNvPr id="4" name="Slide Number Placeholder 3"/>
          <p:cNvSpPr>
            <a:spLocks noGrp="1"/>
          </p:cNvSpPr>
          <p:nvPr>
            <p:ph type="sldNum" sz="quarter" idx="12"/>
          </p:nvPr>
        </p:nvSpPr>
        <p:spPr/>
        <p:txBody>
          <a:bodyPr/>
          <a:lstStyle/>
          <a:p>
            <a:pPr>
              <a:defRPr/>
            </a:pPr>
            <a:fld id="{1FECC814-04C2-41CA-B689-ED75D2517335}" type="slidenum">
              <a:rPr lang="en-US" smtClean="0"/>
              <a:pPr>
                <a:defRPr/>
              </a:pPr>
              <a:t>46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7939">
                                            <p:txEl>
                                              <p:pRg st="0" end="0"/>
                                            </p:txEl>
                                          </p:spTgt>
                                        </p:tgtEl>
                                        <p:attrNameLst>
                                          <p:attrName>style.visibility</p:attrName>
                                        </p:attrNameLst>
                                      </p:cBhvr>
                                      <p:to>
                                        <p:strVal val="visible"/>
                                      </p:to>
                                    </p:set>
                                    <p:animEffect transition="in" filter="blinds(horizontal)">
                                      <p:cBhvr>
                                        <p:cTn id="7" dur="500"/>
                                        <p:tgtEl>
                                          <p:spTgt spid="1679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7939">
                                            <p:txEl>
                                              <p:pRg st="1" end="1"/>
                                            </p:txEl>
                                          </p:spTgt>
                                        </p:tgtEl>
                                        <p:attrNameLst>
                                          <p:attrName>style.visibility</p:attrName>
                                        </p:attrNameLst>
                                      </p:cBhvr>
                                      <p:to>
                                        <p:strVal val="visible"/>
                                      </p:to>
                                    </p:set>
                                    <p:animEffect transition="in" filter="blinds(horizontal)">
                                      <p:cBhvr>
                                        <p:cTn id="12" dur="500"/>
                                        <p:tgtEl>
                                          <p:spTgt spid="16793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67939">
                                            <p:txEl>
                                              <p:pRg st="2" end="2"/>
                                            </p:txEl>
                                          </p:spTgt>
                                        </p:tgtEl>
                                        <p:attrNameLst>
                                          <p:attrName>style.visibility</p:attrName>
                                        </p:attrNameLst>
                                      </p:cBhvr>
                                      <p:to>
                                        <p:strVal val="visible"/>
                                      </p:to>
                                    </p:set>
                                    <p:animEffect transition="in" filter="blinds(horizontal)">
                                      <p:cBhvr>
                                        <p:cTn id="17" dur="500"/>
                                        <p:tgtEl>
                                          <p:spTgt spid="16793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67939">
                                            <p:txEl>
                                              <p:pRg st="3" end="3"/>
                                            </p:txEl>
                                          </p:spTgt>
                                        </p:tgtEl>
                                        <p:attrNameLst>
                                          <p:attrName>style.visibility</p:attrName>
                                        </p:attrNameLst>
                                      </p:cBhvr>
                                      <p:to>
                                        <p:strVal val="visible"/>
                                      </p:to>
                                    </p:set>
                                    <p:animEffect transition="in" filter="blinds(horizontal)">
                                      <p:cBhvr>
                                        <p:cTn id="22" dur="500"/>
                                        <p:tgtEl>
                                          <p:spTgt spid="16793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67939">
                                            <p:txEl>
                                              <p:pRg st="4" end="4"/>
                                            </p:txEl>
                                          </p:spTgt>
                                        </p:tgtEl>
                                        <p:attrNameLst>
                                          <p:attrName>style.visibility</p:attrName>
                                        </p:attrNameLst>
                                      </p:cBhvr>
                                      <p:to>
                                        <p:strVal val="visible"/>
                                      </p:to>
                                    </p:set>
                                    <p:animEffect transition="in" filter="blinds(horizontal)">
                                      <p:cBhvr>
                                        <p:cTn id="27" dur="500"/>
                                        <p:tgtEl>
                                          <p:spTgt spid="1679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939"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rrowheads="1"/>
          </p:cNvSpPr>
          <p:nvPr>
            <p:ph type="title"/>
          </p:nvPr>
        </p:nvSpPr>
        <p:spPr/>
        <p:txBody>
          <a:bodyPr/>
          <a:lstStyle/>
          <a:p>
            <a:pPr eaLnBrk="1" hangingPunct="1"/>
            <a:r>
              <a:rPr lang="en-US" smtClean="0">
                <a:solidFill>
                  <a:srgbClr val="CCCC00"/>
                </a:solidFill>
              </a:rPr>
              <a:t>Market Area of a Plant</a:t>
            </a:r>
          </a:p>
        </p:txBody>
      </p:sp>
      <p:sp>
        <p:nvSpPr>
          <p:cNvPr id="66563" name="Line 4"/>
          <p:cNvSpPr>
            <a:spLocks noChangeShapeType="1"/>
          </p:cNvSpPr>
          <p:nvPr/>
        </p:nvSpPr>
        <p:spPr bwMode="auto">
          <a:xfrm>
            <a:off x="685800" y="6019800"/>
            <a:ext cx="7467600" cy="0"/>
          </a:xfrm>
          <a:prstGeom prst="line">
            <a:avLst/>
          </a:prstGeom>
          <a:noFill/>
          <a:ln w="38100">
            <a:solidFill>
              <a:schemeClr val="tx1"/>
            </a:solidFill>
            <a:round/>
            <a:headEnd/>
            <a:tailEnd/>
          </a:ln>
        </p:spPr>
        <p:txBody>
          <a:bodyPr/>
          <a:lstStyle/>
          <a:p>
            <a:endParaRPr lang="en-US"/>
          </a:p>
        </p:txBody>
      </p:sp>
      <p:sp>
        <p:nvSpPr>
          <p:cNvPr id="66564" name="Line 5"/>
          <p:cNvSpPr>
            <a:spLocks noChangeShapeType="1"/>
          </p:cNvSpPr>
          <p:nvPr/>
        </p:nvSpPr>
        <p:spPr bwMode="auto">
          <a:xfrm flipV="1">
            <a:off x="914400" y="3505200"/>
            <a:ext cx="0" cy="2971800"/>
          </a:xfrm>
          <a:prstGeom prst="line">
            <a:avLst/>
          </a:prstGeom>
          <a:noFill/>
          <a:ln w="38100">
            <a:solidFill>
              <a:schemeClr val="tx1"/>
            </a:solidFill>
            <a:round/>
            <a:headEnd/>
            <a:tailEnd/>
          </a:ln>
        </p:spPr>
        <p:txBody>
          <a:bodyPr/>
          <a:lstStyle/>
          <a:p>
            <a:endParaRPr lang="en-US"/>
          </a:p>
        </p:txBody>
      </p:sp>
      <p:sp>
        <p:nvSpPr>
          <p:cNvPr id="66565" name="Text Box 6"/>
          <p:cNvSpPr txBox="1">
            <a:spLocks noChangeArrowheads="1"/>
          </p:cNvSpPr>
          <p:nvPr/>
        </p:nvSpPr>
        <p:spPr bwMode="auto">
          <a:xfrm>
            <a:off x="2667000" y="6415088"/>
            <a:ext cx="3494867" cy="369332"/>
          </a:xfrm>
          <a:prstGeom prst="rect">
            <a:avLst/>
          </a:prstGeom>
          <a:noFill/>
          <a:ln w="9525">
            <a:noFill/>
            <a:miter lim="800000"/>
            <a:headEnd/>
            <a:tailEnd/>
          </a:ln>
        </p:spPr>
        <p:txBody>
          <a:bodyPr wrap="none">
            <a:spAutoFit/>
          </a:bodyPr>
          <a:lstStyle/>
          <a:p>
            <a:r>
              <a:rPr lang="en-US" dirty="0">
                <a:latin typeface="Arial Narrow" pitchFamily="34" charset="0"/>
              </a:rPr>
              <a:t>Distance </a:t>
            </a:r>
            <a:r>
              <a:rPr lang="en-US" dirty="0" smtClean="0">
                <a:latin typeface="Arial Narrow" pitchFamily="34" charset="0"/>
              </a:rPr>
              <a:t>of a farmer from the coast </a:t>
            </a:r>
            <a:r>
              <a:rPr lang="en-US" dirty="0">
                <a:latin typeface="Arial Narrow" pitchFamily="34" charset="0"/>
              </a:rPr>
              <a:t>line</a:t>
            </a:r>
          </a:p>
        </p:txBody>
      </p:sp>
      <p:sp>
        <p:nvSpPr>
          <p:cNvPr id="168970" name="Text Box 10"/>
          <p:cNvSpPr txBox="1">
            <a:spLocks noChangeArrowheads="1"/>
          </p:cNvSpPr>
          <p:nvPr/>
        </p:nvSpPr>
        <p:spPr bwMode="auto">
          <a:xfrm rot="-5400000">
            <a:off x="-1563589" y="4227611"/>
            <a:ext cx="3886201" cy="307777"/>
          </a:xfrm>
          <a:prstGeom prst="rect">
            <a:avLst/>
          </a:prstGeom>
          <a:noFill/>
          <a:ln w="9525">
            <a:noFill/>
            <a:miter lim="800000"/>
            <a:headEnd/>
            <a:tailEnd/>
          </a:ln>
        </p:spPr>
        <p:txBody>
          <a:bodyPr wrap="square">
            <a:spAutoFit/>
          </a:bodyPr>
          <a:lstStyle/>
          <a:p>
            <a:r>
              <a:rPr lang="en-US" sz="1400" dirty="0"/>
              <a:t>Net price per ton of </a:t>
            </a:r>
            <a:r>
              <a:rPr lang="en-US" sz="1400" dirty="0" smtClean="0"/>
              <a:t>beet to the farmer</a:t>
            </a:r>
            <a:endParaRPr lang="en-US" sz="1400" dirty="0"/>
          </a:p>
        </p:txBody>
      </p:sp>
      <p:sp>
        <p:nvSpPr>
          <p:cNvPr id="168972" name="Line 12"/>
          <p:cNvSpPr>
            <a:spLocks noChangeShapeType="1"/>
          </p:cNvSpPr>
          <p:nvPr/>
        </p:nvSpPr>
        <p:spPr bwMode="auto">
          <a:xfrm flipV="1">
            <a:off x="914400" y="3962400"/>
            <a:ext cx="1828800" cy="609600"/>
          </a:xfrm>
          <a:prstGeom prst="line">
            <a:avLst/>
          </a:prstGeom>
          <a:noFill/>
          <a:ln w="28575">
            <a:solidFill>
              <a:srgbClr val="FFC000"/>
            </a:solidFill>
            <a:round/>
            <a:headEnd/>
            <a:tailEnd/>
          </a:ln>
        </p:spPr>
        <p:txBody>
          <a:bodyPr/>
          <a:lstStyle/>
          <a:p>
            <a:endParaRPr lang="en-US"/>
          </a:p>
        </p:txBody>
      </p:sp>
      <p:sp>
        <p:nvSpPr>
          <p:cNvPr id="168973" name="Line 13"/>
          <p:cNvSpPr>
            <a:spLocks noChangeShapeType="1"/>
          </p:cNvSpPr>
          <p:nvPr/>
        </p:nvSpPr>
        <p:spPr bwMode="auto">
          <a:xfrm>
            <a:off x="2743200" y="3962400"/>
            <a:ext cx="5181600" cy="2057400"/>
          </a:xfrm>
          <a:prstGeom prst="line">
            <a:avLst/>
          </a:prstGeom>
          <a:noFill/>
          <a:ln w="28575">
            <a:solidFill>
              <a:srgbClr val="FFC000"/>
            </a:solidFill>
            <a:round/>
            <a:headEnd/>
            <a:tailEnd/>
          </a:ln>
        </p:spPr>
        <p:txBody>
          <a:bodyPr/>
          <a:lstStyle/>
          <a:p>
            <a:endParaRPr lang="en-US"/>
          </a:p>
        </p:txBody>
      </p:sp>
      <p:sp>
        <p:nvSpPr>
          <p:cNvPr id="168977" name="Line 17"/>
          <p:cNvSpPr>
            <a:spLocks noChangeShapeType="1"/>
          </p:cNvSpPr>
          <p:nvPr/>
        </p:nvSpPr>
        <p:spPr bwMode="auto">
          <a:xfrm>
            <a:off x="2743200" y="3962400"/>
            <a:ext cx="0" cy="2057400"/>
          </a:xfrm>
          <a:prstGeom prst="line">
            <a:avLst/>
          </a:prstGeom>
          <a:noFill/>
          <a:ln w="9525">
            <a:solidFill>
              <a:schemeClr val="tx1"/>
            </a:solidFill>
            <a:prstDash val="dash"/>
            <a:round/>
            <a:headEnd/>
            <a:tailEnd/>
          </a:ln>
        </p:spPr>
        <p:txBody>
          <a:bodyPr/>
          <a:lstStyle/>
          <a:p>
            <a:endParaRPr lang="en-US"/>
          </a:p>
        </p:txBody>
      </p:sp>
      <p:sp>
        <p:nvSpPr>
          <p:cNvPr id="66570" name="Text Box 22"/>
          <p:cNvSpPr txBox="1">
            <a:spLocks noChangeArrowheads="1"/>
          </p:cNvSpPr>
          <p:nvPr/>
        </p:nvSpPr>
        <p:spPr bwMode="auto">
          <a:xfrm>
            <a:off x="6842125" y="5918200"/>
            <a:ext cx="184150" cy="366713"/>
          </a:xfrm>
          <a:prstGeom prst="rect">
            <a:avLst/>
          </a:prstGeom>
          <a:noFill/>
          <a:ln w="9525">
            <a:noFill/>
            <a:miter lim="800000"/>
            <a:headEnd/>
            <a:tailEnd/>
          </a:ln>
        </p:spPr>
        <p:txBody>
          <a:bodyPr wrap="none">
            <a:spAutoFit/>
          </a:bodyPr>
          <a:lstStyle/>
          <a:p>
            <a:endParaRPr lang="en-US"/>
          </a:p>
        </p:txBody>
      </p:sp>
      <p:sp>
        <p:nvSpPr>
          <p:cNvPr id="168986" name="Text Box 26"/>
          <p:cNvSpPr txBox="1">
            <a:spLocks noChangeArrowheads="1"/>
          </p:cNvSpPr>
          <p:nvPr/>
        </p:nvSpPr>
        <p:spPr bwMode="auto">
          <a:xfrm>
            <a:off x="2514600" y="6048375"/>
            <a:ext cx="438150" cy="366713"/>
          </a:xfrm>
          <a:prstGeom prst="rect">
            <a:avLst/>
          </a:prstGeom>
          <a:noFill/>
          <a:ln w="9525">
            <a:noFill/>
            <a:miter lim="800000"/>
            <a:headEnd/>
            <a:tailEnd/>
          </a:ln>
        </p:spPr>
        <p:txBody>
          <a:bodyPr wrap="none">
            <a:spAutoFit/>
          </a:bodyPr>
          <a:lstStyle/>
          <a:p>
            <a:r>
              <a:rPr lang="en-US"/>
              <a:t>40</a:t>
            </a:r>
          </a:p>
        </p:txBody>
      </p:sp>
      <p:sp>
        <p:nvSpPr>
          <p:cNvPr id="168988" name="Text Box 28"/>
          <p:cNvSpPr txBox="1">
            <a:spLocks noChangeArrowheads="1"/>
          </p:cNvSpPr>
          <p:nvPr/>
        </p:nvSpPr>
        <p:spPr bwMode="auto">
          <a:xfrm>
            <a:off x="7620000" y="6110288"/>
            <a:ext cx="565150" cy="366712"/>
          </a:xfrm>
          <a:prstGeom prst="rect">
            <a:avLst/>
          </a:prstGeom>
          <a:noFill/>
          <a:ln w="9525">
            <a:noFill/>
            <a:miter lim="800000"/>
            <a:headEnd/>
            <a:tailEnd/>
          </a:ln>
        </p:spPr>
        <p:txBody>
          <a:bodyPr wrap="none">
            <a:spAutoFit/>
          </a:bodyPr>
          <a:lstStyle/>
          <a:p>
            <a:r>
              <a:rPr lang="en-US"/>
              <a:t>200</a:t>
            </a:r>
          </a:p>
        </p:txBody>
      </p:sp>
      <p:sp>
        <p:nvSpPr>
          <p:cNvPr id="66573" name="Text Box 29"/>
          <p:cNvSpPr txBox="1">
            <a:spLocks noChangeArrowheads="1"/>
          </p:cNvSpPr>
          <p:nvPr/>
        </p:nvSpPr>
        <p:spPr bwMode="auto">
          <a:xfrm>
            <a:off x="838200" y="1676400"/>
            <a:ext cx="7467600" cy="830263"/>
          </a:xfrm>
          <a:prstGeom prst="rect">
            <a:avLst/>
          </a:prstGeom>
          <a:solidFill>
            <a:srgbClr val="CCCC00"/>
          </a:solidFill>
          <a:ln w="9525">
            <a:noFill/>
            <a:miter lim="800000"/>
            <a:headEnd/>
            <a:tailEnd/>
          </a:ln>
        </p:spPr>
        <p:txBody>
          <a:bodyPr>
            <a:spAutoFit/>
          </a:bodyPr>
          <a:lstStyle/>
          <a:p>
            <a:pPr algn="ctr"/>
            <a:r>
              <a:rPr lang="en-US" sz="2400">
                <a:solidFill>
                  <a:srgbClr val="009999"/>
                </a:solidFill>
              </a:rPr>
              <a:t>Consider a plant located 40 miles away from the coast line.  The transportation cost is $¼ per mile.</a:t>
            </a:r>
          </a:p>
        </p:txBody>
      </p:sp>
      <p:sp>
        <p:nvSpPr>
          <p:cNvPr id="66574" name="Text Box 30"/>
          <p:cNvSpPr txBox="1">
            <a:spLocks noChangeArrowheads="1"/>
          </p:cNvSpPr>
          <p:nvPr/>
        </p:nvSpPr>
        <p:spPr bwMode="auto">
          <a:xfrm>
            <a:off x="457200" y="4343400"/>
            <a:ext cx="438150" cy="366713"/>
          </a:xfrm>
          <a:prstGeom prst="rect">
            <a:avLst/>
          </a:prstGeom>
          <a:noFill/>
          <a:ln w="9525">
            <a:noFill/>
            <a:miter lim="800000"/>
            <a:headEnd/>
            <a:tailEnd/>
          </a:ln>
        </p:spPr>
        <p:txBody>
          <a:bodyPr wrap="none">
            <a:spAutoFit/>
          </a:bodyPr>
          <a:lstStyle/>
          <a:p>
            <a:r>
              <a:rPr lang="en-US"/>
              <a:t>30</a:t>
            </a:r>
          </a:p>
        </p:txBody>
      </p:sp>
      <p:sp>
        <p:nvSpPr>
          <p:cNvPr id="66575" name="Text Box 31"/>
          <p:cNvSpPr txBox="1">
            <a:spLocks noChangeArrowheads="1"/>
          </p:cNvSpPr>
          <p:nvPr/>
        </p:nvSpPr>
        <p:spPr bwMode="auto">
          <a:xfrm>
            <a:off x="457200" y="3810000"/>
            <a:ext cx="438150" cy="366713"/>
          </a:xfrm>
          <a:prstGeom prst="rect">
            <a:avLst/>
          </a:prstGeom>
          <a:noFill/>
          <a:ln w="9525">
            <a:noFill/>
            <a:miter lim="800000"/>
            <a:headEnd/>
            <a:tailEnd/>
          </a:ln>
        </p:spPr>
        <p:txBody>
          <a:bodyPr wrap="none">
            <a:spAutoFit/>
          </a:bodyPr>
          <a:lstStyle/>
          <a:p>
            <a:r>
              <a:rPr lang="en-US"/>
              <a:t>40</a:t>
            </a:r>
          </a:p>
        </p:txBody>
      </p:sp>
      <p:sp>
        <p:nvSpPr>
          <p:cNvPr id="168992" name="Line 32"/>
          <p:cNvSpPr>
            <a:spLocks noChangeShapeType="1"/>
          </p:cNvSpPr>
          <p:nvPr/>
        </p:nvSpPr>
        <p:spPr bwMode="auto">
          <a:xfrm flipH="1">
            <a:off x="914400" y="3962400"/>
            <a:ext cx="1828800" cy="0"/>
          </a:xfrm>
          <a:prstGeom prst="line">
            <a:avLst/>
          </a:prstGeom>
          <a:noFill/>
          <a:ln w="9525">
            <a:solidFill>
              <a:schemeClr val="tx1"/>
            </a:solidFill>
            <a:prstDash val="dash"/>
            <a:round/>
            <a:headEnd/>
            <a:tailEnd/>
          </a:ln>
        </p:spPr>
        <p:txBody>
          <a:bodyPr/>
          <a:lstStyle/>
          <a:p>
            <a:endParaRPr lang="en-US"/>
          </a:p>
        </p:txBody>
      </p:sp>
      <p:sp>
        <p:nvSpPr>
          <p:cNvPr id="17" name="Slide Number Placeholder 16"/>
          <p:cNvSpPr>
            <a:spLocks noGrp="1"/>
          </p:cNvSpPr>
          <p:nvPr>
            <p:ph type="sldNum" sz="quarter" idx="12"/>
          </p:nvPr>
        </p:nvSpPr>
        <p:spPr/>
        <p:txBody>
          <a:bodyPr/>
          <a:lstStyle/>
          <a:p>
            <a:pPr>
              <a:defRPr/>
            </a:pPr>
            <a:fld id="{1FECC814-04C2-41CA-B689-ED75D2517335}" type="slidenum">
              <a:rPr lang="en-US" smtClean="0"/>
              <a:pPr>
                <a:defRPr/>
              </a:pPr>
              <a:t>47</a:t>
            </a:fld>
            <a:endParaRPr lang="en-US"/>
          </a:p>
        </p:txBody>
      </p:sp>
      <p:pic>
        <p:nvPicPr>
          <p:cNvPr id="66580" name="Picture 20" descr="C:\Documents and Settings\rahmed\Local Settings\Temporary Internet Files\Content.IE5\2XJ2S3UG\MCj03037830000[1].wmf"/>
          <p:cNvPicPr>
            <a:picLocks noChangeAspect="1" noChangeArrowheads="1"/>
          </p:cNvPicPr>
          <p:nvPr/>
        </p:nvPicPr>
        <p:blipFill>
          <a:blip r:embed="rId2" cstate="print"/>
          <a:srcRect/>
          <a:stretch>
            <a:fillRect/>
          </a:stretch>
        </p:blipFill>
        <p:spPr bwMode="auto">
          <a:xfrm>
            <a:off x="2362200" y="3200400"/>
            <a:ext cx="705226" cy="63520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68970"/>
                                        </p:tgtEl>
                                        <p:attrNameLst>
                                          <p:attrName>style.visibility</p:attrName>
                                        </p:attrNameLst>
                                      </p:cBhvr>
                                      <p:to>
                                        <p:strVal val="visible"/>
                                      </p:to>
                                    </p:set>
                                    <p:animEffect transition="in" filter="blinds(horizontal)">
                                      <p:cBhvr>
                                        <p:cTn id="7" dur="500"/>
                                        <p:tgtEl>
                                          <p:spTgt spid="16897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68977"/>
                                        </p:tgtEl>
                                        <p:attrNameLst>
                                          <p:attrName>style.visibility</p:attrName>
                                        </p:attrNameLst>
                                      </p:cBhvr>
                                      <p:to>
                                        <p:strVal val="visible"/>
                                      </p:to>
                                    </p:set>
                                    <p:animEffect transition="in" filter="blinds(horizontal)">
                                      <p:cBhvr>
                                        <p:cTn id="10" dur="500"/>
                                        <p:tgtEl>
                                          <p:spTgt spid="168977"/>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68986"/>
                                        </p:tgtEl>
                                        <p:attrNameLst>
                                          <p:attrName>style.visibility</p:attrName>
                                        </p:attrNameLst>
                                      </p:cBhvr>
                                      <p:to>
                                        <p:strVal val="visible"/>
                                      </p:to>
                                    </p:set>
                                    <p:animEffect transition="in" filter="blinds(horizontal)">
                                      <p:cBhvr>
                                        <p:cTn id="13" dur="500"/>
                                        <p:tgtEl>
                                          <p:spTgt spid="168986"/>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68972"/>
                                        </p:tgtEl>
                                        <p:attrNameLst>
                                          <p:attrName>style.visibility</p:attrName>
                                        </p:attrNameLst>
                                      </p:cBhvr>
                                      <p:to>
                                        <p:strVal val="visible"/>
                                      </p:to>
                                    </p:set>
                                    <p:animEffect transition="in" filter="blinds(horizontal)">
                                      <p:cBhvr>
                                        <p:cTn id="18" dur="500"/>
                                        <p:tgtEl>
                                          <p:spTgt spid="168972"/>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168992"/>
                                        </p:tgtEl>
                                        <p:attrNameLst>
                                          <p:attrName>style.visibility</p:attrName>
                                        </p:attrNameLst>
                                      </p:cBhvr>
                                      <p:to>
                                        <p:strVal val="visible"/>
                                      </p:to>
                                    </p:set>
                                    <p:animEffect transition="in" filter="blinds(horizontal)">
                                      <p:cBhvr>
                                        <p:cTn id="21" dur="500"/>
                                        <p:tgtEl>
                                          <p:spTgt spid="168992"/>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1" nodeType="clickEffect">
                                  <p:stCondLst>
                                    <p:cond delay="0"/>
                                  </p:stCondLst>
                                  <p:childTnLst>
                                    <p:set>
                                      <p:cBhvr>
                                        <p:cTn id="25" dur="1" fill="hold">
                                          <p:stCondLst>
                                            <p:cond delay="0"/>
                                          </p:stCondLst>
                                        </p:cTn>
                                        <p:tgtEl>
                                          <p:spTgt spid="168973"/>
                                        </p:tgtEl>
                                        <p:attrNameLst>
                                          <p:attrName>style.visibility</p:attrName>
                                        </p:attrNameLst>
                                      </p:cBhvr>
                                      <p:to>
                                        <p:strVal val="visible"/>
                                      </p:to>
                                    </p:set>
                                    <p:animEffect transition="in" filter="blinds(horizontal)">
                                      <p:cBhvr>
                                        <p:cTn id="26" dur="500"/>
                                        <p:tgtEl>
                                          <p:spTgt spid="168973"/>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168988"/>
                                        </p:tgtEl>
                                        <p:attrNameLst>
                                          <p:attrName>style.visibility</p:attrName>
                                        </p:attrNameLst>
                                      </p:cBhvr>
                                      <p:to>
                                        <p:strVal val="visible"/>
                                      </p:to>
                                    </p:set>
                                    <p:animEffect transition="in" filter="blinds(horizontal)">
                                      <p:cBhvr>
                                        <p:cTn id="29" dur="500"/>
                                        <p:tgtEl>
                                          <p:spTgt spid="1689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70" grpId="0"/>
      <p:bldP spid="168972" grpId="0" animBg="1"/>
      <p:bldP spid="168973" grpId="1" animBg="1"/>
      <p:bldP spid="168977" grpId="0" animBg="1"/>
      <p:bldP spid="168986" grpId="0"/>
      <p:bldP spid="168988" grpId="0"/>
      <p:bldP spid="168992"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rrowheads="1"/>
          </p:cNvSpPr>
          <p:nvPr>
            <p:ph type="title"/>
          </p:nvPr>
        </p:nvSpPr>
        <p:spPr/>
        <p:txBody>
          <a:bodyPr/>
          <a:lstStyle/>
          <a:p>
            <a:pPr eaLnBrk="1" hangingPunct="1"/>
            <a:r>
              <a:rPr lang="en-US" smtClean="0">
                <a:solidFill>
                  <a:srgbClr val="CCCC00"/>
                </a:solidFill>
              </a:rPr>
              <a:t>Many Plants</a:t>
            </a:r>
          </a:p>
        </p:txBody>
      </p:sp>
      <p:sp>
        <p:nvSpPr>
          <p:cNvPr id="67587" name="Line 4"/>
          <p:cNvSpPr>
            <a:spLocks noChangeShapeType="1"/>
          </p:cNvSpPr>
          <p:nvPr/>
        </p:nvSpPr>
        <p:spPr bwMode="auto">
          <a:xfrm flipV="1">
            <a:off x="914400" y="3505200"/>
            <a:ext cx="0" cy="2971800"/>
          </a:xfrm>
          <a:prstGeom prst="line">
            <a:avLst/>
          </a:prstGeom>
          <a:noFill/>
          <a:ln w="38100">
            <a:solidFill>
              <a:schemeClr val="tx1"/>
            </a:solidFill>
            <a:round/>
            <a:headEnd/>
            <a:tailEnd/>
          </a:ln>
        </p:spPr>
        <p:txBody>
          <a:bodyPr/>
          <a:lstStyle/>
          <a:p>
            <a:endParaRPr lang="en-US"/>
          </a:p>
        </p:txBody>
      </p:sp>
      <p:sp>
        <p:nvSpPr>
          <p:cNvPr id="67590" name="Line 7"/>
          <p:cNvSpPr>
            <a:spLocks noChangeShapeType="1"/>
          </p:cNvSpPr>
          <p:nvPr/>
        </p:nvSpPr>
        <p:spPr bwMode="auto">
          <a:xfrm flipV="1">
            <a:off x="914400" y="3962400"/>
            <a:ext cx="1828800" cy="609600"/>
          </a:xfrm>
          <a:prstGeom prst="line">
            <a:avLst/>
          </a:prstGeom>
          <a:noFill/>
          <a:ln w="28575">
            <a:solidFill>
              <a:srgbClr val="FFC000"/>
            </a:solidFill>
            <a:round/>
            <a:headEnd/>
            <a:tailEnd/>
          </a:ln>
        </p:spPr>
        <p:txBody>
          <a:bodyPr/>
          <a:lstStyle/>
          <a:p>
            <a:endParaRPr lang="en-US"/>
          </a:p>
        </p:txBody>
      </p:sp>
      <p:sp>
        <p:nvSpPr>
          <p:cNvPr id="67591" name="Line 8"/>
          <p:cNvSpPr>
            <a:spLocks noChangeShapeType="1"/>
          </p:cNvSpPr>
          <p:nvPr/>
        </p:nvSpPr>
        <p:spPr bwMode="auto">
          <a:xfrm>
            <a:off x="2743200" y="3962400"/>
            <a:ext cx="1828800" cy="609600"/>
          </a:xfrm>
          <a:prstGeom prst="line">
            <a:avLst/>
          </a:prstGeom>
          <a:noFill/>
          <a:ln w="28575">
            <a:solidFill>
              <a:srgbClr val="FFC000"/>
            </a:solidFill>
            <a:round/>
            <a:headEnd/>
            <a:tailEnd/>
          </a:ln>
        </p:spPr>
        <p:txBody>
          <a:bodyPr/>
          <a:lstStyle/>
          <a:p>
            <a:endParaRPr lang="en-US"/>
          </a:p>
        </p:txBody>
      </p:sp>
      <p:sp>
        <p:nvSpPr>
          <p:cNvPr id="67592" name="Line 9"/>
          <p:cNvSpPr>
            <a:spLocks noChangeShapeType="1"/>
          </p:cNvSpPr>
          <p:nvPr/>
        </p:nvSpPr>
        <p:spPr bwMode="auto">
          <a:xfrm>
            <a:off x="2743200" y="3962400"/>
            <a:ext cx="0" cy="2057400"/>
          </a:xfrm>
          <a:prstGeom prst="line">
            <a:avLst/>
          </a:prstGeom>
          <a:noFill/>
          <a:ln w="9525">
            <a:solidFill>
              <a:schemeClr val="tx1"/>
            </a:solidFill>
            <a:prstDash val="dash"/>
            <a:round/>
            <a:headEnd/>
            <a:tailEnd/>
          </a:ln>
        </p:spPr>
        <p:txBody>
          <a:bodyPr/>
          <a:lstStyle/>
          <a:p>
            <a:endParaRPr lang="en-US"/>
          </a:p>
        </p:txBody>
      </p:sp>
      <p:sp>
        <p:nvSpPr>
          <p:cNvPr id="67593" name="Text Box 10"/>
          <p:cNvSpPr txBox="1">
            <a:spLocks noChangeArrowheads="1"/>
          </p:cNvSpPr>
          <p:nvPr/>
        </p:nvSpPr>
        <p:spPr bwMode="auto">
          <a:xfrm>
            <a:off x="6842125" y="5918200"/>
            <a:ext cx="184150" cy="366713"/>
          </a:xfrm>
          <a:prstGeom prst="rect">
            <a:avLst/>
          </a:prstGeom>
          <a:noFill/>
          <a:ln w="9525">
            <a:noFill/>
            <a:miter lim="800000"/>
            <a:headEnd/>
            <a:tailEnd/>
          </a:ln>
        </p:spPr>
        <p:txBody>
          <a:bodyPr wrap="none">
            <a:spAutoFit/>
          </a:bodyPr>
          <a:lstStyle/>
          <a:p>
            <a:endParaRPr lang="en-US"/>
          </a:p>
        </p:txBody>
      </p:sp>
      <p:sp>
        <p:nvSpPr>
          <p:cNvPr id="67594" name="Text Box 11"/>
          <p:cNvSpPr txBox="1">
            <a:spLocks noChangeArrowheads="1"/>
          </p:cNvSpPr>
          <p:nvPr/>
        </p:nvSpPr>
        <p:spPr bwMode="auto">
          <a:xfrm>
            <a:off x="2514600" y="6048375"/>
            <a:ext cx="438150" cy="366713"/>
          </a:xfrm>
          <a:prstGeom prst="rect">
            <a:avLst/>
          </a:prstGeom>
          <a:noFill/>
          <a:ln w="9525">
            <a:noFill/>
            <a:miter lim="800000"/>
            <a:headEnd/>
            <a:tailEnd/>
          </a:ln>
        </p:spPr>
        <p:txBody>
          <a:bodyPr wrap="none">
            <a:spAutoFit/>
          </a:bodyPr>
          <a:lstStyle/>
          <a:p>
            <a:r>
              <a:rPr lang="en-US"/>
              <a:t>40</a:t>
            </a:r>
          </a:p>
        </p:txBody>
      </p:sp>
      <p:sp>
        <p:nvSpPr>
          <p:cNvPr id="67595" name="Text Box 13"/>
          <p:cNvSpPr txBox="1">
            <a:spLocks noChangeArrowheads="1"/>
          </p:cNvSpPr>
          <p:nvPr/>
        </p:nvSpPr>
        <p:spPr bwMode="auto">
          <a:xfrm>
            <a:off x="838200" y="1371600"/>
            <a:ext cx="7467600" cy="1200150"/>
          </a:xfrm>
          <a:prstGeom prst="rect">
            <a:avLst/>
          </a:prstGeom>
          <a:solidFill>
            <a:srgbClr val="CCCC00"/>
          </a:solidFill>
          <a:ln w="9525">
            <a:noFill/>
            <a:miter lim="800000"/>
            <a:headEnd/>
            <a:tailEnd/>
          </a:ln>
        </p:spPr>
        <p:txBody>
          <a:bodyPr>
            <a:spAutoFit/>
          </a:bodyPr>
          <a:lstStyle/>
          <a:p>
            <a:pPr algn="ctr"/>
            <a:r>
              <a:rPr lang="en-US" sz="2400">
                <a:solidFill>
                  <a:srgbClr val="009999"/>
                </a:solidFill>
              </a:rPr>
              <a:t>Consider another plant that locates 120 miles away from the coast line.  Each farmer sells to the plant with the higher net price.</a:t>
            </a:r>
          </a:p>
        </p:txBody>
      </p:sp>
      <p:sp>
        <p:nvSpPr>
          <p:cNvPr id="67596" name="Text Box 14"/>
          <p:cNvSpPr txBox="1">
            <a:spLocks noChangeArrowheads="1"/>
          </p:cNvSpPr>
          <p:nvPr/>
        </p:nvSpPr>
        <p:spPr bwMode="auto">
          <a:xfrm>
            <a:off x="457200" y="4343400"/>
            <a:ext cx="438150" cy="366713"/>
          </a:xfrm>
          <a:prstGeom prst="rect">
            <a:avLst/>
          </a:prstGeom>
          <a:noFill/>
          <a:ln w="9525">
            <a:noFill/>
            <a:miter lim="800000"/>
            <a:headEnd/>
            <a:tailEnd/>
          </a:ln>
        </p:spPr>
        <p:txBody>
          <a:bodyPr wrap="none">
            <a:spAutoFit/>
          </a:bodyPr>
          <a:lstStyle/>
          <a:p>
            <a:r>
              <a:rPr lang="en-US"/>
              <a:t>30</a:t>
            </a:r>
          </a:p>
        </p:txBody>
      </p:sp>
      <p:sp>
        <p:nvSpPr>
          <p:cNvPr id="67597" name="Text Box 15"/>
          <p:cNvSpPr txBox="1">
            <a:spLocks noChangeArrowheads="1"/>
          </p:cNvSpPr>
          <p:nvPr/>
        </p:nvSpPr>
        <p:spPr bwMode="auto">
          <a:xfrm>
            <a:off x="457200" y="3810000"/>
            <a:ext cx="438150" cy="366713"/>
          </a:xfrm>
          <a:prstGeom prst="rect">
            <a:avLst/>
          </a:prstGeom>
          <a:noFill/>
          <a:ln w="9525">
            <a:noFill/>
            <a:miter lim="800000"/>
            <a:headEnd/>
            <a:tailEnd/>
          </a:ln>
        </p:spPr>
        <p:txBody>
          <a:bodyPr wrap="none">
            <a:spAutoFit/>
          </a:bodyPr>
          <a:lstStyle/>
          <a:p>
            <a:r>
              <a:rPr lang="en-US"/>
              <a:t>40</a:t>
            </a:r>
          </a:p>
        </p:txBody>
      </p:sp>
      <p:sp>
        <p:nvSpPr>
          <p:cNvPr id="67598" name="Line 16"/>
          <p:cNvSpPr>
            <a:spLocks noChangeShapeType="1"/>
          </p:cNvSpPr>
          <p:nvPr/>
        </p:nvSpPr>
        <p:spPr bwMode="auto">
          <a:xfrm flipH="1">
            <a:off x="914400" y="3962400"/>
            <a:ext cx="1828800" cy="0"/>
          </a:xfrm>
          <a:prstGeom prst="line">
            <a:avLst/>
          </a:prstGeom>
          <a:noFill/>
          <a:ln w="9525">
            <a:solidFill>
              <a:schemeClr val="tx1"/>
            </a:solidFill>
            <a:prstDash val="dash"/>
            <a:round/>
            <a:headEnd/>
            <a:tailEnd/>
          </a:ln>
        </p:spPr>
        <p:txBody>
          <a:bodyPr/>
          <a:lstStyle/>
          <a:p>
            <a:endParaRPr lang="en-US"/>
          </a:p>
        </p:txBody>
      </p:sp>
      <p:sp>
        <p:nvSpPr>
          <p:cNvPr id="170001" name="Line 17"/>
          <p:cNvSpPr>
            <a:spLocks noChangeShapeType="1"/>
          </p:cNvSpPr>
          <p:nvPr/>
        </p:nvSpPr>
        <p:spPr bwMode="auto">
          <a:xfrm flipV="1">
            <a:off x="4572000" y="3962400"/>
            <a:ext cx="1828800" cy="609600"/>
          </a:xfrm>
          <a:prstGeom prst="line">
            <a:avLst/>
          </a:prstGeom>
          <a:noFill/>
          <a:ln w="38100">
            <a:solidFill>
              <a:srgbClr val="FF0000"/>
            </a:solidFill>
            <a:round/>
            <a:headEnd/>
            <a:tailEnd/>
          </a:ln>
        </p:spPr>
        <p:txBody>
          <a:bodyPr/>
          <a:lstStyle/>
          <a:p>
            <a:endParaRPr lang="en-US"/>
          </a:p>
        </p:txBody>
      </p:sp>
      <p:sp>
        <p:nvSpPr>
          <p:cNvPr id="170002" name="Line 18"/>
          <p:cNvSpPr>
            <a:spLocks noChangeShapeType="1"/>
          </p:cNvSpPr>
          <p:nvPr/>
        </p:nvSpPr>
        <p:spPr bwMode="auto">
          <a:xfrm>
            <a:off x="6400800" y="3962400"/>
            <a:ext cx="1828800" cy="609600"/>
          </a:xfrm>
          <a:prstGeom prst="line">
            <a:avLst/>
          </a:prstGeom>
          <a:noFill/>
          <a:ln w="38100">
            <a:solidFill>
              <a:srgbClr val="FF0000"/>
            </a:solidFill>
            <a:round/>
            <a:headEnd/>
            <a:tailEnd/>
          </a:ln>
        </p:spPr>
        <p:txBody>
          <a:bodyPr/>
          <a:lstStyle/>
          <a:p>
            <a:endParaRPr lang="en-US"/>
          </a:p>
        </p:txBody>
      </p:sp>
      <p:sp>
        <p:nvSpPr>
          <p:cNvPr id="170003" name="Line 19"/>
          <p:cNvSpPr>
            <a:spLocks noChangeShapeType="1"/>
          </p:cNvSpPr>
          <p:nvPr/>
        </p:nvSpPr>
        <p:spPr bwMode="auto">
          <a:xfrm>
            <a:off x="6419850" y="3962400"/>
            <a:ext cx="0" cy="2057400"/>
          </a:xfrm>
          <a:prstGeom prst="line">
            <a:avLst/>
          </a:prstGeom>
          <a:noFill/>
          <a:ln w="9525">
            <a:solidFill>
              <a:schemeClr val="tx1"/>
            </a:solidFill>
            <a:prstDash val="dash"/>
            <a:round/>
            <a:headEnd/>
            <a:tailEnd/>
          </a:ln>
        </p:spPr>
        <p:txBody>
          <a:bodyPr/>
          <a:lstStyle/>
          <a:p>
            <a:endParaRPr lang="en-US"/>
          </a:p>
        </p:txBody>
      </p:sp>
      <p:sp>
        <p:nvSpPr>
          <p:cNvPr id="170004" name="Text Box 20"/>
          <p:cNvSpPr txBox="1">
            <a:spLocks noChangeArrowheads="1"/>
          </p:cNvSpPr>
          <p:nvPr/>
        </p:nvSpPr>
        <p:spPr bwMode="auto">
          <a:xfrm>
            <a:off x="6191250" y="6048375"/>
            <a:ext cx="565150" cy="366713"/>
          </a:xfrm>
          <a:prstGeom prst="rect">
            <a:avLst/>
          </a:prstGeom>
          <a:noFill/>
          <a:ln w="9525">
            <a:noFill/>
            <a:miter lim="800000"/>
            <a:headEnd/>
            <a:tailEnd/>
          </a:ln>
        </p:spPr>
        <p:txBody>
          <a:bodyPr wrap="none">
            <a:spAutoFit/>
          </a:bodyPr>
          <a:lstStyle/>
          <a:p>
            <a:r>
              <a:rPr lang="en-US"/>
              <a:t>120</a:t>
            </a:r>
          </a:p>
        </p:txBody>
      </p:sp>
      <p:sp>
        <p:nvSpPr>
          <p:cNvPr id="170005" name="Line 21"/>
          <p:cNvSpPr>
            <a:spLocks noChangeShapeType="1"/>
          </p:cNvSpPr>
          <p:nvPr/>
        </p:nvSpPr>
        <p:spPr bwMode="auto">
          <a:xfrm>
            <a:off x="4572000" y="4572000"/>
            <a:ext cx="19050" cy="1447800"/>
          </a:xfrm>
          <a:prstGeom prst="line">
            <a:avLst/>
          </a:prstGeom>
          <a:noFill/>
          <a:ln w="9525">
            <a:solidFill>
              <a:schemeClr val="tx1"/>
            </a:solidFill>
            <a:prstDash val="dash"/>
            <a:round/>
            <a:headEnd/>
            <a:tailEnd/>
          </a:ln>
        </p:spPr>
        <p:txBody>
          <a:bodyPr/>
          <a:lstStyle/>
          <a:p>
            <a:endParaRPr lang="en-US"/>
          </a:p>
        </p:txBody>
      </p:sp>
      <p:sp>
        <p:nvSpPr>
          <p:cNvPr id="170006" name="Text Box 22"/>
          <p:cNvSpPr txBox="1">
            <a:spLocks noChangeArrowheads="1"/>
          </p:cNvSpPr>
          <p:nvPr/>
        </p:nvSpPr>
        <p:spPr bwMode="auto">
          <a:xfrm>
            <a:off x="4362450" y="6048375"/>
            <a:ext cx="438150" cy="366713"/>
          </a:xfrm>
          <a:prstGeom prst="rect">
            <a:avLst/>
          </a:prstGeom>
          <a:noFill/>
          <a:ln w="9525">
            <a:noFill/>
            <a:miter lim="800000"/>
            <a:headEnd/>
            <a:tailEnd/>
          </a:ln>
        </p:spPr>
        <p:txBody>
          <a:bodyPr wrap="none">
            <a:spAutoFit/>
          </a:bodyPr>
          <a:lstStyle/>
          <a:p>
            <a:r>
              <a:rPr lang="en-US"/>
              <a:t>80</a:t>
            </a:r>
          </a:p>
        </p:txBody>
      </p:sp>
      <p:sp>
        <p:nvSpPr>
          <p:cNvPr id="67605" name="Text Box 23"/>
          <p:cNvSpPr txBox="1">
            <a:spLocks noChangeArrowheads="1"/>
          </p:cNvSpPr>
          <p:nvPr/>
        </p:nvSpPr>
        <p:spPr bwMode="auto">
          <a:xfrm>
            <a:off x="1143000" y="2819400"/>
            <a:ext cx="6772275" cy="376237"/>
          </a:xfrm>
          <a:prstGeom prst="rect">
            <a:avLst/>
          </a:prstGeom>
          <a:solidFill>
            <a:srgbClr val="FF9900"/>
          </a:solidFill>
          <a:ln w="9525">
            <a:solidFill>
              <a:srgbClr val="CC0066"/>
            </a:solidFill>
            <a:miter lim="800000"/>
            <a:headEnd/>
            <a:tailEnd/>
          </a:ln>
        </p:spPr>
        <p:txBody>
          <a:bodyPr wrap="none">
            <a:spAutoFit/>
          </a:bodyPr>
          <a:lstStyle/>
          <a:p>
            <a:r>
              <a:rPr lang="en-US" dirty="0">
                <a:solidFill>
                  <a:srgbClr val="CC0066"/>
                </a:solidFill>
              </a:rPr>
              <a:t>A system of factory towns develops around the processing plants</a:t>
            </a:r>
          </a:p>
        </p:txBody>
      </p:sp>
      <p:sp>
        <p:nvSpPr>
          <p:cNvPr id="25" name="Line 8"/>
          <p:cNvSpPr>
            <a:spLocks noChangeShapeType="1"/>
          </p:cNvSpPr>
          <p:nvPr/>
        </p:nvSpPr>
        <p:spPr bwMode="auto">
          <a:xfrm>
            <a:off x="4572000" y="4572000"/>
            <a:ext cx="4267200" cy="1447800"/>
          </a:xfrm>
          <a:prstGeom prst="line">
            <a:avLst/>
          </a:prstGeom>
          <a:noFill/>
          <a:ln w="28575">
            <a:solidFill>
              <a:srgbClr val="FFC000"/>
            </a:solidFill>
            <a:round/>
            <a:headEnd/>
            <a:tailEnd/>
          </a:ln>
        </p:spPr>
        <p:txBody>
          <a:bodyPr/>
          <a:lstStyle/>
          <a:p>
            <a:endParaRPr lang="en-US"/>
          </a:p>
        </p:txBody>
      </p:sp>
      <p:cxnSp>
        <p:nvCxnSpPr>
          <p:cNvPr id="27" name="Straight Connector 26"/>
          <p:cNvCxnSpPr/>
          <p:nvPr/>
        </p:nvCxnSpPr>
        <p:spPr>
          <a:xfrm>
            <a:off x="685800" y="6019800"/>
            <a:ext cx="84582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Line 17"/>
          <p:cNvSpPr>
            <a:spLocks noChangeShapeType="1"/>
          </p:cNvSpPr>
          <p:nvPr/>
        </p:nvSpPr>
        <p:spPr bwMode="auto">
          <a:xfrm flipV="1">
            <a:off x="914400" y="4572000"/>
            <a:ext cx="3657600" cy="1219200"/>
          </a:xfrm>
          <a:prstGeom prst="line">
            <a:avLst/>
          </a:prstGeom>
          <a:noFill/>
          <a:ln w="38100">
            <a:solidFill>
              <a:srgbClr val="FF0000"/>
            </a:solidFill>
            <a:round/>
            <a:headEnd/>
            <a:tailEnd/>
          </a:ln>
        </p:spPr>
        <p:txBody>
          <a:bodyPr/>
          <a:lstStyle/>
          <a:p>
            <a:endParaRPr lang="en-US"/>
          </a:p>
        </p:txBody>
      </p:sp>
      <p:sp>
        <p:nvSpPr>
          <p:cNvPr id="26" name="Slide Number Placeholder 25"/>
          <p:cNvSpPr>
            <a:spLocks noGrp="1"/>
          </p:cNvSpPr>
          <p:nvPr>
            <p:ph type="sldNum" sz="quarter" idx="12"/>
          </p:nvPr>
        </p:nvSpPr>
        <p:spPr/>
        <p:txBody>
          <a:bodyPr/>
          <a:lstStyle/>
          <a:p>
            <a:pPr>
              <a:defRPr/>
            </a:pPr>
            <a:fld id="{1FECC814-04C2-41CA-B689-ED75D2517335}" type="slidenum">
              <a:rPr lang="en-US" smtClean="0"/>
              <a:pPr>
                <a:defRPr/>
              </a:pPr>
              <a:t>48</a:t>
            </a:fld>
            <a:endParaRPr lang="en-US"/>
          </a:p>
        </p:txBody>
      </p:sp>
      <p:pic>
        <p:nvPicPr>
          <p:cNvPr id="29" name="Picture 20" descr="C:\Documents and Settings\rahmed\Local Settings\Temporary Internet Files\Content.IE5\2XJ2S3UG\MCj03037830000[1].wmf"/>
          <p:cNvPicPr>
            <a:picLocks noChangeAspect="1" noChangeArrowheads="1"/>
          </p:cNvPicPr>
          <p:nvPr/>
        </p:nvPicPr>
        <p:blipFill>
          <a:blip r:embed="rId2" cstate="print"/>
          <a:srcRect/>
          <a:stretch>
            <a:fillRect/>
          </a:stretch>
        </p:blipFill>
        <p:spPr bwMode="auto">
          <a:xfrm>
            <a:off x="2362200" y="3200400"/>
            <a:ext cx="705226" cy="635203"/>
          </a:xfrm>
          <a:prstGeom prst="rect">
            <a:avLst/>
          </a:prstGeom>
          <a:noFill/>
        </p:spPr>
      </p:pic>
      <p:pic>
        <p:nvPicPr>
          <p:cNvPr id="30" name="Picture 20" descr="C:\Documents and Settings\rahmed\Local Settings\Temporary Internet Files\Content.IE5\2XJ2S3UG\MCj03037830000[1].wmf"/>
          <p:cNvPicPr>
            <a:picLocks noChangeAspect="1" noChangeArrowheads="1"/>
          </p:cNvPicPr>
          <p:nvPr/>
        </p:nvPicPr>
        <p:blipFill>
          <a:blip r:embed="rId2" cstate="print"/>
          <a:srcRect/>
          <a:stretch>
            <a:fillRect/>
          </a:stretch>
        </p:blipFill>
        <p:spPr bwMode="auto">
          <a:xfrm>
            <a:off x="6076574" y="3200400"/>
            <a:ext cx="705226" cy="635203"/>
          </a:xfrm>
          <a:prstGeom prst="rect">
            <a:avLst/>
          </a:prstGeom>
          <a:noFill/>
        </p:spPr>
      </p:pic>
      <p:sp>
        <p:nvSpPr>
          <p:cNvPr id="31" name="Text Box 10"/>
          <p:cNvSpPr txBox="1">
            <a:spLocks noChangeArrowheads="1"/>
          </p:cNvSpPr>
          <p:nvPr/>
        </p:nvSpPr>
        <p:spPr bwMode="auto">
          <a:xfrm rot="-5400000">
            <a:off x="-1563589" y="4227611"/>
            <a:ext cx="3886201" cy="307777"/>
          </a:xfrm>
          <a:prstGeom prst="rect">
            <a:avLst/>
          </a:prstGeom>
          <a:noFill/>
          <a:ln w="9525">
            <a:noFill/>
            <a:miter lim="800000"/>
            <a:headEnd/>
            <a:tailEnd/>
          </a:ln>
        </p:spPr>
        <p:txBody>
          <a:bodyPr wrap="square">
            <a:spAutoFit/>
          </a:bodyPr>
          <a:lstStyle/>
          <a:p>
            <a:r>
              <a:rPr lang="en-US" sz="1400" dirty="0"/>
              <a:t>Net price per ton of </a:t>
            </a:r>
            <a:r>
              <a:rPr lang="en-US" sz="1400" dirty="0" smtClean="0"/>
              <a:t>beet to the farmer</a:t>
            </a:r>
            <a:endParaRPr lang="en-US" sz="1400" dirty="0"/>
          </a:p>
        </p:txBody>
      </p:sp>
      <p:sp>
        <p:nvSpPr>
          <p:cNvPr id="34" name="Text Box 6"/>
          <p:cNvSpPr txBox="1">
            <a:spLocks noChangeArrowheads="1"/>
          </p:cNvSpPr>
          <p:nvPr/>
        </p:nvSpPr>
        <p:spPr bwMode="auto">
          <a:xfrm>
            <a:off x="2667000" y="6415088"/>
            <a:ext cx="3494867" cy="369332"/>
          </a:xfrm>
          <a:prstGeom prst="rect">
            <a:avLst/>
          </a:prstGeom>
          <a:noFill/>
          <a:ln w="9525">
            <a:noFill/>
            <a:miter lim="800000"/>
            <a:headEnd/>
            <a:tailEnd/>
          </a:ln>
        </p:spPr>
        <p:txBody>
          <a:bodyPr wrap="none">
            <a:spAutoFit/>
          </a:bodyPr>
          <a:lstStyle/>
          <a:p>
            <a:r>
              <a:rPr lang="en-US" dirty="0">
                <a:latin typeface="Arial Narrow" pitchFamily="34" charset="0"/>
              </a:rPr>
              <a:t>Distance </a:t>
            </a:r>
            <a:r>
              <a:rPr lang="en-US" dirty="0" smtClean="0">
                <a:latin typeface="Arial Narrow" pitchFamily="34" charset="0"/>
              </a:rPr>
              <a:t>of a farmer from the coast </a:t>
            </a:r>
            <a:r>
              <a:rPr lang="en-US" dirty="0">
                <a:latin typeface="Arial Narrow" pitchFamily="34" charset="0"/>
              </a:rPr>
              <a:t>line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1000"/>
                                        <p:tgtEl>
                                          <p:spTgt spid="30"/>
                                        </p:tgtEl>
                                      </p:cBhvr>
                                    </p:animEffect>
                                    <p:anim calcmode="lin" valueType="num">
                                      <p:cBhvr>
                                        <p:cTn id="8" dur="1000" fill="hold"/>
                                        <p:tgtEl>
                                          <p:spTgt spid="30"/>
                                        </p:tgtEl>
                                        <p:attrNameLst>
                                          <p:attrName>ppt_x</p:attrName>
                                        </p:attrNameLst>
                                      </p:cBhvr>
                                      <p:tavLst>
                                        <p:tav tm="0">
                                          <p:val>
                                            <p:strVal val="#ppt_x"/>
                                          </p:val>
                                        </p:tav>
                                        <p:tav tm="100000">
                                          <p:val>
                                            <p:strVal val="#ppt_x"/>
                                          </p:val>
                                        </p:tav>
                                      </p:tavLst>
                                    </p:anim>
                                    <p:anim calcmode="lin" valueType="num">
                                      <p:cBhvr>
                                        <p:cTn id="9" dur="1000" fill="hold"/>
                                        <p:tgtEl>
                                          <p:spTgt spid="30"/>
                                        </p:tgtEl>
                                        <p:attrNameLst>
                                          <p:attrName>ppt_y</p:attrName>
                                        </p:attrNameLst>
                                      </p:cBhvr>
                                      <p:tavLst>
                                        <p:tav tm="0">
                                          <p:val>
                                            <p:strVal val="#ppt_y-.1"/>
                                          </p:val>
                                        </p:tav>
                                        <p:tav tm="100000">
                                          <p:val>
                                            <p:strVal val="#ppt_y"/>
                                          </p:val>
                                        </p:tav>
                                      </p:tavLst>
                                    </p:anim>
                                  </p:childTnLst>
                                </p:cTn>
                              </p:par>
                              <p:par>
                                <p:cTn id="10" presetID="3" presetClass="entr" presetSubtype="10" fill="hold" grpId="0" nodeType="withEffect">
                                  <p:stCondLst>
                                    <p:cond delay="0"/>
                                  </p:stCondLst>
                                  <p:childTnLst>
                                    <p:set>
                                      <p:cBhvr>
                                        <p:cTn id="11" dur="1" fill="hold">
                                          <p:stCondLst>
                                            <p:cond delay="0"/>
                                          </p:stCondLst>
                                        </p:cTn>
                                        <p:tgtEl>
                                          <p:spTgt spid="170003"/>
                                        </p:tgtEl>
                                        <p:attrNameLst>
                                          <p:attrName>style.visibility</p:attrName>
                                        </p:attrNameLst>
                                      </p:cBhvr>
                                      <p:to>
                                        <p:strVal val="visible"/>
                                      </p:to>
                                    </p:set>
                                    <p:animEffect transition="in" filter="blinds(horizontal)">
                                      <p:cBhvr>
                                        <p:cTn id="12" dur="500"/>
                                        <p:tgtEl>
                                          <p:spTgt spid="170003"/>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70004"/>
                                        </p:tgtEl>
                                        <p:attrNameLst>
                                          <p:attrName>style.visibility</p:attrName>
                                        </p:attrNameLst>
                                      </p:cBhvr>
                                      <p:to>
                                        <p:strVal val="visible"/>
                                      </p:to>
                                    </p:set>
                                    <p:animEffect transition="in" filter="blinds(horizontal)">
                                      <p:cBhvr>
                                        <p:cTn id="15" dur="500"/>
                                        <p:tgtEl>
                                          <p:spTgt spid="170004"/>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170001"/>
                                        </p:tgtEl>
                                        <p:attrNameLst>
                                          <p:attrName>style.visibility</p:attrName>
                                        </p:attrNameLst>
                                      </p:cBhvr>
                                      <p:to>
                                        <p:strVal val="visible"/>
                                      </p:to>
                                    </p:set>
                                    <p:animEffect transition="in" filter="blinds(horizontal)">
                                      <p:cBhvr>
                                        <p:cTn id="20" dur="500"/>
                                        <p:tgtEl>
                                          <p:spTgt spid="170001"/>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28"/>
                                        </p:tgtEl>
                                        <p:attrNameLst>
                                          <p:attrName>style.visibility</p:attrName>
                                        </p:attrNameLst>
                                      </p:cBhvr>
                                      <p:to>
                                        <p:strVal val="visible"/>
                                      </p:to>
                                    </p:set>
                                    <p:animEffect transition="in" filter="blinds(horizontal)">
                                      <p:cBhvr>
                                        <p:cTn id="23" dur="500"/>
                                        <p:tgtEl>
                                          <p:spTgt spid="28"/>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170002"/>
                                        </p:tgtEl>
                                        <p:attrNameLst>
                                          <p:attrName>style.visibility</p:attrName>
                                        </p:attrNameLst>
                                      </p:cBhvr>
                                      <p:to>
                                        <p:strVal val="visible"/>
                                      </p:to>
                                    </p:set>
                                    <p:animEffect transition="in" filter="blinds(horizontal)">
                                      <p:cBhvr>
                                        <p:cTn id="26" dur="500"/>
                                        <p:tgtEl>
                                          <p:spTgt spid="170002"/>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170005"/>
                                        </p:tgtEl>
                                        <p:attrNameLst>
                                          <p:attrName>style.visibility</p:attrName>
                                        </p:attrNameLst>
                                      </p:cBhvr>
                                      <p:to>
                                        <p:strVal val="visible"/>
                                      </p:to>
                                    </p:set>
                                    <p:animEffect transition="in" filter="blinds(horizontal)">
                                      <p:cBhvr>
                                        <p:cTn id="31" dur="500"/>
                                        <p:tgtEl>
                                          <p:spTgt spid="170005"/>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170006"/>
                                        </p:tgtEl>
                                        <p:attrNameLst>
                                          <p:attrName>style.visibility</p:attrName>
                                        </p:attrNameLst>
                                      </p:cBhvr>
                                      <p:to>
                                        <p:strVal val="visible"/>
                                      </p:to>
                                    </p:set>
                                    <p:animEffect transition="in" filter="blinds(horizontal)">
                                      <p:cBhvr>
                                        <p:cTn id="34" dur="500"/>
                                        <p:tgtEl>
                                          <p:spTgt spid="170006"/>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xit" presetSubtype="4" fill="hold" grpId="1" nodeType="clickEffect">
                                  <p:stCondLst>
                                    <p:cond delay="0"/>
                                  </p:stCondLst>
                                  <p:childTnLst>
                                    <p:anim calcmode="lin" valueType="num">
                                      <p:cBhvr additive="base">
                                        <p:cTn id="38" dur="500"/>
                                        <p:tgtEl>
                                          <p:spTgt spid="28"/>
                                        </p:tgtEl>
                                        <p:attrNameLst>
                                          <p:attrName>ppt_x</p:attrName>
                                        </p:attrNameLst>
                                      </p:cBhvr>
                                      <p:tavLst>
                                        <p:tav tm="0">
                                          <p:val>
                                            <p:strVal val="ppt_x"/>
                                          </p:val>
                                        </p:tav>
                                        <p:tav tm="100000">
                                          <p:val>
                                            <p:strVal val="ppt_x"/>
                                          </p:val>
                                        </p:tav>
                                      </p:tavLst>
                                    </p:anim>
                                    <p:anim calcmode="lin" valueType="num">
                                      <p:cBhvr additive="base">
                                        <p:cTn id="39" dur="500"/>
                                        <p:tgtEl>
                                          <p:spTgt spid="28"/>
                                        </p:tgtEl>
                                        <p:attrNameLst>
                                          <p:attrName>ppt_y</p:attrName>
                                        </p:attrNameLst>
                                      </p:cBhvr>
                                      <p:tavLst>
                                        <p:tav tm="0">
                                          <p:val>
                                            <p:strVal val="ppt_y"/>
                                          </p:val>
                                        </p:tav>
                                        <p:tav tm="100000">
                                          <p:val>
                                            <p:strVal val="1+ppt_h/2"/>
                                          </p:val>
                                        </p:tav>
                                      </p:tavLst>
                                    </p:anim>
                                    <p:set>
                                      <p:cBhvr>
                                        <p:cTn id="40" dur="1" fill="hold">
                                          <p:stCondLst>
                                            <p:cond delay="499"/>
                                          </p:stCondLst>
                                        </p:cTn>
                                        <p:tgtEl>
                                          <p:spTgt spid="28"/>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 presetClass="exit" presetSubtype="4" fill="hold" grpId="0" nodeType="clickEffect">
                                  <p:stCondLst>
                                    <p:cond delay="0"/>
                                  </p:stCondLst>
                                  <p:childTnLst>
                                    <p:anim calcmode="lin" valueType="num">
                                      <p:cBhvr additive="base">
                                        <p:cTn id="44" dur="500"/>
                                        <p:tgtEl>
                                          <p:spTgt spid="25"/>
                                        </p:tgtEl>
                                        <p:attrNameLst>
                                          <p:attrName>ppt_x</p:attrName>
                                        </p:attrNameLst>
                                      </p:cBhvr>
                                      <p:tavLst>
                                        <p:tav tm="0">
                                          <p:val>
                                            <p:strVal val="ppt_x"/>
                                          </p:val>
                                        </p:tav>
                                        <p:tav tm="100000">
                                          <p:val>
                                            <p:strVal val="ppt_x"/>
                                          </p:val>
                                        </p:tav>
                                      </p:tavLst>
                                    </p:anim>
                                    <p:anim calcmode="lin" valueType="num">
                                      <p:cBhvr additive="base">
                                        <p:cTn id="45" dur="500"/>
                                        <p:tgtEl>
                                          <p:spTgt spid="25"/>
                                        </p:tgtEl>
                                        <p:attrNameLst>
                                          <p:attrName>ppt_y</p:attrName>
                                        </p:attrNameLst>
                                      </p:cBhvr>
                                      <p:tavLst>
                                        <p:tav tm="0">
                                          <p:val>
                                            <p:strVal val="ppt_y"/>
                                          </p:val>
                                        </p:tav>
                                        <p:tav tm="100000">
                                          <p:val>
                                            <p:strVal val="1+ppt_h/2"/>
                                          </p:val>
                                        </p:tav>
                                      </p:tavLst>
                                    </p:anim>
                                    <p:set>
                                      <p:cBhvr>
                                        <p:cTn id="46" dur="1" fill="hold">
                                          <p:stCondLst>
                                            <p:cond delay="499"/>
                                          </p:stCondLst>
                                        </p:cTn>
                                        <p:tgtEl>
                                          <p:spTgt spid="25"/>
                                        </p:tgtEl>
                                        <p:attrNameLst>
                                          <p:attrName>style.visibility</p:attrName>
                                        </p:attrNameLst>
                                      </p:cBhvr>
                                      <p:to>
                                        <p:strVal val="hidden"/>
                                      </p:to>
                                    </p:set>
                                  </p:childTnLst>
                                </p:cTn>
                              </p:par>
                              <p:par>
                                <p:cTn id="47" presetID="3" presetClass="entr" presetSubtype="10" fill="hold" grpId="0" nodeType="withEffect">
                                  <p:stCondLst>
                                    <p:cond delay="0"/>
                                  </p:stCondLst>
                                  <p:childTnLst>
                                    <p:set>
                                      <p:cBhvr>
                                        <p:cTn id="48" dur="1" fill="hold">
                                          <p:stCondLst>
                                            <p:cond delay="0"/>
                                          </p:stCondLst>
                                        </p:cTn>
                                        <p:tgtEl>
                                          <p:spTgt spid="31"/>
                                        </p:tgtEl>
                                        <p:attrNameLst>
                                          <p:attrName>style.visibility</p:attrName>
                                        </p:attrNameLst>
                                      </p:cBhvr>
                                      <p:to>
                                        <p:strVal val="visible"/>
                                      </p:to>
                                    </p:set>
                                    <p:animEffect transition="in" filter="blinds(horizontal)">
                                      <p:cBhvr>
                                        <p:cTn id="49"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0001" grpId="0" animBg="1"/>
      <p:bldP spid="170002" grpId="0" animBg="1"/>
      <p:bldP spid="170003" grpId="0" animBg="1"/>
      <p:bldP spid="170004" grpId="0"/>
      <p:bldP spid="170005" grpId="0" animBg="1"/>
      <p:bldP spid="170006" grpId="0"/>
      <p:bldP spid="25" grpId="0" animBg="1"/>
      <p:bldP spid="28" grpId="0" animBg="1"/>
      <p:bldP spid="28" grpId="1" animBg="1"/>
      <p:bldP spid="3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solidFill>
                  <a:srgbClr val="CCCC00"/>
                </a:solidFill>
              </a:rPr>
              <a:t>Example</a:t>
            </a:r>
          </a:p>
        </p:txBody>
      </p:sp>
      <p:sp>
        <p:nvSpPr>
          <p:cNvPr id="560131" name="Rectangle 3"/>
          <p:cNvSpPr>
            <a:spLocks noGrp="1" noChangeArrowheads="1"/>
          </p:cNvSpPr>
          <p:nvPr>
            <p:ph type="body" sz="half" idx="1"/>
          </p:nvPr>
        </p:nvSpPr>
        <p:spPr>
          <a:xfrm>
            <a:off x="457200" y="1600200"/>
            <a:ext cx="3330575" cy="3060700"/>
          </a:xfrm>
          <a:solidFill>
            <a:schemeClr val="hlink"/>
          </a:solidFill>
        </p:spPr>
        <p:txBody>
          <a:bodyPr/>
          <a:lstStyle/>
          <a:p>
            <a:pPr eaLnBrk="1" hangingPunct="1"/>
            <a:r>
              <a:rPr lang="en-US" sz="2800" dirty="0" smtClean="0">
                <a:solidFill>
                  <a:srgbClr val="002060"/>
                </a:solidFill>
                <a:latin typeface="Times New Roman" pitchFamily="18" charset="0"/>
                <a:cs typeface="Times New Roman" pitchFamily="18" charset="0"/>
              </a:rPr>
              <a:t>Consider an economy with two people: Fred and Kate.</a:t>
            </a:r>
          </a:p>
          <a:p>
            <a:pPr eaLnBrk="1" hangingPunct="1"/>
            <a:r>
              <a:rPr lang="en-US" sz="2800" dirty="0" smtClean="0">
                <a:solidFill>
                  <a:srgbClr val="002060"/>
                </a:solidFill>
                <a:latin typeface="Times New Roman" pitchFamily="18" charset="0"/>
                <a:cs typeface="Times New Roman" pitchFamily="18" charset="0"/>
              </a:rPr>
              <a:t>Two goods: coconut and fish.</a:t>
            </a:r>
          </a:p>
        </p:txBody>
      </p:sp>
      <p:graphicFrame>
        <p:nvGraphicFramePr>
          <p:cNvPr id="560164" name="Group 36"/>
          <p:cNvGraphicFramePr>
            <a:graphicFrameLocks noGrp="1"/>
          </p:cNvGraphicFramePr>
          <p:nvPr>
            <p:ph sz="quarter" idx="2"/>
          </p:nvPr>
        </p:nvGraphicFramePr>
        <p:xfrm>
          <a:off x="4648200" y="2020888"/>
          <a:ext cx="4038600" cy="1887538"/>
        </p:xfrm>
        <a:graphic>
          <a:graphicData uri="http://schemas.openxmlformats.org/drawingml/2006/table">
            <a:tbl>
              <a:tblPr/>
              <a:tblGrid>
                <a:gridCol w="2020888"/>
                <a:gridCol w="2017712"/>
              </a:tblGrid>
              <a:tr h="973138">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dirty="0" smtClean="0">
                          <a:ln>
                            <a:noFill/>
                          </a:ln>
                          <a:solidFill>
                            <a:schemeClr val="accent6">
                              <a:lumMod val="50000"/>
                            </a:schemeClr>
                          </a:solidFill>
                          <a:effectLst/>
                          <a:latin typeface="Tahoma" pitchFamily="34" charset="0"/>
                          <a:cs typeface="Arial" charset="0"/>
                        </a:rPr>
                        <a:t>Fred’s maximum output in a day if he produces only</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hMerge="1">
                  <a:txBody>
                    <a:bodyPr/>
                    <a:lstStyle/>
                    <a:p>
                      <a:endParaRPr lang="en-US"/>
                    </a:p>
                  </a:txBody>
                  <a:tcPr/>
                </a:tc>
              </a:tr>
              <a:tr h="3825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Coconuts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Fish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16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560163" name="Group 35"/>
          <p:cNvGraphicFramePr>
            <a:graphicFrameLocks noGrp="1"/>
          </p:cNvGraphicFramePr>
          <p:nvPr>
            <p:ph sz="quarter" idx="3"/>
          </p:nvPr>
        </p:nvGraphicFramePr>
        <p:xfrm>
          <a:off x="4648200" y="4248150"/>
          <a:ext cx="4038600" cy="1882775"/>
        </p:xfrm>
        <a:graphic>
          <a:graphicData uri="http://schemas.openxmlformats.org/drawingml/2006/table">
            <a:tbl>
              <a:tblPr/>
              <a:tblGrid>
                <a:gridCol w="2020888"/>
                <a:gridCol w="2017712"/>
              </a:tblGrid>
              <a:tr h="968375">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dirty="0" smtClean="0">
                          <a:ln>
                            <a:noFill/>
                          </a:ln>
                          <a:solidFill>
                            <a:schemeClr val="accent6">
                              <a:lumMod val="50000"/>
                            </a:schemeClr>
                          </a:solidFill>
                          <a:effectLst/>
                          <a:latin typeface="Tahoma" pitchFamily="34" charset="0"/>
                          <a:cs typeface="Arial" charset="0"/>
                        </a:rPr>
                        <a:t>Kate’s maximum output in a day if she produces only</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hMerge="1">
                  <a:txBody>
                    <a:bodyPr/>
                    <a:lstStyle/>
                    <a:p>
                      <a:endParaRPr lang="en-US"/>
                    </a:p>
                  </a:txBody>
                  <a:tcPr/>
                </a:tc>
              </a:tr>
              <a:tr h="3810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Coconuts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Fish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84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60165" name="Text Box 37"/>
          <p:cNvSpPr txBox="1">
            <a:spLocks noChangeArrowheads="1"/>
          </p:cNvSpPr>
          <p:nvPr/>
        </p:nvSpPr>
        <p:spPr bwMode="auto">
          <a:xfrm>
            <a:off x="585788" y="5108575"/>
            <a:ext cx="2951162" cy="641350"/>
          </a:xfrm>
          <a:prstGeom prst="rect">
            <a:avLst/>
          </a:prstGeom>
          <a:solidFill>
            <a:srgbClr val="CCCC00"/>
          </a:solidFill>
          <a:ln w="9525">
            <a:noFill/>
            <a:miter lim="800000"/>
            <a:headEnd/>
            <a:tailEnd/>
          </a:ln>
        </p:spPr>
        <p:txBody>
          <a:bodyPr>
            <a:spAutoFit/>
          </a:bodyPr>
          <a:lstStyle/>
          <a:p>
            <a:pPr algn="ctr">
              <a:defRPr/>
            </a:pPr>
            <a:r>
              <a:rPr lang="en-US" dirty="0">
                <a:solidFill>
                  <a:schemeClr val="accent6">
                    <a:lumMod val="50000"/>
                  </a:schemeClr>
                </a:solidFill>
              </a:rPr>
              <a:t>Clearly, Fred is better at making both goods</a:t>
            </a:r>
          </a:p>
        </p:txBody>
      </p:sp>
      <p:pic>
        <p:nvPicPr>
          <p:cNvPr id="19487" name="Picture 39" descr="C:\Documents and Settings\rahmed\Local Settings\Temporary Internet Files\Content.IE5\0Y2B1UY5\MCj02875890000[1].wmf"/>
          <p:cNvPicPr>
            <a:picLocks noChangeAspect="1" noChangeArrowheads="1"/>
          </p:cNvPicPr>
          <p:nvPr/>
        </p:nvPicPr>
        <p:blipFill>
          <a:blip r:embed="rId2" cstate="print"/>
          <a:srcRect/>
          <a:stretch>
            <a:fillRect/>
          </a:stretch>
        </p:blipFill>
        <p:spPr bwMode="auto">
          <a:xfrm>
            <a:off x="7648575" y="392113"/>
            <a:ext cx="1103313" cy="1376362"/>
          </a:xfrm>
          <a:prstGeom prst="rect">
            <a:avLst/>
          </a:prstGeom>
          <a:noFill/>
          <a:ln w="9525">
            <a:noFill/>
            <a:miter lim="800000"/>
            <a:headEnd/>
            <a:tailEnd/>
          </a:ln>
        </p:spPr>
      </p:pic>
      <p:pic>
        <p:nvPicPr>
          <p:cNvPr id="19488" name="Picture 40" descr="C:\Documents and Settings\rahmed\Local Settings\Temporary Internet Files\Content.IE5\WOER1DBH\MCj04119480000[1].wmf"/>
          <p:cNvPicPr>
            <a:picLocks noChangeAspect="1" noChangeArrowheads="1"/>
          </p:cNvPicPr>
          <p:nvPr/>
        </p:nvPicPr>
        <p:blipFill>
          <a:blip r:embed="rId3" cstate="print"/>
          <a:srcRect/>
          <a:stretch>
            <a:fillRect/>
          </a:stretch>
        </p:blipFill>
        <p:spPr bwMode="auto">
          <a:xfrm>
            <a:off x="6530975" y="28575"/>
            <a:ext cx="1176338" cy="1509713"/>
          </a:xfrm>
          <a:prstGeom prst="rect">
            <a:avLst/>
          </a:prstGeom>
          <a:noFill/>
          <a:ln w="9525">
            <a:noFill/>
            <a:miter lim="800000"/>
            <a:headEnd/>
            <a:tailEnd/>
          </a:ln>
        </p:spPr>
      </p:pic>
      <p:sp>
        <p:nvSpPr>
          <p:cNvPr id="9" name="Slide Number Placeholder 8"/>
          <p:cNvSpPr>
            <a:spLocks noGrp="1"/>
          </p:cNvSpPr>
          <p:nvPr>
            <p:ph type="sldNum" sz="quarter" idx="11"/>
          </p:nvPr>
        </p:nvSpPr>
        <p:spPr/>
        <p:txBody>
          <a:bodyPr/>
          <a:lstStyle/>
          <a:p>
            <a:pPr>
              <a:defRPr/>
            </a:pPr>
            <a:fld id="{E0046891-F66E-4185-8D8A-E46B4FE4A41D}" type="slidenum">
              <a:rPr lang="en-US" smtClean="0"/>
              <a:pPr>
                <a:defRPr/>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60131">
                                            <p:bg/>
                                          </p:spTgt>
                                        </p:tgtEl>
                                        <p:attrNameLst>
                                          <p:attrName>style.visibility</p:attrName>
                                        </p:attrNameLst>
                                      </p:cBhvr>
                                      <p:to>
                                        <p:strVal val="visible"/>
                                      </p:to>
                                    </p:set>
                                    <p:animEffect transition="in" filter="blinds(horizontal)">
                                      <p:cBhvr>
                                        <p:cTn id="7" dur="500"/>
                                        <p:tgtEl>
                                          <p:spTgt spid="560131">
                                            <p:bg/>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60131">
                                            <p:txEl>
                                              <p:pRg st="0" end="0"/>
                                            </p:txEl>
                                          </p:spTgt>
                                        </p:tgtEl>
                                        <p:attrNameLst>
                                          <p:attrName>style.visibility</p:attrName>
                                        </p:attrNameLst>
                                      </p:cBhvr>
                                      <p:to>
                                        <p:strVal val="visible"/>
                                      </p:to>
                                    </p:set>
                                    <p:animEffect transition="in" filter="blinds(horizontal)">
                                      <p:cBhvr>
                                        <p:cTn id="12" dur="500"/>
                                        <p:tgtEl>
                                          <p:spTgt spid="56013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60131">
                                            <p:txEl>
                                              <p:pRg st="1" end="1"/>
                                            </p:txEl>
                                          </p:spTgt>
                                        </p:tgtEl>
                                        <p:attrNameLst>
                                          <p:attrName>style.visibility</p:attrName>
                                        </p:attrNameLst>
                                      </p:cBhvr>
                                      <p:to>
                                        <p:strVal val="visible"/>
                                      </p:to>
                                    </p:set>
                                    <p:animEffect transition="in" filter="blinds(horizontal)">
                                      <p:cBhvr>
                                        <p:cTn id="17" dur="500"/>
                                        <p:tgtEl>
                                          <p:spTgt spid="56013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60164"/>
                                        </p:tgtEl>
                                        <p:attrNameLst>
                                          <p:attrName>style.visibility</p:attrName>
                                        </p:attrNameLst>
                                      </p:cBhvr>
                                      <p:to>
                                        <p:strVal val="visible"/>
                                      </p:to>
                                    </p:set>
                                    <p:animEffect transition="in" filter="blinds(horizontal)">
                                      <p:cBhvr>
                                        <p:cTn id="22" dur="500"/>
                                        <p:tgtEl>
                                          <p:spTgt spid="56016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60163"/>
                                        </p:tgtEl>
                                        <p:attrNameLst>
                                          <p:attrName>style.visibility</p:attrName>
                                        </p:attrNameLst>
                                      </p:cBhvr>
                                      <p:to>
                                        <p:strVal val="visible"/>
                                      </p:to>
                                    </p:set>
                                    <p:animEffect transition="in" filter="blinds(horizontal)">
                                      <p:cBhvr>
                                        <p:cTn id="27" dur="500"/>
                                        <p:tgtEl>
                                          <p:spTgt spid="560163"/>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560165"/>
                                        </p:tgtEl>
                                        <p:attrNameLst>
                                          <p:attrName>style.visibility</p:attrName>
                                        </p:attrNameLst>
                                      </p:cBhvr>
                                      <p:to>
                                        <p:strVal val="visible"/>
                                      </p:to>
                                    </p:set>
                                    <p:animEffect transition="in" filter="blinds(horizontal)">
                                      <p:cBhvr>
                                        <p:cTn id="32" dur="500"/>
                                        <p:tgtEl>
                                          <p:spTgt spid="5601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0131" grpId="0" build="p" animBg="1"/>
      <p:bldP spid="56016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6"/>
          <p:cNvSpPr>
            <a:spLocks noGrp="1" noChangeArrowheads="1"/>
          </p:cNvSpPr>
          <p:nvPr>
            <p:ph type="title"/>
          </p:nvPr>
        </p:nvSpPr>
        <p:spPr>
          <a:xfrm>
            <a:off x="457200" y="84138"/>
            <a:ext cx="8229600" cy="1143000"/>
          </a:xfrm>
        </p:spPr>
        <p:txBody>
          <a:bodyPr/>
          <a:lstStyle/>
          <a:p>
            <a:pPr eaLnBrk="1" hangingPunct="1"/>
            <a:r>
              <a:rPr lang="en-US" smtClean="0">
                <a:solidFill>
                  <a:srgbClr val="CCCC00"/>
                </a:solidFill>
              </a:rPr>
              <a:t>Fred’s PPC</a:t>
            </a:r>
          </a:p>
        </p:txBody>
      </p:sp>
      <p:graphicFrame>
        <p:nvGraphicFramePr>
          <p:cNvPr id="316513" name="Group 97"/>
          <p:cNvGraphicFramePr>
            <a:graphicFrameLocks noGrp="1"/>
          </p:cNvGraphicFramePr>
          <p:nvPr>
            <p:ph type="tbl" idx="1"/>
          </p:nvPr>
        </p:nvGraphicFramePr>
        <p:xfrm>
          <a:off x="188913" y="1908175"/>
          <a:ext cx="2801937" cy="1920240"/>
        </p:xfrm>
        <a:graphic>
          <a:graphicData uri="http://schemas.openxmlformats.org/drawingml/2006/table">
            <a:tbl>
              <a:tblPr/>
              <a:tblGrid>
                <a:gridCol w="1401762"/>
                <a:gridCol w="1400175"/>
              </a:tblGrid>
              <a:tr h="300038">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dirty="0" smtClean="0">
                          <a:ln>
                            <a:noFill/>
                          </a:ln>
                          <a:solidFill>
                            <a:schemeClr val="accent6">
                              <a:lumMod val="50000"/>
                            </a:schemeClr>
                          </a:solidFill>
                          <a:effectLst/>
                          <a:latin typeface="Tahoma" pitchFamily="34" charset="0"/>
                          <a:cs typeface="Arial" charset="0"/>
                        </a:rPr>
                        <a:t>Fred’s maximum output in a day if he produces only</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hMerge="1">
                  <a:txBody>
                    <a:bodyPr/>
                    <a:lstStyle/>
                    <a:p>
                      <a:endParaRPr lang="en-US"/>
                    </a:p>
                  </a:txBody>
                  <a:tcPr/>
                </a:tc>
              </a:tr>
              <a:tr h="30162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Coconuts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Fish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496" name="Rectangle 4"/>
          <p:cNvSpPr>
            <a:spLocks noChangeArrowheads="1"/>
          </p:cNvSpPr>
          <p:nvPr/>
        </p:nvSpPr>
        <p:spPr bwMode="auto">
          <a:xfrm>
            <a:off x="4038600" y="2425700"/>
            <a:ext cx="4800600" cy="3543300"/>
          </a:xfrm>
          <a:prstGeom prst="rect">
            <a:avLst/>
          </a:prstGeom>
          <a:solidFill>
            <a:srgbClr val="F3F6F9"/>
          </a:solidFill>
          <a:ln w="161925">
            <a:solidFill>
              <a:srgbClr val="F3F6F9"/>
            </a:solidFill>
            <a:miter lim="800000"/>
            <a:headEnd/>
            <a:tailEnd/>
          </a:ln>
        </p:spPr>
        <p:txBody>
          <a:bodyPr/>
          <a:lstStyle/>
          <a:p>
            <a:endParaRPr lang="en-US"/>
          </a:p>
        </p:txBody>
      </p:sp>
      <p:sp>
        <p:nvSpPr>
          <p:cNvPr id="20497" name="Rectangle 5"/>
          <p:cNvSpPr>
            <a:spLocks noChangeArrowheads="1"/>
          </p:cNvSpPr>
          <p:nvPr/>
        </p:nvSpPr>
        <p:spPr bwMode="auto">
          <a:xfrm>
            <a:off x="4048125" y="2505075"/>
            <a:ext cx="4800600" cy="3543300"/>
          </a:xfrm>
          <a:prstGeom prst="rect">
            <a:avLst/>
          </a:prstGeom>
          <a:solidFill>
            <a:srgbClr val="F2F4F8"/>
          </a:solidFill>
          <a:ln w="147638">
            <a:solidFill>
              <a:srgbClr val="F2F4F8"/>
            </a:solidFill>
            <a:miter lim="800000"/>
            <a:headEnd/>
            <a:tailEnd/>
          </a:ln>
        </p:spPr>
        <p:txBody>
          <a:bodyPr/>
          <a:lstStyle/>
          <a:p>
            <a:endParaRPr lang="en-US"/>
          </a:p>
        </p:txBody>
      </p:sp>
      <p:sp>
        <p:nvSpPr>
          <p:cNvPr id="20498" name="Rectangle 6"/>
          <p:cNvSpPr>
            <a:spLocks noChangeArrowheads="1"/>
          </p:cNvSpPr>
          <p:nvPr/>
        </p:nvSpPr>
        <p:spPr bwMode="auto">
          <a:xfrm>
            <a:off x="4038600" y="2425700"/>
            <a:ext cx="4800600" cy="3543300"/>
          </a:xfrm>
          <a:prstGeom prst="rect">
            <a:avLst/>
          </a:prstGeom>
          <a:solidFill>
            <a:srgbClr val="F1F4F7"/>
          </a:solidFill>
          <a:ln w="131763">
            <a:solidFill>
              <a:srgbClr val="F1F4F7"/>
            </a:solidFill>
            <a:miter lim="800000"/>
            <a:headEnd/>
            <a:tailEnd/>
          </a:ln>
        </p:spPr>
        <p:txBody>
          <a:bodyPr/>
          <a:lstStyle/>
          <a:p>
            <a:endParaRPr lang="en-US"/>
          </a:p>
        </p:txBody>
      </p:sp>
      <p:sp>
        <p:nvSpPr>
          <p:cNvPr id="20499" name="Rectangle 7"/>
          <p:cNvSpPr>
            <a:spLocks noChangeArrowheads="1"/>
          </p:cNvSpPr>
          <p:nvPr/>
        </p:nvSpPr>
        <p:spPr bwMode="auto">
          <a:xfrm>
            <a:off x="4038600" y="2425700"/>
            <a:ext cx="4800600" cy="3543300"/>
          </a:xfrm>
          <a:prstGeom prst="rect">
            <a:avLst/>
          </a:prstGeom>
          <a:solidFill>
            <a:srgbClr val="F0F2F5"/>
          </a:solidFill>
          <a:ln w="117475">
            <a:solidFill>
              <a:srgbClr val="F0F2F5"/>
            </a:solidFill>
            <a:miter lim="800000"/>
            <a:headEnd/>
            <a:tailEnd/>
          </a:ln>
        </p:spPr>
        <p:txBody>
          <a:bodyPr/>
          <a:lstStyle/>
          <a:p>
            <a:endParaRPr lang="en-US"/>
          </a:p>
        </p:txBody>
      </p:sp>
      <p:sp>
        <p:nvSpPr>
          <p:cNvPr id="20500" name="Rectangle 8"/>
          <p:cNvSpPr>
            <a:spLocks noChangeArrowheads="1"/>
          </p:cNvSpPr>
          <p:nvPr/>
        </p:nvSpPr>
        <p:spPr bwMode="auto">
          <a:xfrm>
            <a:off x="4038600" y="2425700"/>
            <a:ext cx="4800600" cy="3543300"/>
          </a:xfrm>
          <a:prstGeom prst="rect">
            <a:avLst/>
          </a:prstGeom>
          <a:solidFill>
            <a:srgbClr val="EEF1F4"/>
          </a:solidFill>
          <a:ln w="103188">
            <a:solidFill>
              <a:srgbClr val="EEF1F4"/>
            </a:solidFill>
            <a:miter lim="800000"/>
            <a:headEnd/>
            <a:tailEnd/>
          </a:ln>
        </p:spPr>
        <p:txBody>
          <a:bodyPr/>
          <a:lstStyle/>
          <a:p>
            <a:endParaRPr lang="en-US"/>
          </a:p>
        </p:txBody>
      </p:sp>
      <p:sp>
        <p:nvSpPr>
          <p:cNvPr id="20501" name="Rectangle 9"/>
          <p:cNvSpPr>
            <a:spLocks noChangeArrowheads="1"/>
          </p:cNvSpPr>
          <p:nvPr/>
        </p:nvSpPr>
        <p:spPr bwMode="auto">
          <a:xfrm>
            <a:off x="4038600" y="2425700"/>
            <a:ext cx="4800600" cy="3543300"/>
          </a:xfrm>
          <a:prstGeom prst="rect">
            <a:avLst/>
          </a:prstGeom>
          <a:solidFill>
            <a:srgbClr val="EDEFF3"/>
          </a:solidFill>
          <a:ln w="88900">
            <a:solidFill>
              <a:srgbClr val="EDEFF3"/>
            </a:solidFill>
            <a:miter lim="800000"/>
            <a:headEnd/>
            <a:tailEnd/>
          </a:ln>
        </p:spPr>
        <p:txBody>
          <a:bodyPr/>
          <a:lstStyle/>
          <a:p>
            <a:endParaRPr lang="en-US"/>
          </a:p>
        </p:txBody>
      </p:sp>
      <p:sp>
        <p:nvSpPr>
          <p:cNvPr id="20502" name="Rectangle 10"/>
          <p:cNvSpPr>
            <a:spLocks noChangeArrowheads="1"/>
          </p:cNvSpPr>
          <p:nvPr/>
        </p:nvSpPr>
        <p:spPr bwMode="auto">
          <a:xfrm>
            <a:off x="4038600" y="2425700"/>
            <a:ext cx="4800600" cy="3543300"/>
          </a:xfrm>
          <a:prstGeom prst="rect">
            <a:avLst/>
          </a:prstGeom>
          <a:solidFill>
            <a:srgbClr val="EBEEF2"/>
          </a:solidFill>
          <a:ln w="73025">
            <a:solidFill>
              <a:srgbClr val="EBEEF2"/>
            </a:solidFill>
            <a:miter lim="800000"/>
            <a:headEnd/>
            <a:tailEnd/>
          </a:ln>
        </p:spPr>
        <p:txBody>
          <a:bodyPr/>
          <a:lstStyle/>
          <a:p>
            <a:endParaRPr lang="en-US"/>
          </a:p>
        </p:txBody>
      </p:sp>
      <p:sp>
        <p:nvSpPr>
          <p:cNvPr id="20503" name="Rectangle 11"/>
          <p:cNvSpPr>
            <a:spLocks noChangeArrowheads="1"/>
          </p:cNvSpPr>
          <p:nvPr/>
        </p:nvSpPr>
        <p:spPr bwMode="auto">
          <a:xfrm>
            <a:off x="4038600" y="2425700"/>
            <a:ext cx="4800600" cy="3543300"/>
          </a:xfrm>
          <a:prstGeom prst="rect">
            <a:avLst/>
          </a:prstGeom>
          <a:solidFill>
            <a:srgbClr val="EAECF1"/>
          </a:solidFill>
          <a:ln w="58738">
            <a:solidFill>
              <a:srgbClr val="EAECF1"/>
            </a:solidFill>
            <a:miter lim="800000"/>
            <a:headEnd/>
            <a:tailEnd/>
          </a:ln>
        </p:spPr>
        <p:txBody>
          <a:bodyPr/>
          <a:lstStyle/>
          <a:p>
            <a:endParaRPr lang="en-US"/>
          </a:p>
        </p:txBody>
      </p:sp>
      <p:sp>
        <p:nvSpPr>
          <p:cNvPr id="20504" name="Rectangle 12"/>
          <p:cNvSpPr>
            <a:spLocks noChangeArrowheads="1"/>
          </p:cNvSpPr>
          <p:nvPr/>
        </p:nvSpPr>
        <p:spPr bwMode="auto">
          <a:xfrm>
            <a:off x="4038600" y="2425700"/>
            <a:ext cx="4800600" cy="3543300"/>
          </a:xfrm>
          <a:prstGeom prst="rect">
            <a:avLst/>
          </a:prstGeom>
          <a:solidFill>
            <a:srgbClr val="E9EBF0"/>
          </a:solidFill>
          <a:ln w="44450">
            <a:solidFill>
              <a:srgbClr val="E9EBF0"/>
            </a:solidFill>
            <a:miter lim="800000"/>
            <a:headEnd/>
            <a:tailEnd/>
          </a:ln>
        </p:spPr>
        <p:txBody>
          <a:bodyPr/>
          <a:lstStyle/>
          <a:p>
            <a:endParaRPr lang="en-US"/>
          </a:p>
        </p:txBody>
      </p:sp>
      <p:sp>
        <p:nvSpPr>
          <p:cNvPr id="20505" name="Rectangle 13"/>
          <p:cNvSpPr>
            <a:spLocks noChangeArrowheads="1"/>
          </p:cNvSpPr>
          <p:nvPr/>
        </p:nvSpPr>
        <p:spPr bwMode="auto">
          <a:xfrm>
            <a:off x="4038600" y="2425700"/>
            <a:ext cx="4800600" cy="3543300"/>
          </a:xfrm>
          <a:prstGeom prst="rect">
            <a:avLst/>
          </a:prstGeom>
          <a:solidFill>
            <a:srgbClr val="E7EAEF"/>
          </a:solidFill>
          <a:ln w="30163">
            <a:solidFill>
              <a:srgbClr val="E7EAEF"/>
            </a:solidFill>
            <a:miter lim="800000"/>
            <a:headEnd/>
            <a:tailEnd/>
          </a:ln>
        </p:spPr>
        <p:txBody>
          <a:bodyPr/>
          <a:lstStyle/>
          <a:p>
            <a:endParaRPr lang="en-US"/>
          </a:p>
        </p:txBody>
      </p:sp>
      <p:sp>
        <p:nvSpPr>
          <p:cNvPr id="316430" name="Rectangle 14"/>
          <p:cNvSpPr>
            <a:spLocks noChangeArrowheads="1"/>
          </p:cNvSpPr>
          <p:nvPr/>
        </p:nvSpPr>
        <p:spPr bwMode="auto">
          <a:xfrm>
            <a:off x="3962400" y="2425700"/>
            <a:ext cx="4800600" cy="3543300"/>
          </a:xfrm>
          <a:prstGeom prst="rect">
            <a:avLst/>
          </a:prstGeom>
          <a:solidFill>
            <a:schemeClr val="accent1">
              <a:lumMod val="60000"/>
              <a:lumOff val="40000"/>
            </a:schemeClr>
          </a:solidFill>
          <a:ln w="14288">
            <a:solidFill>
              <a:srgbClr val="E6E9EF"/>
            </a:solidFill>
            <a:miter lim="800000"/>
            <a:headEnd/>
            <a:tailEnd/>
          </a:ln>
        </p:spPr>
        <p:txBody>
          <a:bodyPr/>
          <a:lstStyle/>
          <a:p>
            <a:pPr>
              <a:defRPr/>
            </a:pPr>
            <a:endParaRPr lang="en-US"/>
          </a:p>
        </p:txBody>
      </p:sp>
      <p:sp>
        <p:nvSpPr>
          <p:cNvPr id="20507" name="Freeform 16"/>
          <p:cNvSpPr>
            <a:spLocks/>
          </p:cNvSpPr>
          <p:nvPr/>
        </p:nvSpPr>
        <p:spPr bwMode="auto">
          <a:xfrm>
            <a:off x="3956050" y="2351088"/>
            <a:ext cx="4743450" cy="3544887"/>
          </a:xfrm>
          <a:custGeom>
            <a:avLst/>
            <a:gdLst>
              <a:gd name="T0" fmla="*/ 0 w 3025"/>
              <a:gd name="T1" fmla="*/ 0 h 2233"/>
              <a:gd name="T2" fmla="*/ 0 w 3025"/>
              <a:gd name="T3" fmla="*/ 2147483647 h 2233"/>
              <a:gd name="T4" fmla="*/ 2147483647 w 3025"/>
              <a:gd name="T5" fmla="*/ 2147483647 h 2233"/>
              <a:gd name="T6" fmla="*/ 0 60000 65536"/>
              <a:gd name="T7" fmla="*/ 0 60000 65536"/>
              <a:gd name="T8" fmla="*/ 0 60000 65536"/>
              <a:gd name="T9" fmla="*/ 0 w 3025"/>
              <a:gd name="T10" fmla="*/ 0 h 2233"/>
              <a:gd name="T11" fmla="*/ 3025 w 3025"/>
              <a:gd name="T12" fmla="*/ 2233 h 2233"/>
            </a:gdLst>
            <a:ahLst/>
            <a:cxnLst>
              <a:cxn ang="T6">
                <a:pos x="T0" y="T1"/>
              </a:cxn>
              <a:cxn ang="T7">
                <a:pos x="T2" y="T3"/>
              </a:cxn>
              <a:cxn ang="T8">
                <a:pos x="T4" y="T5"/>
              </a:cxn>
            </a:cxnLst>
            <a:rect l="T9" t="T10" r="T11" b="T12"/>
            <a:pathLst>
              <a:path w="3025" h="2233">
                <a:moveTo>
                  <a:pt x="0" y="0"/>
                </a:moveTo>
                <a:lnTo>
                  <a:pt x="0" y="2233"/>
                </a:lnTo>
                <a:lnTo>
                  <a:pt x="3025" y="2233"/>
                </a:lnTo>
              </a:path>
            </a:pathLst>
          </a:custGeom>
          <a:noFill/>
          <a:ln w="14288">
            <a:solidFill>
              <a:srgbClr val="000000"/>
            </a:solidFill>
            <a:round/>
            <a:headEnd/>
            <a:tailEnd/>
          </a:ln>
        </p:spPr>
        <p:txBody>
          <a:bodyPr/>
          <a:lstStyle/>
          <a:p>
            <a:endParaRPr lang="en-US"/>
          </a:p>
        </p:txBody>
      </p:sp>
      <p:sp>
        <p:nvSpPr>
          <p:cNvPr id="316433" name="Line 17"/>
          <p:cNvSpPr>
            <a:spLocks noChangeShapeType="1"/>
          </p:cNvSpPr>
          <p:nvPr/>
        </p:nvSpPr>
        <p:spPr bwMode="auto">
          <a:xfrm>
            <a:off x="3963988" y="4337050"/>
            <a:ext cx="3152775" cy="1558925"/>
          </a:xfrm>
          <a:prstGeom prst="line">
            <a:avLst/>
          </a:prstGeom>
          <a:noFill/>
          <a:ln w="44450">
            <a:solidFill>
              <a:srgbClr val="004C9F"/>
            </a:solidFill>
            <a:round/>
            <a:headEnd/>
            <a:tailEnd/>
          </a:ln>
        </p:spPr>
        <p:txBody>
          <a:bodyPr/>
          <a:lstStyle/>
          <a:p>
            <a:endParaRPr lang="en-US"/>
          </a:p>
        </p:txBody>
      </p:sp>
      <p:sp>
        <p:nvSpPr>
          <p:cNvPr id="20509" name="Rectangle 18"/>
          <p:cNvSpPr>
            <a:spLocks noChangeArrowheads="1"/>
          </p:cNvSpPr>
          <p:nvPr/>
        </p:nvSpPr>
        <p:spPr bwMode="auto">
          <a:xfrm>
            <a:off x="7832725" y="5978525"/>
            <a:ext cx="314325" cy="182563"/>
          </a:xfrm>
          <a:prstGeom prst="rect">
            <a:avLst/>
          </a:prstGeom>
          <a:noFill/>
          <a:ln w="9525">
            <a:noFill/>
            <a:miter lim="800000"/>
            <a:headEnd/>
            <a:tailEnd/>
          </a:ln>
        </p:spPr>
        <p:txBody>
          <a:bodyPr wrap="none" lIns="0" tIns="0" rIns="0" bIns="0">
            <a:spAutoFit/>
          </a:bodyPr>
          <a:lstStyle/>
          <a:p>
            <a:pPr eaLnBrk="0" hangingPunct="0"/>
            <a:r>
              <a:rPr lang="en-US" sz="1200" b="1">
                <a:solidFill>
                  <a:srgbClr val="003399"/>
                </a:solidFill>
              </a:rPr>
              <a:t>Fish</a:t>
            </a:r>
            <a:endParaRPr lang="en-US" sz="2400">
              <a:solidFill>
                <a:srgbClr val="003399"/>
              </a:solidFill>
              <a:latin typeface="Times New Roman" pitchFamily="18" charset="0"/>
            </a:endParaRPr>
          </a:p>
        </p:txBody>
      </p:sp>
      <p:grpSp>
        <p:nvGrpSpPr>
          <p:cNvPr id="2" name="Group 19"/>
          <p:cNvGrpSpPr>
            <a:grpSpLocks/>
          </p:cNvGrpSpPr>
          <p:nvPr/>
        </p:nvGrpSpPr>
        <p:grpSpPr bwMode="auto">
          <a:xfrm>
            <a:off x="3730625" y="5205413"/>
            <a:ext cx="2165350" cy="941387"/>
            <a:chOff x="1395" y="2882"/>
            <a:chExt cx="1145" cy="722"/>
          </a:xfrm>
        </p:grpSpPr>
        <p:sp>
          <p:nvSpPr>
            <p:cNvPr id="20532" name="Freeform 20"/>
            <p:cNvSpPr>
              <a:spLocks/>
            </p:cNvSpPr>
            <p:nvPr/>
          </p:nvSpPr>
          <p:spPr bwMode="auto">
            <a:xfrm>
              <a:off x="1518" y="2937"/>
              <a:ext cx="993" cy="491"/>
            </a:xfrm>
            <a:custGeom>
              <a:avLst/>
              <a:gdLst>
                <a:gd name="T0" fmla="*/ 0 w 993"/>
                <a:gd name="T1" fmla="*/ 0 h 491"/>
                <a:gd name="T2" fmla="*/ 993 w 993"/>
                <a:gd name="T3" fmla="*/ 0 h 491"/>
                <a:gd name="T4" fmla="*/ 993 w 993"/>
                <a:gd name="T5" fmla="*/ 491 h 491"/>
                <a:gd name="T6" fmla="*/ 0 60000 65536"/>
                <a:gd name="T7" fmla="*/ 0 60000 65536"/>
                <a:gd name="T8" fmla="*/ 0 60000 65536"/>
                <a:gd name="T9" fmla="*/ 0 w 993"/>
                <a:gd name="T10" fmla="*/ 0 h 491"/>
                <a:gd name="T11" fmla="*/ 993 w 993"/>
                <a:gd name="T12" fmla="*/ 491 h 491"/>
              </a:gdLst>
              <a:ahLst/>
              <a:cxnLst>
                <a:cxn ang="T6">
                  <a:pos x="T0" y="T1"/>
                </a:cxn>
                <a:cxn ang="T7">
                  <a:pos x="T2" y="T3"/>
                </a:cxn>
                <a:cxn ang="T8">
                  <a:pos x="T4" y="T5"/>
                </a:cxn>
              </a:cxnLst>
              <a:rect l="T9" t="T10" r="T11" b="T12"/>
              <a:pathLst>
                <a:path w="993" h="491">
                  <a:moveTo>
                    <a:pt x="0" y="0"/>
                  </a:moveTo>
                  <a:lnTo>
                    <a:pt x="993" y="0"/>
                  </a:lnTo>
                  <a:lnTo>
                    <a:pt x="993" y="491"/>
                  </a:lnTo>
                </a:path>
              </a:pathLst>
            </a:custGeom>
            <a:noFill/>
            <a:ln w="14288">
              <a:solidFill>
                <a:schemeClr val="tx1"/>
              </a:solidFill>
              <a:prstDash val="sysDot"/>
              <a:round/>
              <a:headEnd/>
              <a:tailEnd/>
            </a:ln>
          </p:spPr>
          <p:txBody>
            <a:bodyPr/>
            <a:lstStyle/>
            <a:p>
              <a:endParaRPr lang="en-US"/>
            </a:p>
          </p:txBody>
        </p:sp>
        <p:sp>
          <p:nvSpPr>
            <p:cNvPr id="20533" name="Rectangle 21"/>
            <p:cNvSpPr>
              <a:spLocks noChangeArrowheads="1"/>
            </p:cNvSpPr>
            <p:nvPr/>
          </p:nvSpPr>
          <p:spPr bwMode="auto">
            <a:xfrm>
              <a:off x="1395" y="2882"/>
              <a:ext cx="44" cy="140"/>
            </a:xfrm>
            <a:prstGeom prst="rect">
              <a:avLst/>
            </a:prstGeom>
            <a:noFill/>
            <a:ln w="9525">
              <a:noFill/>
              <a:miter lim="800000"/>
              <a:headEnd/>
              <a:tailEnd/>
            </a:ln>
          </p:spPr>
          <p:txBody>
            <a:bodyPr wrap="none" lIns="0" tIns="0" rIns="0" bIns="0">
              <a:spAutoFit/>
            </a:bodyPr>
            <a:lstStyle/>
            <a:p>
              <a:pPr eaLnBrk="0" hangingPunct="0"/>
              <a:r>
                <a:rPr lang="en-US" sz="1200">
                  <a:solidFill>
                    <a:srgbClr val="CCCC00"/>
                  </a:solidFill>
                </a:rPr>
                <a:t>4</a:t>
              </a:r>
              <a:endParaRPr lang="en-US" sz="2400">
                <a:solidFill>
                  <a:srgbClr val="CCCC00"/>
                </a:solidFill>
                <a:latin typeface="Times New Roman" pitchFamily="18" charset="0"/>
              </a:endParaRPr>
            </a:p>
          </p:txBody>
        </p:sp>
        <p:sp>
          <p:nvSpPr>
            <p:cNvPr id="20534" name="Rectangle 22"/>
            <p:cNvSpPr>
              <a:spLocks noChangeArrowheads="1"/>
            </p:cNvSpPr>
            <p:nvPr/>
          </p:nvSpPr>
          <p:spPr bwMode="auto">
            <a:xfrm>
              <a:off x="2451" y="3464"/>
              <a:ext cx="89" cy="140"/>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24</a:t>
              </a:r>
              <a:endParaRPr lang="en-US" sz="2400">
                <a:latin typeface="Times New Roman" pitchFamily="18" charset="0"/>
              </a:endParaRPr>
            </a:p>
          </p:txBody>
        </p:sp>
      </p:grpSp>
      <p:grpSp>
        <p:nvGrpSpPr>
          <p:cNvPr id="3" name="Group 23"/>
          <p:cNvGrpSpPr>
            <a:grpSpLocks/>
          </p:cNvGrpSpPr>
          <p:nvPr/>
        </p:nvGrpSpPr>
        <p:grpSpPr bwMode="auto">
          <a:xfrm>
            <a:off x="3768725" y="4210050"/>
            <a:ext cx="3424238" cy="1905000"/>
            <a:chOff x="1395" y="2379"/>
            <a:chExt cx="2157" cy="1200"/>
          </a:xfrm>
        </p:grpSpPr>
        <p:grpSp>
          <p:nvGrpSpPr>
            <p:cNvPr id="20526" name="Group 24"/>
            <p:cNvGrpSpPr>
              <a:grpSpLocks/>
            </p:cNvGrpSpPr>
            <p:nvPr/>
          </p:nvGrpSpPr>
          <p:grpSpPr bwMode="auto">
            <a:xfrm>
              <a:off x="1395" y="2379"/>
              <a:ext cx="160" cy="115"/>
              <a:chOff x="1395" y="2379"/>
              <a:chExt cx="160" cy="115"/>
            </a:xfrm>
          </p:grpSpPr>
          <p:sp>
            <p:nvSpPr>
              <p:cNvPr id="20530" name="Oval 25"/>
              <p:cNvSpPr>
                <a:spLocks noChangeArrowheads="1"/>
              </p:cNvSpPr>
              <p:nvPr/>
            </p:nvSpPr>
            <p:spPr bwMode="auto">
              <a:xfrm>
                <a:off x="1490" y="2409"/>
                <a:ext cx="65" cy="65"/>
              </a:xfrm>
              <a:prstGeom prst="ellipse">
                <a:avLst/>
              </a:prstGeom>
              <a:solidFill>
                <a:srgbClr val="000000"/>
              </a:solidFill>
              <a:ln w="9525">
                <a:noFill/>
                <a:round/>
                <a:headEnd/>
                <a:tailEnd/>
              </a:ln>
            </p:spPr>
            <p:txBody>
              <a:bodyPr/>
              <a:lstStyle/>
              <a:p>
                <a:endParaRPr lang="en-US"/>
              </a:p>
            </p:txBody>
          </p:sp>
          <p:sp>
            <p:nvSpPr>
              <p:cNvPr id="20531" name="Rectangle 26"/>
              <p:cNvSpPr>
                <a:spLocks noChangeArrowheads="1"/>
              </p:cNvSpPr>
              <p:nvPr/>
            </p:nvSpPr>
            <p:spPr bwMode="auto">
              <a:xfrm>
                <a:off x="1395" y="2379"/>
                <a:ext cx="160" cy="115"/>
              </a:xfrm>
              <a:prstGeom prst="rect">
                <a:avLst/>
              </a:prstGeom>
              <a:noFill/>
              <a:ln w="9525">
                <a:noFill/>
                <a:miter lim="800000"/>
                <a:headEnd/>
                <a:tailEnd/>
              </a:ln>
            </p:spPr>
            <p:txBody>
              <a:bodyPr wrap="none" lIns="0" tIns="0" rIns="0" bIns="0">
                <a:spAutoFit/>
              </a:bodyPr>
              <a:lstStyle/>
              <a:p>
                <a:pPr eaLnBrk="0" hangingPunct="0"/>
                <a:r>
                  <a:rPr lang="en-US" sz="1200">
                    <a:solidFill>
                      <a:srgbClr val="CCCC00"/>
                    </a:solidFill>
                  </a:rPr>
                  <a:t>12  </a:t>
                </a:r>
                <a:endParaRPr lang="en-US" sz="2400">
                  <a:solidFill>
                    <a:srgbClr val="CCCC00"/>
                  </a:solidFill>
                  <a:latin typeface="Times New Roman" pitchFamily="18" charset="0"/>
                </a:endParaRPr>
              </a:p>
            </p:txBody>
          </p:sp>
        </p:grpSp>
        <p:grpSp>
          <p:nvGrpSpPr>
            <p:cNvPr id="20527" name="Group 27"/>
            <p:cNvGrpSpPr>
              <a:grpSpLocks/>
            </p:cNvGrpSpPr>
            <p:nvPr/>
          </p:nvGrpSpPr>
          <p:grpSpPr bwMode="auto">
            <a:xfrm>
              <a:off x="3446" y="3400"/>
              <a:ext cx="106" cy="179"/>
              <a:chOff x="3446" y="3400"/>
              <a:chExt cx="106" cy="179"/>
            </a:xfrm>
          </p:grpSpPr>
          <p:sp>
            <p:nvSpPr>
              <p:cNvPr id="20528" name="Oval 28"/>
              <p:cNvSpPr>
                <a:spLocks noChangeArrowheads="1"/>
              </p:cNvSpPr>
              <p:nvPr/>
            </p:nvSpPr>
            <p:spPr bwMode="auto">
              <a:xfrm>
                <a:off x="3466" y="3400"/>
                <a:ext cx="65" cy="65"/>
              </a:xfrm>
              <a:prstGeom prst="ellipse">
                <a:avLst/>
              </a:prstGeom>
              <a:solidFill>
                <a:srgbClr val="000000"/>
              </a:solidFill>
              <a:ln w="9525">
                <a:noFill/>
                <a:round/>
                <a:headEnd/>
                <a:tailEnd/>
              </a:ln>
            </p:spPr>
            <p:txBody>
              <a:bodyPr/>
              <a:lstStyle/>
              <a:p>
                <a:endParaRPr lang="en-US"/>
              </a:p>
            </p:txBody>
          </p:sp>
          <p:sp>
            <p:nvSpPr>
              <p:cNvPr id="20529" name="Rectangle 29"/>
              <p:cNvSpPr>
                <a:spLocks noChangeArrowheads="1"/>
              </p:cNvSpPr>
              <p:nvPr/>
            </p:nvSpPr>
            <p:spPr bwMode="auto">
              <a:xfrm>
                <a:off x="3446" y="3464"/>
                <a:ext cx="106"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36</a:t>
                </a:r>
                <a:endParaRPr lang="en-US" sz="2400">
                  <a:latin typeface="Times New Roman" pitchFamily="18" charset="0"/>
                </a:endParaRPr>
              </a:p>
            </p:txBody>
          </p:sp>
        </p:grpSp>
      </p:grpSp>
      <p:grpSp>
        <p:nvGrpSpPr>
          <p:cNvPr id="6" name="Group 30"/>
          <p:cNvGrpSpPr>
            <a:grpSpLocks/>
          </p:cNvGrpSpPr>
          <p:nvPr/>
        </p:nvGrpSpPr>
        <p:grpSpPr bwMode="auto">
          <a:xfrm>
            <a:off x="5810250" y="5092700"/>
            <a:ext cx="207963" cy="201613"/>
            <a:chOff x="2483" y="2838"/>
            <a:chExt cx="131" cy="127"/>
          </a:xfrm>
        </p:grpSpPr>
        <p:sp>
          <p:nvSpPr>
            <p:cNvPr id="20524" name="Oval 31"/>
            <p:cNvSpPr>
              <a:spLocks noChangeArrowheads="1"/>
            </p:cNvSpPr>
            <p:nvPr/>
          </p:nvSpPr>
          <p:spPr bwMode="auto">
            <a:xfrm>
              <a:off x="2483" y="2909"/>
              <a:ext cx="56" cy="56"/>
            </a:xfrm>
            <a:prstGeom prst="ellipse">
              <a:avLst/>
            </a:prstGeom>
            <a:solidFill>
              <a:srgbClr val="000000"/>
            </a:solidFill>
            <a:ln w="9525">
              <a:noFill/>
              <a:round/>
              <a:headEnd/>
              <a:tailEnd/>
            </a:ln>
          </p:spPr>
          <p:txBody>
            <a:bodyPr/>
            <a:lstStyle/>
            <a:p>
              <a:endParaRPr lang="en-US"/>
            </a:p>
          </p:txBody>
        </p:sp>
        <p:sp>
          <p:nvSpPr>
            <p:cNvPr id="20525" name="Rectangle 32"/>
            <p:cNvSpPr>
              <a:spLocks noChangeArrowheads="1"/>
            </p:cNvSpPr>
            <p:nvPr/>
          </p:nvSpPr>
          <p:spPr bwMode="auto">
            <a:xfrm>
              <a:off x="2550" y="2838"/>
              <a:ext cx="64"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A</a:t>
              </a:r>
              <a:endParaRPr lang="en-US" sz="2400">
                <a:latin typeface="Times New Roman" pitchFamily="18" charset="0"/>
              </a:endParaRPr>
            </a:p>
          </p:txBody>
        </p:sp>
      </p:grpSp>
      <p:sp>
        <p:nvSpPr>
          <p:cNvPr id="20513" name="Rectangle 33"/>
          <p:cNvSpPr>
            <a:spLocks noChangeArrowheads="1"/>
          </p:cNvSpPr>
          <p:nvPr/>
        </p:nvSpPr>
        <p:spPr bwMode="auto">
          <a:xfrm>
            <a:off x="3762375" y="5953125"/>
            <a:ext cx="84138" cy="182563"/>
          </a:xfrm>
          <a:prstGeom prst="rect">
            <a:avLst/>
          </a:prstGeom>
          <a:noFill/>
          <a:ln w="9525">
            <a:noFill/>
            <a:miter lim="800000"/>
            <a:headEnd/>
            <a:tailEnd/>
          </a:ln>
        </p:spPr>
        <p:txBody>
          <a:bodyPr wrap="none" lIns="0" tIns="0" rIns="0" bIns="0">
            <a:spAutoFit/>
          </a:bodyPr>
          <a:lstStyle/>
          <a:p>
            <a:pPr eaLnBrk="0" hangingPunct="0"/>
            <a:r>
              <a:rPr lang="en-US" sz="1200">
                <a:solidFill>
                  <a:srgbClr val="CCCC00"/>
                </a:solidFill>
              </a:rPr>
              <a:t>0</a:t>
            </a:r>
            <a:endParaRPr lang="en-US" sz="2400">
              <a:solidFill>
                <a:srgbClr val="CCCC00"/>
              </a:solidFill>
              <a:latin typeface="Times New Roman" pitchFamily="18" charset="0"/>
            </a:endParaRPr>
          </a:p>
        </p:txBody>
      </p:sp>
      <p:grpSp>
        <p:nvGrpSpPr>
          <p:cNvPr id="7" name="Group 38"/>
          <p:cNvGrpSpPr>
            <a:grpSpLocks/>
          </p:cNvGrpSpPr>
          <p:nvPr/>
        </p:nvGrpSpPr>
        <p:grpSpPr bwMode="auto">
          <a:xfrm>
            <a:off x="5881688" y="3803650"/>
            <a:ext cx="1916112" cy="1397000"/>
            <a:chOff x="2511" y="2057"/>
            <a:chExt cx="1207" cy="880"/>
          </a:xfrm>
        </p:grpSpPr>
        <p:sp>
          <p:nvSpPr>
            <p:cNvPr id="20518" name="Rectangle 39"/>
            <p:cNvSpPr>
              <a:spLocks noChangeArrowheads="1"/>
            </p:cNvSpPr>
            <p:nvPr/>
          </p:nvSpPr>
          <p:spPr bwMode="auto">
            <a:xfrm>
              <a:off x="2706" y="2057"/>
              <a:ext cx="983" cy="565"/>
            </a:xfrm>
            <a:prstGeom prst="rect">
              <a:avLst/>
            </a:prstGeom>
            <a:solidFill>
              <a:srgbClr val="E1E5E9"/>
            </a:solidFill>
            <a:ln w="9525">
              <a:noFill/>
              <a:miter lim="800000"/>
              <a:headEnd/>
              <a:tailEnd/>
            </a:ln>
          </p:spPr>
          <p:txBody>
            <a:bodyPr/>
            <a:lstStyle/>
            <a:p>
              <a:endParaRPr lang="en-US"/>
            </a:p>
          </p:txBody>
        </p:sp>
        <p:sp>
          <p:nvSpPr>
            <p:cNvPr id="20519" name="Line 40"/>
            <p:cNvSpPr>
              <a:spLocks noChangeShapeType="1"/>
            </p:cNvSpPr>
            <p:nvPr/>
          </p:nvSpPr>
          <p:spPr bwMode="auto">
            <a:xfrm flipH="1">
              <a:off x="2511" y="2483"/>
              <a:ext cx="195" cy="454"/>
            </a:xfrm>
            <a:prstGeom prst="line">
              <a:avLst/>
            </a:prstGeom>
            <a:noFill/>
            <a:ln w="14288">
              <a:solidFill>
                <a:srgbClr val="000000"/>
              </a:solidFill>
              <a:round/>
              <a:headEnd/>
              <a:tailEnd/>
            </a:ln>
          </p:spPr>
          <p:txBody>
            <a:bodyPr/>
            <a:lstStyle/>
            <a:p>
              <a:endParaRPr lang="en-US"/>
            </a:p>
          </p:txBody>
        </p:sp>
        <p:sp>
          <p:nvSpPr>
            <p:cNvPr id="20520" name="Rectangle 41"/>
            <p:cNvSpPr>
              <a:spLocks noChangeArrowheads="1"/>
            </p:cNvSpPr>
            <p:nvPr/>
          </p:nvSpPr>
          <p:spPr bwMode="auto">
            <a:xfrm>
              <a:off x="2749" y="2100"/>
              <a:ext cx="827"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If there is no trade, </a:t>
              </a:r>
              <a:endParaRPr lang="en-US" sz="2400">
                <a:latin typeface="Times New Roman" pitchFamily="18" charset="0"/>
              </a:endParaRPr>
            </a:p>
          </p:txBody>
        </p:sp>
        <p:sp>
          <p:nvSpPr>
            <p:cNvPr id="20521" name="Rectangle 42"/>
            <p:cNvSpPr>
              <a:spLocks noChangeArrowheads="1"/>
            </p:cNvSpPr>
            <p:nvPr/>
          </p:nvSpPr>
          <p:spPr bwMode="auto">
            <a:xfrm>
              <a:off x="2749" y="2224"/>
              <a:ext cx="969"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assume Fred chooses </a:t>
              </a:r>
              <a:endParaRPr lang="en-US" sz="2400">
                <a:latin typeface="Times New Roman" pitchFamily="18" charset="0"/>
              </a:endParaRPr>
            </a:p>
          </p:txBody>
        </p:sp>
        <p:sp>
          <p:nvSpPr>
            <p:cNvPr id="20522" name="Rectangle 43"/>
            <p:cNvSpPr>
              <a:spLocks noChangeArrowheads="1"/>
            </p:cNvSpPr>
            <p:nvPr/>
          </p:nvSpPr>
          <p:spPr bwMode="auto">
            <a:xfrm>
              <a:off x="2749" y="2348"/>
              <a:ext cx="835"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this production and </a:t>
              </a:r>
              <a:endParaRPr lang="en-US" sz="2400">
                <a:latin typeface="Times New Roman" pitchFamily="18" charset="0"/>
              </a:endParaRPr>
            </a:p>
          </p:txBody>
        </p:sp>
        <p:sp>
          <p:nvSpPr>
            <p:cNvPr id="20523" name="Rectangle 44"/>
            <p:cNvSpPr>
              <a:spLocks noChangeArrowheads="1"/>
            </p:cNvSpPr>
            <p:nvPr/>
          </p:nvSpPr>
          <p:spPr bwMode="auto">
            <a:xfrm>
              <a:off x="2749" y="2472"/>
              <a:ext cx="569"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consumption.</a:t>
              </a:r>
              <a:endParaRPr lang="en-US" sz="2400">
                <a:latin typeface="Times New Roman" pitchFamily="18" charset="0"/>
              </a:endParaRPr>
            </a:p>
          </p:txBody>
        </p:sp>
      </p:grpSp>
      <p:sp>
        <p:nvSpPr>
          <p:cNvPr id="20515" name="Text Box 45"/>
          <p:cNvSpPr txBox="1">
            <a:spLocks noChangeArrowheads="1"/>
          </p:cNvSpPr>
          <p:nvPr/>
        </p:nvSpPr>
        <p:spPr bwMode="auto">
          <a:xfrm>
            <a:off x="6502400" y="6643688"/>
            <a:ext cx="2641600" cy="214312"/>
          </a:xfrm>
          <a:prstGeom prst="rect">
            <a:avLst/>
          </a:prstGeom>
          <a:noFill/>
          <a:ln w="9525">
            <a:noFill/>
            <a:miter lim="800000"/>
            <a:headEnd/>
            <a:tailEnd/>
          </a:ln>
        </p:spPr>
        <p:txBody>
          <a:bodyPr wrap="none">
            <a:spAutoFit/>
          </a:bodyPr>
          <a:lstStyle/>
          <a:p>
            <a:pPr eaLnBrk="0" hangingPunct="0"/>
            <a:r>
              <a:rPr lang="en-US" altLang="en-US" sz="800" b="1">
                <a:solidFill>
                  <a:schemeClr val="bg1"/>
                </a:solidFill>
              </a:rPr>
              <a:t>Copyright©2003  Southwestern/Thomson Learning</a:t>
            </a:r>
          </a:p>
        </p:txBody>
      </p:sp>
      <p:sp>
        <p:nvSpPr>
          <p:cNvPr id="316509" name="Text Box 93"/>
          <p:cNvSpPr txBox="1">
            <a:spLocks noChangeArrowheads="1"/>
          </p:cNvSpPr>
          <p:nvPr/>
        </p:nvSpPr>
        <p:spPr bwMode="auto">
          <a:xfrm>
            <a:off x="506413" y="4137025"/>
            <a:ext cx="2454275" cy="1616075"/>
          </a:xfrm>
          <a:prstGeom prst="rect">
            <a:avLst/>
          </a:prstGeom>
          <a:solidFill>
            <a:schemeClr val="accent1">
              <a:lumMod val="75000"/>
            </a:schemeClr>
          </a:solidFill>
          <a:ln w="9525">
            <a:noFill/>
            <a:miter lim="800000"/>
            <a:headEnd/>
            <a:tailEnd/>
          </a:ln>
          <a:effectLst/>
        </p:spPr>
        <p:txBody>
          <a:bodyPr>
            <a:spAutoFit/>
          </a:bodyPr>
          <a:lstStyle/>
          <a:p>
            <a:pPr algn="ctr">
              <a:defRPr/>
            </a:pPr>
            <a:r>
              <a:rPr lang="en-US" sz="2000">
                <a:solidFill>
                  <a:schemeClr val="accent2">
                    <a:lumMod val="20000"/>
                    <a:lumOff val="80000"/>
                  </a:schemeClr>
                </a:solidFill>
              </a:rPr>
              <a:t>Assume that he works 6 days a week, we can construct his PPC as follows</a:t>
            </a:r>
          </a:p>
        </p:txBody>
      </p:sp>
      <p:sp>
        <p:nvSpPr>
          <p:cNvPr id="20517" name="Rectangle 34"/>
          <p:cNvSpPr>
            <a:spLocks noChangeArrowheads="1"/>
          </p:cNvSpPr>
          <p:nvPr/>
        </p:nvSpPr>
        <p:spPr bwMode="auto">
          <a:xfrm>
            <a:off x="3597275" y="2095500"/>
            <a:ext cx="703263" cy="182563"/>
          </a:xfrm>
          <a:prstGeom prst="rect">
            <a:avLst/>
          </a:prstGeom>
          <a:noFill/>
          <a:ln w="9525">
            <a:noFill/>
            <a:miter lim="800000"/>
            <a:headEnd/>
            <a:tailEnd/>
          </a:ln>
        </p:spPr>
        <p:txBody>
          <a:bodyPr wrap="none" lIns="0" tIns="0" rIns="0" bIns="0">
            <a:spAutoFit/>
          </a:bodyPr>
          <a:lstStyle/>
          <a:p>
            <a:pPr eaLnBrk="0" hangingPunct="0"/>
            <a:r>
              <a:rPr lang="en-US" sz="1200" b="1">
                <a:solidFill>
                  <a:srgbClr val="CCCC00"/>
                </a:solidFill>
              </a:rPr>
              <a:t>Coconuts</a:t>
            </a:r>
            <a:endParaRPr lang="en-US" sz="2400">
              <a:solidFill>
                <a:srgbClr val="CCCC00"/>
              </a:solidFill>
              <a:latin typeface="Times New Roman" pitchFamily="18" charset="0"/>
            </a:endParaRPr>
          </a:p>
        </p:txBody>
      </p:sp>
      <p:sp>
        <p:nvSpPr>
          <p:cNvPr id="43" name="Slide Number Placeholder 42"/>
          <p:cNvSpPr>
            <a:spLocks noGrp="1"/>
          </p:cNvSpPr>
          <p:nvPr>
            <p:ph type="sldNum" sz="quarter" idx="11"/>
          </p:nvPr>
        </p:nvSpPr>
        <p:spPr/>
        <p:txBody>
          <a:bodyPr/>
          <a:lstStyle/>
          <a:p>
            <a:pPr>
              <a:defRPr/>
            </a:pPr>
            <a:fld id="{5052066A-32A6-4331-A499-B544CF86F1CC}" type="slidenum">
              <a:rPr lang="en-US" smtClean="0"/>
              <a:pPr>
                <a:defRPr/>
              </a:pPr>
              <a:t>6</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16513"/>
                                        </p:tgtEl>
                                        <p:attrNameLst>
                                          <p:attrName>style.visibility</p:attrName>
                                        </p:attrNameLst>
                                      </p:cBhvr>
                                      <p:to>
                                        <p:strVal val="visible"/>
                                      </p:to>
                                    </p:set>
                                    <p:animEffect transition="in" filter="blinds(horizontal)">
                                      <p:cBhvr>
                                        <p:cTn id="7" dur="500"/>
                                        <p:tgtEl>
                                          <p:spTgt spid="3165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16509"/>
                                        </p:tgtEl>
                                        <p:attrNameLst>
                                          <p:attrName>style.visibility</p:attrName>
                                        </p:attrNameLst>
                                      </p:cBhvr>
                                      <p:to>
                                        <p:strVal val="visible"/>
                                      </p:to>
                                    </p:set>
                                    <p:animEffect transition="in" filter="blinds(horizontal)">
                                      <p:cBhvr>
                                        <p:cTn id="12" dur="500"/>
                                        <p:tgtEl>
                                          <p:spTgt spid="316509"/>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dissolv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316433"/>
                                        </p:tgtEl>
                                        <p:attrNameLst>
                                          <p:attrName>style.visibility</p:attrName>
                                        </p:attrNameLst>
                                      </p:cBhvr>
                                      <p:to>
                                        <p:strVal val="visible"/>
                                      </p:to>
                                    </p:set>
                                    <p:animEffect transition="in" filter="strips(downRight)">
                                      <p:cBhvr>
                                        <p:cTn id="22" dur="500"/>
                                        <p:tgtEl>
                                          <p:spTgt spid="316433"/>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3"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strips(upRight)">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dissolve">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wipe(left)">
                                      <p:cBhvr>
                                        <p:cTn id="3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6433" grpId="0" animBg="1"/>
      <p:bldP spid="31650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mtClean="0">
                <a:solidFill>
                  <a:srgbClr val="CCCC00"/>
                </a:solidFill>
              </a:rPr>
              <a:t>Kate’s PPC</a:t>
            </a:r>
          </a:p>
        </p:txBody>
      </p:sp>
      <p:graphicFrame>
        <p:nvGraphicFramePr>
          <p:cNvPr id="562266" name="Group 90"/>
          <p:cNvGraphicFramePr>
            <a:graphicFrameLocks noGrp="1"/>
          </p:cNvGraphicFramePr>
          <p:nvPr>
            <p:ph type="tbl" idx="1"/>
          </p:nvPr>
        </p:nvGraphicFramePr>
        <p:xfrm>
          <a:off x="188913" y="1908175"/>
          <a:ext cx="2801937" cy="1920240"/>
        </p:xfrm>
        <a:graphic>
          <a:graphicData uri="http://schemas.openxmlformats.org/drawingml/2006/table">
            <a:tbl>
              <a:tblPr/>
              <a:tblGrid>
                <a:gridCol w="1401762"/>
                <a:gridCol w="1400175"/>
              </a:tblGrid>
              <a:tr h="300038">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dirty="0" smtClean="0">
                          <a:ln>
                            <a:noFill/>
                          </a:ln>
                          <a:solidFill>
                            <a:schemeClr val="accent6">
                              <a:lumMod val="50000"/>
                            </a:schemeClr>
                          </a:solidFill>
                          <a:effectLst/>
                          <a:latin typeface="Tahoma" pitchFamily="34" charset="0"/>
                          <a:cs typeface="Arial" charset="0"/>
                        </a:rPr>
                        <a:t>Kate’s maximum output in a day if she produces only</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hMerge="1">
                  <a:txBody>
                    <a:bodyPr/>
                    <a:lstStyle/>
                    <a:p>
                      <a:endParaRPr lang="en-US"/>
                    </a:p>
                  </a:txBody>
                  <a:tcPr/>
                </a:tc>
              </a:tr>
              <a:tr h="30162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Coconuts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Fish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1520" name="Text Box 40"/>
          <p:cNvSpPr txBox="1">
            <a:spLocks noChangeArrowheads="1"/>
          </p:cNvSpPr>
          <p:nvPr/>
        </p:nvSpPr>
        <p:spPr bwMode="auto">
          <a:xfrm>
            <a:off x="6502400" y="6643688"/>
            <a:ext cx="2641600" cy="214312"/>
          </a:xfrm>
          <a:prstGeom prst="rect">
            <a:avLst/>
          </a:prstGeom>
          <a:noFill/>
          <a:ln w="9525">
            <a:noFill/>
            <a:miter lim="800000"/>
            <a:headEnd/>
            <a:tailEnd/>
          </a:ln>
        </p:spPr>
        <p:txBody>
          <a:bodyPr wrap="none">
            <a:spAutoFit/>
          </a:bodyPr>
          <a:lstStyle/>
          <a:p>
            <a:pPr eaLnBrk="0" hangingPunct="0"/>
            <a:r>
              <a:rPr lang="en-US" altLang="en-US" sz="800" b="1">
                <a:solidFill>
                  <a:schemeClr val="bg1"/>
                </a:solidFill>
              </a:rPr>
              <a:t>Copyright©2003  Southwestern/Thomson Learning</a:t>
            </a:r>
          </a:p>
        </p:txBody>
      </p:sp>
      <p:sp>
        <p:nvSpPr>
          <p:cNvPr id="562230" name="Text Box 54"/>
          <p:cNvSpPr txBox="1">
            <a:spLocks noChangeArrowheads="1"/>
          </p:cNvSpPr>
          <p:nvPr/>
        </p:nvSpPr>
        <p:spPr bwMode="auto">
          <a:xfrm>
            <a:off x="506413" y="4137025"/>
            <a:ext cx="2454275" cy="1616075"/>
          </a:xfrm>
          <a:prstGeom prst="rect">
            <a:avLst/>
          </a:prstGeom>
          <a:solidFill>
            <a:schemeClr val="accent1">
              <a:lumMod val="75000"/>
            </a:schemeClr>
          </a:solidFill>
          <a:ln w="9525">
            <a:noFill/>
            <a:miter lim="800000"/>
            <a:headEnd/>
            <a:tailEnd/>
          </a:ln>
          <a:effectLst/>
        </p:spPr>
        <p:txBody>
          <a:bodyPr>
            <a:spAutoFit/>
          </a:bodyPr>
          <a:lstStyle/>
          <a:p>
            <a:pPr algn="ctr">
              <a:defRPr/>
            </a:pPr>
            <a:r>
              <a:rPr lang="en-US" sz="2000">
                <a:solidFill>
                  <a:schemeClr val="accent2">
                    <a:lumMod val="20000"/>
                    <a:lumOff val="80000"/>
                  </a:schemeClr>
                </a:solidFill>
              </a:rPr>
              <a:t>Assume that she works 6 days a week, we can construct her PPC as follows</a:t>
            </a:r>
          </a:p>
        </p:txBody>
      </p:sp>
      <p:sp>
        <p:nvSpPr>
          <p:cNvPr id="21522" name="Rectangle 55"/>
          <p:cNvSpPr>
            <a:spLocks noChangeArrowheads="1"/>
          </p:cNvSpPr>
          <p:nvPr/>
        </p:nvSpPr>
        <p:spPr bwMode="auto">
          <a:xfrm>
            <a:off x="4016375" y="2454275"/>
            <a:ext cx="4800600" cy="3544888"/>
          </a:xfrm>
          <a:prstGeom prst="rect">
            <a:avLst/>
          </a:prstGeom>
          <a:solidFill>
            <a:srgbClr val="F3F6F9"/>
          </a:solidFill>
          <a:ln w="161925">
            <a:solidFill>
              <a:srgbClr val="F3F6F9"/>
            </a:solidFill>
            <a:miter lim="800000"/>
            <a:headEnd/>
            <a:tailEnd/>
          </a:ln>
        </p:spPr>
        <p:txBody>
          <a:bodyPr/>
          <a:lstStyle/>
          <a:p>
            <a:endParaRPr lang="en-US"/>
          </a:p>
        </p:txBody>
      </p:sp>
      <p:sp>
        <p:nvSpPr>
          <p:cNvPr id="21523" name="Rectangle 56"/>
          <p:cNvSpPr>
            <a:spLocks noChangeArrowheads="1"/>
          </p:cNvSpPr>
          <p:nvPr/>
        </p:nvSpPr>
        <p:spPr bwMode="auto">
          <a:xfrm>
            <a:off x="4016375" y="2454275"/>
            <a:ext cx="4800600" cy="3544888"/>
          </a:xfrm>
          <a:prstGeom prst="rect">
            <a:avLst/>
          </a:prstGeom>
          <a:solidFill>
            <a:srgbClr val="F2F4F8"/>
          </a:solidFill>
          <a:ln w="147638">
            <a:solidFill>
              <a:srgbClr val="F2F4F8"/>
            </a:solidFill>
            <a:miter lim="800000"/>
            <a:headEnd/>
            <a:tailEnd/>
          </a:ln>
        </p:spPr>
        <p:txBody>
          <a:bodyPr/>
          <a:lstStyle/>
          <a:p>
            <a:endParaRPr lang="en-US"/>
          </a:p>
        </p:txBody>
      </p:sp>
      <p:sp>
        <p:nvSpPr>
          <p:cNvPr id="21524" name="Rectangle 57"/>
          <p:cNvSpPr>
            <a:spLocks noChangeArrowheads="1"/>
          </p:cNvSpPr>
          <p:nvPr/>
        </p:nvSpPr>
        <p:spPr bwMode="auto">
          <a:xfrm>
            <a:off x="4016375" y="2454275"/>
            <a:ext cx="4800600" cy="3544888"/>
          </a:xfrm>
          <a:prstGeom prst="rect">
            <a:avLst/>
          </a:prstGeom>
          <a:solidFill>
            <a:srgbClr val="F1F4F7"/>
          </a:solidFill>
          <a:ln w="131763">
            <a:solidFill>
              <a:srgbClr val="F1F4F7"/>
            </a:solidFill>
            <a:miter lim="800000"/>
            <a:headEnd/>
            <a:tailEnd/>
          </a:ln>
        </p:spPr>
        <p:txBody>
          <a:bodyPr/>
          <a:lstStyle/>
          <a:p>
            <a:endParaRPr lang="en-US"/>
          </a:p>
        </p:txBody>
      </p:sp>
      <p:sp>
        <p:nvSpPr>
          <p:cNvPr id="21525" name="Rectangle 58"/>
          <p:cNvSpPr>
            <a:spLocks noChangeArrowheads="1"/>
          </p:cNvSpPr>
          <p:nvPr/>
        </p:nvSpPr>
        <p:spPr bwMode="auto">
          <a:xfrm>
            <a:off x="4016375" y="2454275"/>
            <a:ext cx="4800600" cy="3544888"/>
          </a:xfrm>
          <a:prstGeom prst="rect">
            <a:avLst/>
          </a:prstGeom>
          <a:solidFill>
            <a:srgbClr val="F0F2F5"/>
          </a:solidFill>
          <a:ln w="117475">
            <a:solidFill>
              <a:srgbClr val="F0F2F5"/>
            </a:solidFill>
            <a:miter lim="800000"/>
            <a:headEnd/>
            <a:tailEnd/>
          </a:ln>
        </p:spPr>
        <p:txBody>
          <a:bodyPr/>
          <a:lstStyle/>
          <a:p>
            <a:endParaRPr lang="en-US"/>
          </a:p>
        </p:txBody>
      </p:sp>
      <p:sp>
        <p:nvSpPr>
          <p:cNvPr id="21526" name="Rectangle 59"/>
          <p:cNvSpPr>
            <a:spLocks noChangeArrowheads="1"/>
          </p:cNvSpPr>
          <p:nvPr/>
        </p:nvSpPr>
        <p:spPr bwMode="auto">
          <a:xfrm>
            <a:off x="4016375" y="2454275"/>
            <a:ext cx="4800600" cy="3544888"/>
          </a:xfrm>
          <a:prstGeom prst="rect">
            <a:avLst/>
          </a:prstGeom>
          <a:solidFill>
            <a:srgbClr val="EEF1F4"/>
          </a:solidFill>
          <a:ln w="103188">
            <a:solidFill>
              <a:srgbClr val="EEF1F4"/>
            </a:solidFill>
            <a:miter lim="800000"/>
            <a:headEnd/>
            <a:tailEnd/>
          </a:ln>
        </p:spPr>
        <p:txBody>
          <a:bodyPr/>
          <a:lstStyle/>
          <a:p>
            <a:endParaRPr lang="en-US"/>
          </a:p>
        </p:txBody>
      </p:sp>
      <p:sp>
        <p:nvSpPr>
          <p:cNvPr id="21527" name="Rectangle 60"/>
          <p:cNvSpPr>
            <a:spLocks noChangeArrowheads="1"/>
          </p:cNvSpPr>
          <p:nvPr/>
        </p:nvSpPr>
        <p:spPr bwMode="auto">
          <a:xfrm>
            <a:off x="4016375" y="2454275"/>
            <a:ext cx="4800600" cy="3544888"/>
          </a:xfrm>
          <a:prstGeom prst="rect">
            <a:avLst/>
          </a:prstGeom>
          <a:solidFill>
            <a:srgbClr val="EDEFF3"/>
          </a:solidFill>
          <a:ln w="88900">
            <a:solidFill>
              <a:srgbClr val="EDEFF3"/>
            </a:solidFill>
            <a:miter lim="800000"/>
            <a:headEnd/>
            <a:tailEnd/>
          </a:ln>
        </p:spPr>
        <p:txBody>
          <a:bodyPr/>
          <a:lstStyle/>
          <a:p>
            <a:endParaRPr lang="en-US"/>
          </a:p>
        </p:txBody>
      </p:sp>
      <p:sp>
        <p:nvSpPr>
          <p:cNvPr id="21528" name="Rectangle 61"/>
          <p:cNvSpPr>
            <a:spLocks noChangeArrowheads="1"/>
          </p:cNvSpPr>
          <p:nvPr/>
        </p:nvSpPr>
        <p:spPr bwMode="auto">
          <a:xfrm>
            <a:off x="4016375" y="2454275"/>
            <a:ext cx="4800600" cy="3544888"/>
          </a:xfrm>
          <a:prstGeom prst="rect">
            <a:avLst/>
          </a:prstGeom>
          <a:solidFill>
            <a:srgbClr val="EBEEF2"/>
          </a:solidFill>
          <a:ln w="73025">
            <a:solidFill>
              <a:srgbClr val="EBEEF2"/>
            </a:solidFill>
            <a:miter lim="800000"/>
            <a:headEnd/>
            <a:tailEnd/>
          </a:ln>
        </p:spPr>
        <p:txBody>
          <a:bodyPr/>
          <a:lstStyle/>
          <a:p>
            <a:endParaRPr lang="en-US"/>
          </a:p>
        </p:txBody>
      </p:sp>
      <p:sp>
        <p:nvSpPr>
          <p:cNvPr id="21529" name="Rectangle 62"/>
          <p:cNvSpPr>
            <a:spLocks noChangeArrowheads="1"/>
          </p:cNvSpPr>
          <p:nvPr/>
        </p:nvSpPr>
        <p:spPr bwMode="auto">
          <a:xfrm>
            <a:off x="4016375" y="2454275"/>
            <a:ext cx="4800600" cy="3544888"/>
          </a:xfrm>
          <a:prstGeom prst="rect">
            <a:avLst/>
          </a:prstGeom>
          <a:solidFill>
            <a:srgbClr val="EAECF1"/>
          </a:solidFill>
          <a:ln w="58738">
            <a:solidFill>
              <a:srgbClr val="EAECF1"/>
            </a:solidFill>
            <a:miter lim="800000"/>
            <a:headEnd/>
            <a:tailEnd/>
          </a:ln>
        </p:spPr>
        <p:txBody>
          <a:bodyPr/>
          <a:lstStyle/>
          <a:p>
            <a:endParaRPr lang="en-US"/>
          </a:p>
        </p:txBody>
      </p:sp>
      <p:sp>
        <p:nvSpPr>
          <p:cNvPr id="21530" name="Rectangle 63"/>
          <p:cNvSpPr>
            <a:spLocks noChangeArrowheads="1"/>
          </p:cNvSpPr>
          <p:nvPr/>
        </p:nvSpPr>
        <p:spPr bwMode="auto">
          <a:xfrm>
            <a:off x="4016375" y="2454275"/>
            <a:ext cx="4800600" cy="3544888"/>
          </a:xfrm>
          <a:prstGeom prst="rect">
            <a:avLst/>
          </a:prstGeom>
          <a:solidFill>
            <a:srgbClr val="E9EBF0"/>
          </a:solidFill>
          <a:ln w="44450">
            <a:solidFill>
              <a:srgbClr val="E9EBF0"/>
            </a:solidFill>
            <a:miter lim="800000"/>
            <a:headEnd/>
            <a:tailEnd/>
          </a:ln>
        </p:spPr>
        <p:txBody>
          <a:bodyPr/>
          <a:lstStyle/>
          <a:p>
            <a:endParaRPr lang="en-US"/>
          </a:p>
        </p:txBody>
      </p:sp>
      <p:sp>
        <p:nvSpPr>
          <p:cNvPr id="21531" name="Rectangle 64"/>
          <p:cNvSpPr>
            <a:spLocks noChangeArrowheads="1"/>
          </p:cNvSpPr>
          <p:nvPr/>
        </p:nvSpPr>
        <p:spPr bwMode="auto">
          <a:xfrm>
            <a:off x="4016375" y="2454275"/>
            <a:ext cx="4800600" cy="3544888"/>
          </a:xfrm>
          <a:prstGeom prst="rect">
            <a:avLst/>
          </a:prstGeom>
          <a:solidFill>
            <a:srgbClr val="E7EAEF"/>
          </a:solidFill>
          <a:ln w="30163">
            <a:solidFill>
              <a:srgbClr val="E7EAEF"/>
            </a:solidFill>
            <a:miter lim="800000"/>
            <a:headEnd/>
            <a:tailEnd/>
          </a:ln>
        </p:spPr>
        <p:txBody>
          <a:bodyPr/>
          <a:lstStyle/>
          <a:p>
            <a:endParaRPr lang="en-US"/>
          </a:p>
        </p:txBody>
      </p:sp>
      <p:sp>
        <p:nvSpPr>
          <p:cNvPr id="21532" name="Rectangle 65"/>
          <p:cNvSpPr>
            <a:spLocks noChangeArrowheads="1"/>
          </p:cNvSpPr>
          <p:nvPr/>
        </p:nvSpPr>
        <p:spPr bwMode="auto">
          <a:xfrm>
            <a:off x="4006850" y="2454275"/>
            <a:ext cx="4800600" cy="3544888"/>
          </a:xfrm>
          <a:prstGeom prst="rect">
            <a:avLst/>
          </a:prstGeom>
          <a:solidFill>
            <a:srgbClr val="E6E9EF"/>
          </a:solidFill>
          <a:ln w="14288">
            <a:solidFill>
              <a:srgbClr val="E6E9EF"/>
            </a:solidFill>
            <a:miter lim="800000"/>
            <a:headEnd/>
            <a:tailEnd/>
          </a:ln>
        </p:spPr>
        <p:txBody>
          <a:bodyPr/>
          <a:lstStyle/>
          <a:p>
            <a:endParaRPr lang="en-US"/>
          </a:p>
        </p:txBody>
      </p:sp>
      <p:sp>
        <p:nvSpPr>
          <p:cNvPr id="562242" name="Rectangle 66"/>
          <p:cNvSpPr>
            <a:spLocks noChangeArrowheads="1"/>
          </p:cNvSpPr>
          <p:nvPr/>
        </p:nvSpPr>
        <p:spPr bwMode="auto">
          <a:xfrm>
            <a:off x="3951288" y="2386013"/>
            <a:ext cx="4802187" cy="3559175"/>
          </a:xfrm>
          <a:prstGeom prst="rect">
            <a:avLst/>
          </a:prstGeom>
          <a:solidFill>
            <a:schemeClr val="accent1">
              <a:lumMod val="60000"/>
              <a:lumOff val="40000"/>
            </a:schemeClr>
          </a:solidFill>
          <a:ln w="9525">
            <a:noFill/>
            <a:miter lim="800000"/>
            <a:headEnd/>
            <a:tailEnd/>
          </a:ln>
        </p:spPr>
        <p:txBody>
          <a:bodyPr/>
          <a:lstStyle/>
          <a:p>
            <a:pPr>
              <a:defRPr/>
            </a:pPr>
            <a:endParaRPr lang="en-US"/>
          </a:p>
        </p:txBody>
      </p:sp>
      <p:sp>
        <p:nvSpPr>
          <p:cNvPr id="21534" name="Freeform 67"/>
          <p:cNvSpPr>
            <a:spLocks/>
          </p:cNvSpPr>
          <p:nvPr/>
        </p:nvSpPr>
        <p:spPr bwMode="auto">
          <a:xfrm>
            <a:off x="3941763" y="2366963"/>
            <a:ext cx="4802187" cy="3559175"/>
          </a:xfrm>
          <a:custGeom>
            <a:avLst/>
            <a:gdLst>
              <a:gd name="T0" fmla="*/ 0 w 3025"/>
              <a:gd name="T1" fmla="*/ 0 h 2242"/>
              <a:gd name="T2" fmla="*/ 0 w 3025"/>
              <a:gd name="T3" fmla="*/ 2147483647 h 2242"/>
              <a:gd name="T4" fmla="*/ 2147483647 w 3025"/>
              <a:gd name="T5" fmla="*/ 2147483647 h 2242"/>
              <a:gd name="T6" fmla="*/ 0 60000 65536"/>
              <a:gd name="T7" fmla="*/ 0 60000 65536"/>
              <a:gd name="T8" fmla="*/ 0 60000 65536"/>
              <a:gd name="T9" fmla="*/ 0 w 3025"/>
              <a:gd name="T10" fmla="*/ 0 h 2242"/>
              <a:gd name="T11" fmla="*/ 3025 w 3025"/>
              <a:gd name="T12" fmla="*/ 2242 h 2242"/>
            </a:gdLst>
            <a:ahLst/>
            <a:cxnLst>
              <a:cxn ang="T6">
                <a:pos x="T0" y="T1"/>
              </a:cxn>
              <a:cxn ang="T7">
                <a:pos x="T2" y="T3"/>
              </a:cxn>
              <a:cxn ang="T8">
                <a:pos x="T4" y="T5"/>
              </a:cxn>
            </a:cxnLst>
            <a:rect l="T9" t="T10" r="T11" b="T12"/>
            <a:pathLst>
              <a:path w="3025" h="2242">
                <a:moveTo>
                  <a:pt x="0" y="0"/>
                </a:moveTo>
                <a:lnTo>
                  <a:pt x="0" y="2242"/>
                </a:lnTo>
                <a:lnTo>
                  <a:pt x="3025" y="2242"/>
                </a:lnTo>
              </a:path>
            </a:pathLst>
          </a:custGeom>
          <a:noFill/>
          <a:ln w="14288">
            <a:solidFill>
              <a:srgbClr val="000000"/>
            </a:solidFill>
            <a:round/>
            <a:headEnd/>
            <a:tailEnd/>
          </a:ln>
        </p:spPr>
        <p:txBody>
          <a:bodyPr/>
          <a:lstStyle/>
          <a:p>
            <a:endParaRPr lang="en-US"/>
          </a:p>
        </p:txBody>
      </p:sp>
      <p:sp>
        <p:nvSpPr>
          <p:cNvPr id="562244" name="Line 68"/>
          <p:cNvSpPr>
            <a:spLocks noChangeShapeType="1"/>
          </p:cNvSpPr>
          <p:nvPr/>
        </p:nvSpPr>
        <p:spPr bwMode="auto">
          <a:xfrm>
            <a:off x="3941763" y="2792413"/>
            <a:ext cx="4389437" cy="3133725"/>
          </a:xfrm>
          <a:prstGeom prst="line">
            <a:avLst/>
          </a:prstGeom>
          <a:noFill/>
          <a:ln w="44450">
            <a:solidFill>
              <a:srgbClr val="004C9F"/>
            </a:solidFill>
            <a:round/>
            <a:headEnd/>
            <a:tailEnd/>
          </a:ln>
        </p:spPr>
        <p:txBody>
          <a:bodyPr/>
          <a:lstStyle/>
          <a:p>
            <a:endParaRPr lang="en-US"/>
          </a:p>
        </p:txBody>
      </p:sp>
      <p:grpSp>
        <p:nvGrpSpPr>
          <p:cNvPr id="2" name="Group 69"/>
          <p:cNvGrpSpPr>
            <a:grpSpLocks/>
          </p:cNvGrpSpPr>
          <p:nvPr/>
        </p:nvGrpSpPr>
        <p:grpSpPr bwMode="auto">
          <a:xfrm>
            <a:off x="3489325" y="5164138"/>
            <a:ext cx="3754438" cy="968375"/>
            <a:chOff x="1300" y="2417"/>
            <a:chExt cx="1552" cy="1330"/>
          </a:xfrm>
        </p:grpSpPr>
        <p:sp>
          <p:nvSpPr>
            <p:cNvPr id="21555" name="Freeform 70"/>
            <p:cNvSpPr>
              <a:spLocks/>
            </p:cNvSpPr>
            <p:nvPr/>
          </p:nvSpPr>
          <p:spPr bwMode="auto">
            <a:xfrm>
              <a:off x="1489" y="2462"/>
              <a:ext cx="1363" cy="992"/>
            </a:xfrm>
            <a:custGeom>
              <a:avLst/>
              <a:gdLst>
                <a:gd name="T0" fmla="*/ 0 w 1363"/>
                <a:gd name="T1" fmla="*/ 0 h 992"/>
                <a:gd name="T2" fmla="*/ 1363 w 1363"/>
                <a:gd name="T3" fmla="*/ 0 h 992"/>
                <a:gd name="T4" fmla="*/ 1363 w 1363"/>
                <a:gd name="T5" fmla="*/ 992 h 992"/>
                <a:gd name="T6" fmla="*/ 0 60000 65536"/>
                <a:gd name="T7" fmla="*/ 0 60000 65536"/>
                <a:gd name="T8" fmla="*/ 0 60000 65536"/>
                <a:gd name="T9" fmla="*/ 0 w 1363"/>
                <a:gd name="T10" fmla="*/ 0 h 992"/>
                <a:gd name="T11" fmla="*/ 1363 w 1363"/>
                <a:gd name="T12" fmla="*/ 992 h 992"/>
              </a:gdLst>
              <a:ahLst/>
              <a:cxnLst>
                <a:cxn ang="T6">
                  <a:pos x="T0" y="T1"/>
                </a:cxn>
                <a:cxn ang="T7">
                  <a:pos x="T2" y="T3"/>
                </a:cxn>
                <a:cxn ang="T8">
                  <a:pos x="T4" y="T5"/>
                </a:cxn>
              </a:cxnLst>
              <a:rect l="T9" t="T10" r="T11" b="T12"/>
              <a:pathLst>
                <a:path w="1363" h="992">
                  <a:moveTo>
                    <a:pt x="0" y="0"/>
                  </a:moveTo>
                  <a:lnTo>
                    <a:pt x="1363" y="0"/>
                  </a:lnTo>
                  <a:lnTo>
                    <a:pt x="1363" y="992"/>
                  </a:lnTo>
                </a:path>
              </a:pathLst>
            </a:custGeom>
            <a:noFill/>
            <a:ln w="14288">
              <a:solidFill>
                <a:schemeClr val="tx1"/>
              </a:solidFill>
              <a:prstDash val="sysDot"/>
              <a:round/>
              <a:headEnd/>
              <a:tailEnd/>
            </a:ln>
          </p:spPr>
          <p:txBody>
            <a:bodyPr/>
            <a:lstStyle/>
            <a:p>
              <a:endParaRPr lang="en-US"/>
            </a:p>
          </p:txBody>
        </p:sp>
        <p:sp>
          <p:nvSpPr>
            <p:cNvPr id="21556" name="Rectangle 71"/>
            <p:cNvSpPr>
              <a:spLocks noChangeArrowheads="1"/>
            </p:cNvSpPr>
            <p:nvPr/>
          </p:nvSpPr>
          <p:spPr bwMode="auto">
            <a:xfrm>
              <a:off x="1300" y="2417"/>
              <a:ext cx="35" cy="251"/>
            </a:xfrm>
            <a:prstGeom prst="rect">
              <a:avLst/>
            </a:prstGeom>
            <a:noFill/>
            <a:ln w="9525">
              <a:noFill/>
              <a:miter lim="800000"/>
              <a:headEnd/>
              <a:tailEnd/>
            </a:ln>
          </p:spPr>
          <p:txBody>
            <a:bodyPr lIns="0" tIns="0" rIns="0" bIns="0">
              <a:spAutoFit/>
            </a:bodyPr>
            <a:lstStyle/>
            <a:p>
              <a:pPr eaLnBrk="0" hangingPunct="0"/>
              <a:r>
                <a:rPr lang="en-US" sz="1200">
                  <a:solidFill>
                    <a:srgbClr val="000000"/>
                  </a:solidFill>
                </a:rPr>
                <a:t>1</a:t>
              </a:r>
              <a:endParaRPr lang="en-US" sz="2400">
                <a:latin typeface="Times New Roman" pitchFamily="18" charset="0"/>
              </a:endParaRPr>
            </a:p>
          </p:txBody>
        </p:sp>
        <p:sp>
          <p:nvSpPr>
            <p:cNvPr id="21557" name="Rectangle 72"/>
            <p:cNvSpPr>
              <a:spLocks noChangeArrowheads="1"/>
            </p:cNvSpPr>
            <p:nvPr/>
          </p:nvSpPr>
          <p:spPr bwMode="auto">
            <a:xfrm>
              <a:off x="2796" y="3497"/>
              <a:ext cx="35" cy="250"/>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5</a:t>
              </a:r>
              <a:endParaRPr lang="en-US" sz="2400">
                <a:latin typeface="Times New Roman" pitchFamily="18" charset="0"/>
              </a:endParaRPr>
            </a:p>
          </p:txBody>
        </p:sp>
      </p:grpSp>
      <p:grpSp>
        <p:nvGrpSpPr>
          <p:cNvPr id="3" name="Group 73"/>
          <p:cNvGrpSpPr>
            <a:grpSpLocks/>
          </p:cNvGrpSpPr>
          <p:nvPr/>
        </p:nvGrpSpPr>
        <p:grpSpPr bwMode="auto">
          <a:xfrm>
            <a:off x="7237413" y="5033963"/>
            <a:ext cx="220662" cy="195262"/>
            <a:chOff x="2824" y="2376"/>
            <a:chExt cx="139" cy="123"/>
          </a:xfrm>
        </p:grpSpPr>
        <p:sp>
          <p:nvSpPr>
            <p:cNvPr id="21553" name="Oval 74"/>
            <p:cNvSpPr>
              <a:spLocks noChangeArrowheads="1"/>
            </p:cNvSpPr>
            <p:nvPr/>
          </p:nvSpPr>
          <p:spPr bwMode="auto">
            <a:xfrm>
              <a:off x="2824" y="2435"/>
              <a:ext cx="65" cy="64"/>
            </a:xfrm>
            <a:prstGeom prst="ellipse">
              <a:avLst/>
            </a:prstGeom>
            <a:solidFill>
              <a:srgbClr val="000000"/>
            </a:solidFill>
            <a:ln w="9525">
              <a:noFill/>
              <a:round/>
              <a:headEnd/>
              <a:tailEnd/>
            </a:ln>
          </p:spPr>
          <p:txBody>
            <a:bodyPr/>
            <a:lstStyle/>
            <a:p>
              <a:endParaRPr lang="en-US"/>
            </a:p>
          </p:txBody>
        </p:sp>
        <p:sp>
          <p:nvSpPr>
            <p:cNvPr id="21554" name="Rectangle 75"/>
            <p:cNvSpPr>
              <a:spLocks noChangeArrowheads="1"/>
            </p:cNvSpPr>
            <p:nvPr/>
          </p:nvSpPr>
          <p:spPr bwMode="auto">
            <a:xfrm>
              <a:off x="2899" y="2376"/>
              <a:ext cx="64"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B</a:t>
              </a:r>
              <a:endParaRPr lang="en-US" sz="2400">
                <a:latin typeface="Times New Roman" pitchFamily="18" charset="0"/>
              </a:endParaRPr>
            </a:p>
          </p:txBody>
        </p:sp>
      </p:grpSp>
      <p:sp>
        <p:nvSpPr>
          <p:cNvPr id="21538" name="Rectangle 76"/>
          <p:cNvSpPr>
            <a:spLocks noChangeArrowheads="1"/>
          </p:cNvSpPr>
          <p:nvPr/>
        </p:nvSpPr>
        <p:spPr bwMode="auto">
          <a:xfrm>
            <a:off x="3740150" y="5992813"/>
            <a:ext cx="84138" cy="182562"/>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0</a:t>
            </a:r>
            <a:endParaRPr lang="en-US" sz="2400">
              <a:latin typeface="Times New Roman" pitchFamily="18" charset="0"/>
            </a:endParaRPr>
          </a:p>
        </p:txBody>
      </p:sp>
      <p:sp>
        <p:nvSpPr>
          <p:cNvPr id="21539" name="Rectangle 77"/>
          <p:cNvSpPr>
            <a:spLocks noChangeArrowheads="1"/>
          </p:cNvSpPr>
          <p:nvPr/>
        </p:nvSpPr>
        <p:spPr bwMode="auto">
          <a:xfrm>
            <a:off x="3459163" y="2105025"/>
            <a:ext cx="703262" cy="182563"/>
          </a:xfrm>
          <a:prstGeom prst="rect">
            <a:avLst/>
          </a:prstGeom>
          <a:noFill/>
          <a:ln w="9525">
            <a:noFill/>
            <a:miter lim="800000"/>
            <a:headEnd/>
            <a:tailEnd/>
          </a:ln>
        </p:spPr>
        <p:txBody>
          <a:bodyPr wrap="none" lIns="0" tIns="0" rIns="0" bIns="0">
            <a:spAutoFit/>
          </a:bodyPr>
          <a:lstStyle/>
          <a:p>
            <a:pPr eaLnBrk="0" hangingPunct="0"/>
            <a:r>
              <a:rPr lang="en-US" sz="1200" b="1">
                <a:solidFill>
                  <a:srgbClr val="CCCC00"/>
                </a:solidFill>
              </a:rPr>
              <a:t>Coconuts</a:t>
            </a:r>
            <a:endParaRPr lang="en-US" sz="2400">
              <a:solidFill>
                <a:srgbClr val="CCCC00"/>
              </a:solidFill>
              <a:latin typeface="Times New Roman" pitchFamily="18" charset="0"/>
            </a:endParaRPr>
          </a:p>
        </p:txBody>
      </p:sp>
      <p:grpSp>
        <p:nvGrpSpPr>
          <p:cNvPr id="4" name="Group 78"/>
          <p:cNvGrpSpPr>
            <a:grpSpLocks/>
          </p:cNvGrpSpPr>
          <p:nvPr/>
        </p:nvGrpSpPr>
        <p:grpSpPr bwMode="auto">
          <a:xfrm>
            <a:off x="3646488" y="2733675"/>
            <a:ext cx="4718050" cy="3471863"/>
            <a:chOff x="1300" y="1424"/>
            <a:chExt cx="2972" cy="2187"/>
          </a:xfrm>
        </p:grpSpPr>
        <p:sp>
          <p:nvSpPr>
            <p:cNvPr id="21549" name="Oval 79"/>
            <p:cNvSpPr>
              <a:spLocks noChangeArrowheads="1"/>
            </p:cNvSpPr>
            <p:nvPr/>
          </p:nvSpPr>
          <p:spPr bwMode="auto">
            <a:xfrm>
              <a:off x="4207" y="3417"/>
              <a:ext cx="65" cy="64"/>
            </a:xfrm>
            <a:prstGeom prst="ellipse">
              <a:avLst/>
            </a:prstGeom>
            <a:solidFill>
              <a:srgbClr val="000000"/>
            </a:solidFill>
            <a:ln w="9525">
              <a:noFill/>
              <a:round/>
              <a:headEnd/>
              <a:tailEnd/>
            </a:ln>
          </p:spPr>
          <p:txBody>
            <a:bodyPr/>
            <a:lstStyle/>
            <a:p>
              <a:endParaRPr lang="en-US"/>
            </a:p>
          </p:txBody>
        </p:sp>
        <p:sp>
          <p:nvSpPr>
            <p:cNvPr id="21550" name="Oval 80"/>
            <p:cNvSpPr>
              <a:spLocks noChangeArrowheads="1"/>
            </p:cNvSpPr>
            <p:nvPr/>
          </p:nvSpPr>
          <p:spPr bwMode="auto">
            <a:xfrm>
              <a:off x="1451" y="1443"/>
              <a:ext cx="65" cy="65"/>
            </a:xfrm>
            <a:prstGeom prst="ellipse">
              <a:avLst/>
            </a:prstGeom>
            <a:solidFill>
              <a:srgbClr val="000000"/>
            </a:solidFill>
            <a:ln w="9525">
              <a:noFill/>
              <a:round/>
              <a:headEnd/>
              <a:tailEnd/>
            </a:ln>
          </p:spPr>
          <p:txBody>
            <a:bodyPr/>
            <a:lstStyle/>
            <a:p>
              <a:endParaRPr lang="en-US"/>
            </a:p>
          </p:txBody>
        </p:sp>
        <p:sp>
          <p:nvSpPr>
            <p:cNvPr id="21551" name="Rectangle 81"/>
            <p:cNvSpPr>
              <a:spLocks noChangeArrowheads="1"/>
            </p:cNvSpPr>
            <p:nvPr/>
          </p:nvSpPr>
          <p:spPr bwMode="auto">
            <a:xfrm>
              <a:off x="4185" y="3496"/>
              <a:ext cx="53"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6</a:t>
              </a:r>
              <a:endParaRPr lang="en-US" sz="2400">
                <a:latin typeface="Times New Roman" pitchFamily="18" charset="0"/>
              </a:endParaRPr>
            </a:p>
          </p:txBody>
        </p:sp>
        <p:sp>
          <p:nvSpPr>
            <p:cNvPr id="21552" name="Rectangle 82"/>
            <p:cNvSpPr>
              <a:spLocks noChangeArrowheads="1"/>
            </p:cNvSpPr>
            <p:nvPr/>
          </p:nvSpPr>
          <p:spPr bwMode="auto">
            <a:xfrm>
              <a:off x="1300" y="1424"/>
              <a:ext cx="53"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6</a:t>
              </a:r>
              <a:endParaRPr lang="en-US" sz="2400">
                <a:latin typeface="Times New Roman" pitchFamily="18" charset="0"/>
              </a:endParaRPr>
            </a:p>
          </p:txBody>
        </p:sp>
      </p:grpSp>
      <p:grpSp>
        <p:nvGrpSpPr>
          <p:cNvPr id="5" name="Group 83"/>
          <p:cNvGrpSpPr>
            <a:grpSpLocks/>
          </p:cNvGrpSpPr>
          <p:nvPr/>
        </p:nvGrpSpPr>
        <p:grpSpPr bwMode="auto">
          <a:xfrm>
            <a:off x="7316788" y="3567113"/>
            <a:ext cx="1946275" cy="1455737"/>
            <a:chOff x="2852" y="1573"/>
            <a:chExt cx="1225" cy="880"/>
          </a:xfrm>
        </p:grpSpPr>
        <p:sp>
          <p:nvSpPr>
            <p:cNvPr id="21543" name="Rectangle 84"/>
            <p:cNvSpPr>
              <a:spLocks noChangeArrowheads="1"/>
            </p:cNvSpPr>
            <p:nvPr/>
          </p:nvSpPr>
          <p:spPr bwMode="auto">
            <a:xfrm>
              <a:off x="3047" y="1573"/>
              <a:ext cx="983" cy="565"/>
            </a:xfrm>
            <a:prstGeom prst="rect">
              <a:avLst/>
            </a:prstGeom>
            <a:solidFill>
              <a:srgbClr val="E1E5E9"/>
            </a:solidFill>
            <a:ln w="9525">
              <a:noFill/>
              <a:miter lim="800000"/>
              <a:headEnd/>
              <a:tailEnd/>
            </a:ln>
          </p:spPr>
          <p:txBody>
            <a:bodyPr/>
            <a:lstStyle/>
            <a:p>
              <a:endParaRPr lang="en-US"/>
            </a:p>
          </p:txBody>
        </p:sp>
        <p:sp>
          <p:nvSpPr>
            <p:cNvPr id="21544" name="Line 85"/>
            <p:cNvSpPr>
              <a:spLocks noChangeShapeType="1"/>
            </p:cNvSpPr>
            <p:nvPr/>
          </p:nvSpPr>
          <p:spPr bwMode="auto">
            <a:xfrm flipH="1">
              <a:off x="2852" y="1999"/>
              <a:ext cx="195" cy="454"/>
            </a:xfrm>
            <a:prstGeom prst="line">
              <a:avLst/>
            </a:prstGeom>
            <a:noFill/>
            <a:ln w="14288">
              <a:solidFill>
                <a:srgbClr val="000000"/>
              </a:solidFill>
              <a:round/>
              <a:headEnd/>
              <a:tailEnd/>
            </a:ln>
          </p:spPr>
          <p:txBody>
            <a:bodyPr/>
            <a:lstStyle/>
            <a:p>
              <a:endParaRPr lang="en-US"/>
            </a:p>
          </p:txBody>
        </p:sp>
        <p:sp>
          <p:nvSpPr>
            <p:cNvPr id="21545" name="Rectangle 86"/>
            <p:cNvSpPr>
              <a:spLocks noChangeArrowheads="1"/>
            </p:cNvSpPr>
            <p:nvPr/>
          </p:nvSpPr>
          <p:spPr bwMode="auto">
            <a:xfrm>
              <a:off x="3097" y="1626"/>
              <a:ext cx="826" cy="110"/>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If there is no trade, </a:t>
              </a:r>
              <a:endParaRPr lang="en-US" sz="2400">
                <a:latin typeface="Times New Roman" pitchFamily="18" charset="0"/>
              </a:endParaRPr>
            </a:p>
          </p:txBody>
        </p:sp>
        <p:sp>
          <p:nvSpPr>
            <p:cNvPr id="21546" name="Rectangle 87"/>
            <p:cNvSpPr>
              <a:spLocks noChangeArrowheads="1"/>
            </p:cNvSpPr>
            <p:nvPr/>
          </p:nvSpPr>
          <p:spPr bwMode="auto">
            <a:xfrm>
              <a:off x="3098" y="1750"/>
              <a:ext cx="979" cy="110"/>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Assume Kate chooses </a:t>
              </a:r>
              <a:endParaRPr lang="en-US" sz="2400">
                <a:latin typeface="Times New Roman" pitchFamily="18" charset="0"/>
              </a:endParaRPr>
            </a:p>
          </p:txBody>
        </p:sp>
        <p:sp>
          <p:nvSpPr>
            <p:cNvPr id="21547" name="Rectangle 88"/>
            <p:cNvSpPr>
              <a:spLocks noChangeArrowheads="1"/>
            </p:cNvSpPr>
            <p:nvPr/>
          </p:nvSpPr>
          <p:spPr bwMode="auto">
            <a:xfrm>
              <a:off x="3097" y="1874"/>
              <a:ext cx="834" cy="111"/>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this production and </a:t>
              </a:r>
              <a:endParaRPr lang="en-US" sz="2400">
                <a:latin typeface="Times New Roman" pitchFamily="18" charset="0"/>
              </a:endParaRPr>
            </a:p>
          </p:txBody>
        </p:sp>
        <p:sp>
          <p:nvSpPr>
            <p:cNvPr id="21548" name="Rectangle 89"/>
            <p:cNvSpPr>
              <a:spLocks noChangeArrowheads="1"/>
            </p:cNvSpPr>
            <p:nvPr/>
          </p:nvSpPr>
          <p:spPr bwMode="auto">
            <a:xfrm>
              <a:off x="3097" y="1998"/>
              <a:ext cx="568" cy="110"/>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consumption.</a:t>
              </a:r>
              <a:endParaRPr lang="en-US" sz="2400">
                <a:latin typeface="Times New Roman" pitchFamily="18" charset="0"/>
              </a:endParaRPr>
            </a:p>
          </p:txBody>
        </p:sp>
      </p:grpSp>
      <p:sp>
        <p:nvSpPr>
          <p:cNvPr id="21542" name="Rectangle 91"/>
          <p:cNvSpPr>
            <a:spLocks noChangeArrowheads="1"/>
          </p:cNvSpPr>
          <p:nvPr/>
        </p:nvSpPr>
        <p:spPr bwMode="auto">
          <a:xfrm>
            <a:off x="8404225" y="6186488"/>
            <a:ext cx="314325" cy="182562"/>
          </a:xfrm>
          <a:prstGeom prst="rect">
            <a:avLst/>
          </a:prstGeom>
          <a:noFill/>
          <a:ln w="9525">
            <a:noFill/>
            <a:miter lim="800000"/>
            <a:headEnd/>
            <a:tailEnd/>
          </a:ln>
        </p:spPr>
        <p:txBody>
          <a:bodyPr wrap="none" lIns="0" tIns="0" rIns="0" bIns="0">
            <a:spAutoFit/>
          </a:bodyPr>
          <a:lstStyle/>
          <a:p>
            <a:pPr eaLnBrk="0" hangingPunct="0"/>
            <a:r>
              <a:rPr lang="en-US" sz="1200" b="1">
                <a:solidFill>
                  <a:srgbClr val="CCCC00"/>
                </a:solidFill>
              </a:rPr>
              <a:t>Fish</a:t>
            </a:r>
            <a:endParaRPr lang="en-US" sz="2400">
              <a:solidFill>
                <a:srgbClr val="CCCC00"/>
              </a:solidFill>
              <a:latin typeface="Times New Roman" pitchFamily="18" charset="0"/>
            </a:endParaRPr>
          </a:p>
        </p:txBody>
      </p:sp>
      <p:sp>
        <p:nvSpPr>
          <p:cNvPr id="42" name="Slide Number Placeholder 41"/>
          <p:cNvSpPr>
            <a:spLocks noGrp="1"/>
          </p:cNvSpPr>
          <p:nvPr>
            <p:ph type="sldNum" sz="quarter" idx="11"/>
          </p:nvPr>
        </p:nvSpPr>
        <p:spPr/>
        <p:txBody>
          <a:bodyPr/>
          <a:lstStyle/>
          <a:p>
            <a:pPr>
              <a:defRPr/>
            </a:pPr>
            <a:fld id="{5052066A-32A6-4331-A499-B544CF86F1CC}" type="slidenum">
              <a:rPr lang="en-US" smtClean="0"/>
              <a:pPr>
                <a:defRPr/>
              </a:pPr>
              <a:t>7</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62266"/>
                                        </p:tgtEl>
                                        <p:attrNameLst>
                                          <p:attrName>style.visibility</p:attrName>
                                        </p:attrNameLst>
                                      </p:cBhvr>
                                      <p:to>
                                        <p:strVal val="visible"/>
                                      </p:to>
                                    </p:set>
                                    <p:animEffect transition="in" filter="blinds(horizontal)">
                                      <p:cBhvr>
                                        <p:cTn id="7" dur="500"/>
                                        <p:tgtEl>
                                          <p:spTgt spid="56226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62230"/>
                                        </p:tgtEl>
                                        <p:attrNameLst>
                                          <p:attrName>style.visibility</p:attrName>
                                        </p:attrNameLst>
                                      </p:cBhvr>
                                      <p:to>
                                        <p:strVal val="visible"/>
                                      </p:to>
                                    </p:set>
                                    <p:animEffect transition="in" filter="blinds(horizontal)">
                                      <p:cBhvr>
                                        <p:cTn id="12" dur="500"/>
                                        <p:tgtEl>
                                          <p:spTgt spid="56223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dissolv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562244"/>
                                        </p:tgtEl>
                                        <p:attrNameLst>
                                          <p:attrName>style.visibility</p:attrName>
                                        </p:attrNameLst>
                                      </p:cBhvr>
                                      <p:to>
                                        <p:strVal val="visible"/>
                                      </p:to>
                                    </p:set>
                                    <p:animEffect transition="in" filter="strips(downRight)">
                                      <p:cBhvr>
                                        <p:cTn id="22" dur="500"/>
                                        <p:tgtEl>
                                          <p:spTgt spid="562244"/>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3"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strips(upRight)">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dissolve">
                                      <p:cBhvr>
                                        <p:cTn id="32" dur="500"/>
                                        <p:tgtEl>
                                          <p:spTgt spid="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wipe(left)">
                                      <p:cBhvr>
                                        <p:cTn id="3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2230" grpId="0" animBg="1"/>
      <p:bldP spid="562244"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685800" y="6248400"/>
            <a:ext cx="1905000" cy="457200"/>
          </a:xfrm>
          <a:prstGeom prst="rect">
            <a:avLst/>
          </a:prstGeom>
          <a:noFill/>
          <a:ln w="9525">
            <a:noFill/>
            <a:miter lim="800000"/>
            <a:headEnd/>
            <a:tailEnd/>
          </a:ln>
        </p:spPr>
        <p:txBody>
          <a:bodyPr wrap="none" anchor="ctr"/>
          <a:lstStyle/>
          <a:p>
            <a:endParaRPr lang="en-US"/>
          </a:p>
        </p:txBody>
      </p:sp>
      <p:sp>
        <p:nvSpPr>
          <p:cNvPr id="22531" name="Rectangle 3"/>
          <p:cNvSpPr>
            <a:spLocks noChangeArrowheads="1"/>
          </p:cNvSpPr>
          <p:nvPr/>
        </p:nvSpPr>
        <p:spPr bwMode="auto">
          <a:xfrm>
            <a:off x="3124200" y="6248400"/>
            <a:ext cx="2895600" cy="457200"/>
          </a:xfrm>
          <a:prstGeom prst="rect">
            <a:avLst/>
          </a:prstGeom>
          <a:noFill/>
          <a:ln w="9525">
            <a:noFill/>
            <a:miter lim="800000"/>
            <a:headEnd/>
            <a:tailEnd/>
          </a:ln>
        </p:spPr>
        <p:txBody>
          <a:bodyPr wrap="none" anchor="ctr"/>
          <a:lstStyle/>
          <a:p>
            <a:endParaRPr lang="en-US"/>
          </a:p>
        </p:txBody>
      </p:sp>
      <p:sp>
        <p:nvSpPr>
          <p:cNvPr id="566276" name="Rectangle 4"/>
          <p:cNvSpPr>
            <a:spLocks noGrp="1" noChangeArrowheads="1"/>
          </p:cNvSpPr>
          <p:nvPr>
            <p:ph type="title"/>
          </p:nvPr>
        </p:nvSpPr>
        <p:spPr/>
        <p:txBody>
          <a:bodyPr>
            <a:normAutofit fontScale="90000"/>
          </a:bodyPr>
          <a:lstStyle/>
          <a:p>
            <a:pPr eaLnBrk="1" fontAlgn="auto" hangingPunct="1">
              <a:spcAft>
                <a:spcPts val="0"/>
              </a:spcAft>
              <a:defRPr/>
            </a:pPr>
            <a:r>
              <a:rPr lang="en-US" smtClean="0">
                <a:solidFill>
                  <a:srgbClr val="FF9900"/>
                </a:solidFill>
              </a:rPr>
              <a:t>Opportunity Cost and Comparative Advantage</a:t>
            </a:r>
          </a:p>
        </p:txBody>
      </p:sp>
      <p:sp>
        <p:nvSpPr>
          <p:cNvPr id="566277" name="Rectangle 5"/>
          <p:cNvSpPr>
            <a:spLocks noGrp="1" noChangeArrowheads="1"/>
          </p:cNvSpPr>
          <p:nvPr>
            <p:ph idx="1"/>
          </p:nvPr>
        </p:nvSpPr>
        <p:spPr/>
        <p:txBody>
          <a:bodyPr/>
          <a:lstStyle/>
          <a:p>
            <a:pPr eaLnBrk="1" hangingPunct="1"/>
            <a:r>
              <a:rPr lang="en-US" i="1" smtClean="0">
                <a:solidFill>
                  <a:srgbClr val="CCCC00"/>
                </a:solidFill>
              </a:rPr>
              <a:t>Opportunity cost</a:t>
            </a:r>
            <a:r>
              <a:rPr lang="en-US" smtClean="0"/>
              <a:t> is what must be given up to obtain some item.</a:t>
            </a:r>
          </a:p>
          <a:p>
            <a:pPr eaLnBrk="1" hangingPunct="1"/>
            <a:r>
              <a:rPr lang="en-US" smtClean="0"/>
              <a:t>The producer who has the smaller opportunity cost of producing a good is said to have a </a:t>
            </a:r>
            <a:r>
              <a:rPr lang="en-US" i="1" smtClean="0">
                <a:solidFill>
                  <a:srgbClr val="CCCC00"/>
                </a:solidFill>
              </a:rPr>
              <a:t>comparative advantage</a:t>
            </a:r>
            <a:r>
              <a:rPr lang="en-US" smtClean="0"/>
              <a:t> in producing that good.</a:t>
            </a:r>
          </a:p>
          <a:p>
            <a:pPr eaLnBrk="1" hangingPunct="1"/>
            <a:endParaRPr lang="en-US" smtClean="0"/>
          </a:p>
          <a:p>
            <a:pPr algn="ctr" eaLnBrk="1" hangingPunct="1">
              <a:buFont typeface="Wingdings" pitchFamily="2" charset="2"/>
              <a:buNone/>
            </a:pPr>
            <a:r>
              <a:rPr lang="en-US" smtClean="0"/>
              <a:t>Who has the comparative advantage in the production of each good?</a:t>
            </a:r>
          </a:p>
        </p:txBody>
      </p:sp>
      <p:sp>
        <p:nvSpPr>
          <p:cNvPr id="22534" name="Text Box 6"/>
          <p:cNvSpPr txBox="1">
            <a:spLocks noChangeArrowheads="1"/>
          </p:cNvSpPr>
          <p:nvPr/>
        </p:nvSpPr>
        <p:spPr bwMode="auto">
          <a:xfrm>
            <a:off x="211138" y="4194175"/>
            <a:ext cx="609600" cy="1555750"/>
          </a:xfrm>
          <a:prstGeom prst="rect">
            <a:avLst/>
          </a:prstGeom>
          <a:noFill/>
          <a:ln w="12700">
            <a:noFill/>
            <a:miter lim="800000"/>
            <a:headEnd type="none" w="sm" len="sm"/>
            <a:tailEnd type="none" w="sm" len="sm"/>
          </a:ln>
        </p:spPr>
        <p:txBody>
          <a:bodyPr>
            <a:spAutoFit/>
          </a:bodyPr>
          <a:lstStyle/>
          <a:p>
            <a:pPr eaLnBrk="0" hangingPunct="0">
              <a:spcBef>
                <a:spcPct val="50000"/>
              </a:spcBef>
            </a:pPr>
            <a:r>
              <a:rPr lang="en-US" altLang="en-US" sz="9600" b="1">
                <a:latin typeface="Times New Roman" pitchFamily="18" charset="0"/>
              </a:rPr>
              <a:t>?</a:t>
            </a:r>
          </a:p>
        </p:txBody>
      </p:sp>
      <p:sp>
        <p:nvSpPr>
          <p:cNvPr id="22535" name="Text Box 7"/>
          <p:cNvSpPr txBox="1">
            <a:spLocks noChangeArrowheads="1"/>
          </p:cNvSpPr>
          <p:nvPr/>
        </p:nvSpPr>
        <p:spPr bwMode="auto">
          <a:xfrm>
            <a:off x="7962900" y="4405313"/>
            <a:ext cx="609600" cy="1555750"/>
          </a:xfrm>
          <a:prstGeom prst="rect">
            <a:avLst/>
          </a:prstGeom>
          <a:noFill/>
          <a:ln w="12700">
            <a:noFill/>
            <a:miter lim="800000"/>
            <a:headEnd type="none" w="sm" len="sm"/>
            <a:tailEnd type="none" w="sm" len="sm"/>
          </a:ln>
        </p:spPr>
        <p:txBody>
          <a:bodyPr>
            <a:spAutoFit/>
          </a:bodyPr>
          <a:lstStyle/>
          <a:p>
            <a:pPr eaLnBrk="0" hangingPunct="0">
              <a:spcBef>
                <a:spcPct val="50000"/>
              </a:spcBef>
            </a:pPr>
            <a:r>
              <a:rPr lang="en-US" altLang="en-US" sz="9600" b="1">
                <a:latin typeface="Times New Roman" pitchFamily="18" charset="0"/>
              </a:rPr>
              <a:t>?</a:t>
            </a:r>
          </a:p>
        </p:txBody>
      </p:sp>
      <p:sp>
        <p:nvSpPr>
          <p:cNvPr id="8" name="Slide Number Placeholder 7"/>
          <p:cNvSpPr>
            <a:spLocks noGrp="1"/>
          </p:cNvSpPr>
          <p:nvPr>
            <p:ph type="sldNum" sz="quarter" idx="12"/>
          </p:nvPr>
        </p:nvSpPr>
        <p:spPr/>
        <p:txBody>
          <a:bodyPr/>
          <a:lstStyle/>
          <a:p>
            <a:pPr>
              <a:defRPr/>
            </a:pPr>
            <a:fld id="{1FECC814-04C2-41CA-B689-ED75D2517335}" type="slidenum">
              <a:rPr lang="en-US" smtClean="0"/>
              <a:pPr>
                <a:defRPr/>
              </a:pPr>
              <a:t>8</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66277">
                                            <p:txEl>
                                              <p:pRg st="0" end="0"/>
                                            </p:txEl>
                                          </p:spTgt>
                                        </p:tgtEl>
                                        <p:attrNameLst>
                                          <p:attrName>style.visibility</p:attrName>
                                        </p:attrNameLst>
                                      </p:cBhvr>
                                      <p:to>
                                        <p:strVal val="visible"/>
                                      </p:to>
                                    </p:set>
                                    <p:anim calcmode="lin" valueType="num">
                                      <p:cBhvr additive="base">
                                        <p:cTn id="7" dur="500" fill="hold"/>
                                        <p:tgtEl>
                                          <p:spTgt spid="56627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6627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66277">
                                            <p:txEl>
                                              <p:pRg st="1" end="1"/>
                                            </p:txEl>
                                          </p:spTgt>
                                        </p:tgtEl>
                                        <p:attrNameLst>
                                          <p:attrName>style.visibility</p:attrName>
                                        </p:attrNameLst>
                                      </p:cBhvr>
                                      <p:to>
                                        <p:strVal val="visible"/>
                                      </p:to>
                                    </p:set>
                                    <p:anim calcmode="lin" valueType="num">
                                      <p:cBhvr additive="base">
                                        <p:cTn id="13" dur="500" fill="hold"/>
                                        <p:tgtEl>
                                          <p:spTgt spid="56627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6627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66277">
                                            <p:txEl>
                                              <p:pRg st="3" end="3"/>
                                            </p:txEl>
                                          </p:spTgt>
                                        </p:tgtEl>
                                        <p:attrNameLst>
                                          <p:attrName>style.visibility</p:attrName>
                                        </p:attrNameLst>
                                      </p:cBhvr>
                                      <p:to>
                                        <p:strVal val="visible"/>
                                      </p:to>
                                    </p:set>
                                    <p:anim calcmode="lin" valueType="num">
                                      <p:cBhvr additive="base">
                                        <p:cTn id="19" dur="500" fill="hold"/>
                                        <p:tgtEl>
                                          <p:spTgt spid="5662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6627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mtClean="0">
                <a:solidFill>
                  <a:srgbClr val="CCCC00"/>
                </a:solidFill>
              </a:rPr>
              <a:t>The Opportunity Cost</a:t>
            </a:r>
          </a:p>
        </p:txBody>
      </p:sp>
      <p:graphicFrame>
        <p:nvGraphicFramePr>
          <p:cNvPr id="565281" name="Group 33"/>
          <p:cNvGraphicFramePr>
            <a:graphicFrameLocks noGrp="1"/>
          </p:cNvGraphicFramePr>
          <p:nvPr>
            <p:ph sz="half" idx="1"/>
          </p:nvPr>
        </p:nvGraphicFramePr>
        <p:xfrm>
          <a:off x="409575" y="1422400"/>
          <a:ext cx="4038600" cy="2187575"/>
        </p:xfrm>
        <a:graphic>
          <a:graphicData uri="http://schemas.openxmlformats.org/drawingml/2006/table">
            <a:tbl>
              <a:tblPr/>
              <a:tblGrid>
                <a:gridCol w="2020888"/>
                <a:gridCol w="2017712"/>
              </a:tblGrid>
              <a:tr h="955675">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dirty="0" smtClean="0">
                          <a:ln>
                            <a:noFill/>
                          </a:ln>
                          <a:solidFill>
                            <a:schemeClr val="accent6">
                              <a:lumMod val="50000"/>
                            </a:schemeClr>
                          </a:solidFill>
                          <a:effectLst/>
                          <a:latin typeface="Tahoma" pitchFamily="34" charset="0"/>
                          <a:cs typeface="Arial" charset="0"/>
                        </a:rPr>
                        <a:t>Fred’s maximum output in a day if he produces only</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hMerge="1">
                  <a:txBody>
                    <a:bodyPr/>
                    <a:lstStyle/>
                    <a:p>
                      <a:endParaRPr lang="en-US"/>
                    </a:p>
                  </a:txBody>
                  <a:tcPr/>
                </a:tc>
              </a:tr>
              <a:tr h="5334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Coconuts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Fish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85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565286" name="Group 38"/>
          <p:cNvGraphicFramePr>
            <a:graphicFrameLocks noGrp="1"/>
          </p:cNvGraphicFramePr>
          <p:nvPr>
            <p:ph sz="half" idx="2"/>
          </p:nvPr>
        </p:nvGraphicFramePr>
        <p:xfrm>
          <a:off x="4706938" y="1422400"/>
          <a:ext cx="4038600" cy="2193926"/>
        </p:xfrm>
        <a:graphic>
          <a:graphicData uri="http://schemas.openxmlformats.org/drawingml/2006/table">
            <a:tbl>
              <a:tblPr/>
              <a:tblGrid>
                <a:gridCol w="2020887"/>
                <a:gridCol w="2017713"/>
              </a:tblGrid>
              <a:tr h="946150">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dirty="0" smtClean="0">
                          <a:ln>
                            <a:noFill/>
                          </a:ln>
                          <a:solidFill>
                            <a:schemeClr val="accent6">
                              <a:lumMod val="50000"/>
                            </a:schemeClr>
                          </a:solidFill>
                          <a:effectLst/>
                          <a:latin typeface="Tahoma" pitchFamily="34" charset="0"/>
                          <a:cs typeface="Arial" charset="0"/>
                        </a:rPr>
                        <a:t>Kate’s maximum output in a day if she produces only</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hMerge="1">
                  <a:txBody>
                    <a:bodyPr/>
                    <a:lstStyle/>
                    <a:p>
                      <a:endParaRPr lang="en-US"/>
                    </a:p>
                  </a:txBody>
                  <a:tcPr/>
                </a:tc>
              </a:tr>
              <a:tr h="5413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Coconuts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Fish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64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65287" name="Text Box 39"/>
          <p:cNvSpPr txBox="1">
            <a:spLocks noChangeArrowheads="1"/>
          </p:cNvSpPr>
          <p:nvPr/>
        </p:nvSpPr>
        <p:spPr bwMode="auto">
          <a:xfrm>
            <a:off x="969963" y="3948113"/>
            <a:ext cx="3094037" cy="1465262"/>
          </a:xfrm>
          <a:prstGeom prst="rect">
            <a:avLst/>
          </a:prstGeom>
          <a:solidFill>
            <a:schemeClr val="accent1">
              <a:lumMod val="50000"/>
            </a:schemeClr>
          </a:solidFill>
          <a:ln w="9525">
            <a:noFill/>
            <a:miter lim="800000"/>
            <a:headEnd/>
            <a:tailEnd/>
          </a:ln>
          <a:effectLst/>
        </p:spPr>
        <p:txBody>
          <a:bodyPr>
            <a:spAutoFit/>
          </a:bodyPr>
          <a:lstStyle/>
          <a:p>
            <a:pPr algn="ctr">
              <a:buFontTx/>
              <a:buChar char="•"/>
              <a:defRPr/>
            </a:pPr>
            <a:r>
              <a:rPr lang="en-US" dirty="0"/>
              <a:t> What is the opportunity cost of one coconut for Fred?</a:t>
            </a:r>
          </a:p>
          <a:p>
            <a:pPr algn="ctr">
              <a:buFontTx/>
              <a:buChar char="•"/>
              <a:defRPr/>
            </a:pPr>
            <a:r>
              <a:rPr lang="en-US" dirty="0"/>
              <a:t> 3 Fish</a:t>
            </a:r>
          </a:p>
          <a:p>
            <a:pPr algn="ctr">
              <a:buFontTx/>
              <a:buChar char="•"/>
              <a:defRPr/>
            </a:pPr>
            <a:endParaRPr lang="en-US" dirty="0"/>
          </a:p>
        </p:txBody>
      </p:sp>
      <p:sp>
        <p:nvSpPr>
          <p:cNvPr id="565288" name="Text Box 40"/>
          <p:cNvSpPr txBox="1">
            <a:spLocks noChangeArrowheads="1"/>
          </p:cNvSpPr>
          <p:nvPr/>
        </p:nvSpPr>
        <p:spPr bwMode="auto">
          <a:xfrm>
            <a:off x="5153025" y="3933825"/>
            <a:ext cx="3094038" cy="1465263"/>
          </a:xfrm>
          <a:prstGeom prst="rect">
            <a:avLst/>
          </a:prstGeom>
          <a:solidFill>
            <a:schemeClr val="accent1">
              <a:lumMod val="50000"/>
            </a:schemeClr>
          </a:solidFill>
          <a:ln w="9525">
            <a:noFill/>
            <a:miter lim="800000"/>
            <a:headEnd/>
            <a:tailEnd/>
          </a:ln>
          <a:effectLst/>
        </p:spPr>
        <p:txBody>
          <a:bodyPr>
            <a:spAutoFit/>
          </a:bodyPr>
          <a:lstStyle/>
          <a:p>
            <a:pPr algn="ctr">
              <a:buFontTx/>
              <a:buChar char="•"/>
              <a:defRPr/>
            </a:pPr>
            <a:r>
              <a:rPr lang="en-US" dirty="0"/>
              <a:t> What is the opportunity cost of one coconut for Kate?</a:t>
            </a:r>
          </a:p>
          <a:p>
            <a:pPr algn="ctr">
              <a:buFontTx/>
              <a:buChar char="•"/>
              <a:defRPr/>
            </a:pPr>
            <a:r>
              <a:rPr lang="en-US" dirty="0"/>
              <a:t> 1 Fish</a:t>
            </a:r>
          </a:p>
          <a:p>
            <a:pPr algn="ctr">
              <a:buFontTx/>
              <a:buChar char="•"/>
              <a:defRPr/>
            </a:pPr>
            <a:endParaRPr lang="en-US" dirty="0"/>
          </a:p>
        </p:txBody>
      </p:sp>
      <p:sp>
        <p:nvSpPr>
          <p:cNvPr id="565289" name="Text Box 41"/>
          <p:cNvSpPr txBox="1">
            <a:spLocks noChangeArrowheads="1"/>
          </p:cNvSpPr>
          <p:nvPr/>
        </p:nvSpPr>
        <p:spPr bwMode="auto">
          <a:xfrm>
            <a:off x="1330325" y="5646738"/>
            <a:ext cx="6865938" cy="831850"/>
          </a:xfrm>
          <a:prstGeom prst="rect">
            <a:avLst/>
          </a:prstGeom>
          <a:noFill/>
          <a:ln w="9525">
            <a:noFill/>
            <a:miter lim="800000"/>
            <a:headEnd/>
            <a:tailEnd/>
          </a:ln>
        </p:spPr>
        <p:txBody>
          <a:bodyPr wrap="none">
            <a:spAutoFit/>
          </a:bodyPr>
          <a:lstStyle/>
          <a:p>
            <a:pPr algn="ctr">
              <a:buFontTx/>
              <a:buChar char="•"/>
            </a:pPr>
            <a:r>
              <a:rPr lang="en-US" sz="2400">
                <a:solidFill>
                  <a:srgbClr val="FF9900"/>
                </a:solidFill>
              </a:rPr>
              <a:t> Who has a comparative advantage in Coconut?</a:t>
            </a:r>
          </a:p>
          <a:p>
            <a:pPr algn="ctr">
              <a:buFontTx/>
              <a:buChar char="•"/>
            </a:pPr>
            <a:r>
              <a:rPr lang="en-US" sz="2400">
                <a:solidFill>
                  <a:srgbClr val="FF9900"/>
                </a:solidFill>
              </a:rPr>
              <a:t> Kate</a:t>
            </a:r>
          </a:p>
        </p:txBody>
      </p:sp>
      <p:sp>
        <p:nvSpPr>
          <p:cNvPr id="8" name="Slide Number Placeholder 7"/>
          <p:cNvSpPr>
            <a:spLocks noGrp="1"/>
          </p:cNvSpPr>
          <p:nvPr>
            <p:ph type="sldNum" sz="quarter" idx="12"/>
          </p:nvPr>
        </p:nvSpPr>
        <p:spPr/>
        <p:txBody>
          <a:bodyPr/>
          <a:lstStyle/>
          <a:p>
            <a:pPr>
              <a:defRPr/>
            </a:pPr>
            <a:fld id="{523067D4-F558-4C98-BF72-350284025D58}" type="slidenum">
              <a:rPr lang="en-US" smtClean="0"/>
              <a:pPr>
                <a:defRPr/>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65281"/>
                                        </p:tgtEl>
                                        <p:attrNameLst>
                                          <p:attrName>style.visibility</p:attrName>
                                        </p:attrNameLst>
                                      </p:cBhvr>
                                      <p:to>
                                        <p:strVal val="visible"/>
                                      </p:to>
                                    </p:set>
                                    <p:animEffect transition="in" filter="blinds(horizontal)">
                                      <p:cBhvr>
                                        <p:cTn id="7" dur="500"/>
                                        <p:tgtEl>
                                          <p:spTgt spid="56528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65286"/>
                                        </p:tgtEl>
                                        <p:attrNameLst>
                                          <p:attrName>style.visibility</p:attrName>
                                        </p:attrNameLst>
                                      </p:cBhvr>
                                      <p:to>
                                        <p:strVal val="visible"/>
                                      </p:to>
                                    </p:set>
                                    <p:animEffect transition="in" filter="blinds(horizontal)">
                                      <p:cBhvr>
                                        <p:cTn id="12" dur="500"/>
                                        <p:tgtEl>
                                          <p:spTgt spid="56528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65287">
                                            <p:txEl>
                                              <p:pRg st="0" end="0"/>
                                            </p:txEl>
                                          </p:spTgt>
                                        </p:tgtEl>
                                        <p:attrNameLst>
                                          <p:attrName>style.visibility</p:attrName>
                                        </p:attrNameLst>
                                      </p:cBhvr>
                                      <p:to>
                                        <p:strVal val="visible"/>
                                      </p:to>
                                    </p:set>
                                    <p:animEffect transition="in" filter="blinds(horizontal)">
                                      <p:cBhvr>
                                        <p:cTn id="17" dur="500"/>
                                        <p:tgtEl>
                                          <p:spTgt spid="56528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65287">
                                            <p:txEl>
                                              <p:pRg st="1" end="1"/>
                                            </p:txEl>
                                          </p:spTgt>
                                        </p:tgtEl>
                                        <p:attrNameLst>
                                          <p:attrName>style.visibility</p:attrName>
                                        </p:attrNameLst>
                                      </p:cBhvr>
                                      <p:to>
                                        <p:strVal val="visible"/>
                                      </p:to>
                                    </p:set>
                                    <p:animEffect transition="in" filter="blinds(horizontal)">
                                      <p:cBhvr>
                                        <p:cTn id="22" dur="500"/>
                                        <p:tgtEl>
                                          <p:spTgt spid="565287">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65288">
                                            <p:txEl>
                                              <p:pRg st="0" end="0"/>
                                            </p:txEl>
                                          </p:spTgt>
                                        </p:tgtEl>
                                        <p:attrNameLst>
                                          <p:attrName>style.visibility</p:attrName>
                                        </p:attrNameLst>
                                      </p:cBhvr>
                                      <p:to>
                                        <p:strVal val="visible"/>
                                      </p:to>
                                    </p:set>
                                    <p:animEffect transition="in" filter="blinds(horizontal)">
                                      <p:cBhvr>
                                        <p:cTn id="27" dur="500"/>
                                        <p:tgtEl>
                                          <p:spTgt spid="565288">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65288">
                                            <p:txEl>
                                              <p:pRg st="1" end="1"/>
                                            </p:txEl>
                                          </p:spTgt>
                                        </p:tgtEl>
                                        <p:attrNameLst>
                                          <p:attrName>style.visibility</p:attrName>
                                        </p:attrNameLst>
                                      </p:cBhvr>
                                      <p:to>
                                        <p:strVal val="visible"/>
                                      </p:to>
                                    </p:set>
                                    <p:animEffect transition="in" filter="blinds(horizontal)">
                                      <p:cBhvr>
                                        <p:cTn id="32" dur="500"/>
                                        <p:tgtEl>
                                          <p:spTgt spid="565288">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65289">
                                            <p:txEl>
                                              <p:pRg st="0" end="0"/>
                                            </p:txEl>
                                          </p:spTgt>
                                        </p:tgtEl>
                                        <p:attrNameLst>
                                          <p:attrName>style.visibility</p:attrName>
                                        </p:attrNameLst>
                                      </p:cBhvr>
                                      <p:to>
                                        <p:strVal val="visible"/>
                                      </p:to>
                                    </p:set>
                                    <p:animEffect transition="in" filter="blinds(horizontal)">
                                      <p:cBhvr>
                                        <p:cTn id="37" dur="500"/>
                                        <p:tgtEl>
                                          <p:spTgt spid="565289">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565289">
                                            <p:txEl>
                                              <p:pRg st="1" end="1"/>
                                            </p:txEl>
                                          </p:spTgt>
                                        </p:tgtEl>
                                        <p:attrNameLst>
                                          <p:attrName>style.visibility</p:attrName>
                                        </p:attrNameLst>
                                      </p:cBhvr>
                                      <p:to>
                                        <p:strVal val="visible"/>
                                      </p:to>
                                    </p:set>
                                    <p:anim calcmode="lin" valueType="num">
                                      <p:cBhvr additive="base">
                                        <p:cTn id="42" dur="500" fill="hold"/>
                                        <p:tgtEl>
                                          <p:spTgt spid="565289">
                                            <p:txEl>
                                              <p:pRg st="1" end="1"/>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56528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Urba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8382</TotalTime>
  <Words>2426</Words>
  <Application>Microsoft Office PowerPoint</Application>
  <PresentationFormat>On-screen Show (4:3)</PresentationFormat>
  <Paragraphs>478</Paragraphs>
  <Slides>48</Slides>
  <Notes>4</Notes>
  <HiddenSlides>0</HiddenSlides>
  <MMClips>0</MMClips>
  <ScaleCrop>false</ScaleCrop>
  <HeadingPairs>
    <vt:vector size="4" baseType="variant">
      <vt:variant>
        <vt:lpstr>Theme</vt:lpstr>
      </vt:variant>
      <vt:variant>
        <vt:i4>2</vt:i4>
      </vt:variant>
      <vt:variant>
        <vt:lpstr>Slide Titles</vt:lpstr>
      </vt:variant>
      <vt:variant>
        <vt:i4>48</vt:i4>
      </vt:variant>
    </vt:vector>
  </HeadingPairs>
  <TitlesOfParts>
    <vt:vector size="50" baseType="lpstr">
      <vt:lpstr>Technic</vt:lpstr>
      <vt:lpstr>Urban</vt:lpstr>
      <vt:lpstr>Chapter 2</vt:lpstr>
      <vt:lpstr>Consider your typical day:</vt:lpstr>
      <vt:lpstr>Interdependence and the Gains from Trade</vt:lpstr>
      <vt:lpstr>The Legacy of David Ricardo</vt:lpstr>
      <vt:lpstr>Example</vt:lpstr>
      <vt:lpstr>Fred’s PPC</vt:lpstr>
      <vt:lpstr>Kate’s PPC</vt:lpstr>
      <vt:lpstr>Opportunity Cost and Comparative Advantage</vt:lpstr>
      <vt:lpstr>The Opportunity Cost</vt:lpstr>
      <vt:lpstr>The Opportunity Cost</vt:lpstr>
      <vt:lpstr>The opportunity costs</vt:lpstr>
      <vt:lpstr>Specialization and Trade</vt:lpstr>
      <vt:lpstr>Specialization and Trade</vt:lpstr>
      <vt:lpstr>How Trade Expands the Set of Consumption Opportunities</vt:lpstr>
      <vt:lpstr>How Trade Expands the Set of Consumption Opportunities</vt:lpstr>
      <vt:lpstr>Gains from Trade</vt:lpstr>
      <vt:lpstr>Why Do Cities Exist?</vt:lpstr>
      <vt:lpstr>Backyard Production Model</vt:lpstr>
      <vt:lpstr>Assumptions</vt:lpstr>
      <vt:lpstr>Implications</vt:lpstr>
      <vt:lpstr>Implications</vt:lpstr>
      <vt:lpstr>A Trading City</vt:lpstr>
      <vt:lpstr>PowerPoint Presentation</vt:lpstr>
      <vt:lpstr>Comparative advantage</vt:lpstr>
      <vt:lpstr>Opportunity Cost</vt:lpstr>
      <vt:lpstr>Exchange</vt:lpstr>
      <vt:lpstr>Trading Firms</vt:lpstr>
      <vt:lpstr>Economies of Scale in Exchange</vt:lpstr>
      <vt:lpstr>Exchange</vt:lpstr>
      <vt:lpstr>Trading Cities</vt:lpstr>
      <vt:lpstr>Economies of Scale in Production</vt:lpstr>
      <vt:lpstr>Economies of Scale in Production</vt:lpstr>
      <vt:lpstr>What is the factory wage?</vt:lpstr>
      <vt:lpstr>Cost of a Factory Shirt</vt:lpstr>
      <vt:lpstr>Cost of a Factory Shirt</vt:lpstr>
      <vt:lpstr>Market Area of a Shirt Factory</vt:lpstr>
      <vt:lpstr>The Factory Town</vt:lpstr>
      <vt:lpstr>Industrial Revolution and the Factory Town</vt:lpstr>
      <vt:lpstr>Innovations in Manufacturing</vt:lpstr>
      <vt:lpstr>Innovations in Manufacturing</vt:lpstr>
      <vt:lpstr>Other Innovations</vt:lpstr>
      <vt:lpstr>System of Factory Towns</vt:lpstr>
      <vt:lpstr>System of Factory Towns</vt:lpstr>
      <vt:lpstr>System of Factory Towns</vt:lpstr>
      <vt:lpstr>Materials Oriented Firm</vt:lpstr>
      <vt:lpstr>Market Area of a Plant</vt:lpstr>
      <vt:lpstr>Market Area of a Plant</vt:lpstr>
      <vt:lpstr>Many Plants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dc:title>
  <dc:creator>Home</dc:creator>
  <cp:lastModifiedBy>deleteme</cp:lastModifiedBy>
  <cp:revision>130</cp:revision>
  <dcterms:created xsi:type="dcterms:W3CDTF">2007-08-02T18:40:16Z</dcterms:created>
  <dcterms:modified xsi:type="dcterms:W3CDTF">2013-09-10T01:38:17Z</dcterms:modified>
</cp:coreProperties>
</file>