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87" r:id="rId3"/>
    <p:sldId id="288" r:id="rId4"/>
    <p:sldId id="290" r:id="rId5"/>
    <p:sldId id="291" r:id="rId6"/>
    <p:sldId id="257" r:id="rId7"/>
    <p:sldId id="261" r:id="rId8"/>
    <p:sldId id="262" r:id="rId9"/>
    <p:sldId id="263" r:id="rId10"/>
    <p:sldId id="264" r:id="rId11"/>
    <p:sldId id="284" r:id="rId12"/>
    <p:sldId id="266" r:id="rId13"/>
    <p:sldId id="268" r:id="rId14"/>
    <p:sldId id="269" r:id="rId15"/>
    <p:sldId id="270" r:id="rId16"/>
    <p:sldId id="271" r:id="rId17"/>
    <p:sldId id="285" r:id="rId18"/>
    <p:sldId id="273" r:id="rId19"/>
    <p:sldId id="272" r:id="rId20"/>
    <p:sldId id="274" r:id="rId21"/>
    <p:sldId id="275" r:id="rId22"/>
    <p:sldId id="277" r:id="rId23"/>
    <p:sldId id="278" r:id="rId24"/>
    <p:sldId id="279" r:id="rId25"/>
    <p:sldId id="286" r:id="rId26"/>
    <p:sldId id="28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09BB2-3E1E-4E6E-B664-1B1E4B32C54A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C4230-5721-40F6-B15F-7F73EEE2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2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C3FACA-DE7F-4123-A14F-6AD25A6BA6F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FAA186-CC63-426C-8D52-2D4857D52A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ACA-DE7F-4123-A14F-6AD25A6BA6F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A186-CC63-426C-8D52-2D4857D52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ACA-DE7F-4123-A14F-6AD25A6BA6F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9FAA186-CC63-426C-8D52-2D4857D52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ACA-DE7F-4123-A14F-6AD25A6BA6F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A186-CC63-426C-8D52-2D4857D52A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C3FACA-DE7F-4123-A14F-6AD25A6BA6F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9FAA186-CC63-426C-8D52-2D4857D52A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ACA-DE7F-4123-A14F-6AD25A6BA6F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A186-CC63-426C-8D52-2D4857D52A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ACA-DE7F-4123-A14F-6AD25A6BA6F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A186-CC63-426C-8D52-2D4857D52A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ACA-DE7F-4123-A14F-6AD25A6BA6F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A186-CC63-426C-8D52-2D4857D52A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ACA-DE7F-4123-A14F-6AD25A6BA6F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A186-CC63-426C-8D52-2D4857D52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ACA-DE7F-4123-A14F-6AD25A6BA6F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FAA186-CC63-426C-8D52-2D4857D52A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ACA-DE7F-4123-A14F-6AD25A6BA6F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A186-CC63-426C-8D52-2D4857D52A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4C3FACA-DE7F-4123-A14F-6AD25A6BA6F6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9FAA186-CC63-426C-8D52-2D4857D52A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Urban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752600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1. Sharing Intermediate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Inputs</a:t>
            </a:r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increased demand for the intermediate input as firms cluster allows its manufacturer to benefit from </a:t>
            </a:r>
            <a:r>
              <a:rPr lang="en-US" dirty="0"/>
              <a:t>economies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of scale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Sharing A labor Pool</a:t>
            </a:r>
          </a:p>
          <a:p>
            <a:pPr marL="274320" lvl="1" indent="0">
              <a:lnSpc>
                <a:spcPct val="90000"/>
              </a:lnSpc>
              <a:buNone/>
              <a:defRPr/>
            </a:pPr>
            <a:r>
              <a:rPr lang="en-US" dirty="0" smtClean="0"/>
              <a:t>Sharing </a:t>
            </a:r>
            <a:r>
              <a:rPr lang="en-US" dirty="0"/>
              <a:t>a labor pool is beneficial to firms given significant variation in demand facing each firm, e.g., Software &amp; TV programs</a:t>
            </a:r>
            <a:r>
              <a:rPr lang="en-US" dirty="0" smtClean="0"/>
              <a:t>.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Labor Matching</a:t>
            </a:r>
          </a:p>
          <a:p>
            <a:pPr lvl="1" indent="-274320">
              <a:buFont typeface="Wingdings"/>
              <a:buChar char=""/>
              <a:defRPr/>
            </a:pPr>
            <a:r>
              <a:rPr lang="en-US" dirty="0"/>
              <a:t>Firms and workers not always perfectly matched.</a:t>
            </a:r>
          </a:p>
          <a:p>
            <a:pPr lvl="1" indent="-274320">
              <a:buFont typeface="Wingdings"/>
              <a:buChar char=""/>
              <a:defRPr/>
            </a:pPr>
            <a:r>
              <a:rPr lang="en-US" dirty="0"/>
              <a:t>Mismatches require training costs to eliminate skill gap.</a:t>
            </a:r>
          </a:p>
          <a:p>
            <a:pPr lvl="1" indent="-274320">
              <a:buFont typeface="Wingdings"/>
              <a:buChar char=""/>
              <a:defRPr/>
            </a:pPr>
            <a:r>
              <a:rPr lang="en-US" dirty="0" smtClean="0"/>
              <a:t>A </a:t>
            </a:r>
            <a:r>
              <a:rPr lang="en-US" dirty="0"/>
              <a:t>larger city allows better matches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Knowledge Spillovers</a:t>
            </a:r>
          </a:p>
          <a:p>
            <a:pPr lvl="1" indent="-274320">
              <a:buFont typeface="Wingdings"/>
              <a:buChar char=""/>
              <a:defRPr/>
            </a:pPr>
            <a:r>
              <a:rPr lang="en-US" dirty="0"/>
              <a:t>Firms in an industry share ideas and </a:t>
            </a:r>
            <a:r>
              <a:rPr lang="en-US" dirty="0" smtClean="0"/>
              <a:t>knowledge</a:t>
            </a:r>
          </a:p>
          <a:p>
            <a:pPr lvl="1" indent="-274320">
              <a:buFont typeface="Wingdings"/>
              <a:buChar char=""/>
              <a:defRPr/>
            </a:pPr>
            <a:r>
              <a:rPr lang="en-US" dirty="0" smtClean="0"/>
              <a:t>mysteries </a:t>
            </a:r>
            <a:r>
              <a:rPr lang="en-US" dirty="0"/>
              <a:t>of trade are “in the </a:t>
            </a:r>
            <a:r>
              <a:rPr lang="en-US" dirty="0" smtClean="0"/>
              <a:t>air”</a:t>
            </a:r>
          </a:p>
          <a:p>
            <a:pPr lvl="1" indent="-274320">
              <a:buFont typeface="Wingdings"/>
              <a:buChar char=""/>
              <a:defRPr/>
            </a:pPr>
            <a:r>
              <a:rPr lang="en-US" dirty="0" smtClean="0"/>
              <a:t>innovations </a:t>
            </a:r>
            <a:r>
              <a:rPr lang="en-US" dirty="0"/>
              <a:t>are promptly discussed, improved, and adopted</a:t>
            </a:r>
          </a:p>
          <a:p>
            <a:pPr lvl="1" indent="-274320">
              <a:buFont typeface="Wingdings"/>
              <a:buChar char=""/>
              <a:defRPr/>
            </a:pPr>
            <a:endParaRPr lang="en-US" dirty="0"/>
          </a:p>
          <a:p>
            <a:pPr marL="274320" lvl="1" indent="0">
              <a:lnSpc>
                <a:spcPct val="90000"/>
              </a:lnSpc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Why do Firms Cluster?</a:t>
            </a:r>
          </a:p>
        </p:txBody>
      </p:sp>
    </p:spTree>
    <p:extLst>
      <p:ext uri="{BB962C8B-B14F-4D97-AF65-F5344CB8AC3E}">
        <p14:creationId xmlns:p14="http://schemas.microsoft.com/office/powerpoint/2010/main" val="9890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Small and large cities</a:t>
            </a:r>
          </a:p>
          <a:p>
            <a:r>
              <a:rPr lang="en-US" sz="2400" dirty="0" smtClean="0"/>
              <a:t>Cities growing or shrinking over time</a:t>
            </a:r>
          </a:p>
          <a:p>
            <a:r>
              <a:rPr lang="en-US" sz="2400" dirty="0" smtClean="0"/>
              <a:t>What determines the size of a city</a:t>
            </a:r>
            <a:r>
              <a:rPr lang="en-US" sz="2400" dirty="0" smtClean="0"/>
              <a:t>?</a:t>
            </a:r>
          </a:p>
          <a:p>
            <a:pPr lvl="1"/>
            <a:r>
              <a:rPr lang="en-US" sz="2200" dirty="0" smtClean="0"/>
              <a:t>Need to consider the utility per worker in all cities in a given region</a:t>
            </a:r>
          </a:p>
          <a:p>
            <a:pPr lvl="1"/>
            <a:r>
              <a:rPr lang="en-US" sz="2200" dirty="0" smtClean="0"/>
              <a:t>Workers will migrate from one city to another until utility per worker is equalized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3.City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4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486400" cy="5638800"/>
          </a:xfrm>
          <a:prstGeom prst="rect">
            <a:avLst/>
          </a:prstGeom>
          <a:solidFill>
            <a:srgbClr val="C7DA82"/>
          </a:solidFill>
          <a:ln w="9525">
            <a:noFill/>
            <a:miter lim="800000"/>
            <a:headEnd/>
            <a:tailEnd/>
          </a:ln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28600" y="695325"/>
            <a:ext cx="1524000" cy="424731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Moving from a city of 1m to 2m increases utility of a typical worker.  The agglomeration economies are stronger than the diseconomies from commuting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3276600" y="1981200"/>
            <a:ext cx="152400" cy="1524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0600" name="AutoShape 8"/>
          <p:cNvSpPr>
            <a:spLocks noChangeArrowheads="1"/>
          </p:cNvSpPr>
          <p:nvPr/>
        </p:nvSpPr>
        <p:spPr bwMode="auto">
          <a:xfrm>
            <a:off x="4267200" y="1066800"/>
            <a:ext cx="152400" cy="152400"/>
          </a:xfrm>
          <a:prstGeom prst="flowChartConnector">
            <a:avLst/>
          </a:prstGeom>
          <a:solidFill>
            <a:srgbClr val="C7DA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0602" name="AutoShape 10"/>
          <p:cNvSpPr>
            <a:spLocks noChangeArrowheads="1"/>
          </p:cNvSpPr>
          <p:nvPr/>
        </p:nvSpPr>
        <p:spPr bwMode="auto">
          <a:xfrm>
            <a:off x="6324600" y="13716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7391400" y="2286000"/>
            <a:ext cx="1600200" cy="3970318"/>
          </a:xfrm>
          <a:prstGeom prst="rect">
            <a:avLst/>
          </a:prstGeom>
          <a:solidFill>
            <a:srgbClr val="C7DA8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Moving from a city of 2m to 4m decreases utility of a typical worker.  The agglomeration economies are weaker than the diseconomies from commuting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257800"/>
            <a:ext cx="5486400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implies there is an optimal city size, the size at which utility per worker is maximized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37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  <p:bldP spid="110599" grpId="0" animBg="1"/>
      <p:bldP spid="110600" grpId="0" animBg="1"/>
      <p:bldP spid="110602" grpId="0" animBg="1"/>
      <p:bldP spid="1106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Innovation within a city affects its per capita </a:t>
            </a:r>
            <a:r>
              <a:rPr lang="en-US" sz="2400" dirty="0" smtClean="0"/>
              <a:t>income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Consider a region with 12 m workers and two identical cities.</a:t>
            </a:r>
          </a:p>
          <a:p>
            <a:pPr eaLnBrk="1" hangingPunct="1"/>
            <a:r>
              <a:rPr lang="en-US" sz="2400" dirty="0" smtClean="0"/>
              <a:t>Each city experiences technological innovation that results in a higher wage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Technological Innovation</a:t>
            </a:r>
          </a:p>
        </p:txBody>
      </p:sp>
    </p:spTree>
    <p:extLst>
      <p:ext uri="{BB962C8B-B14F-4D97-AF65-F5344CB8AC3E}">
        <p14:creationId xmlns:p14="http://schemas.microsoft.com/office/powerpoint/2010/main" val="34931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Region wide Innovation (both cities)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6259513"/>
            <a:ext cx="58674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190499" y="4392612"/>
            <a:ext cx="40386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828800" y="3335338"/>
            <a:ext cx="4597400" cy="2927350"/>
          </a:xfrm>
          <a:custGeom>
            <a:avLst/>
            <a:gdLst>
              <a:gd name="connsiteX0" fmla="*/ 0 w 4597758"/>
              <a:gd name="connsiteY0" fmla="*/ 2927797 h 2927797"/>
              <a:gd name="connsiteX1" fmla="*/ 1532586 w 4597758"/>
              <a:gd name="connsiteY1" fmla="*/ 171718 h 2927797"/>
              <a:gd name="connsiteX2" fmla="*/ 4597758 w 4597758"/>
              <a:gd name="connsiteY2" fmla="*/ 1897487 h 29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7758" h="2927797">
                <a:moveTo>
                  <a:pt x="0" y="2927797"/>
                </a:moveTo>
                <a:cubicBezTo>
                  <a:pt x="383146" y="1635616"/>
                  <a:pt x="766293" y="343436"/>
                  <a:pt x="1532586" y="171718"/>
                </a:cubicBezTo>
                <a:cubicBezTo>
                  <a:pt x="2298879" y="0"/>
                  <a:pt x="3448318" y="948743"/>
                  <a:pt x="4597758" y="1897487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28800" y="2220913"/>
            <a:ext cx="5029200" cy="4041775"/>
          </a:xfrm>
          <a:custGeom>
            <a:avLst/>
            <a:gdLst>
              <a:gd name="connsiteX0" fmla="*/ 0 w 4597758"/>
              <a:gd name="connsiteY0" fmla="*/ 2927797 h 2927797"/>
              <a:gd name="connsiteX1" fmla="*/ 1532586 w 4597758"/>
              <a:gd name="connsiteY1" fmla="*/ 171718 h 2927797"/>
              <a:gd name="connsiteX2" fmla="*/ 4597758 w 4597758"/>
              <a:gd name="connsiteY2" fmla="*/ 1897487 h 29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7758" h="2927797">
                <a:moveTo>
                  <a:pt x="0" y="2927797"/>
                </a:moveTo>
                <a:cubicBezTo>
                  <a:pt x="383146" y="1635616"/>
                  <a:pt x="766293" y="343436"/>
                  <a:pt x="1532586" y="171718"/>
                </a:cubicBezTo>
                <a:cubicBezTo>
                  <a:pt x="2298879" y="0"/>
                  <a:pt x="3448318" y="948743"/>
                  <a:pt x="4597758" y="189748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3390901" y="4240212"/>
            <a:ext cx="4038600" cy="317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57800" y="6259513"/>
            <a:ext cx="311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4345" name="TextBox 14"/>
          <p:cNvSpPr txBox="1">
            <a:spLocks noChangeArrowheads="1"/>
          </p:cNvSpPr>
          <p:nvPr/>
        </p:nvSpPr>
        <p:spPr bwMode="auto">
          <a:xfrm>
            <a:off x="6934200" y="6335713"/>
            <a:ext cx="184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Workers per city</a:t>
            </a:r>
          </a:p>
        </p:txBody>
      </p:sp>
      <p:sp>
        <p:nvSpPr>
          <p:cNvPr id="14346" name="TextBox 15"/>
          <p:cNvSpPr txBox="1">
            <a:spLocks noChangeArrowheads="1"/>
          </p:cNvSpPr>
          <p:nvPr/>
        </p:nvSpPr>
        <p:spPr bwMode="auto">
          <a:xfrm rot="-5400000">
            <a:off x="130175" y="3798888"/>
            <a:ext cx="1938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Utility per worker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1828800" y="4419600"/>
            <a:ext cx="35814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71600" y="4267200"/>
            <a:ext cx="43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70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1828800" y="3427413"/>
            <a:ext cx="3581400" cy="158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71600" y="3200400"/>
            <a:ext cx="43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29400" y="2481263"/>
            <a:ext cx="2438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No change in city size, however utility per worker increases</a:t>
            </a:r>
          </a:p>
        </p:txBody>
      </p:sp>
    </p:spTree>
    <p:extLst>
      <p:ext uri="{BB962C8B-B14F-4D97-AF65-F5344CB8AC3E}">
        <p14:creationId xmlns:p14="http://schemas.microsoft.com/office/powerpoint/2010/main" val="21337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229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Suppose instead that only one of the two cities experiences technological progress.</a:t>
            </a:r>
          </a:p>
          <a:p>
            <a:pPr eaLnBrk="1" hangingPunct="1"/>
            <a:r>
              <a:rPr lang="en-US" sz="2400" dirty="0" smtClean="0"/>
              <a:t>How will this change affect each city?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City Specific Innovation</a:t>
            </a:r>
          </a:p>
        </p:txBody>
      </p:sp>
    </p:spTree>
    <p:extLst>
      <p:ext uri="{BB962C8B-B14F-4D97-AF65-F5344CB8AC3E}">
        <p14:creationId xmlns:p14="http://schemas.microsoft.com/office/powerpoint/2010/main" val="14590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5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0847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584325" y="315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5029200" y="1752600"/>
            <a:ext cx="152400" cy="152400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41325" y="914400"/>
            <a:ext cx="1463675" cy="1323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  <a:p>
            <a:r>
              <a:rPr lang="en-US" sz="2000"/>
              <a:t>Each city is at point i</a:t>
            </a:r>
          </a:p>
          <a:p>
            <a:endParaRPr lang="en-US" sz="2000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029200" y="1752600"/>
            <a:ext cx="152400" cy="152400"/>
          </a:xfrm>
          <a:prstGeom prst="flowChartConnector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52400" y="2514600"/>
            <a:ext cx="1616075" cy="3478213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innovative city moves to a higher utility curve at point j.  This outcome is not 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locational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equilibrium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315200" y="2971800"/>
            <a:ext cx="1600200" cy="163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utility in the innovative city falls to 75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315200" y="5000625"/>
            <a:ext cx="1600200" cy="1323975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The utility in the other city rises to 75</a:t>
            </a:r>
          </a:p>
        </p:txBody>
      </p:sp>
      <p:sp>
        <p:nvSpPr>
          <p:cNvPr id="16394" name="AutoShape 14"/>
          <p:cNvSpPr>
            <a:spLocks noChangeArrowheads="1"/>
          </p:cNvSpPr>
          <p:nvPr/>
        </p:nvSpPr>
        <p:spPr bwMode="auto">
          <a:xfrm>
            <a:off x="5029200" y="1752600"/>
            <a:ext cx="152400" cy="152400"/>
          </a:xfrm>
          <a:prstGeom prst="flowChartConnector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5334000" y="1524000"/>
            <a:ext cx="152400" cy="152400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4495800" y="1524000"/>
            <a:ext cx="152400" cy="152400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7467600" y="1066800"/>
            <a:ext cx="1447800" cy="19383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Workers migrate in response to the utility gap</a:t>
            </a:r>
          </a:p>
          <a:p>
            <a:endParaRPr lang="en-US" sz="200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57800" y="1143000"/>
            <a:ext cx="381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648200" y="1752600"/>
            <a:ext cx="381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999E-6 L -3.33333E-6 -0.066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3" grpId="0" animBg="1"/>
      <p:bldP spid="13324" grpId="0" animBg="1"/>
      <p:bldP spid="13329" grpId="0" animBg="1"/>
      <p:bldP spid="13330" grpId="0" animBg="1"/>
      <p:bldP spid="133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2590800"/>
            <a:ext cx="70104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Equilibrium in cities with differences in agglomeration economies:</a:t>
            </a:r>
          </a:p>
        </p:txBody>
      </p:sp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Small and large cities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990600" y="3124200"/>
            <a:ext cx="0" cy="297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 flipH="1">
            <a:off x="990600" y="6096000"/>
            <a:ext cx="586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6" name="Freeform 6"/>
          <p:cNvSpPr>
            <a:spLocks/>
          </p:cNvSpPr>
          <p:nvPr/>
        </p:nvSpPr>
        <p:spPr bwMode="auto">
          <a:xfrm>
            <a:off x="1066800" y="3884613"/>
            <a:ext cx="1371600" cy="2044700"/>
          </a:xfrm>
          <a:custGeom>
            <a:avLst/>
            <a:gdLst>
              <a:gd name="T0" fmla="*/ 0 w 864"/>
              <a:gd name="T1" fmla="*/ 2147483647 h 1288"/>
              <a:gd name="T2" fmla="*/ 2147483647 w 864"/>
              <a:gd name="T3" fmla="*/ 2147483647 h 1288"/>
              <a:gd name="T4" fmla="*/ 2147483647 w 864"/>
              <a:gd name="T5" fmla="*/ 2147483647 h 1288"/>
              <a:gd name="T6" fmla="*/ 0 60000 65536"/>
              <a:gd name="T7" fmla="*/ 0 60000 65536"/>
              <a:gd name="T8" fmla="*/ 0 60000 65536"/>
              <a:gd name="T9" fmla="*/ 0 w 864"/>
              <a:gd name="T10" fmla="*/ 0 h 1288"/>
              <a:gd name="T11" fmla="*/ 864 w 864"/>
              <a:gd name="T12" fmla="*/ 1288 h 1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288">
                <a:moveTo>
                  <a:pt x="0" y="1288"/>
                </a:moveTo>
                <a:cubicBezTo>
                  <a:pt x="72" y="732"/>
                  <a:pt x="144" y="176"/>
                  <a:pt x="288" y="88"/>
                </a:cubicBezTo>
                <a:cubicBezTo>
                  <a:pt x="432" y="0"/>
                  <a:pt x="648" y="380"/>
                  <a:pt x="864" y="760"/>
                </a:cubicBez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1143000" y="3536950"/>
            <a:ext cx="2514600" cy="2349500"/>
          </a:xfrm>
          <a:custGeom>
            <a:avLst/>
            <a:gdLst>
              <a:gd name="T0" fmla="*/ 0 w 1584"/>
              <a:gd name="T1" fmla="*/ 2147483647 h 1480"/>
              <a:gd name="T2" fmla="*/ 2147483647 w 1584"/>
              <a:gd name="T3" fmla="*/ 2147483647 h 1480"/>
              <a:gd name="T4" fmla="*/ 2147483647 w 1584"/>
              <a:gd name="T5" fmla="*/ 2147483647 h 1480"/>
              <a:gd name="T6" fmla="*/ 0 60000 65536"/>
              <a:gd name="T7" fmla="*/ 0 60000 65536"/>
              <a:gd name="T8" fmla="*/ 0 60000 65536"/>
              <a:gd name="T9" fmla="*/ 0 w 1584"/>
              <a:gd name="T10" fmla="*/ 0 h 1480"/>
              <a:gd name="T11" fmla="*/ 1584 w 1584"/>
              <a:gd name="T12" fmla="*/ 1480 h 1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480">
                <a:moveTo>
                  <a:pt x="0" y="1480"/>
                </a:moveTo>
                <a:cubicBezTo>
                  <a:pt x="180" y="828"/>
                  <a:pt x="360" y="176"/>
                  <a:pt x="624" y="88"/>
                </a:cubicBezTo>
                <a:cubicBezTo>
                  <a:pt x="888" y="0"/>
                  <a:pt x="1236" y="476"/>
                  <a:pt x="1584" y="952"/>
                </a:cubicBezTo>
              </a:path>
            </a:pathLst>
          </a:cu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8" name="Freeform 8"/>
          <p:cNvSpPr>
            <a:spLocks/>
          </p:cNvSpPr>
          <p:nvPr/>
        </p:nvSpPr>
        <p:spPr bwMode="auto">
          <a:xfrm>
            <a:off x="1219200" y="3344863"/>
            <a:ext cx="4343400" cy="2476500"/>
          </a:xfrm>
          <a:custGeom>
            <a:avLst/>
            <a:gdLst>
              <a:gd name="T0" fmla="*/ 0 w 2736"/>
              <a:gd name="T1" fmla="*/ 2147483647 h 1560"/>
              <a:gd name="T2" fmla="*/ 2147483647 w 2736"/>
              <a:gd name="T3" fmla="*/ 2147483647 h 1560"/>
              <a:gd name="T4" fmla="*/ 2147483647 w 2736"/>
              <a:gd name="T5" fmla="*/ 2147483647 h 1560"/>
              <a:gd name="T6" fmla="*/ 0 60000 65536"/>
              <a:gd name="T7" fmla="*/ 0 60000 65536"/>
              <a:gd name="T8" fmla="*/ 0 60000 65536"/>
              <a:gd name="T9" fmla="*/ 0 w 2736"/>
              <a:gd name="T10" fmla="*/ 0 h 1560"/>
              <a:gd name="T11" fmla="*/ 2736 w 2736"/>
              <a:gd name="T12" fmla="*/ 1560 h 1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1560">
                <a:moveTo>
                  <a:pt x="0" y="1560"/>
                </a:moveTo>
                <a:cubicBezTo>
                  <a:pt x="396" y="900"/>
                  <a:pt x="792" y="240"/>
                  <a:pt x="1248" y="120"/>
                </a:cubicBezTo>
                <a:cubicBezTo>
                  <a:pt x="1704" y="0"/>
                  <a:pt x="2220" y="420"/>
                  <a:pt x="2736" y="84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6156325" y="6172200"/>
            <a:ext cx="892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workers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-323056" y="4187031"/>
            <a:ext cx="147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Utility/worker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1965325" y="5105400"/>
            <a:ext cx="131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S: small localization</a:t>
            </a: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1143000" y="2971800"/>
            <a:ext cx="131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9933"/>
                </a:solidFill>
              </a:rPr>
              <a:t>M: large localization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5029200" y="3473450"/>
            <a:ext cx="131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B: large urbanization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7451725" y="1981200"/>
            <a:ext cx="1616075" cy="156966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What is the equilibrium size of each city?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6934200" y="3733800"/>
            <a:ext cx="1616075" cy="915988"/>
          </a:xfrm>
          <a:prstGeom prst="rect">
            <a:avLst/>
          </a:prstGeom>
          <a:solidFill>
            <a:srgbClr val="C7DA8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Utility must be equal across cities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7527925" y="4800600"/>
            <a:ext cx="1616075" cy="1739900"/>
          </a:xfrm>
          <a:prstGeom prst="rect">
            <a:avLst/>
          </a:prstGeom>
          <a:solidFill>
            <a:srgbClr val="C7DA8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Each city has to be on the negatively sloped side of the utility curve</a:t>
            </a:r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>
            <a:off x="990600" y="42243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8" name="Line 18"/>
          <p:cNvSpPr>
            <a:spLocks noChangeShapeType="1"/>
          </p:cNvSpPr>
          <p:nvPr/>
        </p:nvSpPr>
        <p:spPr bwMode="auto">
          <a:xfrm>
            <a:off x="1905000" y="4224338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>
            <a:off x="3048000" y="4224338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00" name="Line 20"/>
          <p:cNvSpPr>
            <a:spLocks noChangeShapeType="1"/>
          </p:cNvSpPr>
          <p:nvPr/>
        </p:nvSpPr>
        <p:spPr bwMode="auto">
          <a:xfrm>
            <a:off x="5029200" y="4224338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1752600" y="6096000"/>
            <a:ext cx="29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22902" name="Text Box 22"/>
          <p:cNvSpPr txBox="1">
            <a:spLocks noChangeArrowheads="1"/>
          </p:cNvSpPr>
          <p:nvPr/>
        </p:nvSpPr>
        <p:spPr bwMode="auto">
          <a:xfrm>
            <a:off x="2895600" y="608171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2903" name="Text Box 23"/>
          <p:cNvSpPr txBox="1">
            <a:spLocks noChangeArrowheads="1"/>
          </p:cNvSpPr>
          <p:nvPr/>
        </p:nvSpPr>
        <p:spPr bwMode="auto">
          <a:xfrm>
            <a:off x="4876800" y="6067425"/>
            <a:ext cx="29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22904" name="AutoShape 24"/>
          <p:cNvSpPr>
            <a:spLocks noChangeArrowheads="1"/>
          </p:cNvSpPr>
          <p:nvPr/>
        </p:nvSpPr>
        <p:spPr bwMode="auto">
          <a:xfrm>
            <a:off x="1828800" y="4191000"/>
            <a:ext cx="76200" cy="76200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5" name="AutoShape 25"/>
          <p:cNvSpPr>
            <a:spLocks noChangeArrowheads="1"/>
          </p:cNvSpPr>
          <p:nvPr/>
        </p:nvSpPr>
        <p:spPr bwMode="auto">
          <a:xfrm>
            <a:off x="2971800" y="4191000"/>
            <a:ext cx="76200" cy="76200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6" name="AutoShape 26"/>
          <p:cNvSpPr>
            <a:spLocks noChangeArrowheads="1"/>
          </p:cNvSpPr>
          <p:nvPr/>
        </p:nvSpPr>
        <p:spPr bwMode="auto">
          <a:xfrm>
            <a:off x="4953000" y="4191000"/>
            <a:ext cx="76200" cy="76200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  <p:bldP spid="122887" grpId="0" animBg="1"/>
      <p:bldP spid="122888" grpId="0" animBg="1"/>
      <p:bldP spid="122891" grpId="0"/>
      <p:bldP spid="122892" grpId="0"/>
      <p:bldP spid="122893" grpId="0"/>
      <p:bldP spid="122894" grpId="0" animBg="1"/>
      <p:bldP spid="122895" grpId="0" animBg="1"/>
      <p:bldP spid="122896" grpId="0" animBg="1"/>
      <p:bldP spid="122897" grpId="0" animBg="1"/>
      <p:bldP spid="122898" grpId="0" animBg="1"/>
      <p:bldP spid="122899" grpId="0" animBg="1"/>
      <p:bldP spid="122900" grpId="0" animBg="1"/>
      <p:bldP spid="122901" grpId="0"/>
      <p:bldP spid="122902" grpId="0"/>
      <p:bldP spid="122903" grpId="0"/>
      <p:bldP spid="122904" grpId="0" animBg="1"/>
      <p:bldP spid="122905" grpId="0" animBg="1"/>
      <p:bldP spid="1229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Cities looked very different 100 years ago:</a:t>
            </a:r>
          </a:p>
          <a:p>
            <a:pPr lvl="1"/>
            <a:r>
              <a:rPr lang="en-US" sz="2000" dirty="0" smtClean="0"/>
              <a:t>Cities had a unique center </a:t>
            </a:r>
          </a:p>
          <a:p>
            <a:pPr lvl="1"/>
            <a:r>
              <a:rPr lang="en-US" sz="2000" dirty="0" smtClean="0"/>
              <a:t>Jobs were concentrated near the city center</a:t>
            </a:r>
          </a:p>
          <a:p>
            <a:pPr lvl="1"/>
            <a:r>
              <a:rPr lang="en-US" sz="2000" dirty="0" smtClean="0"/>
              <a:t>Manufacturing firms locates near railroad terminals</a:t>
            </a:r>
          </a:p>
          <a:p>
            <a:pPr lvl="1"/>
            <a:r>
              <a:rPr lang="en-US" sz="2000" dirty="0" smtClean="0"/>
              <a:t>Office firms clustered in the CBD</a:t>
            </a:r>
          </a:p>
          <a:p>
            <a:pPr lvl="1"/>
            <a:r>
              <a:rPr lang="en-US" sz="2000" dirty="0" smtClean="0"/>
              <a:t>Workers lived in city center and commuted by foot or in the suburbs and rode street cars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Rise and demise of the </a:t>
            </a:r>
            <a:r>
              <a:rPr lang="en-US" dirty="0" err="1" smtClean="0"/>
              <a:t>Monocentric</a:t>
            </a:r>
            <a:r>
              <a:rPr lang="en-US" dirty="0" smtClean="0"/>
              <a:t>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06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60579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66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Land Use Patterns</a:t>
            </a:r>
          </a:p>
        </p:txBody>
      </p:sp>
    </p:spTree>
    <p:extLst>
      <p:ext uri="{BB962C8B-B14F-4D97-AF65-F5344CB8AC3E}">
        <p14:creationId xmlns:p14="http://schemas.microsoft.com/office/powerpoint/2010/main" val="5800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9900"/>
                </a:solidFill>
              </a:rPr>
              <a:t>Urban Economics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Urban economics combines both economics and geography: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Economics explores how people make decisions under scarcity, while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Geography explains where human activity occurs.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Urban economics explores the location choices of maximizing agents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 An urban area has a high population density relative to surrounding areas.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53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then, the spatial distribution of employment and population started to change</a:t>
            </a:r>
          </a:p>
          <a:p>
            <a:r>
              <a:rPr lang="en-US" dirty="0" smtClean="0"/>
              <a:t>Define 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>
                <a:solidFill>
                  <a:schemeClr val="bg1"/>
                </a:solidFill>
              </a:rPr>
              <a:t>central city </a:t>
            </a:r>
            <a:r>
              <a:rPr lang="en-US" dirty="0" smtClean="0"/>
              <a:t>is the territory of the municipality at the center of the metropolitan area.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>
                <a:solidFill>
                  <a:schemeClr val="bg1"/>
                </a:solidFill>
              </a:rPr>
              <a:t>Suburban area </a:t>
            </a:r>
            <a:r>
              <a:rPr lang="en-US" dirty="0" smtClean="0"/>
              <a:t>is the rest of the metropolitan area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Demise of the </a:t>
            </a:r>
            <a:r>
              <a:rPr lang="en-US" dirty="0" err="1" smtClean="0"/>
              <a:t>Monocentric</a:t>
            </a:r>
            <a:r>
              <a:rPr lang="en-US" dirty="0" smtClean="0"/>
              <a:t>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32888"/>
            <a:ext cx="3657600" cy="371551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Distribution </a:t>
            </a:r>
            <a:r>
              <a:rPr lang="en-US" sz="2800" dirty="0"/>
              <a:t>of Employment</a:t>
            </a:r>
          </a:p>
          <a:p>
            <a:endParaRPr lang="en-US" sz="2400" dirty="0" smtClean="0"/>
          </a:p>
          <a:p>
            <a:r>
              <a:rPr lang="en-US" dirty="0" smtClean="0"/>
              <a:t>Employment decentralization</a:t>
            </a:r>
          </a:p>
          <a:p>
            <a:r>
              <a:rPr lang="en-US" dirty="0" smtClean="0"/>
              <a:t>In 1948 jobs in central city were twice those in suburban areas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Spatial Distribution of Jobs and </a:t>
            </a:r>
            <a:r>
              <a:rPr lang="en-US" dirty="0" smtClean="0"/>
              <a:t>People</a:t>
            </a:r>
            <a:endParaRPr lang="en-US" dirty="0"/>
          </a:p>
        </p:txBody>
      </p:sp>
      <p:pic>
        <p:nvPicPr>
          <p:cNvPr id="4" name="Picture 3" descr="07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905000"/>
            <a:ext cx="4648200" cy="461972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1765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04" y="0"/>
            <a:ext cx="9194704" cy="6847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29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337"/>
            <a:ext cx="9144000" cy="6889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85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3429000" cy="432511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Cities are defined as areas of high population density</a:t>
            </a:r>
          </a:p>
          <a:p>
            <a:r>
              <a:rPr lang="en-US" dirty="0" smtClean="0"/>
              <a:t>Variation in density of world cities</a:t>
            </a:r>
          </a:p>
          <a:p>
            <a:r>
              <a:rPr lang="en-US" dirty="0" smtClean="0"/>
              <a:t>US cities rank lowest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Urban Density Worldwide  </a:t>
            </a:r>
            <a:endParaRPr lang="en-US" dirty="0"/>
          </a:p>
        </p:txBody>
      </p:sp>
      <p:pic>
        <p:nvPicPr>
          <p:cNvPr id="4" name="Picture 3" descr="0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3571081" y="1305719"/>
            <a:ext cx="5638800" cy="546576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8002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Sprawl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Sprawl Facts</a:t>
            </a:r>
          </a:p>
          <a:p>
            <a:r>
              <a:rPr lang="en-US" dirty="0" smtClean="0"/>
              <a:t>1950 - 1990: urban land increased 245%; urban population increased 92%</a:t>
            </a:r>
          </a:p>
        </p:txBody>
      </p:sp>
      <p:pic>
        <p:nvPicPr>
          <p:cNvPr id="4" name="Picture 3" descr="07_tb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0600" y="3429000"/>
            <a:ext cx="7038975" cy="261461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55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role of public policy</a:t>
            </a:r>
          </a:p>
          <a:p>
            <a:pPr lvl="1"/>
            <a:r>
              <a:rPr lang="en-US" dirty="0" smtClean="0"/>
              <a:t>Under pricing of commuting encourages long commutes</a:t>
            </a:r>
          </a:p>
          <a:p>
            <a:pPr lvl="1"/>
            <a:r>
              <a:rPr lang="en-US" dirty="0" smtClean="0"/>
              <a:t>Mortgage subsidy increases housing consumption</a:t>
            </a:r>
          </a:p>
          <a:p>
            <a:pPr lvl="1"/>
            <a:r>
              <a:rPr lang="en-US" dirty="0" smtClean="0"/>
              <a:t>Under pricing of fringe infrastructure</a:t>
            </a:r>
          </a:p>
          <a:p>
            <a:pPr lvl="1"/>
            <a:r>
              <a:rPr lang="en-US" dirty="0" smtClean="0"/>
              <a:t>Zoning: Minimum lot sizes to exclude high-density housing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Sprawl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consequences</a:t>
            </a:r>
          </a:p>
          <a:p>
            <a:r>
              <a:rPr lang="en-US" dirty="0" smtClean="0"/>
              <a:t>Increased consumption of fossil fuels</a:t>
            </a:r>
          </a:p>
          <a:p>
            <a:r>
              <a:rPr lang="en-US" dirty="0" smtClean="0"/>
              <a:t>Increased demand for public goods, e.g., highways and schools</a:t>
            </a:r>
          </a:p>
          <a:p>
            <a:r>
              <a:rPr lang="en-US" dirty="0" smtClean="0"/>
              <a:t>Inefficient to provide mass transit</a:t>
            </a:r>
          </a:p>
          <a:p>
            <a:r>
              <a:rPr lang="en-US" dirty="0" smtClean="0"/>
              <a:t>Depletion of world reserves of fossil fuels results in a non sustainable life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Sprawl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Urban </a:t>
            </a:r>
            <a:r>
              <a:rPr lang="en-US" dirty="0" smtClean="0">
                <a:solidFill>
                  <a:srgbClr val="FFC000"/>
                </a:solidFill>
              </a:rPr>
              <a:t>Economics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Market forces </a:t>
            </a:r>
            <a:r>
              <a:rPr lang="en-US" dirty="0" smtClean="0"/>
              <a:t>and the </a:t>
            </a:r>
            <a:r>
              <a:rPr lang="en-US" dirty="0" smtClean="0"/>
              <a:t>development of cities</a:t>
            </a:r>
          </a:p>
          <a:p>
            <a:pPr eaLnBrk="1" hangingPunct="1"/>
            <a:r>
              <a:rPr lang="en-US" dirty="0" smtClean="0"/>
              <a:t>Urban </a:t>
            </a:r>
            <a:r>
              <a:rPr lang="en-US" dirty="0" smtClean="0"/>
              <a:t>transportation</a:t>
            </a:r>
          </a:p>
          <a:p>
            <a:pPr eaLnBrk="1" hangingPunct="1"/>
            <a:r>
              <a:rPr lang="en-US" dirty="0" smtClean="0"/>
              <a:t>Crime and Public </a:t>
            </a:r>
            <a:r>
              <a:rPr lang="en-US" dirty="0" smtClean="0"/>
              <a:t>Policy</a:t>
            </a:r>
          </a:p>
          <a:p>
            <a:pPr eaLnBrk="1" hangingPunct="1"/>
            <a:r>
              <a:rPr lang="en-US" dirty="0" smtClean="0"/>
              <a:t>Education</a:t>
            </a:r>
          </a:p>
          <a:p>
            <a:pPr eaLnBrk="1" hangingPunct="1"/>
            <a:r>
              <a:rPr lang="en-US" dirty="0" smtClean="0"/>
              <a:t>Pollution</a:t>
            </a:r>
            <a:endParaRPr lang="en-US" dirty="0" smtClean="0"/>
          </a:p>
          <a:p>
            <a:pPr eaLnBrk="1" hangingPunct="1"/>
            <a:r>
              <a:rPr lang="en-US" dirty="0" smtClean="0"/>
              <a:t>Housing and public policy</a:t>
            </a:r>
          </a:p>
          <a:p>
            <a:pPr eaLnBrk="1" hangingPunct="1"/>
            <a:r>
              <a:rPr lang="en-US" dirty="0" smtClean="0"/>
              <a:t>Local government expenditure and taxes</a:t>
            </a:r>
          </a:p>
        </p:txBody>
      </p:sp>
    </p:spTree>
    <p:extLst>
      <p:ext uri="{BB962C8B-B14F-4D97-AF65-F5344CB8AC3E}">
        <p14:creationId xmlns:p14="http://schemas.microsoft.com/office/powerpoint/2010/main" val="41020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For a city to develop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Three conditions have to be satisfied for a city to develop</a:t>
            </a:r>
          </a:p>
          <a:p>
            <a:pPr eaLnBrk="1" hangingPunct="1"/>
            <a:r>
              <a:rPr lang="en-US" dirty="0" smtClean="0"/>
              <a:t>Agricultural </a:t>
            </a:r>
            <a:r>
              <a:rPr lang="en-US" dirty="0" smtClean="0"/>
              <a:t>surplus</a:t>
            </a:r>
          </a:p>
          <a:p>
            <a:pPr lvl="2" eaLnBrk="1" hangingPunct="1"/>
            <a:r>
              <a:rPr lang="en-US" dirty="0" smtClean="0"/>
              <a:t>The rural dwellers must produce enough food to provide for themselves as well as city dwellers.</a:t>
            </a:r>
          </a:p>
          <a:p>
            <a:r>
              <a:rPr lang="en-US" dirty="0"/>
              <a:t>Urban production</a:t>
            </a:r>
          </a:p>
          <a:p>
            <a:pPr lvl="2"/>
            <a:r>
              <a:rPr lang="en-US" dirty="0"/>
              <a:t>City dwellers must produce something to exchange with rural people for the food they grow.</a:t>
            </a:r>
          </a:p>
          <a:p>
            <a:r>
              <a:rPr lang="en-US" dirty="0"/>
              <a:t>Transportation for exchange</a:t>
            </a:r>
          </a:p>
          <a:p>
            <a:pPr lvl="2"/>
            <a:r>
              <a:rPr lang="en-US" dirty="0"/>
              <a:t> An efficient network of transportation has to exist to facilitate the exchange of food and urban products.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327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CCC00"/>
                </a:solidFill>
              </a:rPr>
              <a:t>1. Trading </a:t>
            </a:r>
            <a:r>
              <a:rPr lang="en-US" dirty="0" smtClean="0">
                <a:solidFill>
                  <a:srgbClr val="CCCC00"/>
                </a:solidFill>
              </a:rPr>
              <a:t>Cities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Cities developed because of economies of scale, decline in unit cost as more goods are produced at a given point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Trading </a:t>
            </a:r>
            <a:r>
              <a:rPr lang="en-US" dirty="0"/>
              <a:t>cities develop when comparative advantage is combined with scale economies in transport and exchange.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Exchange takes place through a centralized location where goods are collected </a:t>
            </a:r>
            <a:r>
              <a:rPr lang="en-US" dirty="0"/>
              <a:t>and </a:t>
            </a:r>
            <a:r>
              <a:rPr lang="en-US" dirty="0" smtClean="0"/>
              <a:t>distributed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 lot of economic activities take place in this centralized location</a:t>
            </a:r>
            <a:endParaRPr lang="en-US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Historically, firms in the trading city provided insurance, </a:t>
            </a:r>
            <a:r>
              <a:rPr lang="en-US" dirty="0" smtClean="0"/>
              <a:t>credit, banking </a:t>
            </a:r>
            <a:r>
              <a:rPr lang="en-US" dirty="0"/>
              <a:t>and legal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CC814-04C2-41CA-B689-ED75D25173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1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Factory towns developed because of economies of scale in production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industrial revolution resulted in innovations that shifted production from the home and the small shop to the factory.</a:t>
            </a:r>
          </a:p>
          <a:p>
            <a:pPr lvl="1"/>
            <a:r>
              <a:rPr lang="en-US" dirty="0" smtClean="0"/>
              <a:t>Indivisible/ expensive input</a:t>
            </a:r>
          </a:p>
          <a:p>
            <a:pPr lvl="1"/>
            <a:r>
              <a:rPr lang="en-US" dirty="0" smtClean="0"/>
              <a:t>Concentration of work in one location</a:t>
            </a:r>
          </a:p>
          <a:p>
            <a:pPr lvl="1"/>
            <a:r>
              <a:rPr lang="en-US" dirty="0" smtClean="0"/>
              <a:t>Close monitoring and supervision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CC814-04C2-41CA-B689-ED75D25173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Factory Town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7348" name="Picture 6" descr="http://www.umbc.edu/history/CHE/techerpages/KDavies/car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627" y="4114800"/>
            <a:ext cx="373418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4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400" y="-1600200"/>
            <a:ext cx="10058400" cy="796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Industry: Costume Jewelry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2.Concentration of Economic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Industry: Carpets and Rugs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2159000"/>
            <a:ext cx="10058400" cy="10261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01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905000"/>
            <a:ext cx="8504238" cy="4572000"/>
          </a:xfrm>
        </p:spPr>
        <p:txBody>
          <a:bodyPr>
            <a:normAutofit/>
          </a:bodyPr>
          <a:lstStyle/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Localization Economies: refers to cost savings when firms of a given industry locate together.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Urbanization Economies: refers to cost saving from locating together of firms across different industries.  The location of one industry attracts another.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Urbanization economies leads to the development of large diverse cities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Urbanization and localization economies are termed agglomeration economies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Economies from Location</a:t>
            </a:r>
          </a:p>
        </p:txBody>
      </p:sp>
    </p:spTree>
    <p:extLst>
      <p:ext uri="{BB962C8B-B14F-4D97-AF65-F5344CB8AC3E}">
        <p14:creationId xmlns:p14="http://schemas.microsoft.com/office/powerpoint/2010/main" val="213329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225</TotalTime>
  <Words>1038</Words>
  <Application>Microsoft Office PowerPoint</Application>
  <PresentationFormat>On-screen Show (4:3)</PresentationFormat>
  <Paragraphs>142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Grid</vt:lpstr>
      <vt:lpstr>Overview of Urban Economics</vt:lpstr>
      <vt:lpstr>Urban Economics</vt:lpstr>
      <vt:lpstr>Urban Economics</vt:lpstr>
      <vt:lpstr>For a city to develop</vt:lpstr>
      <vt:lpstr>1. Trading Cities</vt:lpstr>
      <vt:lpstr>the Factory Town</vt:lpstr>
      <vt:lpstr>2.Concentration of Economic ACTIVITY</vt:lpstr>
      <vt:lpstr>PowerPoint Presentation</vt:lpstr>
      <vt:lpstr>Economies from Location</vt:lpstr>
      <vt:lpstr>Why do Firms Cluster?</vt:lpstr>
      <vt:lpstr>3.City Size</vt:lpstr>
      <vt:lpstr>PowerPoint Presentation</vt:lpstr>
      <vt:lpstr>Technological Innovation</vt:lpstr>
      <vt:lpstr>Region wide Innovation (both cities)</vt:lpstr>
      <vt:lpstr>City Specific Innovation</vt:lpstr>
      <vt:lpstr>PowerPoint Presentation</vt:lpstr>
      <vt:lpstr>Small and large cities</vt:lpstr>
      <vt:lpstr>4. Rise and demise of the Monocentric City</vt:lpstr>
      <vt:lpstr>Land Use Patterns</vt:lpstr>
      <vt:lpstr>Demise of the Monocentric City</vt:lpstr>
      <vt:lpstr>The Spatial Distribution of Jobs and People</vt:lpstr>
      <vt:lpstr>PowerPoint Presentation</vt:lpstr>
      <vt:lpstr>PowerPoint Presentation</vt:lpstr>
      <vt:lpstr>Urban Density Worldwide  </vt:lpstr>
      <vt:lpstr>Urban Sprawl</vt:lpstr>
      <vt:lpstr>Urban Sprawl</vt:lpstr>
      <vt:lpstr>Consequences of Sprawl</vt:lpstr>
    </vt:vector>
  </TitlesOfParts>
  <Company>Trinity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Urban Economics</dc:title>
  <dc:creator>Distributed Computing</dc:creator>
  <cp:lastModifiedBy>deleteme</cp:lastModifiedBy>
  <cp:revision>15</cp:revision>
  <dcterms:created xsi:type="dcterms:W3CDTF">2011-01-27T00:31:59Z</dcterms:created>
  <dcterms:modified xsi:type="dcterms:W3CDTF">2013-09-03T01:44:12Z</dcterms:modified>
</cp:coreProperties>
</file>