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0"/>
  </p:notesMasterIdLst>
  <p:sldIdLst>
    <p:sldId id="304" r:id="rId2"/>
    <p:sldId id="339" r:id="rId3"/>
    <p:sldId id="337" r:id="rId4"/>
    <p:sldId id="340" r:id="rId5"/>
    <p:sldId id="322" r:id="rId6"/>
    <p:sldId id="309" r:id="rId7"/>
    <p:sldId id="317" r:id="rId8"/>
    <p:sldId id="311" r:id="rId9"/>
    <p:sldId id="312" r:id="rId10"/>
    <p:sldId id="313" r:id="rId11"/>
    <p:sldId id="315" r:id="rId12"/>
    <p:sldId id="316" r:id="rId13"/>
    <p:sldId id="314" r:id="rId14"/>
    <p:sldId id="318" r:id="rId15"/>
    <p:sldId id="319" r:id="rId16"/>
    <p:sldId id="320" r:id="rId17"/>
    <p:sldId id="321" r:id="rId18"/>
    <p:sldId id="323" r:id="rId19"/>
    <p:sldId id="261" r:id="rId20"/>
    <p:sldId id="263" r:id="rId21"/>
    <p:sldId id="266" r:id="rId22"/>
    <p:sldId id="324" r:id="rId23"/>
    <p:sldId id="275" r:id="rId24"/>
    <p:sldId id="294" r:id="rId25"/>
    <p:sldId id="330" r:id="rId26"/>
    <p:sldId id="329" r:id="rId27"/>
    <p:sldId id="335" r:id="rId28"/>
    <p:sldId id="336" r:id="rId29"/>
    <p:sldId id="331" r:id="rId30"/>
    <p:sldId id="332" r:id="rId31"/>
    <p:sldId id="333" r:id="rId32"/>
    <p:sldId id="334" r:id="rId33"/>
    <p:sldId id="299" r:id="rId34"/>
    <p:sldId id="300" r:id="rId35"/>
    <p:sldId id="301" r:id="rId36"/>
    <p:sldId id="302" r:id="rId37"/>
    <p:sldId id="285" r:id="rId38"/>
    <p:sldId id="28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4A80D1-BD46-4A13-8367-EA9A713B0B6E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A60C7D-9899-4CEE-9A28-8A08FEB9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30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6525DA-7F90-4594-A464-B46479C9BA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40F27-8394-41B5-8A5A-EBB9BD86DDAC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3426-76AE-4240-995E-484601A48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496B7-972A-474A-AE24-D6EC95C6A022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61EA-845D-4213-B250-4EEDDEFDC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8BA8-DAE2-41F6-B9CA-A4769DC9378C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C8D2D-93C5-4576-86F9-AE089788F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5FC8-A3CA-4453-8DC0-E071A03F0791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0E20F-DA66-4015-8F19-FE28D926E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CF83-E960-4559-954D-3F0FE77A5F2A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4BFF8-A7D9-4957-A8D2-CD0E95CAC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D715-B4FF-4D9B-9010-C6E413EC3908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CBBB6-061E-4694-995B-1EBB3D64D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6D83-D80B-44BD-9C85-956FE5523F2D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C74D-1D2D-4433-AC4A-F363CD3F9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3E65-54EC-480F-A4AC-BA5CA34095E5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FBDA-EFB1-4C7D-B5CD-069C08BB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1553-F5AE-49E0-AD3B-804327CD6AFF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A7DD-3FD6-4C5B-BE90-D5D061E0D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5750-5543-4D79-9CF9-0931900B4E6B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85B03-310C-4EE0-A4E1-83C3F55F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D1E3-E440-4A40-83F1-77456847BCD5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8A98-79AE-408F-80BF-F9A8AD93A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EF8117-B488-4138-ADFC-0F8D3A9D1342}" type="datetimeFigureOut">
              <a:rPr lang="en-US"/>
              <a:pPr>
                <a:defRPr/>
              </a:pPr>
              <a:t>2/2/2014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E7FE94-5438-4CC8-B987-2569FF0A341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Vilfredo_Pareto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Vilfredo_Pareto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6" descr="C:\Documents and Settings\rahmed\Local Settings\Temporary Internet Files\Content.IE5\BVQCK19B\MPj039874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0538" y="5486400"/>
            <a:ext cx="585946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Welfare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Marginal Analysis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r>
              <a:rPr lang="en-US" dirty="0" smtClean="0"/>
              <a:t>We can find x using marginal analysis</a:t>
            </a:r>
          </a:p>
          <a:p>
            <a:r>
              <a:rPr lang="en-US" dirty="0" smtClean="0"/>
              <a:t>Each extra unit of production results 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Marginal benefit </a:t>
            </a:r>
            <a:r>
              <a:rPr lang="en-US" dirty="0" smtClean="0"/>
              <a:t>(MB): additional benefits to society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Marginal costs</a:t>
            </a:r>
            <a:r>
              <a:rPr lang="en-US" dirty="0" smtClean="0"/>
              <a:t> (MC): Additional costs to society </a:t>
            </a:r>
          </a:p>
          <a:p>
            <a:r>
              <a:rPr lang="en-US" dirty="0" smtClean="0"/>
              <a:t>To maximize social welfare, society should expand production until the additional benefit exactly equals the additional cost from production.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Marginal benefit </a:t>
            </a:r>
            <a:r>
              <a:rPr lang="en-US" dirty="0" smtClean="0"/>
              <a:t>(MB): additional benefits to society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F3F6F9"/>
          </a:solidFill>
          <a:ln w="1555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F2F4F8"/>
          </a:solidFill>
          <a:ln w="1412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F1F4F7"/>
          </a:solidFill>
          <a:ln w="1270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F0F2F5"/>
          </a:solidFill>
          <a:ln w="1127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EF1F4"/>
          </a:solidFill>
          <a:ln w="984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DEFF3"/>
          </a:solidFill>
          <a:ln w="8413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BEEF2"/>
          </a:solidFill>
          <a:ln w="698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AECF1"/>
          </a:solidFill>
          <a:ln w="571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9EBF0"/>
          </a:solidFill>
          <a:ln w="4286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7EAEF"/>
          </a:solidFill>
          <a:ln w="285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2387600" y="1897063"/>
            <a:ext cx="4394200" cy="3849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345" name="Rectangle 17"/>
          <p:cNvSpPr>
            <a:spLocks noChangeArrowheads="1"/>
          </p:cNvSpPr>
          <p:nvPr/>
        </p:nvSpPr>
        <p:spPr bwMode="auto">
          <a:xfrm>
            <a:off x="2387600" y="2590800"/>
            <a:ext cx="788988" cy="31448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 flipH="1">
            <a:off x="2387600" y="4297363"/>
            <a:ext cx="1365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19"/>
          <p:cNvSpPr>
            <a:spLocks noChangeShapeType="1"/>
          </p:cNvSpPr>
          <p:nvPr/>
        </p:nvSpPr>
        <p:spPr bwMode="auto">
          <a:xfrm flipH="1">
            <a:off x="2387600" y="3709988"/>
            <a:ext cx="1365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Line 20"/>
          <p:cNvSpPr>
            <a:spLocks noChangeShapeType="1"/>
          </p:cNvSpPr>
          <p:nvPr/>
        </p:nvSpPr>
        <p:spPr bwMode="auto">
          <a:xfrm flipH="1">
            <a:off x="2387600" y="3278188"/>
            <a:ext cx="1365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Line 21"/>
          <p:cNvSpPr>
            <a:spLocks noChangeShapeType="1"/>
          </p:cNvSpPr>
          <p:nvPr/>
        </p:nvSpPr>
        <p:spPr bwMode="auto">
          <a:xfrm flipH="1">
            <a:off x="2387600" y="2622550"/>
            <a:ext cx="1365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Line 22"/>
          <p:cNvSpPr>
            <a:spLocks noChangeShapeType="1"/>
          </p:cNvSpPr>
          <p:nvPr/>
        </p:nvSpPr>
        <p:spPr bwMode="auto">
          <a:xfrm>
            <a:off x="3176588" y="5608638"/>
            <a:ext cx="1587" cy="1381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Line 23"/>
          <p:cNvSpPr>
            <a:spLocks noChangeShapeType="1"/>
          </p:cNvSpPr>
          <p:nvPr/>
        </p:nvSpPr>
        <p:spPr bwMode="auto">
          <a:xfrm>
            <a:off x="3967163" y="5608638"/>
            <a:ext cx="3175" cy="1381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Line 24"/>
          <p:cNvSpPr>
            <a:spLocks noChangeShapeType="1"/>
          </p:cNvSpPr>
          <p:nvPr/>
        </p:nvSpPr>
        <p:spPr bwMode="auto">
          <a:xfrm>
            <a:off x="4757738" y="5608638"/>
            <a:ext cx="1587" cy="1381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Line 25"/>
          <p:cNvSpPr>
            <a:spLocks noChangeShapeType="1"/>
          </p:cNvSpPr>
          <p:nvPr/>
        </p:nvSpPr>
        <p:spPr bwMode="auto">
          <a:xfrm>
            <a:off x="5546725" y="5608638"/>
            <a:ext cx="1588" cy="1381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Freeform 27"/>
          <p:cNvSpPr>
            <a:spLocks/>
          </p:cNvSpPr>
          <p:nvPr/>
        </p:nvSpPr>
        <p:spPr bwMode="auto">
          <a:xfrm>
            <a:off x="2387600" y="1865313"/>
            <a:ext cx="4394200" cy="3849687"/>
          </a:xfrm>
          <a:custGeom>
            <a:avLst/>
            <a:gdLst>
              <a:gd name="T0" fmla="*/ 0 w 2272"/>
              <a:gd name="T1" fmla="*/ 0 h 1990"/>
              <a:gd name="T2" fmla="*/ 0 w 2272"/>
              <a:gd name="T3" fmla="*/ 2147483647 h 1990"/>
              <a:gd name="T4" fmla="*/ 2147483647 w 2272"/>
              <a:gd name="T5" fmla="*/ 2147483647 h 1990"/>
              <a:gd name="T6" fmla="*/ 0 60000 65536"/>
              <a:gd name="T7" fmla="*/ 0 60000 65536"/>
              <a:gd name="T8" fmla="*/ 0 60000 65536"/>
              <a:gd name="T9" fmla="*/ 0 w 2272"/>
              <a:gd name="T10" fmla="*/ 0 h 1990"/>
              <a:gd name="T11" fmla="*/ 2272 w 2272"/>
              <a:gd name="T12" fmla="*/ 1990 h 1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2" h="1990">
                <a:moveTo>
                  <a:pt x="0" y="0"/>
                </a:moveTo>
                <a:lnTo>
                  <a:pt x="0" y="1990"/>
                </a:lnTo>
                <a:lnTo>
                  <a:pt x="2272" y="199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Rectangle 31"/>
          <p:cNvSpPr>
            <a:spLocks noChangeArrowheads="1"/>
          </p:cNvSpPr>
          <p:nvPr/>
        </p:nvSpPr>
        <p:spPr bwMode="auto">
          <a:xfrm>
            <a:off x="2087563" y="4160838"/>
            <a:ext cx="198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/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0" name="Rectangle 32"/>
          <p:cNvSpPr>
            <a:spLocks noChangeArrowheads="1"/>
          </p:cNvSpPr>
          <p:nvPr/>
        </p:nvSpPr>
        <p:spPr bwMode="auto">
          <a:xfrm>
            <a:off x="2087563" y="3602038"/>
            <a:ext cx="198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/>
              <a:t>70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1" name="Rectangle 33"/>
          <p:cNvSpPr>
            <a:spLocks noChangeArrowheads="1"/>
          </p:cNvSpPr>
          <p:nvPr/>
        </p:nvSpPr>
        <p:spPr bwMode="auto">
          <a:xfrm>
            <a:off x="2087563" y="3168650"/>
            <a:ext cx="198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/>
              <a:t>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2" name="Rectangle 34"/>
          <p:cNvSpPr>
            <a:spLocks noChangeArrowheads="1"/>
          </p:cNvSpPr>
          <p:nvPr/>
        </p:nvSpPr>
        <p:spPr bwMode="auto">
          <a:xfrm>
            <a:off x="2184400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3" name="Rectangle 35"/>
          <p:cNvSpPr>
            <a:spLocks noChangeArrowheads="1"/>
          </p:cNvSpPr>
          <p:nvPr/>
        </p:nvSpPr>
        <p:spPr bwMode="auto">
          <a:xfrm>
            <a:off x="1881188" y="2540000"/>
            <a:ext cx="396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/>
              <a:t>$100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5" name="Rectangle 39"/>
          <p:cNvSpPr>
            <a:spLocks noChangeArrowheads="1"/>
          </p:cNvSpPr>
          <p:nvPr/>
        </p:nvSpPr>
        <p:spPr bwMode="auto">
          <a:xfrm>
            <a:off x="3114675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6" name="Rectangle 40"/>
          <p:cNvSpPr>
            <a:spLocks noChangeArrowheads="1"/>
          </p:cNvSpPr>
          <p:nvPr/>
        </p:nvSpPr>
        <p:spPr bwMode="auto">
          <a:xfrm>
            <a:off x="3906838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7" name="Rectangle 41"/>
          <p:cNvSpPr>
            <a:spLocks noChangeArrowheads="1"/>
          </p:cNvSpPr>
          <p:nvPr/>
        </p:nvSpPr>
        <p:spPr bwMode="auto">
          <a:xfrm>
            <a:off x="4694238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8" name="Rectangle 42"/>
          <p:cNvSpPr>
            <a:spLocks noChangeArrowheads="1"/>
          </p:cNvSpPr>
          <p:nvPr/>
        </p:nvSpPr>
        <p:spPr bwMode="auto">
          <a:xfrm>
            <a:off x="5487988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9" name="Rectangle 43"/>
          <p:cNvSpPr>
            <a:spLocks noChangeArrowheads="1"/>
          </p:cNvSpPr>
          <p:nvPr/>
        </p:nvSpPr>
        <p:spPr bwMode="auto">
          <a:xfrm>
            <a:off x="5773738" y="5956756"/>
            <a:ext cx="10916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dirty="0"/>
              <a:t>Quantity </a:t>
            </a:r>
            <a:r>
              <a:rPr lang="en-US" sz="1400" b="1" dirty="0" smtClean="0"/>
              <a:t>of x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3173413" y="3276600"/>
            <a:ext cx="788987" cy="2438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3962400" y="3733800"/>
            <a:ext cx="788988" cy="1981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4724400" y="4343400"/>
            <a:ext cx="8382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657600" y="2657475"/>
            <a:ext cx="3048000" cy="1533525"/>
            <a:chOff x="2304" y="1674"/>
            <a:chExt cx="1920" cy="966"/>
          </a:xfrm>
        </p:grpSpPr>
        <p:sp>
          <p:nvSpPr>
            <p:cNvPr id="21546" name="Line 46"/>
            <p:cNvSpPr>
              <a:spLocks noChangeShapeType="1"/>
            </p:cNvSpPr>
            <p:nvPr/>
          </p:nvSpPr>
          <p:spPr bwMode="auto">
            <a:xfrm flipV="1">
              <a:off x="2304" y="1872"/>
              <a:ext cx="335" cy="76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Rectangle 47"/>
            <p:cNvSpPr>
              <a:spLocks noChangeArrowheads="1"/>
            </p:cNvSpPr>
            <p:nvPr/>
          </p:nvSpPr>
          <p:spPr bwMode="auto">
            <a:xfrm>
              <a:off x="2928" y="1674"/>
              <a:ext cx="1296" cy="342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Rectangle 50"/>
            <p:cNvSpPr>
              <a:spLocks noChangeArrowheads="1"/>
            </p:cNvSpPr>
            <p:nvPr/>
          </p:nvSpPr>
          <p:spPr bwMode="auto">
            <a:xfrm>
              <a:off x="2949" y="1680"/>
              <a:ext cx="127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</a:rPr>
                <a:t>Total benefit of 4 </a:t>
              </a:r>
              <a:r>
                <a:rPr lang="en-US" sz="1400" dirty="0" smtClean="0">
                  <a:solidFill>
                    <a:srgbClr val="000000"/>
                  </a:solidFill>
                </a:rPr>
                <a:t>units 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47" name="Freeform 37"/>
          <p:cNvSpPr>
            <a:spLocks/>
          </p:cNvSpPr>
          <p:nvPr/>
        </p:nvSpPr>
        <p:spPr bwMode="auto">
          <a:xfrm>
            <a:off x="2420938" y="1905000"/>
            <a:ext cx="3141662" cy="3849688"/>
          </a:xfrm>
          <a:custGeom>
            <a:avLst/>
            <a:gdLst>
              <a:gd name="T0" fmla="*/ 2939 w 1624"/>
              <a:gd name="T1" fmla="*/ 3601 h 1990"/>
              <a:gd name="T2" fmla="*/ 2939 w 1624"/>
              <a:gd name="T3" fmla="*/ 2246 h 1990"/>
              <a:gd name="T4" fmla="*/ 2185 w 1624"/>
              <a:gd name="T5" fmla="*/ 2246 h 1990"/>
              <a:gd name="T6" fmla="*/ 2185 w 1624"/>
              <a:gd name="T7" fmla="*/ 1696 h 1990"/>
              <a:gd name="T8" fmla="*/ 1446 w 1624"/>
              <a:gd name="T9" fmla="*/ 1696 h 1990"/>
              <a:gd name="T10" fmla="*/ 1446 w 1624"/>
              <a:gd name="T11" fmla="*/ 1292 h 1990"/>
              <a:gd name="T12" fmla="*/ 707 w 1624"/>
              <a:gd name="T13" fmla="*/ 1292 h 1990"/>
              <a:gd name="T14" fmla="*/ 707 w 1624"/>
              <a:gd name="T15" fmla="*/ 679 h 1990"/>
              <a:gd name="T16" fmla="*/ 721 w 1624"/>
              <a:gd name="T17" fmla="*/ 679 h 1990"/>
              <a:gd name="T18" fmla="*/ 721 w 1624"/>
              <a:gd name="T19" fmla="*/ 679 h 1990"/>
              <a:gd name="T20" fmla="*/ 0 w 1624"/>
              <a:gd name="T21" fmla="*/ 679 h 1990"/>
              <a:gd name="T22" fmla="*/ 0 w 1624"/>
              <a:gd name="T23" fmla="*/ 0 h 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4"/>
              <a:gd name="T37" fmla="*/ 0 h 1990"/>
              <a:gd name="T38" fmla="*/ 1624 w 1624"/>
              <a:gd name="T39" fmla="*/ 1990 h 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4" h="1990">
                <a:moveTo>
                  <a:pt x="1624" y="1990"/>
                </a:moveTo>
                <a:lnTo>
                  <a:pt x="1624" y="1241"/>
                </a:lnTo>
                <a:lnTo>
                  <a:pt x="1207" y="1241"/>
                </a:lnTo>
                <a:lnTo>
                  <a:pt x="1207" y="937"/>
                </a:lnTo>
                <a:lnTo>
                  <a:pt x="799" y="937"/>
                </a:lnTo>
                <a:lnTo>
                  <a:pt x="799" y="714"/>
                </a:lnTo>
                <a:lnTo>
                  <a:pt x="391" y="714"/>
                </a:lnTo>
                <a:lnTo>
                  <a:pt x="391" y="375"/>
                </a:lnTo>
                <a:lnTo>
                  <a:pt x="399" y="375"/>
                </a:lnTo>
                <a:lnTo>
                  <a:pt x="0" y="375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bg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57800" y="3807023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Marginal Benefit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5" grpId="0" animBg="1"/>
      <p:bldP spid="49" grpId="0" animBg="1"/>
      <p:bldP spid="50" grpId="0" animBg="1"/>
      <p:bldP spid="51" grpId="0" animBg="1"/>
      <p:bldP spid="47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Marginal costs</a:t>
            </a:r>
            <a:r>
              <a:rPr lang="en-US" dirty="0" smtClean="0"/>
              <a:t> (MC): Additional costs to society 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276475" y="1612900"/>
            <a:ext cx="4616450" cy="4311650"/>
          </a:xfrm>
          <a:prstGeom prst="rect">
            <a:avLst/>
          </a:prstGeom>
          <a:solidFill>
            <a:srgbClr val="F3F6F9"/>
          </a:solidFill>
          <a:ln w="21113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276475" y="1612900"/>
            <a:ext cx="4616450" cy="4311650"/>
          </a:xfrm>
          <a:prstGeom prst="rect">
            <a:avLst/>
          </a:prstGeom>
          <a:solidFill>
            <a:srgbClr val="F2F4F8"/>
          </a:solidFill>
          <a:ln w="1920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276475" y="1612900"/>
            <a:ext cx="4616450" cy="4311650"/>
          </a:xfrm>
          <a:prstGeom prst="rect">
            <a:avLst/>
          </a:prstGeom>
          <a:solidFill>
            <a:srgbClr val="F1F4F7"/>
          </a:solidFill>
          <a:ln w="1730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2276475" y="1612900"/>
            <a:ext cx="4616450" cy="4311650"/>
          </a:xfrm>
          <a:prstGeom prst="rect">
            <a:avLst/>
          </a:prstGeom>
          <a:solidFill>
            <a:srgbClr val="F0F2F5"/>
          </a:solidFill>
          <a:ln w="1539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2276475" y="1612900"/>
            <a:ext cx="4616450" cy="4311650"/>
          </a:xfrm>
          <a:prstGeom prst="rect">
            <a:avLst/>
          </a:prstGeom>
          <a:solidFill>
            <a:srgbClr val="EEF1F4"/>
          </a:solidFill>
          <a:ln w="1349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2276475" y="1612900"/>
            <a:ext cx="4616450" cy="4311650"/>
          </a:xfrm>
          <a:prstGeom prst="rect">
            <a:avLst/>
          </a:prstGeom>
          <a:solidFill>
            <a:srgbClr val="EDEFF3"/>
          </a:solidFill>
          <a:ln w="1158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2276475" y="1612900"/>
            <a:ext cx="4616450" cy="4311650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2276475" y="1612900"/>
            <a:ext cx="4616450" cy="4311650"/>
          </a:xfrm>
          <a:prstGeom prst="rect">
            <a:avLst/>
          </a:prstGeom>
          <a:solidFill>
            <a:srgbClr val="EAECF1"/>
          </a:solidFill>
          <a:ln w="762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2276475" y="1612900"/>
            <a:ext cx="4616450" cy="4311650"/>
          </a:xfrm>
          <a:prstGeom prst="rect">
            <a:avLst/>
          </a:prstGeom>
          <a:solidFill>
            <a:srgbClr val="E9EBF0"/>
          </a:solidFill>
          <a:ln w="571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Rectangle 14"/>
          <p:cNvSpPr>
            <a:spLocks noChangeArrowheads="1"/>
          </p:cNvSpPr>
          <p:nvPr/>
        </p:nvSpPr>
        <p:spPr bwMode="auto">
          <a:xfrm>
            <a:off x="2276475" y="1612900"/>
            <a:ext cx="4616450" cy="4311650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Rectangle 15"/>
          <p:cNvSpPr>
            <a:spLocks noChangeArrowheads="1"/>
          </p:cNvSpPr>
          <p:nvPr/>
        </p:nvSpPr>
        <p:spPr bwMode="auto">
          <a:xfrm>
            <a:off x="2276475" y="1612900"/>
            <a:ext cx="4616450" cy="4311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Rectangle 16"/>
          <p:cNvSpPr>
            <a:spLocks noChangeArrowheads="1"/>
          </p:cNvSpPr>
          <p:nvPr/>
        </p:nvSpPr>
        <p:spPr bwMode="auto">
          <a:xfrm>
            <a:off x="2200275" y="1535113"/>
            <a:ext cx="4616450" cy="431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33" name="Rectangle 17"/>
          <p:cNvSpPr>
            <a:spLocks noChangeArrowheads="1"/>
          </p:cNvSpPr>
          <p:nvPr/>
        </p:nvSpPr>
        <p:spPr bwMode="auto">
          <a:xfrm flipV="1">
            <a:off x="2200275" y="4152900"/>
            <a:ext cx="884238" cy="17145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16" name="Line 18"/>
          <p:cNvSpPr>
            <a:spLocks noChangeShapeType="1"/>
          </p:cNvSpPr>
          <p:nvPr/>
        </p:nvSpPr>
        <p:spPr bwMode="auto">
          <a:xfrm flipH="1">
            <a:off x="2200275" y="3844925"/>
            <a:ext cx="1539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19"/>
          <p:cNvSpPr>
            <a:spLocks noChangeShapeType="1"/>
          </p:cNvSpPr>
          <p:nvPr/>
        </p:nvSpPr>
        <p:spPr bwMode="auto">
          <a:xfrm flipH="1">
            <a:off x="2200275" y="3152775"/>
            <a:ext cx="1539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Line 20"/>
          <p:cNvSpPr>
            <a:spLocks noChangeShapeType="1"/>
          </p:cNvSpPr>
          <p:nvPr/>
        </p:nvSpPr>
        <p:spPr bwMode="auto">
          <a:xfrm flipH="1">
            <a:off x="2200275" y="2806700"/>
            <a:ext cx="1539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Line 21"/>
          <p:cNvSpPr>
            <a:spLocks noChangeShapeType="1"/>
          </p:cNvSpPr>
          <p:nvPr/>
        </p:nvSpPr>
        <p:spPr bwMode="auto">
          <a:xfrm flipH="1">
            <a:off x="2200275" y="4171950"/>
            <a:ext cx="1539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22"/>
          <p:cNvSpPr>
            <a:spLocks noChangeShapeType="1"/>
          </p:cNvSpPr>
          <p:nvPr/>
        </p:nvSpPr>
        <p:spPr bwMode="auto">
          <a:xfrm>
            <a:off x="3084513" y="5692775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3970338" y="5692775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24"/>
          <p:cNvSpPr>
            <a:spLocks noChangeShapeType="1"/>
          </p:cNvSpPr>
          <p:nvPr/>
        </p:nvSpPr>
        <p:spPr bwMode="auto">
          <a:xfrm>
            <a:off x="4854575" y="5692775"/>
            <a:ext cx="1588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>
            <a:off x="5738813" y="5692775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Freeform 27"/>
          <p:cNvSpPr>
            <a:spLocks/>
          </p:cNvSpPr>
          <p:nvPr/>
        </p:nvSpPr>
        <p:spPr bwMode="auto">
          <a:xfrm>
            <a:off x="2200275" y="1535113"/>
            <a:ext cx="4616450" cy="4311650"/>
          </a:xfrm>
          <a:custGeom>
            <a:avLst/>
            <a:gdLst>
              <a:gd name="T0" fmla="*/ 0 w 2908"/>
              <a:gd name="T1" fmla="*/ 0 h 2716"/>
              <a:gd name="T2" fmla="*/ 0 w 2908"/>
              <a:gd name="T3" fmla="*/ 2147483647 h 2716"/>
              <a:gd name="T4" fmla="*/ 2147483647 w 2908"/>
              <a:gd name="T5" fmla="*/ 2147483647 h 2716"/>
              <a:gd name="T6" fmla="*/ 0 60000 65536"/>
              <a:gd name="T7" fmla="*/ 0 60000 65536"/>
              <a:gd name="T8" fmla="*/ 0 60000 65536"/>
              <a:gd name="T9" fmla="*/ 0 w 2908"/>
              <a:gd name="T10" fmla="*/ 0 h 2716"/>
              <a:gd name="T11" fmla="*/ 2908 w 2908"/>
              <a:gd name="T12" fmla="*/ 2716 h 27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8" h="2716">
                <a:moveTo>
                  <a:pt x="0" y="0"/>
                </a:moveTo>
                <a:lnTo>
                  <a:pt x="0" y="2716"/>
                </a:lnTo>
                <a:lnTo>
                  <a:pt x="2908" y="271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Rectangle 28"/>
          <p:cNvSpPr>
            <a:spLocks noChangeArrowheads="1"/>
          </p:cNvSpPr>
          <p:nvPr/>
        </p:nvSpPr>
        <p:spPr bwMode="auto">
          <a:xfrm>
            <a:off x="5716588" y="6096000"/>
            <a:ext cx="12567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dirty="0"/>
              <a:t>Quantity </a:t>
            </a:r>
            <a:r>
              <a:rPr lang="en-US" sz="1600" b="1" dirty="0" smtClean="0"/>
              <a:t>of x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5629" name="Rectangle 33"/>
          <p:cNvSpPr>
            <a:spLocks noChangeArrowheads="1"/>
          </p:cNvSpPr>
          <p:nvPr/>
        </p:nvSpPr>
        <p:spPr bwMode="auto">
          <a:xfrm>
            <a:off x="1760538" y="4041775"/>
            <a:ext cx="227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5630" name="Rectangle 34"/>
          <p:cNvSpPr>
            <a:spLocks noChangeArrowheads="1"/>
          </p:cNvSpPr>
          <p:nvPr/>
        </p:nvSpPr>
        <p:spPr bwMode="auto">
          <a:xfrm>
            <a:off x="1760538" y="3040063"/>
            <a:ext cx="2270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70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5631" name="Rectangle 35"/>
          <p:cNvSpPr>
            <a:spLocks noChangeArrowheads="1"/>
          </p:cNvSpPr>
          <p:nvPr/>
        </p:nvSpPr>
        <p:spPr bwMode="auto">
          <a:xfrm>
            <a:off x="1646238" y="2708275"/>
            <a:ext cx="34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$80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5632" name="Rectangle 36"/>
          <p:cNvSpPr>
            <a:spLocks noChangeArrowheads="1"/>
          </p:cNvSpPr>
          <p:nvPr/>
        </p:nvSpPr>
        <p:spPr bwMode="auto">
          <a:xfrm>
            <a:off x="1984375" y="5891213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5633" name="Rectangle 37"/>
          <p:cNvSpPr>
            <a:spLocks noChangeArrowheads="1"/>
          </p:cNvSpPr>
          <p:nvPr/>
        </p:nvSpPr>
        <p:spPr bwMode="auto">
          <a:xfrm>
            <a:off x="1760538" y="3709988"/>
            <a:ext cx="2270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5634" name="Rectangle 38"/>
          <p:cNvSpPr>
            <a:spLocks noChangeArrowheads="1"/>
          </p:cNvSpPr>
          <p:nvPr/>
        </p:nvSpPr>
        <p:spPr bwMode="auto">
          <a:xfrm>
            <a:off x="3024188" y="5891213"/>
            <a:ext cx="2174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5635" name="Rectangle 39"/>
          <p:cNvSpPr>
            <a:spLocks noChangeArrowheads="1"/>
          </p:cNvSpPr>
          <p:nvPr/>
        </p:nvSpPr>
        <p:spPr bwMode="auto">
          <a:xfrm>
            <a:off x="3911600" y="5891213"/>
            <a:ext cx="217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5636" name="Rectangle 40"/>
          <p:cNvSpPr>
            <a:spLocks noChangeArrowheads="1"/>
          </p:cNvSpPr>
          <p:nvPr/>
        </p:nvSpPr>
        <p:spPr bwMode="auto">
          <a:xfrm>
            <a:off x="4791075" y="5891213"/>
            <a:ext cx="217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5637" name="Rectangle 41"/>
          <p:cNvSpPr>
            <a:spLocks noChangeArrowheads="1"/>
          </p:cNvSpPr>
          <p:nvPr/>
        </p:nvSpPr>
        <p:spPr bwMode="auto">
          <a:xfrm>
            <a:off x="5678488" y="5891213"/>
            <a:ext cx="2174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 flipV="1">
            <a:off x="3078163" y="3886200"/>
            <a:ext cx="960437" cy="19431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 flipV="1">
            <a:off x="3992563" y="3200400"/>
            <a:ext cx="884237" cy="26289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 flipV="1">
            <a:off x="4876800" y="2819400"/>
            <a:ext cx="884238" cy="30099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590800" y="1828800"/>
            <a:ext cx="1828800" cy="1676400"/>
            <a:chOff x="2246" y="2675"/>
            <a:chExt cx="1152" cy="1056"/>
          </a:xfrm>
        </p:grpSpPr>
        <p:sp>
          <p:nvSpPr>
            <p:cNvPr id="25643" name="Line 47"/>
            <p:cNvSpPr>
              <a:spLocks noChangeShapeType="1"/>
            </p:cNvSpPr>
            <p:nvPr/>
          </p:nvSpPr>
          <p:spPr bwMode="auto">
            <a:xfrm>
              <a:off x="2770" y="3107"/>
              <a:ext cx="628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2246" y="2675"/>
              <a:ext cx="1004" cy="672"/>
              <a:chOff x="2246" y="2675"/>
              <a:chExt cx="1004" cy="672"/>
            </a:xfrm>
          </p:grpSpPr>
          <p:sp>
            <p:nvSpPr>
              <p:cNvPr id="25645" name="Rectangle 49"/>
              <p:cNvSpPr>
                <a:spLocks noChangeArrowheads="1"/>
              </p:cNvSpPr>
              <p:nvPr/>
            </p:nvSpPr>
            <p:spPr bwMode="auto">
              <a:xfrm>
                <a:off x="2246" y="2677"/>
                <a:ext cx="860" cy="670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6" name="Rectangle 50"/>
              <p:cNvSpPr>
                <a:spLocks noChangeArrowheads="1"/>
              </p:cNvSpPr>
              <p:nvPr/>
            </p:nvSpPr>
            <p:spPr bwMode="auto">
              <a:xfrm>
                <a:off x="2295" y="2675"/>
                <a:ext cx="955" cy="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rgbClr val="000000"/>
                    </a:solidFill>
                  </a:rPr>
                  <a:t>Total cost to society of producing 4 units 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9" name="Group 43"/>
          <p:cNvGrpSpPr>
            <a:grpSpLocks/>
          </p:cNvGrpSpPr>
          <p:nvPr/>
        </p:nvGrpSpPr>
        <p:grpSpPr bwMode="auto">
          <a:xfrm>
            <a:off x="2219325" y="1697037"/>
            <a:ext cx="4532314" cy="4170363"/>
            <a:chOff x="1398" y="1069"/>
            <a:chExt cx="2855" cy="2627"/>
          </a:xfrm>
        </p:grpSpPr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398" y="1247"/>
              <a:ext cx="2217" cy="2449"/>
            </a:xfrm>
            <a:custGeom>
              <a:avLst/>
              <a:gdLst>
                <a:gd name="T0" fmla="*/ 0 w 2217"/>
                <a:gd name="T1" fmla="*/ 2449 h 2449"/>
                <a:gd name="T2" fmla="*/ 0 w 2217"/>
                <a:gd name="T3" fmla="*/ 1394 h 2449"/>
                <a:gd name="T4" fmla="*/ 545 w 2217"/>
                <a:gd name="T5" fmla="*/ 1394 h 2449"/>
                <a:gd name="T6" fmla="*/ 545 w 2217"/>
                <a:gd name="T7" fmla="*/ 1188 h 2449"/>
                <a:gd name="T8" fmla="*/ 1103 w 2217"/>
                <a:gd name="T9" fmla="*/ 1188 h 2449"/>
                <a:gd name="T10" fmla="*/ 1103 w 2217"/>
                <a:gd name="T11" fmla="*/ 764 h 2449"/>
                <a:gd name="T12" fmla="*/ 1660 w 2217"/>
                <a:gd name="T13" fmla="*/ 764 h 2449"/>
                <a:gd name="T14" fmla="*/ 1660 w 2217"/>
                <a:gd name="T15" fmla="*/ 534 h 2449"/>
                <a:gd name="T16" fmla="*/ 2217 w 2217"/>
                <a:gd name="T17" fmla="*/ 534 h 2449"/>
                <a:gd name="T18" fmla="*/ 2217 w 2217"/>
                <a:gd name="T19" fmla="*/ 0 h 24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7"/>
                <a:gd name="T31" fmla="*/ 0 h 2449"/>
                <a:gd name="T32" fmla="*/ 2217 w 2217"/>
                <a:gd name="T33" fmla="*/ 2449 h 24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7" h="2449">
                  <a:moveTo>
                    <a:pt x="0" y="2449"/>
                  </a:moveTo>
                  <a:lnTo>
                    <a:pt x="0" y="1394"/>
                  </a:lnTo>
                  <a:lnTo>
                    <a:pt x="545" y="1394"/>
                  </a:lnTo>
                  <a:lnTo>
                    <a:pt x="545" y="1188"/>
                  </a:lnTo>
                  <a:lnTo>
                    <a:pt x="1103" y="1188"/>
                  </a:lnTo>
                  <a:lnTo>
                    <a:pt x="1103" y="764"/>
                  </a:lnTo>
                  <a:lnTo>
                    <a:pt x="1660" y="764"/>
                  </a:lnTo>
                  <a:lnTo>
                    <a:pt x="1660" y="534"/>
                  </a:lnTo>
                  <a:lnTo>
                    <a:pt x="2217" y="534"/>
                  </a:lnTo>
                  <a:lnTo>
                    <a:pt x="2217" y="0"/>
                  </a:lnTo>
                </a:path>
              </a:pathLst>
            </a:custGeom>
            <a:noFill/>
            <a:ln w="57150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3456" y="1069"/>
              <a:ext cx="7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dirty="0" smtClean="0">
                  <a:solidFill>
                    <a:srgbClr val="000000"/>
                  </a:solidFill>
                </a:rPr>
                <a:t>Marginal Cost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33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The “RIGHT” quantity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F3F6F9"/>
          </a:solidFill>
          <a:ln w="21113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F2F4F8"/>
          </a:solidFill>
          <a:ln w="1920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F1F4F7"/>
          </a:solidFill>
          <a:ln w="1730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F0F2F5"/>
          </a:solidFill>
          <a:ln w="1539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EEF1F4"/>
          </a:solidFill>
          <a:ln w="1349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EDEFF3"/>
          </a:solidFill>
          <a:ln w="1158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EAECF1"/>
          </a:solidFill>
          <a:ln w="762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Rectangle 13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E9EBF0"/>
          </a:solidFill>
          <a:ln w="571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4252913" y="1612900"/>
            <a:ext cx="4419600" cy="4311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8"/>
          <p:cNvSpPr>
            <a:spLocks noChangeShapeType="1"/>
          </p:cNvSpPr>
          <p:nvPr/>
        </p:nvSpPr>
        <p:spPr bwMode="auto">
          <a:xfrm flipH="1">
            <a:off x="4243388" y="3997325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9"/>
          <p:cNvSpPr>
            <a:spLocks noChangeShapeType="1"/>
          </p:cNvSpPr>
          <p:nvPr/>
        </p:nvSpPr>
        <p:spPr bwMode="auto">
          <a:xfrm flipH="1">
            <a:off x="4243388" y="3305175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Line 20"/>
          <p:cNvSpPr>
            <a:spLocks noChangeShapeType="1"/>
          </p:cNvSpPr>
          <p:nvPr/>
        </p:nvSpPr>
        <p:spPr bwMode="auto">
          <a:xfrm flipH="1">
            <a:off x="4243388" y="295910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Line 21"/>
          <p:cNvSpPr>
            <a:spLocks noChangeShapeType="1"/>
          </p:cNvSpPr>
          <p:nvPr/>
        </p:nvSpPr>
        <p:spPr bwMode="auto">
          <a:xfrm flipH="1">
            <a:off x="4243388" y="4324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Line 22"/>
          <p:cNvSpPr>
            <a:spLocks noChangeShapeType="1"/>
          </p:cNvSpPr>
          <p:nvPr/>
        </p:nvSpPr>
        <p:spPr bwMode="auto">
          <a:xfrm>
            <a:off x="5053013" y="5692775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Line 23"/>
          <p:cNvSpPr>
            <a:spLocks noChangeShapeType="1"/>
          </p:cNvSpPr>
          <p:nvPr/>
        </p:nvSpPr>
        <p:spPr bwMode="auto">
          <a:xfrm>
            <a:off x="5773738" y="5692775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Line 24"/>
          <p:cNvSpPr>
            <a:spLocks noChangeShapeType="1"/>
          </p:cNvSpPr>
          <p:nvPr/>
        </p:nvSpPr>
        <p:spPr bwMode="auto">
          <a:xfrm>
            <a:off x="6553200" y="5692775"/>
            <a:ext cx="1588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Line 25"/>
          <p:cNvSpPr>
            <a:spLocks noChangeShapeType="1"/>
          </p:cNvSpPr>
          <p:nvPr/>
        </p:nvSpPr>
        <p:spPr bwMode="auto">
          <a:xfrm>
            <a:off x="7375525" y="5692775"/>
            <a:ext cx="1588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Freeform 27"/>
          <p:cNvSpPr>
            <a:spLocks/>
          </p:cNvSpPr>
          <p:nvPr/>
        </p:nvSpPr>
        <p:spPr bwMode="auto">
          <a:xfrm>
            <a:off x="4243388" y="1535113"/>
            <a:ext cx="4616450" cy="4311650"/>
          </a:xfrm>
          <a:custGeom>
            <a:avLst/>
            <a:gdLst>
              <a:gd name="T0" fmla="*/ 0 w 2908"/>
              <a:gd name="T1" fmla="*/ 0 h 2716"/>
              <a:gd name="T2" fmla="*/ 0 w 2908"/>
              <a:gd name="T3" fmla="*/ 2147483647 h 2716"/>
              <a:gd name="T4" fmla="*/ 2147483647 w 2908"/>
              <a:gd name="T5" fmla="*/ 2147483647 h 2716"/>
              <a:gd name="T6" fmla="*/ 0 60000 65536"/>
              <a:gd name="T7" fmla="*/ 0 60000 65536"/>
              <a:gd name="T8" fmla="*/ 0 60000 65536"/>
              <a:gd name="T9" fmla="*/ 0 w 2908"/>
              <a:gd name="T10" fmla="*/ 0 h 2716"/>
              <a:gd name="T11" fmla="*/ 2908 w 2908"/>
              <a:gd name="T12" fmla="*/ 2716 h 27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8" h="2716">
                <a:moveTo>
                  <a:pt x="0" y="0"/>
                </a:moveTo>
                <a:lnTo>
                  <a:pt x="0" y="2716"/>
                </a:lnTo>
                <a:lnTo>
                  <a:pt x="2908" y="271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Rectangle 28"/>
          <p:cNvSpPr>
            <a:spLocks noChangeArrowheads="1"/>
          </p:cNvSpPr>
          <p:nvPr/>
        </p:nvSpPr>
        <p:spPr bwMode="auto">
          <a:xfrm>
            <a:off x="7759700" y="6137275"/>
            <a:ext cx="12567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dirty="0"/>
              <a:t>Quantity </a:t>
            </a:r>
            <a:r>
              <a:rPr lang="en-US" sz="1600" b="1" dirty="0" smtClean="0"/>
              <a:t>of x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7675" name="Rectangle 33"/>
          <p:cNvSpPr>
            <a:spLocks noChangeArrowheads="1"/>
          </p:cNvSpPr>
          <p:nvPr/>
        </p:nvSpPr>
        <p:spPr bwMode="auto">
          <a:xfrm>
            <a:off x="3803650" y="4041775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76" name="Rectangle 34"/>
          <p:cNvSpPr>
            <a:spLocks noChangeArrowheads="1"/>
          </p:cNvSpPr>
          <p:nvPr/>
        </p:nvSpPr>
        <p:spPr bwMode="auto">
          <a:xfrm>
            <a:off x="3803650" y="3040063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70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77" name="Rectangle 35"/>
          <p:cNvSpPr>
            <a:spLocks noChangeArrowheads="1"/>
          </p:cNvSpPr>
          <p:nvPr/>
        </p:nvSpPr>
        <p:spPr bwMode="auto">
          <a:xfrm>
            <a:off x="3689350" y="2708275"/>
            <a:ext cx="3413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$80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78" name="Rectangle 36"/>
          <p:cNvSpPr>
            <a:spLocks noChangeArrowheads="1"/>
          </p:cNvSpPr>
          <p:nvPr/>
        </p:nvSpPr>
        <p:spPr bwMode="auto">
          <a:xfrm>
            <a:off x="4027488" y="5891213"/>
            <a:ext cx="2174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79" name="Rectangle 37"/>
          <p:cNvSpPr>
            <a:spLocks noChangeArrowheads="1"/>
          </p:cNvSpPr>
          <p:nvPr/>
        </p:nvSpPr>
        <p:spPr bwMode="auto">
          <a:xfrm>
            <a:off x="3803650" y="3709988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80" name="Rectangle 38"/>
          <p:cNvSpPr>
            <a:spLocks noChangeArrowheads="1"/>
          </p:cNvSpPr>
          <p:nvPr/>
        </p:nvSpPr>
        <p:spPr bwMode="auto">
          <a:xfrm>
            <a:off x="5029200" y="5891213"/>
            <a:ext cx="217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81" name="Rectangle 39"/>
          <p:cNvSpPr>
            <a:spLocks noChangeArrowheads="1"/>
          </p:cNvSpPr>
          <p:nvPr/>
        </p:nvSpPr>
        <p:spPr bwMode="auto">
          <a:xfrm>
            <a:off x="5715000" y="5891213"/>
            <a:ext cx="217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82" name="Rectangle 40"/>
          <p:cNvSpPr>
            <a:spLocks noChangeArrowheads="1"/>
          </p:cNvSpPr>
          <p:nvPr/>
        </p:nvSpPr>
        <p:spPr bwMode="auto">
          <a:xfrm>
            <a:off x="6477000" y="5891213"/>
            <a:ext cx="217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83" name="Rectangle 41"/>
          <p:cNvSpPr>
            <a:spLocks noChangeArrowheads="1"/>
          </p:cNvSpPr>
          <p:nvPr/>
        </p:nvSpPr>
        <p:spPr bwMode="auto">
          <a:xfrm>
            <a:off x="7315200" y="5891213"/>
            <a:ext cx="217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4267200" y="2133600"/>
            <a:ext cx="762000" cy="3733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4252913" y="4191000"/>
            <a:ext cx="76200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5014913" y="2743200"/>
            <a:ext cx="762000" cy="3124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5014913" y="3886200"/>
            <a:ext cx="762000" cy="1981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5776913" y="3200400"/>
            <a:ext cx="762000" cy="2667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5776913" y="3200400"/>
            <a:ext cx="838200" cy="2667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6615113" y="3810000"/>
            <a:ext cx="76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6615113" y="2819400"/>
            <a:ext cx="762000" cy="304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694" name="Rectangle 35"/>
          <p:cNvSpPr>
            <a:spLocks noChangeArrowheads="1"/>
          </p:cNvSpPr>
          <p:nvPr/>
        </p:nvSpPr>
        <p:spPr bwMode="auto">
          <a:xfrm>
            <a:off x="3643313" y="1981200"/>
            <a:ext cx="4556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$100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95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3276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 smtClean="0"/>
              <a:t>Social welfare (or Social Surplus) is maximized at x where MB=MC, i.e., at x=3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 smtClean="0"/>
              <a:t>At x=3, social welfare=….. </a:t>
            </a:r>
            <a:endParaRPr lang="en-US" sz="2400" dirty="0"/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 smtClean="0"/>
              <a:t>Compare that to social welfare for x=1 or x=4. </a:t>
            </a:r>
            <a:endParaRPr lang="en-US" sz="2400" dirty="0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266655" y="1911350"/>
            <a:ext cx="3948658" cy="3935413"/>
            <a:chOff x="1401" y="1204"/>
            <a:chExt cx="2809" cy="2479"/>
          </a:xfrm>
        </p:grpSpPr>
        <p:sp>
          <p:nvSpPr>
            <p:cNvPr id="27698" name="Freeform 44"/>
            <p:cNvSpPr>
              <a:spLocks/>
            </p:cNvSpPr>
            <p:nvPr/>
          </p:nvSpPr>
          <p:spPr bwMode="auto">
            <a:xfrm>
              <a:off x="1401" y="1234"/>
              <a:ext cx="2217" cy="2449"/>
            </a:xfrm>
            <a:custGeom>
              <a:avLst/>
              <a:gdLst>
                <a:gd name="T0" fmla="*/ 0 w 2217"/>
                <a:gd name="T1" fmla="*/ 2449 h 2449"/>
                <a:gd name="T2" fmla="*/ 0 w 2217"/>
                <a:gd name="T3" fmla="*/ 1394 h 2449"/>
                <a:gd name="T4" fmla="*/ 545 w 2217"/>
                <a:gd name="T5" fmla="*/ 1394 h 2449"/>
                <a:gd name="T6" fmla="*/ 545 w 2217"/>
                <a:gd name="T7" fmla="*/ 1188 h 2449"/>
                <a:gd name="T8" fmla="*/ 1103 w 2217"/>
                <a:gd name="T9" fmla="*/ 1188 h 2449"/>
                <a:gd name="T10" fmla="*/ 1103 w 2217"/>
                <a:gd name="T11" fmla="*/ 764 h 2449"/>
                <a:gd name="T12" fmla="*/ 1660 w 2217"/>
                <a:gd name="T13" fmla="*/ 764 h 2449"/>
                <a:gd name="T14" fmla="*/ 1660 w 2217"/>
                <a:gd name="T15" fmla="*/ 534 h 2449"/>
                <a:gd name="T16" fmla="*/ 2217 w 2217"/>
                <a:gd name="T17" fmla="*/ 534 h 2449"/>
                <a:gd name="T18" fmla="*/ 2217 w 2217"/>
                <a:gd name="T19" fmla="*/ 0 h 24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7"/>
                <a:gd name="T31" fmla="*/ 0 h 2449"/>
                <a:gd name="T32" fmla="*/ 2217 w 2217"/>
                <a:gd name="T33" fmla="*/ 2449 h 24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7" h="2449">
                  <a:moveTo>
                    <a:pt x="0" y="2449"/>
                  </a:moveTo>
                  <a:lnTo>
                    <a:pt x="0" y="1394"/>
                  </a:lnTo>
                  <a:lnTo>
                    <a:pt x="545" y="1394"/>
                  </a:lnTo>
                  <a:lnTo>
                    <a:pt x="545" y="1188"/>
                  </a:lnTo>
                  <a:lnTo>
                    <a:pt x="1103" y="1188"/>
                  </a:lnTo>
                  <a:lnTo>
                    <a:pt x="1103" y="764"/>
                  </a:lnTo>
                  <a:lnTo>
                    <a:pt x="1660" y="764"/>
                  </a:lnTo>
                  <a:lnTo>
                    <a:pt x="1660" y="534"/>
                  </a:lnTo>
                  <a:lnTo>
                    <a:pt x="2217" y="534"/>
                  </a:lnTo>
                  <a:lnTo>
                    <a:pt x="2217" y="0"/>
                  </a:lnTo>
                </a:path>
              </a:pathLst>
            </a:custGeom>
            <a:noFill/>
            <a:ln w="57150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Rectangle 45"/>
            <p:cNvSpPr>
              <a:spLocks noChangeArrowheads="1"/>
            </p:cNvSpPr>
            <p:nvPr/>
          </p:nvSpPr>
          <p:spPr bwMode="auto">
            <a:xfrm>
              <a:off x="3718" y="1204"/>
              <a:ext cx="49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</a:rPr>
                <a:t>Marginal</a:t>
              </a:r>
            </a:p>
            <a:p>
              <a:pPr eaLnBrk="0" hangingPunct="0"/>
              <a:r>
                <a:rPr lang="en-US" sz="1600" dirty="0">
                  <a:solidFill>
                    <a:srgbClr val="000000"/>
                  </a:solidFill>
                </a:rPr>
                <a:t> cost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235450" y="1371600"/>
            <a:ext cx="4741863" cy="3849688"/>
            <a:chOff x="1377" y="1200"/>
            <a:chExt cx="2987" cy="2425"/>
          </a:xfrm>
        </p:grpSpPr>
        <p:sp>
          <p:nvSpPr>
            <p:cNvPr id="27696" name="Rectangle 38"/>
            <p:cNvSpPr>
              <a:spLocks noChangeArrowheads="1"/>
            </p:cNvSpPr>
            <p:nvPr/>
          </p:nvSpPr>
          <p:spPr bwMode="auto">
            <a:xfrm>
              <a:off x="3518" y="3185"/>
              <a:ext cx="846" cy="271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</a:rPr>
                <a:t>Marginal Benefit </a:t>
              </a:r>
            </a:p>
            <a:p>
              <a:pPr eaLnBrk="0" hangingPunct="0"/>
              <a:r>
                <a:rPr lang="en-US" sz="1400" dirty="0">
                  <a:solidFill>
                    <a:srgbClr val="000000"/>
                  </a:solidFill>
                </a:rPr>
                <a:t>  curve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7697" name="Freeform 37"/>
            <p:cNvSpPr>
              <a:spLocks/>
            </p:cNvSpPr>
            <p:nvPr/>
          </p:nvSpPr>
          <p:spPr bwMode="auto">
            <a:xfrm>
              <a:off x="1377" y="1200"/>
              <a:ext cx="1979" cy="2425"/>
            </a:xfrm>
            <a:custGeom>
              <a:avLst/>
              <a:gdLst>
                <a:gd name="T0" fmla="*/ 2939 w 1624"/>
                <a:gd name="T1" fmla="*/ 3601 h 1990"/>
                <a:gd name="T2" fmla="*/ 2939 w 1624"/>
                <a:gd name="T3" fmla="*/ 2246 h 1990"/>
                <a:gd name="T4" fmla="*/ 2185 w 1624"/>
                <a:gd name="T5" fmla="*/ 2246 h 1990"/>
                <a:gd name="T6" fmla="*/ 2185 w 1624"/>
                <a:gd name="T7" fmla="*/ 1696 h 1990"/>
                <a:gd name="T8" fmla="*/ 1446 w 1624"/>
                <a:gd name="T9" fmla="*/ 1696 h 1990"/>
                <a:gd name="T10" fmla="*/ 1446 w 1624"/>
                <a:gd name="T11" fmla="*/ 1292 h 1990"/>
                <a:gd name="T12" fmla="*/ 707 w 1624"/>
                <a:gd name="T13" fmla="*/ 1292 h 1990"/>
                <a:gd name="T14" fmla="*/ 707 w 1624"/>
                <a:gd name="T15" fmla="*/ 679 h 1990"/>
                <a:gd name="T16" fmla="*/ 721 w 1624"/>
                <a:gd name="T17" fmla="*/ 679 h 1990"/>
                <a:gd name="T18" fmla="*/ 721 w 1624"/>
                <a:gd name="T19" fmla="*/ 679 h 1990"/>
                <a:gd name="T20" fmla="*/ 0 w 1624"/>
                <a:gd name="T21" fmla="*/ 679 h 1990"/>
                <a:gd name="T22" fmla="*/ 0 w 1624"/>
                <a:gd name="T23" fmla="*/ 0 h 19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24"/>
                <a:gd name="T37" fmla="*/ 0 h 1990"/>
                <a:gd name="T38" fmla="*/ 1624 w 1624"/>
                <a:gd name="T39" fmla="*/ 1990 h 19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24" h="1990">
                  <a:moveTo>
                    <a:pt x="1624" y="1990"/>
                  </a:moveTo>
                  <a:lnTo>
                    <a:pt x="1624" y="1241"/>
                  </a:lnTo>
                  <a:lnTo>
                    <a:pt x="1207" y="1241"/>
                  </a:lnTo>
                  <a:lnTo>
                    <a:pt x="1207" y="937"/>
                  </a:lnTo>
                  <a:lnTo>
                    <a:pt x="799" y="937"/>
                  </a:lnTo>
                  <a:lnTo>
                    <a:pt x="799" y="714"/>
                  </a:lnTo>
                  <a:lnTo>
                    <a:pt x="391" y="714"/>
                  </a:lnTo>
                  <a:lnTo>
                    <a:pt x="391" y="375"/>
                  </a:lnTo>
                  <a:lnTo>
                    <a:pt x="399" y="375"/>
                  </a:lnTo>
                  <a:lnTo>
                    <a:pt x="0" y="375"/>
                  </a:lnTo>
                  <a:lnTo>
                    <a:pt x="0" y="0"/>
                  </a:lnTo>
                </a:path>
              </a:pathLst>
            </a:custGeom>
            <a:noFill/>
            <a:ln w="42863">
              <a:solidFill>
                <a:schemeClr val="bg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In General…..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175125" y="1160463"/>
            <a:ext cx="4821238" cy="4111625"/>
          </a:xfrm>
          <a:prstGeom prst="rect">
            <a:avLst/>
          </a:prstGeom>
          <a:solidFill>
            <a:srgbClr val="F3F6F9"/>
          </a:solidFill>
          <a:ln w="19685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175125" y="1160463"/>
            <a:ext cx="4821238" cy="4111625"/>
          </a:xfrm>
          <a:prstGeom prst="rect">
            <a:avLst/>
          </a:prstGeom>
          <a:solidFill>
            <a:srgbClr val="F2F4F8"/>
          </a:solidFill>
          <a:ln w="1778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4175125" y="1160463"/>
            <a:ext cx="4821238" cy="4111625"/>
          </a:xfrm>
          <a:prstGeom prst="rect">
            <a:avLst/>
          </a:prstGeom>
          <a:solidFill>
            <a:srgbClr val="F1F4F7"/>
          </a:solidFill>
          <a:ln w="1603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4175125" y="1160463"/>
            <a:ext cx="4821238" cy="4111625"/>
          </a:xfrm>
          <a:prstGeom prst="rect">
            <a:avLst/>
          </a:prstGeom>
          <a:solidFill>
            <a:srgbClr val="F0F2F5"/>
          </a:solidFill>
          <a:ln w="1428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4175125" y="1160463"/>
            <a:ext cx="4821238" cy="4111625"/>
          </a:xfrm>
          <a:prstGeom prst="rect">
            <a:avLst/>
          </a:prstGeom>
          <a:solidFill>
            <a:srgbClr val="EEF1F4"/>
          </a:solidFill>
          <a:ln w="1254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4175125" y="1160463"/>
            <a:ext cx="4821238" cy="4111625"/>
          </a:xfrm>
          <a:prstGeom prst="rect">
            <a:avLst/>
          </a:prstGeom>
          <a:solidFill>
            <a:srgbClr val="EDEFF3"/>
          </a:solidFill>
          <a:ln w="1063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4175125" y="1160463"/>
            <a:ext cx="4821238" cy="4111625"/>
          </a:xfrm>
          <a:prstGeom prst="rect">
            <a:avLst/>
          </a:prstGeom>
          <a:solidFill>
            <a:srgbClr val="EBEEF2"/>
          </a:solidFill>
          <a:ln w="889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4175125" y="1160463"/>
            <a:ext cx="4821238" cy="4111625"/>
          </a:xfrm>
          <a:prstGeom prst="rect">
            <a:avLst/>
          </a:prstGeom>
          <a:solidFill>
            <a:srgbClr val="EAECF1"/>
          </a:solidFill>
          <a:ln w="714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4175125" y="1160463"/>
            <a:ext cx="4821238" cy="4111625"/>
          </a:xfrm>
          <a:prstGeom prst="rect">
            <a:avLst/>
          </a:prstGeom>
          <a:solidFill>
            <a:srgbClr val="E9EBF0"/>
          </a:solidFill>
          <a:ln w="539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4175125" y="1160463"/>
            <a:ext cx="4821238" cy="4111625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Rectangle 15"/>
          <p:cNvSpPr>
            <a:spLocks noChangeArrowheads="1"/>
          </p:cNvSpPr>
          <p:nvPr/>
        </p:nvSpPr>
        <p:spPr bwMode="auto">
          <a:xfrm>
            <a:off x="4175125" y="1160463"/>
            <a:ext cx="4821238" cy="4111625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4103688" y="1071563"/>
            <a:ext cx="4803775" cy="4129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Freeform 17"/>
          <p:cNvSpPr>
            <a:spLocks/>
          </p:cNvSpPr>
          <p:nvPr/>
        </p:nvSpPr>
        <p:spPr bwMode="auto">
          <a:xfrm>
            <a:off x="4103688" y="1071563"/>
            <a:ext cx="4803775" cy="4129087"/>
          </a:xfrm>
          <a:custGeom>
            <a:avLst/>
            <a:gdLst>
              <a:gd name="T0" fmla="*/ 0 w 3026"/>
              <a:gd name="T1" fmla="*/ 0 h 2601"/>
              <a:gd name="T2" fmla="*/ 0 w 3026"/>
              <a:gd name="T3" fmla="*/ 2147483647 h 2601"/>
              <a:gd name="T4" fmla="*/ 2147483647 w 3026"/>
              <a:gd name="T5" fmla="*/ 2147483647 h 2601"/>
              <a:gd name="T6" fmla="*/ 0 60000 65536"/>
              <a:gd name="T7" fmla="*/ 0 60000 65536"/>
              <a:gd name="T8" fmla="*/ 0 60000 65536"/>
              <a:gd name="T9" fmla="*/ 0 w 3026"/>
              <a:gd name="T10" fmla="*/ 0 h 2601"/>
              <a:gd name="T11" fmla="*/ 3026 w 3026"/>
              <a:gd name="T12" fmla="*/ 2601 h 26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6" h="2601">
                <a:moveTo>
                  <a:pt x="0" y="0"/>
                </a:moveTo>
                <a:lnTo>
                  <a:pt x="0" y="2601"/>
                </a:lnTo>
                <a:lnTo>
                  <a:pt x="3026" y="2601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Rectangle 18"/>
          <p:cNvSpPr>
            <a:spLocks noChangeArrowheads="1"/>
          </p:cNvSpPr>
          <p:nvPr/>
        </p:nvSpPr>
        <p:spPr bwMode="auto">
          <a:xfrm>
            <a:off x="8207375" y="5229225"/>
            <a:ext cx="8604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000000"/>
                </a:solidFill>
              </a:rPr>
              <a:t>Quantity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3951288" y="5235575"/>
            <a:ext cx="1905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103688" y="1190625"/>
            <a:ext cx="4872037" cy="3473450"/>
            <a:chOff x="1398" y="750"/>
            <a:chExt cx="3069" cy="2188"/>
          </a:xfrm>
        </p:grpSpPr>
        <p:sp>
          <p:nvSpPr>
            <p:cNvPr id="28721" name="Line 22"/>
            <p:cNvSpPr>
              <a:spLocks noChangeShapeType="1"/>
            </p:cNvSpPr>
            <p:nvPr/>
          </p:nvSpPr>
          <p:spPr bwMode="auto">
            <a:xfrm flipV="1">
              <a:off x="1398" y="799"/>
              <a:ext cx="2542" cy="2139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Rectangle 23"/>
            <p:cNvSpPr>
              <a:spLocks noChangeArrowheads="1"/>
            </p:cNvSpPr>
            <p:nvPr/>
          </p:nvSpPr>
          <p:spPr bwMode="auto">
            <a:xfrm>
              <a:off x="3967" y="750"/>
              <a:ext cx="5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Marginal </a:t>
              </a:r>
            </a:p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cost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103688" y="1268413"/>
            <a:ext cx="4843462" cy="3819525"/>
            <a:chOff x="1398" y="799"/>
            <a:chExt cx="3051" cy="2406"/>
          </a:xfrm>
        </p:grpSpPr>
        <p:sp>
          <p:nvSpPr>
            <p:cNvPr id="28719" name="Line 25"/>
            <p:cNvSpPr>
              <a:spLocks noChangeShapeType="1"/>
            </p:cNvSpPr>
            <p:nvPr/>
          </p:nvSpPr>
          <p:spPr bwMode="auto">
            <a:xfrm>
              <a:off x="1398" y="799"/>
              <a:ext cx="2531" cy="2139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Rectangle 26"/>
            <p:cNvSpPr>
              <a:spLocks noChangeArrowheads="1"/>
            </p:cNvSpPr>
            <p:nvPr/>
          </p:nvSpPr>
          <p:spPr bwMode="auto">
            <a:xfrm>
              <a:off x="3986" y="2934"/>
              <a:ext cx="46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Marginal </a:t>
              </a:r>
            </a:p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Benefit</a:t>
              </a:r>
              <a:endParaRPr lang="en-US" sz="1400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703763" y="3895725"/>
            <a:ext cx="544512" cy="1285875"/>
            <a:chOff x="1776" y="2454"/>
            <a:chExt cx="343" cy="810"/>
          </a:xfrm>
        </p:grpSpPr>
        <p:sp>
          <p:nvSpPr>
            <p:cNvPr id="28717" name="Line 28"/>
            <p:cNvSpPr>
              <a:spLocks noChangeShapeType="1"/>
            </p:cNvSpPr>
            <p:nvPr/>
          </p:nvSpPr>
          <p:spPr bwMode="auto">
            <a:xfrm flipV="1">
              <a:off x="2118" y="2454"/>
              <a:ext cx="1" cy="810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Rectangle 29"/>
            <p:cNvSpPr>
              <a:spLocks noChangeArrowheads="1"/>
            </p:cNvSpPr>
            <p:nvPr/>
          </p:nvSpPr>
          <p:spPr bwMode="auto">
            <a:xfrm>
              <a:off x="1776" y="2681"/>
              <a:ext cx="29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Cost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799263" y="2590800"/>
            <a:ext cx="708025" cy="2590800"/>
            <a:chOff x="3096" y="1632"/>
            <a:chExt cx="446" cy="1632"/>
          </a:xfrm>
        </p:grpSpPr>
        <p:sp>
          <p:nvSpPr>
            <p:cNvPr id="28715" name="Line 33"/>
            <p:cNvSpPr>
              <a:spLocks noChangeShapeType="1"/>
            </p:cNvSpPr>
            <p:nvPr/>
          </p:nvSpPr>
          <p:spPr bwMode="auto">
            <a:xfrm flipV="1">
              <a:off x="3096" y="1632"/>
              <a:ext cx="1" cy="1632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Rectangle 34"/>
            <p:cNvSpPr>
              <a:spLocks noChangeArrowheads="1"/>
            </p:cNvSpPr>
            <p:nvPr/>
          </p:nvSpPr>
          <p:spPr bwMode="auto">
            <a:xfrm>
              <a:off x="3245" y="1661"/>
              <a:ext cx="29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Cost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859338" y="2573338"/>
            <a:ext cx="584200" cy="2608262"/>
            <a:chOff x="1874" y="1621"/>
            <a:chExt cx="368" cy="1643"/>
          </a:xfrm>
        </p:grpSpPr>
        <p:sp>
          <p:nvSpPr>
            <p:cNvPr id="28713" name="Line 38"/>
            <p:cNvSpPr>
              <a:spLocks noChangeShapeType="1"/>
            </p:cNvSpPr>
            <p:nvPr/>
          </p:nvSpPr>
          <p:spPr bwMode="auto">
            <a:xfrm flipV="1">
              <a:off x="2241" y="1621"/>
              <a:ext cx="1" cy="1643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Rectangle 39"/>
            <p:cNvSpPr>
              <a:spLocks noChangeArrowheads="1"/>
            </p:cNvSpPr>
            <p:nvPr/>
          </p:nvSpPr>
          <p:spPr bwMode="auto">
            <a:xfrm>
              <a:off x="1874" y="1661"/>
              <a:ext cx="35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Value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6996113" y="3895725"/>
            <a:ext cx="750887" cy="1285875"/>
            <a:chOff x="3220" y="2454"/>
            <a:chExt cx="473" cy="810"/>
          </a:xfrm>
        </p:grpSpPr>
        <p:sp>
          <p:nvSpPr>
            <p:cNvPr id="28711" name="Line 44"/>
            <p:cNvSpPr>
              <a:spLocks noChangeShapeType="1"/>
            </p:cNvSpPr>
            <p:nvPr/>
          </p:nvSpPr>
          <p:spPr bwMode="auto">
            <a:xfrm flipV="1">
              <a:off x="3220" y="2454"/>
              <a:ext cx="1" cy="810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Rectangle 45"/>
            <p:cNvSpPr>
              <a:spLocks noChangeArrowheads="1"/>
            </p:cNvSpPr>
            <p:nvPr/>
          </p:nvSpPr>
          <p:spPr bwMode="auto">
            <a:xfrm>
              <a:off x="3339" y="2681"/>
              <a:ext cx="35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Value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049713" y="5700713"/>
            <a:ext cx="2089150" cy="785812"/>
            <a:chOff x="1364" y="3591"/>
            <a:chExt cx="1316" cy="495"/>
          </a:xfrm>
        </p:grpSpPr>
        <p:sp>
          <p:nvSpPr>
            <p:cNvPr id="28706" name="Freeform 49"/>
            <p:cNvSpPr>
              <a:spLocks/>
            </p:cNvSpPr>
            <p:nvPr/>
          </p:nvSpPr>
          <p:spPr bwMode="auto">
            <a:xfrm>
              <a:off x="1398" y="3591"/>
              <a:ext cx="1237" cy="79"/>
            </a:xfrm>
            <a:custGeom>
              <a:avLst/>
              <a:gdLst>
                <a:gd name="T0" fmla="*/ 156436 w 110"/>
                <a:gd name="T1" fmla="*/ 0 h 7"/>
                <a:gd name="T2" fmla="*/ 150745 w 110"/>
                <a:gd name="T3" fmla="*/ 5733 h 7"/>
                <a:gd name="T4" fmla="*/ 83846 w 110"/>
                <a:gd name="T5" fmla="*/ 5733 h 7"/>
                <a:gd name="T6" fmla="*/ 78280 w 110"/>
                <a:gd name="T7" fmla="*/ 10067 h 7"/>
                <a:gd name="T8" fmla="*/ 73984 w 110"/>
                <a:gd name="T9" fmla="*/ 5733 h 7"/>
                <a:gd name="T10" fmla="*/ 5690 w 110"/>
                <a:gd name="T11" fmla="*/ 5733 h 7"/>
                <a:gd name="T12" fmla="*/ 0 w 110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7"/>
                <a:gd name="T23" fmla="*/ 110 w 110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7">
                  <a:moveTo>
                    <a:pt x="110" y="0"/>
                  </a:moveTo>
                  <a:cubicBezTo>
                    <a:pt x="110" y="2"/>
                    <a:pt x="108" y="4"/>
                    <a:pt x="106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7" y="4"/>
                    <a:pt x="55" y="5"/>
                    <a:pt x="55" y="7"/>
                  </a:cubicBezTo>
                  <a:cubicBezTo>
                    <a:pt x="55" y="5"/>
                    <a:pt x="54" y="4"/>
                    <a:pt x="5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50"/>
            <p:cNvSpPr>
              <a:spLocks noChangeShapeType="1"/>
            </p:cNvSpPr>
            <p:nvPr/>
          </p:nvSpPr>
          <p:spPr bwMode="auto">
            <a:xfrm>
              <a:off x="2016" y="3703"/>
              <a:ext cx="1" cy="9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Rectangle 51"/>
            <p:cNvSpPr>
              <a:spLocks noChangeArrowheads="1"/>
            </p:cNvSpPr>
            <p:nvPr/>
          </p:nvSpPr>
          <p:spPr bwMode="auto">
            <a:xfrm>
              <a:off x="1364" y="3760"/>
              <a:ext cx="1316" cy="326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Rectangle 52"/>
            <p:cNvSpPr>
              <a:spLocks noChangeArrowheads="1"/>
            </p:cNvSpPr>
            <p:nvPr/>
          </p:nvSpPr>
          <p:spPr bwMode="auto">
            <a:xfrm>
              <a:off x="1441" y="3794"/>
              <a:ext cx="72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</a:rPr>
                <a:t>Value is greater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710" name="Rectangle 53"/>
            <p:cNvSpPr>
              <a:spLocks noChangeArrowheads="1"/>
            </p:cNvSpPr>
            <p:nvPr/>
          </p:nvSpPr>
          <p:spPr bwMode="auto">
            <a:xfrm>
              <a:off x="1441" y="3929"/>
              <a:ext cx="45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</a:rPr>
                <a:t>than cost.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6156325" y="5700713"/>
            <a:ext cx="2214563" cy="785812"/>
            <a:chOff x="2691" y="3591"/>
            <a:chExt cx="1395" cy="495"/>
          </a:xfrm>
        </p:grpSpPr>
        <p:sp>
          <p:nvSpPr>
            <p:cNvPr id="28701" name="Freeform 55"/>
            <p:cNvSpPr>
              <a:spLocks/>
            </p:cNvSpPr>
            <p:nvPr/>
          </p:nvSpPr>
          <p:spPr bwMode="auto">
            <a:xfrm>
              <a:off x="2691" y="3591"/>
              <a:ext cx="1395" cy="79"/>
            </a:xfrm>
            <a:custGeom>
              <a:avLst/>
              <a:gdLst>
                <a:gd name="T0" fmla="*/ 176558 w 124"/>
                <a:gd name="T1" fmla="*/ 0 h 7"/>
                <a:gd name="T2" fmla="*/ 169470 w 124"/>
                <a:gd name="T3" fmla="*/ 5733 h 7"/>
                <a:gd name="T4" fmla="*/ 94039 w 124"/>
                <a:gd name="T5" fmla="*/ 5733 h 7"/>
                <a:gd name="T6" fmla="*/ 88346 w 124"/>
                <a:gd name="T7" fmla="*/ 10067 h 7"/>
                <a:gd name="T8" fmla="*/ 84038 w 124"/>
                <a:gd name="T9" fmla="*/ 5733 h 7"/>
                <a:gd name="T10" fmla="*/ 7088 w 124"/>
                <a:gd name="T11" fmla="*/ 5733 h 7"/>
                <a:gd name="T12" fmla="*/ 0 w 124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7"/>
                <a:gd name="T23" fmla="*/ 124 w 12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7">
                  <a:moveTo>
                    <a:pt x="124" y="0"/>
                  </a:moveTo>
                  <a:cubicBezTo>
                    <a:pt x="124" y="2"/>
                    <a:pt x="121" y="4"/>
                    <a:pt x="119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4" y="4"/>
                    <a:pt x="62" y="5"/>
                    <a:pt x="62" y="7"/>
                  </a:cubicBezTo>
                  <a:cubicBezTo>
                    <a:pt x="62" y="5"/>
                    <a:pt x="60" y="4"/>
                    <a:pt x="5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56"/>
            <p:cNvSpPr>
              <a:spLocks noChangeShapeType="1"/>
            </p:cNvSpPr>
            <p:nvPr/>
          </p:nvSpPr>
          <p:spPr bwMode="auto">
            <a:xfrm>
              <a:off x="3389" y="3703"/>
              <a:ext cx="1" cy="9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Rectangle 57"/>
            <p:cNvSpPr>
              <a:spLocks noChangeArrowheads="1"/>
            </p:cNvSpPr>
            <p:nvPr/>
          </p:nvSpPr>
          <p:spPr bwMode="auto">
            <a:xfrm>
              <a:off x="2804" y="3760"/>
              <a:ext cx="1181" cy="326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58"/>
            <p:cNvSpPr>
              <a:spLocks noChangeArrowheads="1"/>
            </p:cNvSpPr>
            <p:nvPr/>
          </p:nvSpPr>
          <p:spPr bwMode="auto">
            <a:xfrm>
              <a:off x="2883" y="3794"/>
              <a:ext cx="58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</a:rPr>
                <a:t>Value is less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705" name="Rectangle 59"/>
            <p:cNvSpPr>
              <a:spLocks noChangeArrowheads="1"/>
            </p:cNvSpPr>
            <p:nvPr/>
          </p:nvSpPr>
          <p:spPr bwMode="auto">
            <a:xfrm>
              <a:off x="2883" y="3929"/>
              <a:ext cx="45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</a:rPr>
                <a:t>than cost.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3657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 smtClean="0"/>
              <a:t>The RIGHT quantity is also referred to as the efficient quantity.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 smtClean="0"/>
              <a:t>Efficiency </a:t>
            </a:r>
            <a:r>
              <a:rPr lang="en-US" sz="2400" dirty="0"/>
              <a:t>is achieved </a:t>
            </a:r>
            <a:r>
              <a:rPr lang="en-US" sz="2400" dirty="0" smtClean="0"/>
              <a:t>if social surplus is maximized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 smtClean="0"/>
              <a:t>A </a:t>
            </a:r>
            <a:r>
              <a:rPr lang="en-US" sz="2400" dirty="0"/>
              <a:t>system that achieves Q* is said to be efficient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4992688" y="4076700"/>
            <a:ext cx="2208212" cy="1588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867400" y="5257800"/>
            <a:ext cx="663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000"/>
                </a:solidFill>
              </a:rPr>
              <a:t>Q*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System 1: The Benevolent Social Planner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 dirty="0"/>
              <a:t>Lets consider a </a:t>
            </a:r>
            <a:r>
              <a:rPr lang="en-US" sz="3000" dirty="0" smtClean="0"/>
              <a:t>system where decisions are made by a benevolent social planner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 dirty="0" smtClean="0"/>
              <a:t>His objective:  maximizing </a:t>
            </a:r>
            <a:r>
              <a:rPr lang="en-US" sz="3000" dirty="0"/>
              <a:t>welfare </a:t>
            </a:r>
            <a:r>
              <a:rPr lang="en-US" sz="3000" dirty="0" smtClean="0"/>
              <a:t>of society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334000"/>
            <a:ext cx="609600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 dirty="0" smtClean="0"/>
              <a:t>Is that system efficient?</a:t>
            </a:r>
          </a:p>
        </p:txBody>
      </p:sp>
      <p:pic>
        <p:nvPicPr>
          <p:cNvPr id="26629" name="Picture 10" descr="C:\Documents and Settings\rahmed\Local Settings\Temporary Internet Files\Content.IE5\5R4O1XII\MCBD05543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657600"/>
            <a:ext cx="3048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System 1: The Benevolent Social Planner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 dirty="0" smtClean="0"/>
              <a:t>Assume the social planner has all relevant information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 dirty="0" smtClean="0"/>
              <a:t>He uses </a:t>
            </a:r>
            <a:r>
              <a:rPr lang="en-US" sz="3000" dirty="0"/>
              <a:t>marginal analysis</a:t>
            </a:r>
            <a:r>
              <a:rPr lang="en-US" sz="3000" dirty="0" smtClean="0"/>
              <a:t>:</a:t>
            </a:r>
          </a:p>
          <a:p>
            <a:pPr marL="876300" lvl="1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200" dirty="0" smtClean="0"/>
              <a:t>A unit is produced when the benefit it yields is higher than or           equal to its cost</a:t>
            </a:r>
          </a:p>
          <a:p>
            <a:pPr marL="876300" lvl="1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334000"/>
            <a:ext cx="6096000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877824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600" dirty="0" smtClean="0">
                <a:latin typeface="+mn-lt"/>
              </a:rPr>
              <a:t>The Benevolent Social Planner       is efficient</a:t>
            </a:r>
            <a:endParaRPr lang="en-US" sz="2600" dirty="0">
              <a:latin typeface="+mn-lt"/>
            </a:endParaRPr>
          </a:p>
        </p:txBody>
      </p:sp>
      <p:pic>
        <p:nvPicPr>
          <p:cNvPr id="26629" name="Picture 10" descr="C:\Documents and Settings\rahmed\Local Settings\Temporary Internet Files\Content.IE5\5R4O1XII\MCBD05543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657600"/>
            <a:ext cx="3048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System 2: The Market System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allocation of resources determined by free markets in any way desirable?</a:t>
            </a:r>
          </a:p>
          <a:p>
            <a:r>
              <a:rPr lang="en-US" dirty="0" smtClean="0"/>
              <a:t>Can the market system produce the output level that maximizes social welfare?</a:t>
            </a:r>
          </a:p>
        </p:txBody>
      </p:sp>
      <p:pic>
        <p:nvPicPr>
          <p:cNvPr id="1030" name="Picture 6" descr="C:\Documents and Settings\rahmed\Local Settings\Temporary Internet Files\Content.IE5\QAM2FVYQ\MC9002502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29616"/>
            <a:ext cx="3877896" cy="302838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System 2: The Market System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market system quantities are determined by the market, the interaction of demand and supply.</a:t>
            </a:r>
          </a:p>
          <a:p>
            <a:r>
              <a:rPr lang="en-US" dirty="0" smtClean="0"/>
              <a:t>Demand: reflects the benefit to consumers from the goods</a:t>
            </a:r>
          </a:p>
          <a:p>
            <a:r>
              <a:rPr lang="en-US" dirty="0" smtClean="0"/>
              <a:t>Supply reflects the                            costs of production</a:t>
            </a:r>
          </a:p>
        </p:txBody>
      </p:sp>
      <p:pic>
        <p:nvPicPr>
          <p:cNvPr id="1030" name="Picture 6" descr="C:\Documents and Settings\rahmed\Local Settings\Temporary Internet Files\Content.IE5\QAM2FVYQ\MC9002502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29616"/>
            <a:ext cx="3877896" cy="302838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Demand and Willingness to Pay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F0"/>
                </a:solidFill>
              </a:rPr>
              <a:t>Willingness to pay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is the maximum amount that an individual will pay for a good.</a:t>
            </a:r>
          </a:p>
          <a:p>
            <a:r>
              <a:rPr lang="en-US" dirty="0" smtClean="0"/>
              <a:t>It measures how much he values the good or service, i.e., his benefit from the good.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Ranking Economic systems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4375"/>
            <a:ext cx="8229600" cy="3844925"/>
          </a:xfrm>
        </p:spPr>
        <p:txBody>
          <a:bodyPr/>
          <a:lstStyle/>
          <a:p>
            <a:r>
              <a:rPr lang="en-US" dirty="0" smtClean="0"/>
              <a:t>Objective: to find a criteria that allows us to rank different systems or allocations of resources.</a:t>
            </a:r>
          </a:p>
          <a:p>
            <a:r>
              <a:rPr lang="en-US" dirty="0" smtClean="0"/>
              <a:t>This criteria will allow us to answer a question like:</a:t>
            </a:r>
          </a:p>
          <a:p>
            <a:pPr lvl="1"/>
            <a:r>
              <a:rPr lang="en-US" dirty="0" smtClean="0"/>
              <a:t>Although the minimum wage law creates winners and loser, is it</a:t>
            </a:r>
            <a:r>
              <a:rPr lang="en-US" dirty="0" smtClean="0"/>
              <a:t> better than the free market?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406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C000"/>
                </a:solidFill>
              </a:rPr>
              <a:t>Four Individuals’ Willingness to Pay for a Housing Unit</a:t>
            </a: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184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1981200"/>
            <a:ext cx="6985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Documents and Settings\rahmed\Local Settings\Temporary Internet Files\Content.IE5\CPBHL83M\MCj030304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0"/>
            <a:ext cx="21336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0"/>
          <p:cNvSpPr>
            <a:spLocks noGrp="1" noChangeArrowheads="1"/>
          </p:cNvSpPr>
          <p:nvPr>
            <p:ph type="title"/>
          </p:nvPr>
        </p:nvSpPr>
        <p:spPr>
          <a:xfrm>
            <a:off x="457200" y="39688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The Marginal Benefit Curve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579563" y="1150938"/>
            <a:ext cx="6646862" cy="4919662"/>
          </a:xfrm>
          <a:prstGeom prst="rect">
            <a:avLst/>
          </a:prstGeom>
          <a:solidFill>
            <a:srgbClr val="F3F6F9"/>
          </a:solidFill>
          <a:ln w="2413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579563" y="1150938"/>
            <a:ext cx="6646862" cy="4919662"/>
          </a:xfrm>
          <a:prstGeom prst="rect">
            <a:avLst/>
          </a:prstGeom>
          <a:solidFill>
            <a:srgbClr val="F2F4F8"/>
          </a:solidFill>
          <a:ln w="2190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579563" y="1150938"/>
            <a:ext cx="6646862" cy="4919662"/>
          </a:xfrm>
          <a:prstGeom prst="rect">
            <a:avLst/>
          </a:prstGeom>
          <a:solidFill>
            <a:srgbClr val="F1F4F7"/>
          </a:solidFill>
          <a:ln w="1968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1579563" y="1150938"/>
            <a:ext cx="6646862" cy="4919662"/>
          </a:xfrm>
          <a:prstGeom prst="rect">
            <a:avLst/>
          </a:prstGeom>
          <a:solidFill>
            <a:srgbClr val="F0F2F5"/>
          </a:solidFill>
          <a:ln w="1762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1579563" y="1150938"/>
            <a:ext cx="6646862" cy="4919662"/>
          </a:xfrm>
          <a:prstGeom prst="rect">
            <a:avLst/>
          </a:prstGeom>
          <a:solidFill>
            <a:srgbClr val="EEF1F4"/>
          </a:solidFill>
          <a:ln w="1539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1579563" y="1150938"/>
            <a:ext cx="6646862" cy="4919662"/>
          </a:xfrm>
          <a:prstGeom prst="rect">
            <a:avLst/>
          </a:prstGeom>
          <a:solidFill>
            <a:srgbClr val="EDEFF3"/>
          </a:solidFill>
          <a:ln w="1317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1579563" y="1150938"/>
            <a:ext cx="6646862" cy="4919662"/>
          </a:xfrm>
          <a:prstGeom prst="rect">
            <a:avLst/>
          </a:prstGeom>
          <a:solidFill>
            <a:srgbClr val="EBEEF2"/>
          </a:solidFill>
          <a:ln w="1095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1579563" y="1150938"/>
            <a:ext cx="6646862" cy="4919662"/>
          </a:xfrm>
          <a:prstGeom prst="rect">
            <a:avLst/>
          </a:prstGeom>
          <a:solidFill>
            <a:srgbClr val="EAECF1"/>
          </a:solidFill>
          <a:ln w="873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1579563" y="1150938"/>
            <a:ext cx="6646862" cy="4919662"/>
          </a:xfrm>
          <a:prstGeom prst="rect">
            <a:avLst/>
          </a:prstGeom>
          <a:solidFill>
            <a:srgbClr val="E9EBF0"/>
          </a:solidFill>
          <a:ln w="650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1579563" y="1150938"/>
            <a:ext cx="6646862" cy="4919662"/>
          </a:xfrm>
          <a:prstGeom prst="rect">
            <a:avLst/>
          </a:prstGeom>
          <a:solidFill>
            <a:srgbClr val="E7EAEF"/>
          </a:solidFill>
          <a:ln w="444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1579563" y="1150938"/>
            <a:ext cx="6646862" cy="4919662"/>
          </a:xfrm>
          <a:prstGeom prst="rect">
            <a:avLst/>
          </a:prstGeom>
          <a:solidFill>
            <a:srgbClr val="E6E9EF"/>
          </a:solidFill>
          <a:ln w="2222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Rectangle 16"/>
          <p:cNvSpPr>
            <a:spLocks noChangeArrowheads="1"/>
          </p:cNvSpPr>
          <p:nvPr/>
        </p:nvSpPr>
        <p:spPr bwMode="auto">
          <a:xfrm>
            <a:off x="1490663" y="1041400"/>
            <a:ext cx="6626225" cy="4919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Freeform 17"/>
          <p:cNvSpPr>
            <a:spLocks/>
          </p:cNvSpPr>
          <p:nvPr/>
        </p:nvSpPr>
        <p:spPr bwMode="auto">
          <a:xfrm>
            <a:off x="1490663" y="1041400"/>
            <a:ext cx="6626225" cy="4919663"/>
          </a:xfrm>
          <a:custGeom>
            <a:avLst/>
            <a:gdLst>
              <a:gd name="T0" fmla="*/ 0 w 4174"/>
              <a:gd name="T1" fmla="*/ 0 h 3099"/>
              <a:gd name="T2" fmla="*/ 0 w 4174"/>
              <a:gd name="T3" fmla="*/ 2147483647 h 3099"/>
              <a:gd name="T4" fmla="*/ 2147483647 w 4174"/>
              <a:gd name="T5" fmla="*/ 2147483647 h 3099"/>
              <a:gd name="T6" fmla="*/ 0 60000 65536"/>
              <a:gd name="T7" fmla="*/ 0 60000 65536"/>
              <a:gd name="T8" fmla="*/ 0 60000 65536"/>
              <a:gd name="T9" fmla="*/ 0 w 4174"/>
              <a:gd name="T10" fmla="*/ 0 h 3099"/>
              <a:gd name="T11" fmla="*/ 4174 w 4174"/>
              <a:gd name="T12" fmla="*/ 3099 h 30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4" h="3099">
                <a:moveTo>
                  <a:pt x="0" y="0"/>
                </a:moveTo>
                <a:lnTo>
                  <a:pt x="0" y="3099"/>
                </a:lnTo>
                <a:lnTo>
                  <a:pt x="4174" y="3099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18"/>
          <p:cNvSpPr>
            <a:spLocks noChangeShapeType="1"/>
          </p:cNvSpPr>
          <p:nvPr/>
        </p:nvSpPr>
        <p:spPr bwMode="auto">
          <a:xfrm flipH="1">
            <a:off x="1490663" y="3897313"/>
            <a:ext cx="17621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19"/>
          <p:cNvSpPr>
            <a:spLocks noChangeShapeType="1"/>
          </p:cNvSpPr>
          <p:nvPr/>
        </p:nvSpPr>
        <p:spPr bwMode="auto">
          <a:xfrm flipH="1">
            <a:off x="1490663" y="3084513"/>
            <a:ext cx="17621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Line 20"/>
          <p:cNvSpPr>
            <a:spLocks noChangeShapeType="1"/>
          </p:cNvSpPr>
          <p:nvPr/>
        </p:nvSpPr>
        <p:spPr bwMode="auto">
          <a:xfrm flipH="1">
            <a:off x="1490663" y="2667000"/>
            <a:ext cx="176212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Line 21"/>
          <p:cNvSpPr>
            <a:spLocks noChangeShapeType="1"/>
          </p:cNvSpPr>
          <p:nvPr/>
        </p:nvSpPr>
        <p:spPr bwMode="auto">
          <a:xfrm flipH="1">
            <a:off x="1490663" y="1831975"/>
            <a:ext cx="176212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Line 22"/>
          <p:cNvSpPr>
            <a:spLocks noChangeShapeType="1"/>
          </p:cNvSpPr>
          <p:nvPr/>
        </p:nvSpPr>
        <p:spPr bwMode="auto">
          <a:xfrm>
            <a:off x="2259013" y="5784850"/>
            <a:ext cx="1587" cy="1762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Line 23"/>
          <p:cNvSpPr>
            <a:spLocks noChangeShapeType="1"/>
          </p:cNvSpPr>
          <p:nvPr/>
        </p:nvSpPr>
        <p:spPr bwMode="auto">
          <a:xfrm>
            <a:off x="3224213" y="5784850"/>
            <a:ext cx="1587" cy="1762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Line 24"/>
          <p:cNvSpPr>
            <a:spLocks noChangeShapeType="1"/>
          </p:cNvSpPr>
          <p:nvPr/>
        </p:nvSpPr>
        <p:spPr bwMode="auto">
          <a:xfrm>
            <a:off x="4189413" y="5784850"/>
            <a:ext cx="1587" cy="1762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Line 25"/>
          <p:cNvSpPr>
            <a:spLocks noChangeShapeType="1"/>
          </p:cNvSpPr>
          <p:nvPr/>
        </p:nvSpPr>
        <p:spPr bwMode="auto">
          <a:xfrm>
            <a:off x="5154613" y="5784850"/>
            <a:ext cx="1587" cy="1762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Rectangle 28"/>
          <p:cNvSpPr>
            <a:spLocks noChangeArrowheads="1"/>
          </p:cNvSpPr>
          <p:nvPr/>
        </p:nvSpPr>
        <p:spPr bwMode="auto">
          <a:xfrm>
            <a:off x="1250950" y="6038850"/>
            <a:ext cx="2397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81" name="Rectangle 29"/>
          <p:cNvSpPr>
            <a:spLocks noChangeArrowheads="1"/>
          </p:cNvSpPr>
          <p:nvPr/>
        </p:nvSpPr>
        <p:spPr bwMode="auto">
          <a:xfrm>
            <a:off x="6875463" y="6038850"/>
            <a:ext cx="137636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Quantity of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82" name="Rectangle 30"/>
          <p:cNvSpPr>
            <a:spLocks noChangeArrowheads="1"/>
          </p:cNvSpPr>
          <p:nvPr/>
        </p:nvSpPr>
        <p:spPr bwMode="auto">
          <a:xfrm>
            <a:off x="7246938" y="6329363"/>
            <a:ext cx="923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Housing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524000" y="1023938"/>
            <a:ext cx="6030913" cy="4919662"/>
            <a:chOff x="953" y="656"/>
            <a:chExt cx="3799" cy="3099"/>
          </a:xfrm>
        </p:grpSpPr>
        <p:sp>
          <p:nvSpPr>
            <p:cNvPr id="19520" name="Freeform 32"/>
            <p:cNvSpPr>
              <a:spLocks/>
            </p:cNvSpPr>
            <p:nvPr/>
          </p:nvSpPr>
          <p:spPr bwMode="auto">
            <a:xfrm>
              <a:off x="953" y="656"/>
              <a:ext cx="2294" cy="3099"/>
            </a:xfrm>
            <a:custGeom>
              <a:avLst/>
              <a:gdLst>
                <a:gd name="T0" fmla="*/ 2294 w 2294"/>
                <a:gd name="T1" fmla="*/ 3099 h 3099"/>
                <a:gd name="T2" fmla="*/ 2294 w 2294"/>
                <a:gd name="T3" fmla="*/ 1799 h 3099"/>
                <a:gd name="T4" fmla="*/ 1686 w 2294"/>
                <a:gd name="T5" fmla="*/ 1799 h 3099"/>
                <a:gd name="T6" fmla="*/ 1686 w 2294"/>
                <a:gd name="T7" fmla="*/ 1287 h 3099"/>
                <a:gd name="T8" fmla="*/ 1092 w 2294"/>
                <a:gd name="T9" fmla="*/ 1287 h 3099"/>
                <a:gd name="T10" fmla="*/ 1092 w 2294"/>
                <a:gd name="T11" fmla="*/ 1024 h 3099"/>
                <a:gd name="T12" fmla="*/ 470 w 2294"/>
                <a:gd name="T13" fmla="*/ 1024 h 3099"/>
                <a:gd name="T14" fmla="*/ 470 w 2294"/>
                <a:gd name="T15" fmla="*/ 498 h 3099"/>
                <a:gd name="T16" fmla="*/ 0 w 2294"/>
                <a:gd name="T17" fmla="*/ 498 h 3099"/>
                <a:gd name="T18" fmla="*/ 0 w 2294"/>
                <a:gd name="T19" fmla="*/ 0 h 30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4"/>
                <a:gd name="T31" fmla="*/ 0 h 3099"/>
                <a:gd name="T32" fmla="*/ 2294 w 2294"/>
                <a:gd name="T33" fmla="*/ 3099 h 30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4" h="3099">
                  <a:moveTo>
                    <a:pt x="2294" y="3099"/>
                  </a:moveTo>
                  <a:lnTo>
                    <a:pt x="2294" y="1799"/>
                  </a:lnTo>
                  <a:lnTo>
                    <a:pt x="1686" y="1799"/>
                  </a:lnTo>
                  <a:lnTo>
                    <a:pt x="1686" y="1287"/>
                  </a:lnTo>
                  <a:lnTo>
                    <a:pt x="1092" y="1287"/>
                  </a:lnTo>
                  <a:lnTo>
                    <a:pt x="1092" y="1024"/>
                  </a:lnTo>
                  <a:lnTo>
                    <a:pt x="470" y="1024"/>
                  </a:lnTo>
                  <a:lnTo>
                    <a:pt x="470" y="498"/>
                  </a:lnTo>
                  <a:lnTo>
                    <a:pt x="0" y="498"/>
                  </a:lnTo>
                  <a:lnTo>
                    <a:pt x="0" y="0"/>
                  </a:lnTo>
                </a:path>
              </a:pathLst>
            </a:custGeom>
            <a:noFill/>
            <a:ln w="6508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Rectangle 33"/>
            <p:cNvSpPr>
              <a:spLocks noChangeArrowheads="1"/>
            </p:cNvSpPr>
            <p:nvPr/>
          </p:nvSpPr>
          <p:spPr bwMode="auto">
            <a:xfrm>
              <a:off x="3395" y="3083"/>
              <a:ext cx="13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Marginal Benefit line 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9484" name="Rectangle 34"/>
          <p:cNvSpPr>
            <a:spLocks noChangeArrowheads="1"/>
          </p:cNvSpPr>
          <p:nvPr/>
        </p:nvSpPr>
        <p:spPr bwMode="auto">
          <a:xfrm>
            <a:off x="2212975" y="6038850"/>
            <a:ext cx="2397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85" name="Rectangle 35"/>
          <p:cNvSpPr>
            <a:spLocks noChangeArrowheads="1"/>
          </p:cNvSpPr>
          <p:nvPr/>
        </p:nvSpPr>
        <p:spPr bwMode="auto">
          <a:xfrm>
            <a:off x="3175000" y="6038850"/>
            <a:ext cx="2397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86" name="Rectangle 36"/>
          <p:cNvSpPr>
            <a:spLocks noChangeArrowheads="1"/>
          </p:cNvSpPr>
          <p:nvPr/>
        </p:nvSpPr>
        <p:spPr bwMode="auto">
          <a:xfrm>
            <a:off x="4143375" y="6038850"/>
            <a:ext cx="2397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87" name="Rectangle 37"/>
          <p:cNvSpPr>
            <a:spLocks noChangeArrowheads="1"/>
          </p:cNvSpPr>
          <p:nvPr/>
        </p:nvSpPr>
        <p:spPr bwMode="auto">
          <a:xfrm>
            <a:off x="5105400" y="6038850"/>
            <a:ext cx="2397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865188" y="1657350"/>
            <a:ext cx="4992687" cy="373063"/>
            <a:chOff x="545" y="1044"/>
            <a:chExt cx="3145" cy="235"/>
          </a:xfrm>
        </p:grpSpPr>
        <p:sp>
          <p:nvSpPr>
            <p:cNvPr id="19513" name="Rectangle 39"/>
            <p:cNvSpPr>
              <a:spLocks noChangeArrowheads="1"/>
            </p:cNvSpPr>
            <p:nvPr/>
          </p:nvSpPr>
          <p:spPr bwMode="auto">
            <a:xfrm>
              <a:off x="545" y="1086"/>
              <a:ext cx="3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/>
                <a:t>$100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9514" name="Group 40"/>
            <p:cNvGrpSpPr>
              <a:grpSpLocks/>
            </p:cNvGrpSpPr>
            <p:nvPr/>
          </p:nvGrpSpPr>
          <p:grpSpPr bwMode="auto">
            <a:xfrm>
              <a:off x="1492" y="1044"/>
              <a:ext cx="2198" cy="235"/>
              <a:chOff x="1492" y="1044"/>
              <a:chExt cx="2198" cy="235"/>
            </a:xfrm>
          </p:grpSpPr>
          <p:sp>
            <p:nvSpPr>
              <p:cNvPr id="19515" name="Line 41"/>
              <p:cNvSpPr>
                <a:spLocks noChangeShapeType="1"/>
              </p:cNvSpPr>
              <p:nvPr/>
            </p:nvSpPr>
            <p:spPr bwMode="auto">
              <a:xfrm>
                <a:off x="1492" y="1154"/>
                <a:ext cx="48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6" name="Rectangle 42"/>
              <p:cNvSpPr>
                <a:spLocks noChangeArrowheads="1"/>
              </p:cNvSpPr>
              <p:nvPr/>
            </p:nvSpPr>
            <p:spPr bwMode="auto">
              <a:xfrm>
                <a:off x="1934" y="1044"/>
                <a:ext cx="1756" cy="235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7" name="Rectangle 43"/>
              <p:cNvSpPr>
                <a:spLocks noChangeArrowheads="1"/>
              </p:cNvSpPr>
              <p:nvPr/>
            </p:nvSpPr>
            <p:spPr bwMode="auto">
              <a:xfrm>
                <a:off x="2005" y="1074"/>
                <a:ext cx="3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</a:rPr>
                  <a:t>John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9518" name="Rectangle 44"/>
              <p:cNvSpPr>
                <a:spLocks noChangeArrowheads="1"/>
              </p:cNvSpPr>
              <p:nvPr/>
            </p:nvSpPr>
            <p:spPr bwMode="auto">
              <a:xfrm>
                <a:off x="2326" y="1074"/>
                <a:ext cx="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</a:rPr>
                  <a:t>’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9519" name="Rectangle 45"/>
              <p:cNvSpPr>
                <a:spLocks noChangeArrowheads="1"/>
              </p:cNvSpPr>
              <p:nvPr/>
            </p:nvSpPr>
            <p:spPr bwMode="auto">
              <a:xfrm>
                <a:off x="2358" y="1074"/>
                <a:ext cx="12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</a:rPr>
                  <a:t>s willingness to pay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127125" y="2490788"/>
            <a:ext cx="5673725" cy="352425"/>
            <a:chOff x="710" y="1569"/>
            <a:chExt cx="3574" cy="222"/>
          </a:xfrm>
        </p:grpSpPr>
        <p:sp>
          <p:nvSpPr>
            <p:cNvPr id="19506" name="Rectangle 47"/>
            <p:cNvSpPr>
              <a:spLocks noChangeArrowheads="1"/>
            </p:cNvSpPr>
            <p:nvPr/>
          </p:nvSpPr>
          <p:spPr bwMode="auto">
            <a:xfrm>
              <a:off x="710" y="1600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/>
                <a:t>80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9507" name="Group 48"/>
            <p:cNvGrpSpPr>
              <a:grpSpLocks/>
            </p:cNvGrpSpPr>
            <p:nvPr/>
          </p:nvGrpSpPr>
          <p:grpSpPr bwMode="auto">
            <a:xfrm>
              <a:off x="2100" y="1569"/>
              <a:ext cx="2184" cy="222"/>
              <a:chOff x="2100" y="1569"/>
              <a:chExt cx="2184" cy="222"/>
            </a:xfrm>
          </p:grpSpPr>
          <p:sp>
            <p:nvSpPr>
              <p:cNvPr id="19508" name="Line 49"/>
              <p:cNvSpPr>
                <a:spLocks noChangeShapeType="1"/>
              </p:cNvSpPr>
              <p:nvPr/>
            </p:nvSpPr>
            <p:spPr bwMode="auto">
              <a:xfrm>
                <a:off x="2100" y="1680"/>
                <a:ext cx="48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9" name="Rectangle 50"/>
              <p:cNvSpPr>
                <a:spLocks noChangeArrowheads="1"/>
              </p:cNvSpPr>
              <p:nvPr/>
            </p:nvSpPr>
            <p:spPr bwMode="auto">
              <a:xfrm>
                <a:off x="2543" y="1569"/>
                <a:ext cx="1741" cy="222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Rectangle 51"/>
              <p:cNvSpPr>
                <a:spLocks noChangeArrowheads="1"/>
              </p:cNvSpPr>
              <p:nvPr/>
            </p:nvSpPr>
            <p:spPr bwMode="auto">
              <a:xfrm>
                <a:off x="2614" y="1592"/>
                <a:ext cx="2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</a:rPr>
                  <a:t>Paul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9511" name="Rectangle 52"/>
              <p:cNvSpPr>
                <a:spLocks noChangeArrowheads="1"/>
              </p:cNvSpPr>
              <p:nvPr/>
            </p:nvSpPr>
            <p:spPr bwMode="auto">
              <a:xfrm>
                <a:off x="2908" y="1592"/>
                <a:ext cx="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</a:rPr>
                  <a:t>’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9512" name="Rectangle 53"/>
              <p:cNvSpPr>
                <a:spLocks noChangeArrowheads="1"/>
              </p:cNvSpPr>
              <p:nvPr/>
            </p:nvSpPr>
            <p:spPr bwMode="auto">
              <a:xfrm>
                <a:off x="2945" y="1592"/>
                <a:ext cx="12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</a:rPr>
                  <a:t>s willingness to pay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1127125" y="2886075"/>
            <a:ext cx="6880225" cy="373063"/>
            <a:chOff x="710" y="1818"/>
            <a:chExt cx="4334" cy="235"/>
          </a:xfrm>
        </p:grpSpPr>
        <p:sp>
          <p:nvSpPr>
            <p:cNvPr id="19499" name="Rectangle 55"/>
            <p:cNvSpPr>
              <a:spLocks noChangeArrowheads="1"/>
            </p:cNvSpPr>
            <p:nvPr/>
          </p:nvSpPr>
          <p:spPr bwMode="auto">
            <a:xfrm>
              <a:off x="710" y="1857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/>
                <a:t>70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9500" name="Group 56"/>
            <p:cNvGrpSpPr>
              <a:grpSpLocks/>
            </p:cNvGrpSpPr>
            <p:nvPr/>
          </p:nvGrpSpPr>
          <p:grpSpPr bwMode="auto">
            <a:xfrm>
              <a:off x="2695" y="1818"/>
              <a:ext cx="2349" cy="235"/>
              <a:chOff x="2695" y="1818"/>
              <a:chExt cx="2349" cy="235"/>
            </a:xfrm>
          </p:grpSpPr>
          <p:sp>
            <p:nvSpPr>
              <p:cNvPr id="19501" name="Line 57"/>
              <p:cNvSpPr>
                <a:spLocks noChangeShapeType="1"/>
              </p:cNvSpPr>
              <p:nvPr/>
            </p:nvSpPr>
            <p:spPr bwMode="auto">
              <a:xfrm>
                <a:off x="2695" y="1943"/>
                <a:ext cx="483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Rectangle 58"/>
              <p:cNvSpPr>
                <a:spLocks noChangeArrowheads="1"/>
              </p:cNvSpPr>
              <p:nvPr/>
            </p:nvSpPr>
            <p:spPr bwMode="auto">
              <a:xfrm>
                <a:off x="3137" y="1818"/>
                <a:ext cx="1907" cy="235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3" name="Rectangle 59"/>
              <p:cNvSpPr>
                <a:spLocks noChangeArrowheads="1"/>
              </p:cNvSpPr>
              <p:nvPr/>
            </p:nvSpPr>
            <p:spPr bwMode="auto">
              <a:xfrm>
                <a:off x="3202" y="1850"/>
                <a:ext cx="4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</a:rPr>
                  <a:t>George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9504" name="Rectangle 60"/>
              <p:cNvSpPr>
                <a:spLocks noChangeArrowheads="1"/>
              </p:cNvSpPr>
              <p:nvPr/>
            </p:nvSpPr>
            <p:spPr bwMode="auto">
              <a:xfrm>
                <a:off x="3693" y="1850"/>
                <a:ext cx="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</a:rPr>
                  <a:t>’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9505" name="Rectangle 61"/>
              <p:cNvSpPr>
                <a:spLocks noChangeArrowheads="1"/>
              </p:cNvSpPr>
              <p:nvPr/>
            </p:nvSpPr>
            <p:spPr bwMode="auto">
              <a:xfrm>
                <a:off x="3725" y="1850"/>
                <a:ext cx="12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</a:rPr>
                  <a:t>s willingness to pay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1127125" y="3743325"/>
            <a:ext cx="6989763" cy="328613"/>
            <a:chOff x="710" y="2358"/>
            <a:chExt cx="4403" cy="207"/>
          </a:xfrm>
        </p:grpSpPr>
        <p:sp>
          <p:nvSpPr>
            <p:cNvPr id="19492" name="Rectangle 63"/>
            <p:cNvSpPr>
              <a:spLocks noChangeArrowheads="1"/>
            </p:cNvSpPr>
            <p:nvPr/>
          </p:nvSpPr>
          <p:spPr bwMode="auto">
            <a:xfrm>
              <a:off x="710" y="2376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9493" name="Group 64"/>
            <p:cNvGrpSpPr>
              <a:grpSpLocks/>
            </p:cNvGrpSpPr>
            <p:nvPr/>
          </p:nvGrpSpPr>
          <p:grpSpPr bwMode="auto">
            <a:xfrm>
              <a:off x="3303" y="2358"/>
              <a:ext cx="1810" cy="207"/>
              <a:chOff x="3303" y="2358"/>
              <a:chExt cx="1810" cy="207"/>
            </a:xfrm>
          </p:grpSpPr>
          <p:sp>
            <p:nvSpPr>
              <p:cNvPr id="19494" name="Line 65"/>
              <p:cNvSpPr>
                <a:spLocks noChangeShapeType="1"/>
              </p:cNvSpPr>
              <p:nvPr/>
            </p:nvSpPr>
            <p:spPr bwMode="auto">
              <a:xfrm>
                <a:off x="3303" y="2455"/>
                <a:ext cx="9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Rectangle 66"/>
              <p:cNvSpPr>
                <a:spLocks noChangeArrowheads="1"/>
              </p:cNvSpPr>
              <p:nvPr/>
            </p:nvSpPr>
            <p:spPr bwMode="auto">
              <a:xfrm>
                <a:off x="3386" y="2358"/>
                <a:ext cx="1727" cy="207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Rectangle 67"/>
              <p:cNvSpPr>
                <a:spLocks noChangeArrowheads="1"/>
              </p:cNvSpPr>
              <p:nvPr/>
            </p:nvSpPr>
            <p:spPr bwMode="auto">
              <a:xfrm>
                <a:off x="3413" y="2372"/>
                <a:ext cx="3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</a:rPr>
                  <a:t>Ringo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9497" name="Rectangle 68"/>
              <p:cNvSpPr>
                <a:spLocks noChangeArrowheads="1"/>
              </p:cNvSpPr>
              <p:nvPr/>
            </p:nvSpPr>
            <p:spPr bwMode="auto">
              <a:xfrm>
                <a:off x="3798" y="2372"/>
                <a:ext cx="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</a:rPr>
                  <a:t>’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9498" name="Rectangle 69"/>
              <p:cNvSpPr>
                <a:spLocks noChangeArrowheads="1"/>
              </p:cNvSpPr>
              <p:nvPr/>
            </p:nvSpPr>
            <p:spPr bwMode="auto">
              <a:xfrm>
                <a:off x="3830" y="2372"/>
                <a:ext cx="12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</a:rPr>
                  <a:t>s willingness to pay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pic>
        <p:nvPicPr>
          <p:cNvPr id="6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14400"/>
            <a:ext cx="269421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871538" y="1631950"/>
            <a:ext cx="6646862" cy="4919663"/>
          </a:xfrm>
          <a:prstGeom prst="rect">
            <a:avLst/>
          </a:prstGeom>
          <a:solidFill>
            <a:srgbClr val="F3F6F9"/>
          </a:solidFill>
          <a:ln w="2413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871538" y="1631950"/>
            <a:ext cx="6646862" cy="4919663"/>
          </a:xfrm>
          <a:prstGeom prst="rect">
            <a:avLst/>
          </a:prstGeom>
          <a:solidFill>
            <a:srgbClr val="F2F4F8"/>
          </a:solidFill>
          <a:ln w="2190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871538" y="1631950"/>
            <a:ext cx="6646862" cy="4919663"/>
          </a:xfrm>
          <a:prstGeom prst="rect">
            <a:avLst/>
          </a:prstGeom>
          <a:solidFill>
            <a:srgbClr val="F1F4F7"/>
          </a:solidFill>
          <a:ln w="1968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871538" y="1631950"/>
            <a:ext cx="6646862" cy="4919663"/>
          </a:xfrm>
          <a:prstGeom prst="rect">
            <a:avLst/>
          </a:prstGeom>
          <a:solidFill>
            <a:srgbClr val="F0F2F5"/>
          </a:solidFill>
          <a:ln w="1762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871538" y="1631950"/>
            <a:ext cx="6646862" cy="4919663"/>
          </a:xfrm>
          <a:prstGeom prst="rect">
            <a:avLst/>
          </a:prstGeom>
          <a:solidFill>
            <a:srgbClr val="EEF1F4"/>
          </a:solidFill>
          <a:ln w="1539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871538" y="1631950"/>
            <a:ext cx="6646862" cy="4919663"/>
          </a:xfrm>
          <a:prstGeom prst="rect">
            <a:avLst/>
          </a:prstGeom>
          <a:solidFill>
            <a:srgbClr val="EDEFF3"/>
          </a:solidFill>
          <a:ln w="1317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871538" y="1631950"/>
            <a:ext cx="6646862" cy="4919663"/>
          </a:xfrm>
          <a:prstGeom prst="rect">
            <a:avLst/>
          </a:prstGeom>
          <a:solidFill>
            <a:srgbClr val="EBEEF2"/>
          </a:solidFill>
          <a:ln w="1095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Rectangle 12"/>
          <p:cNvSpPr>
            <a:spLocks noChangeArrowheads="1"/>
          </p:cNvSpPr>
          <p:nvPr/>
        </p:nvSpPr>
        <p:spPr bwMode="auto">
          <a:xfrm>
            <a:off x="871538" y="1631950"/>
            <a:ext cx="6646862" cy="4919663"/>
          </a:xfrm>
          <a:prstGeom prst="rect">
            <a:avLst/>
          </a:prstGeom>
          <a:solidFill>
            <a:srgbClr val="EAECF1"/>
          </a:solidFill>
          <a:ln w="873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Rectangle 13"/>
          <p:cNvSpPr>
            <a:spLocks noChangeArrowheads="1"/>
          </p:cNvSpPr>
          <p:nvPr/>
        </p:nvSpPr>
        <p:spPr bwMode="auto">
          <a:xfrm>
            <a:off x="871538" y="1631950"/>
            <a:ext cx="6646862" cy="4919663"/>
          </a:xfrm>
          <a:prstGeom prst="rect">
            <a:avLst/>
          </a:prstGeom>
          <a:solidFill>
            <a:srgbClr val="E9EBF0"/>
          </a:solidFill>
          <a:ln w="650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Rectangle 14"/>
          <p:cNvSpPr>
            <a:spLocks noChangeArrowheads="1"/>
          </p:cNvSpPr>
          <p:nvPr/>
        </p:nvSpPr>
        <p:spPr bwMode="auto">
          <a:xfrm>
            <a:off x="871538" y="1631950"/>
            <a:ext cx="6646862" cy="4919663"/>
          </a:xfrm>
          <a:prstGeom prst="rect">
            <a:avLst/>
          </a:prstGeom>
          <a:solidFill>
            <a:srgbClr val="E7EAEF"/>
          </a:solidFill>
          <a:ln w="444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871538" y="1631950"/>
            <a:ext cx="6646862" cy="4919663"/>
          </a:xfrm>
          <a:prstGeom prst="rect">
            <a:avLst/>
          </a:prstGeom>
          <a:solidFill>
            <a:srgbClr val="E6E9EF"/>
          </a:solidFill>
          <a:ln w="2222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Rectangle 16"/>
          <p:cNvSpPr>
            <a:spLocks noChangeArrowheads="1"/>
          </p:cNvSpPr>
          <p:nvPr/>
        </p:nvSpPr>
        <p:spPr bwMode="auto">
          <a:xfrm>
            <a:off x="782638" y="1522413"/>
            <a:ext cx="6626225" cy="4919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Freeform 17"/>
          <p:cNvSpPr>
            <a:spLocks/>
          </p:cNvSpPr>
          <p:nvPr/>
        </p:nvSpPr>
        <p:spPr bwMode="auto">
          <a:xfrm>
            <a:off x="782638" y="1522413"/>
            <a:ext cx="6626225" cy="4919662"/>
          </a:xfrm>
          <a:custGeom>
            <a:avLst/>
            <a:gdLst>
              <a:gd name="T0" fmla="*/ 0 w 4174"/>
              <a:gd name="T1" fmla="*/ 0 h 3099"/>
              <a:gd name="T2" fmla="*/ 0 w 4174"/>
              <a:gd name="T3" fmla="*/ 2147483647 h 3099"/>
              <a:gd name="T4" fmla="*/ 2147483647 w 4174"/>
              <a:gd name="T5" fmla="*/ 2147483647 h 3099"/>
              <a:gd name="T6" fmla="*/ 0 60000 65536"/>
              <a:gd name="T7" fmla="*/ 0 60000 65536"/>
              <a:gd name="T8" fmla="*/ 0 60000 65536"/>
              <a:gd name="T9" fmla="*/ 0 w 4174"/>
              <a:gd name="T10" fmla="*/ 0 h 3099"/>
              <a:gd name="T11" fmla="*/ 4174 w 4174"/>
              <a:gd name="T12" fmla="*/ 3099 h 30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4" h="3099">
                <a:moveTo>
                  <a:pt x="0" y="0"/>
                </a:moveTo>
                <a:lnTo>
                  <a:pt x="0" y="3099"/>
                </a:lnTo>
                <a:lnTo>
                  <a:pt x="4174" y="3099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8"/>
          <p:cNvSpPr>
            <a:spLocks noChangeShapeType="1"/>
          </p:cNvSpPr>
          <p:nvPr/>
        </p:nvSpPr>
        <p:spPr bwMode="auto">
          <a:xfrm flipH="1">
            <a:off x="782638" y="4378325"/>
            <a:ext cx="176212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Line 19"/>
          <p:cNvSpPr>
            <a:spLocks noChangeShapeType="1"/>
          </p:cNvSpPr>
          <p:nvPr/>
        </p:nvSpPr>
        <p:spPr bwMode="auto">
          <a:xfrm flipH="1">
            <a:off x="782638" y="3565525"/>
            <a:ext cx="176212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Line 20"/>
          <p:cNvSpPr>
            <a:spLocks noChangeShapeType="1"/>
          </p:cNvSpPr>
          <p:nvPr/>
        </p:nvSpPr>
        <p:spPr bwMode="auto">
          <a:xfrm flipH="1">
            <a:off x="782638" y="3148013"/>
            <a:ext cx="17621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Line 21"/>
          <p:cNvSpPr>
            <a:spLocks noChangeShapeType="1"/>
          </p:cNvSpPr>
          <p:nvPr/>
        </p:nvSpPr>
        <p:spPr bwMode="auto">
          <a:xfrm flipH="1">
            <a:off x="782638" y="2312988"/>
            <a:ext cx="17621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Line 22"/>
          <p:cNvSpPr>
            <a:spLocks noChangeShapeType="1"/>
          </p:cNvSpPr>
          <p:nvPr/>
        </p:nvSpPr>
        <p:spPr bwMode="auto">
          <a:xfrm>
            <a:off x="1550988" y="6265863"/>
            <a:ext cx="1587" cy="17621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Line 23"/>
          <p:cNvSpPr>
            <a:spLocks noChangeShapeType="1"/>
          </p:cNvSpPr>
          <p:nvPr/>
        </p:nvSpPr>
        <p:spPr bwMode="auto">
          <a:xfrm>
            <a:off x="2516188" y="6265863"/>
            <a:ext cx="1587" cy="17621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Line 24"/>
          <p:cNvSpPr>
            <a:spLocks noChangeShapeType="1"/>
          </p:cNvSpPr>
          <p:nvPr/>
        </p:nvSpPr>
        <p:spPr bwMode="auto">
          <a:xfrm>
            <a:off x="3481388" y="6265863"/>
            <a:ext cx="1587" cy="17621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2" name="Line 25"/>
          <p:cNvSpPr>
            <a:spLocks noChangeShapeType="1"/>
          </p:cNvSpPr>
          <p:nvPr/>
        </p:nvSpPr>
        <p:spPr bwMode="auto">
          <a:xfrm>
            <a:off x="4446588" y="6265863"/>
            <a:ext cx="1587" cy="17621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Rectangle 28"/>
          <p:cNvSpPr>
            <a:spLocks noChangeArrowheads="1"/>
          </p:cNvSpPr>
          <p:nvPr/>
        </p:nvSpPr>
        <p:spPr bwMode="auto">
          <a:xfrm>
            <a:off x="542925" y="6519863"/>
            <a:ext cx="23971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744" name="Rectangle 29"/>
          <p:cNvSpPr>
            <a:spLocks noChangeArrowheads="1"/>
          </p:cNvSpPr>
          <p:nvPr/>
        </p:nvSpPr>
        <p:spPr bwMode="auto">
          <a:xfrm>
            <a:off x="6167438" y="6519863"/>
            <a:ext cx="2205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Quantity of Housing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15975" y="1504950"/>
            <a:ext cx="4748213" cy="4919663"/>
            <a:chOff x="953" y="656"/>
            <a:chExt cx="2991" cy="3099"/>
          </a:xfrm>
        </p:grpSpPr>
        <p:sp>
          <p:nvSpPr>
            <p:cNvPr id="30759" name="Freeform 32"/>
            <p:cNvSpPr>
              <a:spLocks/>
            </p:cNvSpPr>
            <p:nvPr/>
          </p:nvSpPr>
          <p:spPr bwMode="auto">
            <a:xfrm>
              <a:off x="953" y="656"/>
              <a:ext cx="2294" cy="3099"/>
            </a:xfrm>
            <a:custGeom>
              <a:avLst/>
              <a:gdLst>
                <a:gd name="T0" fmla="*/ 2294 w 2294"/>
                <a:gd name="T1" fmla="*/ 3099 h 3099"/>
                <a:gd name="T2" fmla="*/ 2294 w 2294"/>
                <a:gd name="T3" fmla="*/ 1799 h 3099"/>
                <a:gd name="T4" fmla="*/ 1686 w 2294"/>
                <a:gd name="T5" fmla="*/ 1799 h 3099"/>
                <a:gd name="T6" fmla="*/ 1686 w 2294"/>
                <a:gd name="T7" fmla="*/ 1287 h 3099"/>
                <a:gd name="T8" fmla="*/ 1092 w 2294"/>
                <a:gd name="T9" fmla="*/ 1287 h 3099"/>
                <a:gd name="T10" fmla="*/ 1092 w 2294"/>
                <a:gd name="T11" fmla="*/ 1024 h 3099"/>
                <a:gd name="T12" fmla="*/ 470 w 2294"/>
                <a:gd name="T13" fmla="*/ 1024 h 3099"/>
                <a:gd name="T14" fmla="*/ 470 w 2294"/>
                <a:gd name="T15" fmla="*/ 498 h 3099"/>
                <a:gd name="T16" fmla="*/ 0 w 2294"/>
                <a:gd name="T17" fmla="*/ 498 h 3099"/>
                <a:gd name="T18" fmla="*/ 0 w 2294"/>
                <a:gd name="T19" fmla="*/ 0 h 30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4"/>
                <a:gd name="T31" fmla="*/ 0 h 3099"/>
                <a:gd name="T32" fmla="*/ 2294 w 2294"/>
                <a:gd name="T33" fmla="*/ 3099 h 30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4" h="3099">
                  <a:moveTo>
                    <a:pt x="2294" y="3099"/>
                  </a:moveTo>
                  <a:lnTo>
                    <a:pt x="2294" y="1799"/>
                  </a:lnTo>
                  <a:lnTo>
                    <a:pt x="1686" y="1799"/>
                  </a:lnTo>
                  <a:lnTo>
                    <a:pt x="1686" y="1287"/>
                  </a:lnTo>
                  <a:lnTo>
                    <a:pt x="1092" y="1287"/>
                  </a:lnTo>
                  <a:lnTo>
                    <a:pt x="1092" y="1024"/>
                  </a:lnTo>
                  <a:lnTo>
                    <a:pt x="470" y="1024"/>
                  </a:lnTo>
                  <a:lnTo>
                    <a:pt x="470" y="498"/>
                  </a:lnTo>
                  <a:lnTo>
                    <a:pt x="0" y="498"/>
                  </a:lnTo>
                  <a:lnTo>
                    <a:pt x="0" y="0"/>
                  </a:lnTo>
                </a:path>
              </a:pathLst>
            </a:custGeom>
            <a:noFill/>
            <a:ln w="6508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Rectangle 33"/>
            <p:cNvSpPr>
              <a:spLocks noChangeArrowheads="1"/>
            </p:cNvSpPr>
            <p:nvPr/>
          </p:nvSpPr>
          <p:spPr bwMode="auto">
            <a:xfrm>
              <a:off x="3395" y="3083"/>
              <a:ext cx="5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Demand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0746" name="Rectangle 34"/>
          <p:cNvSpPr>
            <a:spLocks noChangeArrowheads="1"/>
          </p:cNvSpPr>
          <p:nvPr/>
        </p:nvSpPr>
        <p:spPr bwMode="auto">
          <a:xfrm>
            <a:off x="1504950" y="6519863"/>
            <a:ext cx="23971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747" name="Rectangle 35"/>
          <p:cNvSpPr>
            <a:spLocks noChangeArrowheads="1"/>
          </p:cNvSpPr>
          <p:nvPr/>
        </p:nvSpPr>
        <p:spPr bwMode="auto">
          <a:xfrm>
            <a:off x="2466975" y="6519863"/>
            <a:ext cx="23971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748" name="Rectangle 36"/>
          <p:cNvSpPr>
            <a:spLocks noChangeArrowheads="1"/>
          </p:cNvSpPr>
          <p:nvPr/>
        </p:nvSpPr>
        <p:spPr bwMode="auto">
          <a:xfrm>
            <a:off x="3435350" y="6519863"/>
            <a:ext cx="23971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749" name="Rectangle 37"/>
          <p:cNvSpPr>
            <a:spLocks noChangeArrowheads="1"/>
          </p:cNvSpPr>
          <p:nvPr/>
        </p:nvSpPr>
        <p:spPr bwMode="auto">
          <a:xfrm>
            <a:off x="4397375" y="6519863"/>
            <a:ext cx="23971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88913" y="2185988"/>
            <a:ext cx="2878137" cy="369887"/>
            <a:chOff x="545" y="1074"/>
            <a:chExt cx="1813" cy="233"/>
          </a:xfrm>
        </p:grpSpPr>
        <p:sp>
          <p:nvSpPr>
            <p:cNvPr id="30757" name="Rectangle 39"/>
            <p:cNvSpPr>
              <a:spLocks noChangeArrowheads="1"/>
            </p:cNvSpPr>
            <p:nvPr/>
          </p:nvSpPr>
          <p:spPr bwMode="auto">
            <a:xfrm>
              <a:off x="545" y="1086"/>
              <a:ext cx="3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/>
                <a:t>$100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758" name="Rectangle 45"/>
            <p:cNvSpPr>
              <a:spLocks noChangeArrowheads="1"/>
            </p:cNvSpPr>
            <p:nvPr/>
          </p:nvSpPr>
          <p:spPr bwMode="auto">
            <a:xfrm>
              <a:off x="2358" y="1074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07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C000"/>
                </a:solidFill>
              </a:rPr>
              <a:t>Demand as the Marginal Benefit curve</a:t>
            </a:r>
          </a:p>
        </p:txBody>
      </p:sp>
      <p:pic>
        <p:nvPicPr>
          <p:cNvPr id="307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44563"/>
            <a:ext cx="4694238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0"/>
            <a:ext cx="3276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4" name="Rectangle 47"/>
          <p:cNvSpPr>
            <a:spLocks noChangeArrowheads="1"/>
          </p:cNvSpPr>
          <p:nvPr/>
        </p:nvSpPr>
        <p:spPr bwMode="auto">
          <a:xfrm>
            <a:off x="381000" y="3021013"/>
            <a:ext cx="25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755" name="Rectangle 55"/>
          <p:cNvSpPr>
            <a:spLocks noChangeArrowheads="1"/>
          </p:cNvSpPr>
          <p:nvPr/>
        </p:nvSpPr>
        <p:spPr bwMode="auto">
          <a:xfrm>
            <a:off x="419100" y="3429000"/>
            <a:ext cx="25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70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756" name="Rectangle 63"/>
          <p:cNvSpPr>
            <a:spLocks noChangeArrowheads="1"/>
          </p:cNvSpPr>
          <p:nvPr/>
        </p:nvSpPr>
        <p:spPr bwMode="auto">
          <a:xfrm>
            <a:off x="419100" y="4252913"/>
            <a:ext cx="25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50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On the production side: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altLang="en-US" dirty="0" smtClean="0">
                <a:solidFill>
                  <a:srgbClr val="FFC000"/>
                </a:solidFill>
              </a:rPr>
              <a:t>Marginal Cost</a:t>
            </a:r>
            <a:endParaRPr lang="en-US" dirty="0" smtClean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9800" y="1854200"/>
          <a:ext cx="48768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</a:tblGrid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Seller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Cost</a:t>
                      </a:r>
                      <a:endParaRPr lang="en-US" sz="3200" dirty="0"/>
                    </a:p>
                  </a:txBody>
                  <a:tcPr/>
                </a:tc>
              </a:tr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Builder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30</a:t>
                      </a:r>
                      <a:endParaRPr lang="en-US" sz="3200" dirty="0"/>
                    </a:p>
                  </a:txBody>
                  <a:tcPr/>
                </a:tc>
              </a:tr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Builder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</a:t>
                      </a:r>
                      <a:endParaRPr lang="en-US" sz="3200" dirty="0"/>
                    </a:p>
                  </a:txBody>
                  <a:tcPr/>
                </a:tc>
              </a:tr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Builder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70</a:t>
                      </a:r>
                      <a:endParaRPr lang="en-US" sz="3200" dirty="0"/>
                    </a:p>
                  </a:txBody>
                  <a:tcPr/>
                </a:tc>
              </a:tr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Builder 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51" name="TextBox 4"/>
          <p:cNvSpPr txBox="1">
            <a:spLocks noChangeArrowheads="1"/>
          </p:cNvSpPr>
          <p:nvPr/>
        </p:nvSpPr>
        <p:spPr bwMode="auto">
          <a:xfrm>
            <a:off x="3505200" y="1143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52" name="Picture 4" descr="C:\Documents and Settings\rahmed\Local Settings\Temporary Internet Files\Content.IE5\CPBHL83M\MCj030304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572000"/>
            <a:ext cx="21336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Supply as the marginal cost curve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1042988" y="1870075"/>
            <a:ext cx="4616450" cy="4311650"/>
          </a:xfrm>
          <a:prstGeom prst="rect">
            <a:avLst/>
          </a:prstGeom>
          <a:solidFill>
            <a:srgbClr val="F3F6F9"/>
          </a:solidFill>
          <a:ln w="21113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1042988" y="1870075"/>
            <a:ext cx="4616450" cy="4311650"/>
          </a:xfrm>
          <a:prstGeom prst="rect">
            <a:avLst/>
          </a:prstGeom>
          <a:solidFill>
            <a:srgbClr val="F2F4F8"/>
          </a:solidFill>
          <a:ln w="1920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1042988" y="1870075"/>
            <a:ext cx="4616450" cy="4311650"/>
          </a:xfrm>
          <a:prstGeom prst="rect">
            <a:avLst/>
          </a:prstGeom>
          <a:solidFill>
            <a:srgbClr val="F1F4F7"/>
          </a:solidFill>
          <a:ln w="1730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1042988" y="1870075"/>
            <a:ext cx="4616450" cy="4311650"/>
          </a:xfrm>
          <a:prstGeom prst="rect">
            <a:avLst/>
          </a:prstGeom>
          <a:solidFill>
            <a:srgbClr val="F0F2F5"/>
          </a:solidFill>
          <a:ln w="1539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1042988" y="1870075"/>
            <a:ext cx="4616450" cy="4311650"/>
          </a:xfrm>
          <a:prstGeom prst="rect">
            <a:avLst/>
          </a:prstGeom>
          <a:solidFill>
            <a:srgbClr val="EEF1F4"/>
          </a:solidFill>
          <a:ln w="1349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1042988" y="1870075"/>
            <a:ext cx="4616450" cy="4311650"/>
          </a:xfrm>
          <a:prstGeom prst="rect">
            <a:avLst/>
          </a:prstGeom>
          <a:solidFill>
            <a:srgbClr val="EDEFF3"/>
          </a:solidFill>
          <a:ln w="1158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Rectangle 11"/>
          <p:cNvSpPr>
            <a:spLocks noChangeArrowheads="1"/>
          </p:cNvSpPr>
          <p:nvPr/>
        </p:nvSpPr>
        <p:spPr bwMode="auto">
          <a:xfrm>
            <a:off x="1042988" y="1870075"/>
            <a:ext cx="4616450" cy="4311650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1042988" y="1870075"/>
            <a:ext cx="4616450" cy="4311650"/>
          </a:xfrm>
          <a:prstGeom prst="rect">
            <a:avLst/>
          </a:prstGeom>
          <a:solidFill>
            <a:srgbClr val="EAECF1"/>
          </a:solidFill>
          <a:ln w="762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Rectangle 13"/>
          <p:cNvSpPr>
            <a:spLocks noChangeArrowheads="1"/>
          </p:cNvSpPr>
          <p:nvPr/>
        </p:nvSpPr>
        <p:spPr bwMode="auto">
          <a:xfrm>
            <a:off x="1042988" y="1870075"/>
            <a:ext cx="4616450" cy="4311650"/>
          </a:xfrm>
          <a:prstGeom prst="rect">
            <a:avLst/>
          </a:prstGeom>
          <a:solidFill>
            <a:srgbClr val="E9EBF0"/>
          </a:solidFill>
          <a:ln w="571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Rectangle 14"/>
          <p:cNvSpPr>
            <a:spLocks noChangeArrowheads="1"/>
          </p:cNvSpPr>
          <p:nvPr/>
        </p:nvSpPr>
        <p:spPr bwMode="auto">
          <a:xfrm>
            <a:off x="1042988" y="1870075"/>
            <a:ext cx="4616450" cy="4311650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Rectangle 15"/>
          <p:cNvSpPr>
            <a:spLocks noChangeArrowheads="1"/>
          </p:cNvSpPr>
          <p:nvPr/>
        </p:nvSpPr>
        <p:spPr bwMode="auto">
          <a:xfrm>
            <a:off x="1042988" y="1870075"/>
            <a:ext cx="4616450" cy="4311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Rectangle 16"/>
          <p:cNvSpPr>
            <a:spLocks noChangeArrowheads="1"/>
          </p:cNvSpPr>
          <p:nvPr/>
        </p:nvSpPr>
        <p:spPr bwMode="auto">
          <a:xfrm>
            <a:off x="966788" y="1792288"/>
            <a:ext cx="4616450" cy="431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/>
        </p:nvSpPr>
        <p:spPr bwMode="auto">
          <a:xfrm flipH="1">
            <a:off x="966788" y="410210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/>
        </p:nvSpPr>
        <p:spPr bwMode="auto">
          <a:xfrm flipH="1">
            <a:off x="966788" y="34099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/>
        </p:nvSpPr>
        <p:spPr bwMode="auto">
          <a:xfrm flipH="1">
            <a:off x="966788" y="3063875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21"/>
          <p:cNvSpPr>
            <a:spLocks noChangeShapeType="1"/>
          </p:cNvSpPr>
          <p:nvPr/>
        </p:nvSpPr>
        <p:spPr bwMode="auto">
          <a:xfrm flipH="1">
            <a:off x="966788" y="4429125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22"/>
          <p:cNvSpPr>
            <a:spLocks noChangeShapeType="1"/>
          </p:cNvSpPr>
          <p:nvPr/>
        </p:nvSpPr>
        <p:spPr bwMode="auto">
          <a:xfrm>
            <a:off x="1851025" y="5949950"/>
            <a:ext cx="1588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3"/>
          <p:cNvSpPr>
            <a:spLocks noChangeShapeType="1"/>
          </p:cNvSpPr>
          <p:nvPr/>
        </p:nvSpPr>
        <p:spPr bwMode="auto">
          <a:xfrm>
            <a:off x="2736850" y="5949950"/>
            <a:ext cx="1588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24"/>
          <p:cNvSpPr>
            <a:spLocks noChangeShapeType="1"/>
          </p:cNvSpPr>
          <p:nvPr/>
        </p:nvSpPr>
        <p:spPr bwMode="auto">
          <a:xfrm>
            <a:off x="3621088" y="5949950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Line 25"/>
          <p:cNvSpPr>
            <a:spLocks noChangeShapeType="1"/>
          </p:cNvSpPr>
          <p:nvPr/>
        </p:nvSpPr>
        <p:spPr bwMode="auto">
          <a:xfrm>
            <a:off x="4505325" y="5949950"/>
            <a:ext cx="1588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Freeform 27"/>
          <p:cNvSpPr>
            <a:spLocks/>
          </p:cNvSpPr>
          <p:nvPr/>
        </p:nvSpPr>
        <p:spPr bwMode="auto">
          <a:xfrm>
            <a:off x="966788" y="1792288"/>
            <a:ext cx="4616450" cy="4311650"/>
          </a:xfrm>
          <a:custGeom>
            <a:avLst/>
            <a:gdLst>
              <a:gd name="T0" fmla="*/ 0 w 2908"/>
              <a:gd name="T1" fmla="*/ 0 h 2716"/>
              <a:gd name="T2" fmla="*/ 0 w 2908"/>
              <a:gd name="T3" fmla="*/ 2147483647 h 2716"/>
              <a:gd name="T4" fmla="*/ 2147483647 w 2908"/>
              <a:gd name="T5" fmla="*/ 2147483647 h 2716"/>
              <a:gd name="T6" fmla="*/ 0 60000 65536"/>
              <a:gd name="T7" fmla="*/ 0 60000 65536"/>
              <a:gd name="T8" fmla="*/ 0 60000 65536"/>
              <a:gd name="T9" fmla="*/ 0 w 2908"/>
              <a:gd name="T10" fmla="*/ 0 h 2716"/>
              <a:gd name="T11" fmla="*/ 2908 w 2908"/>
              <a:gd name="T12" fmla="*/ 2716 h 27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8" h="2716">
                <a:moveTo>
                  <a:pt x="0" y="0"/>
                </a:moveTo>
                <a:lnTo>
                  <a:pt x="0" y="2716"/>
                </a:lnTo>
                <a:lnTo>
                  <a:pt x="2908" y="271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4" name="Rectangle 28"/>
          <p:cNvSpPr>
            <a:spLocks noChangeArrowheads="1"/>
          </p:cNvSpPr>
          <p:nvPr/>
        </p:nvSpPr>
        <p:spPr bwMode="auto">
          <a:xfrm>
            <a:off x="4483100" y="6394450"/>
            <a:ext cx="12319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Quantity of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65" name="Rectangle 29"/>
          <p:cNvSpPr>
            <a:spLocks noChangeArrowheads="1"/>
          </p:cNvSpPr>
          <p:nvPr/>
        </p:nvSpPr>
        <p:spPr bwMode="auto">
          <a:xfrm>
            <a:off x="4729163" y="6650038"/>
            <a:ext cx="819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Housing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66" name="Rectangle 30"/>
          <p:cNvSpPr>
            <a:spLocks noChangeArrowheads="1"/>
          </p:cNvSpPr>
          <p:nvPr/>
        </p:nvSpPr>
        <p:spPr bwMode="auto">
          <a:xfrm>
            <a:off x="119063" y="1752600"/>
            <a:ext cx="706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/>
              <a:t>Cost of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67" name="Rectangle 31"/>
          <p:cNvSpPr>
            <a:spLocks noChangeArrowheads="1"/>
          </p:cNvSpPr>
          <p:nvPr/>
        </p:nvSpPr>
        <p:spPr bwMode="auto">
          <a:xfrm>
            <a:off x="61913" y="2006600"/>
            <a:ext cx="819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/>
              <a:t>Housing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68" name="Rectangle 33"/>
          <p:cNvSpPr>
            <a:spLocks noChangeArrowheads="1"/>
          </p:cNvSpPr>
          <p:nvPr/>
        </p:nvSpPr>
        <p:spPr bwMode="auto">
          <a:xfrm>
            <a:off x="527050" y="4298950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69" name="Rectangle 34"/>
          <p:cNvSpPr>
            <a:spLocks noChangeArrowheads="1"/>
          </p:cNvSpPr>
          <p:nvPr/>
        </p:nvSpPr>
        <p:spPr bwMode="auto">
          <a:xfrm>
            <a:off x="527050" y="3297238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70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70" name="Rectangle 35"/>
          <p:cNvSpPr>
            <a:spLocks noChangeArrowheads="1"/>
          </p:cNvSpPr>
          <p:nvPr/>
        </p:nvSpPr>
        <p:spPr bwMode="auto">
          <a:xfrm>
            <a:off x="412750" y="2965450"/>
            <a:ext cx="3413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$80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71" name="Rectangle 36"/>
          <p:cNvSpPr>
            <a:spLocks noChangeArrowheads="1"/>
          </p:cNvSpPr>
          <p:nvPr/>
        </p:nvSpPr>
        <p:spPr bwMode="auto">
          <a:xfrm>
            <a:off x="750888" y="6148388"/>
            <a:ext cx="2174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72" name="Rectangle 37"/>
          <p:cNvSpPr>
            <a:spLocks noChangeArrowheads="1"/>
          </p:cNvSpPr>
          <p:nvPr/>
        </p:nvSpPr>
        <p:spPr bwMode="auto">
          <a:xfrm>
            <a:off x="527050" y="3967163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73" name="Rectangle 38"/>
          <p:cNvSpPr>
            <a:spLocks noChangeArrowheads="1"/>
          </p:cNvSpPr>
          <p:nvPr/>
        </p:nvSpPr>
        <p:spPr bwMode="auto">
          <a:xfrm>
            <a:off x="1790700" y="6148388"/>
            <a:ext cx="217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74" name="Rectangle 39"/>
          <p:cNvSpPr>
            <a:spLocks noChangeArrowheads="1"/>
          </p:cNvSpPr>
          <p:nvPr/>
        </p:nvSpPr>
        <p:spPr bwMode="auto">
          <a:xfrm>
            <a:off x="2678113" y="6148388"/>
            <a:ext cx="2174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75" name="Rectangle 40"/>
          <p:cNvSpPr>
            <a:spLocks noChangeArrowheads="1"/>
          </p:cNvSpPr>
          <p:nvPr/>
        </p:nvSpPr>
        <p:spPr bwMode="auto">
          <a:xfrm>
            <a:off x="3557588" y="6148388"/>
            <a:ext cx="2174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76" name="Rectangle 41"/>
          <p:cNvSpPr>
            <a:spLocks noChangeArrowheads="1"/>
          </p:cNvSpPr>
          <p:nvPr/>
        </p:nvSpPr>
        <p:spPr bwMode="auto">
          <a:xfrm>
            <a:off x="4445000" y="6148388"/>
            <a:ext cx="217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985838" y="2168525"/>
            <a:ext cx="4313237" cy="3935413"/>
            <a:chOff x="1398" y="1204"/>
            <a:chExt cx="2717" cy="2479"/>
          </a:xfrm>
        </p:grpSpPr>
        <p:sp>
          <p:nvSpPr>
            <p:cNvPr id="35898" name="Freeform 44"/>
            <p:cNvSpPr>
              <a:spLocks/>
            </p:cNvSpPr>
            <p:nvPr/>
          </p:nvSpPr>
          <p:spPr bwMode="auto">
            <a:xfrm>
              <a:off x="1398" y="1234"/>
              <a:ext cx="2217" cy="2449"/>
            </a:xfrm>
            <a:custGeom>
              <a:avLst/>
              <a:gdLst>
                <a:gd name="T0" fmla="*/ 0 w 2217"/>
                <a:gd name="T1" fmla="*/ 2449 h 2449"/>
                <a:gd name="T2" fmla="*/ 0 w 2217"/>
                <a:gd name="T3" fmla="*/ 1394 h 2449"/>
                <a:gd name="T4" fmla="*/ 545 w 2217"/>
                <a:gd name="T5" fmla="*/ 1394 h 2449"/>
                <a:gd name="T6" fmla="*/ 545 w 2217"/>
                <a:gd name="T7" fmla="*/ 1188 h 2449"/>
                <a:gd name="T8" fmla="*/ 1103 w 2217"/>
                <a:gd name="T9" fmla="*/ 1188 h 2449"/>
                <a:gd name="T10" fmla="*/ 1103 w 2217"/>
                <a:gd name="T11" fmla="*/ 764 h 2449"/>
                <a:gd name="T12" fmla="*/ 1660 w 2217"/>
                <a:gd name="T13" fmla="*/ 764 h 2449"/>
                <a:gd name="T14" fmla="*/ 1660 w 2217"/>
                <a:gd name="T15" fmla="*/ 534 h 2449"/>
                <a:gd name="T16" fmla="*/ 2217 w 2217"/>
                <a:gd name="T17" fmla="*/ 534 h 2449"/>
                <a:gd name="T18" fmla="*/ 2217 w 2217"/>
                <a:gd name="T19" fmla="*/ 0 h 24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7"/>
                <a:gd name="T31" fmla="*/ 0 h 2449"/>
                <a:gd name="T32" fmla="*/ 2217 w 2217"/>
                <a:gd name="T33" fmla="*/ 2449 h 24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7" h="2449">
                  <a:moveTo>
                    <a:pt x="0" y="2449"/>
                  </a:moveTo>
                  <a:lnTo>
                    <a:pt x="0" y="1394"/>
                  </a:lnTo>
                  <a:lnTo>
                    <a:pt x="545" y="1394"/>
                  </a:lnTo>
                  <a:lnTo>
                    <a:pt x="545" y="1188"/>
                  </a:lnTo>
                  <a:lnTo>
                    <a:pt x="1103" y="1188"/>
                  </a:lnTo>
                  <a:lnTo>
                    <a:pt x="1103" y="764"/>
                  </a:lnTo>
                  <a:lnTo>
                    <a:pt x="1660" y="764"/>
                  </a:lnTo>
                  <a:lnTo>
                    <a:pt x="1660" y="534"/>
                  </a:lnTo>
                  <a:lnTo>
                    <a:pt x="2217" y="534"/>
                  </a:lnTo>
                  <a:lnTo>
                    <a:pt x="2217" y="0"/>
                  </a:lnTo>
                </a:path>
              </a:pathLst>
            </a:custGeom>
            <a:noFill/>
            <a:ln w="57150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9" name="Rectangle 45"/>
            <p:cNvSpPr>
              <a:spLocks noChangeArrowheads="1"/>
            </p:cNvSpPr>
            <p:nvPr/>
          </p:nvSpPr>
          <p:spPr bwMode="auto">
            <a:xfrm>
              <a:off x="3645" y="1204"/>
              <a:ext cx="47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Supply</a:t>
              </a:r>
              <a:endParaRPr lang="en-US" sz="2400">
                <a:latin typeface="Times New Roman" pitchFamily="18" charset="0"/>
              </a:endParaRPr>
            </a:p>
          </p:txBody>
        </p:sp>
      </p:grp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5181600" y="2803525"/>
          <a:ext cx="3810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5364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Seller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Cost</a:t>
                      </a:r>
                      <a:endParaRPr lang="en-US" sz="2000" dirty="0"/>
                    </a:p>
                  </a:txBody>
                  <a:tcPr/>
                </a:tc>
              </a:tr>
              <a:tr h="5364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Builder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</a:t>
                      </a:r>
                      <a:endParaRPr lang="en-US" sz="2000" dirty="0"/>
                    </a:p>
                  </a:txBody>
                  <a:tcPr/>
                </a:tc>
              </a:tr>
              <a:tr h="5364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Builder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</a:tr>
              <a:tr h="5364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Builder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</a:t>
                      </a:r>
                      <a:endParaRPr lang="en-US" sz="2000" dirty="0"/>
                    </a:p>
                  </a:txBody>
                  <a:tcPr/>
                </a:tc>
              </a:tr>
              <a:tr h="5364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Builder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Is the Market System Efficient?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F3F6F9"/>
          </a:solidFill>
          <a:ln w="21113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F2F4F8"/>
          </a:solidFill>
          <a:ln w="1920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F1F4F7"/>
          </a:solidFill>
          <a:ln w="1730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F0F2F5"/>
          </a:solidFill>
          <a:ln w="1539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EEF1F4"/>
          </a:solidFill>
          <a:ln w="1349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EDEFF3"/>
          </a:solidFill>
          <a:ln w="1158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EAECF1"/>
          </a:solidFill>
          <a:ln w="762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Rectangle 13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E9EBF0"/>
          </a:solidFill>
          <a:ln w="571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4319588" y="1612900"/>
            <a:ext cx="4616450" cy="4311650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4252913" y="1612900"/>
            <a:ext cx="4419600" cy="4311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8"/>
          <p:cNvSpPr>
            <a:spLocks noChangeShapeType="1"/>
          </p:cNvSpPr>
          <p:nvPr/>
        </p:nvSpPr>
        <p:spPr bwMode="auto">
          <a:xfrm flipH="1">
            <a:off x="4243388" y="3997325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9"/>
          <p:cNvSpPr>
            <a:spLocks noChangeShapeType="1"/>
          </p:cNvSpPr>
          <p:nvPr/>
        </p:nvSpPr>
        <p:spPr bwMode="auto">
          <a:xfrm flipH="1">
            <a:off x="4243388" y="3305175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Line 20"/>
          <p:cNvSpPr>
            <a:spLocks noChangeShapeType="1"/>
          </p:cNvSpPr>
          <p:nvPr/>
        </p:nvSpPr>
        <p:spPr bwMode="auto">
          <a:xfrm flipH="1">
            <a:off x="4243388" y="295910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Line 21"/>
          <p:cNvSpPr>
            <a:spLocks noChangeShapeType="1"/>
          </p:cNvSpPr>
          <p:nvPr/>
        </p:nvSpPr>
        <p:spPr bwMode="auto">
          <a:xfrm flipH="1">
            <a:off x="4243388" y="4324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Line 22"/>
          <p:cNvSpPr>
            <a:spLocks noChangeShapeType="1"/>
          </p:cNvSpPr>
          <p:nvPr/>
        </p:nvSpPr>
        <p:spPr bwMode="auto">
          <a:xfrm>
            <a:off x="5053013" y="5692775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Line 23"/>
          <p:cNvSpPr>
            <a:spLocks noChangeShapeType="1"/>
          </p:cNvSpPr>
          <p:nvPr/>
        </p:nvSpPr>
        <p:spPr bwMode="auto">
          <a:xfrm>
            <a:off x="5773738" y="5692775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Line 24"/>
          <p:cNvSpPr>
            <a:spLocks noChangeShapeType="1"/>
          </p:cNvSpPr>
          <p:nvPr/>
        </p:nvSpPr>
        <p:spPr bwMode="auto">
          <a:xfrm>
            <a:off x="6553200" y="5692775"/>
            <a:ext cx="1588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Line 25"/>
          <p:cNvSpPr>
            <a:spLocks noChangeShapeType="1"/>
          </p:cNvSpPr>
          <p:nvPr/>
        </p:nvSpPr>
        <p:spPr bwMode="auto">
          <a:xfrm>
            <a:off x="7375525" y="5692775"/>
            <a:ext cx="1588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Freeform 27"/>
          <p:cNvSpPr>
            <a:spLocks/>
          </p:cNvSpPr>
          <p:nvPr/>
        </p:nvSpPr>
        <p:spPr bwMode="auto">
          <a:xfrm>
            <a:off x="4243388" y="1535113"/>
            <a:ext cx="4616450" cy="4311650"/>
          </a:xfrm>
          <a:custGeom>
            <a:avLst/>
            <a:gdLst>
              <a:gd name="T0" fmla="*/ 0 w 2908"/>
              <a:gd name="T1" fmla="*/ 0 h 2716"/>
              <a:gd name="T2" fmla="*/ 0 w 2908"/>
              <a:gd name="T3" fmla="*/ 2147483647 h 2716"/>
              <a:gd name="T4" fmla="*/ 2147483647 w 2908"/>
              <a:gd name="T5" fmla="*/ 2147483647 h 2716"/>
              <a:gd name="T6" fmla="*/ 0 60000 65536"/>
              <a:gd name="T7" fmla="*/ 0 60000 65536"/>
              <a:gd name="T8" fmla="*/ 0 60000 65536"/>
              <a:gd name="T9" fmla="*/ 0 w 2908"/>
              <a:gd name="T10" fmla="*/ 0 h 2716"/>
              <a:gd name="T11" fmla="*/ 2908 w 2908"/>
              <a:gd name="T12" fmla="*/ 2716 h 27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8" h="2716">
                <a:moveTo>
                  <a:pt x="0" y="0"/>
                </a:moveTo>
                <a:lnTo>
                  <a:pt x="0" y="2716"/>
                </a:lnTo>
                <a:lnTo>
                  <a:pt x="2908" y="271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Rectangle 28"/>
          <p:cNvSpPr>
            <a:spLocks noChangeArrowheads="1"/>
          </p:cNvSpPr>
          <p:nvPr/>
        </p:nvSpPr>
        <p:spPr bwMode="auto">
          <a:xfrm>
            <a:off x="7759700" y="6137275"/>
            <a:ext cx="12567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dirty="0"/>
              <a:t>Quantity </a:t>
            </a:r>
            <a:r>
              <a:rPr lang="en-US" sz="1600" b="1" dirty="0" smtClean="0"/>
              <a:t>of x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7675" name="Rectangle 33"/>
          <p:cNvSpPr>
            <a:spLocks noChangeArrowheads="1"/>
          </p:cNvSpPr>
          <p:nvPr/>
        </p:nvSpPr>
        <p:spPr bwMode="auto">
          <a:xfrm>
            <a:off x="3803650" y="4041775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76" name="Rectangle 34"/>
          <p:cNvSpPr>
            <a:spLocks noChangeArrowheads="1"/>
          </p:cNvSpPr>
          <p:nvPr/>
        </p:nvSpPr>
        <p:spPr bwMode="auto">
          <a:xfrm>
            <a:off x="3803650" y="3040063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70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77" name="Rectangle 35"/>
          <p:cNvSpPr>
            <a:spLocks noChangeArrowheads="1"/>
          </p:cNvSpPr>
          <p:nvPr/>
        </p:nvSpPr>
        <p:spPr bwMode="auto">
          <a:xfrm>
            <a:off x="3689350" y="2708275"/>
            <a:ext cx="3413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$80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78" name="Rectangle 36"/>
          <p:cNvSpPr>
            <a:spLocks noChangeArrowheads="1"/>
          </p:cNvSpPr>
          <p:nvPr/>
        </p:nvSpPr>
        <p:spPr bwMode="auto">
          <a:xfrm>
            <a:off x="4027488" y="5891213"/>
            <a:ext cx="2174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79" name="Rectangle 37"/>
          <p:cNvSpPr>
            <a:spLocks noChangeArrowheads="1"/>
          </p:cNvSpPr>
          <p:nvPr/>
        </p:nvSpPr>
        <p:spPr bwMode="auto">
          <a:xfrm>
            <a:off x="3803650" y="3709988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80" name="Rectangle 38"/>
          <p:cNvSpPr>
            <a:spLocks noChangeArrowheads="1"/>
          </p:cNvSpPr>
          <p:nvPr/>
        </p:nvSpPr>
        <p:spPr bwMode="auto">
          <a:xfrm>
            <a:off x="5029200" y="5891213"/>
            <a:ext cx="217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81" name="Rectangle 39"/>
          <p:cNvSpPr>
            <a:spLocks noChangeArrowheads="1"/>
          </p:cNvSpPr>
          <p:nvPr/>
        </p:nvSpPr>
        <p:spPr bwMode="auto">
          <a:xfrm>
            <a:off x="5715000" y="5891213"/>
            <a:ext cx="217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82" name="Rectangle 40"/>
          <p:cNvSpPr>
            <a:spLocks noChangeArrowheads="1"/>
          </p:cNvSpPr>
          <p:nvPr/>
        </p:nvSpPr>
        <p:spPr bwMode="auto">
          <a:xfrm>
            <a:off x="6477000" y="5891213"/>
            <a:ext cx="217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83" name="Rectangle 41"/>
          <p:cNvSpPr>
            <a:spLocks noChangeArrowheads="1"/>
          </p:cNvSpPr>
          <p:nvPr/>
        </p:nvSpPr>
        <p:spPr bwMode="auto">
          <a:xfrm>
            <a:off x="7315200" y="5891213"/>
            <a:ext cx="217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94" name="Rectangle 35"/>
          <p:cNvSpPr>
            <a:spLocks noChangeArrowheads="1"/>
          </p:cNvSpPr>
          <p:nvPr/>
        </p:nvSpPr>
        <p:spPr bwMode="auto">
          <a:xfrm>
            <a:off x="3643313" y="1981200"/>
            <a:ext cx="4556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$100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266655" y="1911350"/>
            <a:ext cx="3882589" cy="3935413"/>
            <a:chOff x="1401" y="1204"/>
            <a:chExt cx="2762" cy="2479"/>
          </a:xfrm>
        </p:grpSpPr>
        <p:sp>
          <p:nvSpPr>
            <p:cNvPr id="27698" name="Freeform 44"/>
            <p:cNvSpPr>
              <a:spLocks/>
            </p:cNvSpPr>
            <p:nvPr/>
          </p:nvSpPr>
          <p:spPr bwMode="auto">
            <a:xfrm>
              <a:off x="1401" y="1234"/>
              <a:ext cx="2217" cy="2449"/>
            </a:xfrm>
            <a:custGeom>
              <a:avLst/>
              <a:gdLst>
                <a:gd name="T0" fmla="*/ 0 w 2217"/>
                <a:gd name="T1" fmla="*/ 2449 h 2449"/>
                <a:gd name="T2" fmla="*/ 0 w 2217"/>
                <a:gd name="T3" fmla="*/ 1394 h 2449"/>
                <a:gd name="T4" fmla="*/ 545 w 2217"/>
                <a:gd name="T5" fmla="*/ 1394 h 2449"/>
                <a:gd name="T6" fmla="*/ 545 w 2217"/>
                <a:gd name="T7" fmla="*/ 1188 h 2449"/>
                <a:gd name="T8" fmla="*/ 1103 w 2217"/>
                <a:gd name="T9" fmla="*/ 1188 h 2449"/>
                <a:gd name="T10" fmla="*/ 1103 w 2217"/>
                <a:gd name="T11" fmla="*/ 764 h 2449"/>
                <a:gd name="T12" fmla="*/ 1660 w 2217"/>
                <a:gd name="T13" fmla="*/ 764 h 2449"/>
                <a:gd name="T14" fmla="*/ 1660 w 2217"/>
                <a:gd name="T15" fmla="*/ 534 h 2449"/>
                <a:gd name="T16" fmla="*/ 2217 w 2217"/>
                <a:gd name="T17" fmla="*/ 534 h 2449"/>
                <a:gd name="T18" fmla="*/ 2217 w 2217"/>
                <a:gd name="T19" fmla="*/ 0 h 24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7"/>
                <a:gd name="T31" fmla="*/ 0 h 2449"/>
                <a:gd name="T32" fmla="*/ 2217 w 2217"/>
                <a:gd name="T33" fmla="*/ 2449 h 24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7" h="2449">
                  <a:moveTo>
                    <a:pt x="0" y="2449"/>
                  </a:moveTo>
                  <a:lnTo>
                    <a:pt x="0" y="1394"/>
                  </a:lnTo>
                  <a:lnTo>
                    <a:pt x="545" y="1394"/>
                  </a:lnTo>
                  <a:lnTo>
                    <a:pt x="545" y="1188"/>
                  </a:lnTo>
                  <a:lnTo>
                    <a:pt x="1103" y="1188"/>
                  </a:lnTo>
                  <a:lnTo>
                    <a:pt x="1103" y="764"/>
                  </a:lnTo>
                  <a:lnTo>
                    <a:pt x="1660" y="764"/>
                  </a:lnTo>
                  <a:lnTo>
                    <a:pt x="1660" y="534"/>
                  </a:lnTo>
                  <a:lnTo>
                    <a:pt x="2217" y="534"/>
                  </a:lnTo>
                  <a:lnTo>
                    <a:pt x="2217" y="0"/>
                  </a:lnTo>
                </a:path>
              </a:pathLst>
            </a:custGeom>
            <a:noFill/>
            <a:ln w="57150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Rectangle 45"/>
            <p:cNvSpPr>
              <a:spLocks noChangeArrowheads="1"/>
            </p:cNvSpPr>
            <p:nvPr/>
          </p:nvSpPr>
          <p:spPr bwMode="auto">
            <a:xfrm>
              <a:off x="3718" y="1204"/>
              <a:ext cx="44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dirty="0" smtClean="0">
                  <a:solidFill>
                    <a:srgbClr val="000000"/>
                  </a:solidFill>
                </a:rPr>
                <a:t>Supply</a:t>
              </a:r>
            </a:p>
            <a:p>
              <a:pPr eaLnBrk="0" hangingPunct="0"/>
              <a:r>
                <a:rPr lang="en-US" sz="1200" dirty="0" smtClean="0">
                  <a:solidFill>
                    <a:srgbClr val="000000"/>
                  </a:solidFill>
                </a:rPr>
                <a:t>Marginal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eaLnBrk="0" hangingPunct="0"/>
              <a:r>
                <a:rPr lang="en-US" sz="1200" dirty="0">
                  <a:solidFill>
                    <a:srgbClr val="000000"/>
                  </a:solidFill>
                </a:rPr>
                <a:t> cost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235450" y="1371600"/>
            <a:ext cx="4456114" cy="3849688"/>
            <a:chOff x="1377" y="1200"/>
            <a:chExt cx="2807" cy="2425"/>
          </a:xfrm>
        </p:grpSpPr>
        <p:sp>
          <p:nvSpPr>
            <p:cNvPr id="27696" name="Rectangle 38"/>
            <p:cNvSpPr>
              <a:spLocks noChangeArrowheads="1"/>
            </p:cNvSpPr>
            <p:nvPr/>
          </p:nvSpPr>
          <p:spPr bwMode="auto">
            <a:xfrm>
              <a:off x="3518" y="3185"/>
              <a:ext cx="66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000000"/>
                  </a:solidFill>
                </a:rPr>
                <a:t>Demand</a:t>
              </a:r>
            </a:p>
            <a:p>
              <a:pPr eaLnBrk="0" hangingPunct="0"/>
              <a:r>
                <a:rPr lang="en-US" sz="1100" dirty="0" smtClean="0">
                  <a:solidFill>
                    <a:srgbClr val="000000"/>
                  </a:solidFill>
                </a:rPr>
                <a:t>Marginal </a:t>
              </a:r>
              <a:r>
                <a:rPr lang="en-US" sz="1100" dirty="0">
                  <a:solidFill>
                    <a:srgbClr val="000000"/>
                  </a:solidFill>
                </a:rPr>
                <a:t>Benefit </a:t>
              </a:r>
            </a:p>
          </p:txBody>
        </p:sp>
        <p:sp>
          <p:nvSpPr>
            <p:cNvPr id="27697" name="Freeform 37"/>
            <p:cNvSpPr>
              <a:spLocks/>
            </p:cNvSpPr>
            <p:nvPr/>
          </p:nvSpPr>
          <p:spPr bwMode="auto">
            <a:xfrm>
              <a:off x="1377" y="1200"/>
              <a:ext cx="1979" cy="2425"/>
            </a:xfrm>
            <a:custGeom>
              <a:avLst/>
              <a:gdLst>
                <a:gd name="T0" fmla="*/ 2939 w 1624"/>
                <a:gd name="T1" fmla="*/ 3601 h 1990"/>
                <a:gd name="T2" fmla="*/ 2939 w 1624"/>
                <a:gd name="T3" fmla="*/ 2246 h 1990"/>
                <a:gd name="T4" fmla="*/ 2185 w 1624"/>
                <a:gd name="T5" fmla="*/ 2246 h 1990"/>
                <a:gd name="T6" fmla="*/ 2185 w 1624"/>
                <a:gd name="T7" fmla="*/ 1696 h 1990"/>
                <a:gd name="T8" fmla="*/ 1446 w 1624"/>
                <a:gd name="T9" fmla="*/ 1696 h 1990"/>
                <a:gd name="T10" fmla="*/ 1446 w 1624"/>
                <a:gd name="T11" fmla="*/ 1292 h 1990"/>
                <a:gd name="T12" fmla="*/ 707 w 1624"/>
                <a:gd name="T13" fmla="*/ 1292 h 1990"/>
                <a:gd name="T14" fmla="*/ 707 w 1624"/>
                <a:gd name="T15" fmla="*/ 679 h 1990"/>
                <a:gd name="T16" fmla="*/ 721 w 1624"/>
                <a:gd name="T17" fmla="*/ 679 h 1990"/>
                <a:gd name="T18" fmla="*/ 721 w 1624"/>
                <a:gd name="T19" fmla="*/ 679 h 1990"/>
                <a:gd name="T20" fmla="*/ 0 w 1624"/>
                <a:gd name="T21" fmla="*/ 679 h 1990"/>
                <a:gd name="T22" fmla="*/ 0 w 1624"/>
                <a:gd name="T23" fmla="*/ 0 h 19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24"/>
                <a:gd name="T37" fmla="*/ 0 h 1990"/>
                <a:gd name="T38" fmla="*/ 1624 w 1624"/>
                <a:gd name="T39" fmla="*/ 1990 h 19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24" h="1990">
                  <a:moveTo>
                    <a:pt x="1624" y="1990"/>
                  </a:moveTo>
                  <a:lnTo>
                    <a:pt x="1624" y="1241"/>
                  </a:lnTo>
                  <a:lnTo>
                    <a:pt x="1207" y="1241"/>
                  </a:lnTo>
                  <a:lnTo>
                    <a:pt x="1207" y="937"/>
                  </a:lnTo>
                  <a:lnTo>
                    <a:pt x="799" y="937"/>
                  </a:lnTo>
                  <a:lnTo>
                    <a:pt x="799" y="714"/>
                  </a:lnTo>
                  <a:lnTo>
                    <a:pt x="391" y="714"/>
                  </a:lnTo>
                  <a:lnTo>
                    <a:pt x="391" y="375"/>
                  </a:lnTo>
                  <a:lnTo>
                    <a:pt x="399" y="375"/>
                  </a:lnTo>
                  <a:lnTo>
                    <a:pt x="0" y="375"/>
                  </a:lnTo>
                  <a:lnTo>
                    <a:pt x="0" y="0"/>
                  </a:lnTo>
                </a:path>
              </a:pathLst>
            </a:custGeom>
            <a:noFill/>
            <a:ln w="42863">
              <a:solidFill>
                <a:schemeClr val="bg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152400" y="1600200"/>
            <a:ext cx="327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 smtClean="0"/>
              <a:t>X=3 </a:t>
            </a:r>
            <a:r>
              <a:rPr lang="en-US" sz="2400" dirty="0"/>
              <a:t>is </a:t>
            </a:r>
            <a:r>
              <a:rPr lang="en-US" sz="2400" dirty="0" smtClean="0"/>
              <a:t>the </a:t>
            </a:r>
            <a:r>
              <a:rPr lang="en-US" sz="2400" dirty="0"/>
              <a:t>equilibrium </a:t>
            </a:r>
            <a:r>
              <a:rPr lang="en-US" sz="2400" dirty="0" smtClean="0"/>
              <a:t>under a </a:t>
            </a:r>
            <a:r>
              <a:rPr lang="en-US" sz="2400" dirty="0"/>
              <a:t>free market system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 smtClean="0"/>
              <a:t>At the market equilibrium:</a:t>
            </a:r>
          </a:p>
          <a:p>
            <a:pPr marL="876300" lvl="1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 smtClean="0"/>
              <a:t>Demand= Supply </a:t>
            </a:r>
          </a:p>
          <a:p>
            <a:pPr marL="876300" lvl="1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 smtClean="0"/>
              <a:t>MB=MC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 smtClean="0"/>
              <a:t>Therefore, the </a:t>
            </a:r>
            <a:r>
              <a:rPr lang="en-US" sz="2400" dirty="0"/>
              <a:t>market system </a:t>
            </a:r>
            <a:r>
              <a:rPr lang="en-US" sz="2400" dirty="0" smtClean="0"/>
              <a:t>is efficient.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6"/>
          <p:cNvSpPr>
            <a:spLocks noGrp="1" noChangeArrowheads="1"/>
          </p:cNvSpPr>
          <p:nvPr>
            <p:ph type="title"/>
          </p:nvPr>
        </p:nvSpPr>
        <p:spPr>
          <a:xfrm>
            <a:off x="301625" y="76200"/>
            <a:ext cx="7470775" cy="1143000"/>
          </a:xfrm>
        </p:spPr>
        <p:txBody>
          <a:bodyPr/>
          <a:lstStyle/>
          <a:p>
            <a:r>
              <a:rPr lang="en-US" sz="4000" smtClean="0">
                <a:solidFill>
                  <a:srgbClr val="FFC000"/>
                </a:solidFill>
              </a:rPr>
              <a:t>Efficiency of Markets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630613" y="1160463"/>
            <a:ext cx="4821237" cy="4111625"/>
          </a:xfrm>
          <a:prstGeom prst="rect">
            <a:avLst/>
          </a:prstGeom>
          <a:solidFill>
            <a:srgbClr val="F3F6F9"/>
          </a:solidFill>
          <a:ln w="19685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3630613" y="1160463"/>
            <a:ext cx="4821237" cy="4111625"/>
          </a:xfrm>
          <a:prstGeom prst="rect">
            <a:avLst/>
          </a:prstGeom>
          <a:solidFill>
            <a:srgbClr val="F2F4F8"/>
          </a:solidFill>
          <a:ln w="1778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3630613" y="1160463"/>
            <a:ext cx="4821237" cy="4111625"/>
          </a:xfrm>
          <a:prstGeom prst="rect">
            <a:avLst/>
          </a:prstGeom>
          <a:solidFill>
            <a:srgbClr val="F1F4F7"/>
          </a:solidFill>
          <a:ln w="1603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4138613" y="1160463"/>
            <a:ext cx="4821237" cy="4111625"/>
          </a:xfrm>
          <a:prstGeom prst="rect">
            <a:avLst/>
          </a:prstGeom>
          <a:solidFill>
            <a:srgbClr val="F0F2F5"/>
          </a:solidFill>
          <a:ln w="1428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3630613" y="1160463"/>
            <a:ext cx="4821237" cy="4111625"/>
          </a:xfrm>
          <a:prstGeom prst="rect">
            <a:avLst/>
          </a:prstGeom>
          <a:solidFill>
            <a:srgbClr val="EEF1F4"/>
          </a:solidFill>
          <a:ln w="1254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3630613" y="1160463"/>
            <a:ext cx="4821237" cy="4111625"/>
          </a:xfrm>
          <a:prstGeom prst="rect">
            <a:avLst/>
          </a:prstGeom>
          <a:solidFill>
            <a:srgbClr val="EDEFF3"/>
          </a:solidFill>
          <a:ln w="1063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3630613" y="1160463"/>
            <a:ext cx="4821237" cy="4111625"/>
          </a:xfrm>
          <a:prstGeom prst="rect">
            <a:avLst/>
          </a:prstGeom>
          <a:solidFill>
            <a:srgbClr val="EBEEF2"/>
          </a:solidFill>
          <a:ln w="889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3630613" y="1160463"/>
            <a:ext cx="4821237" cy="4111625"/>
          </a:xfrm>
          <a:prstGeom prst="rect">
            <a:avLst/>
          </a:prstGeom>
          <a:solidFill>
            <a:srgbClr val="EAECF1"/>
          </a:solidFill>
          <a:ln w="714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Rectangle 13"/>
          <p:cNvSpPr>
            <a:spLocks noChangeArrowheads="1"/>
          </p:cNvSpPr>
          <p:nvPr/>
        </p:nvSpPr>
        <p:spPr bwMode="auto">
          <a:xfrm>
            <a:off x="3630613" y="1160463"/>
            <a:ext cx="4821237" cy="4111625"/>
          </a:xfrm>
          <a:prstGeom prst="rect">
            <a:avLst/>
          </a:prstGeom>
          <a:solidFill>
            <a:srgbClr val="E9EBF0"/>
          </a:solidFill>
          <a:ln w="539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Rectangle 14"/>
          <p:cNvSpPr>
            <a:spLocks noChangeArrowheads="1"/>
          </p:cNvSpPr>
          <p:nvPr/>
        </p:nvSpPr>
        <p:spPr bwMode="auto">
          <a:xfrm>
            <a:off x="3630613" y="1160463"/>
            <a:ext cx="4821237" cy="4111625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Rectangle 15"/>
          <p:cNvSpPr>
            <a:spLocks noChangeArrowheads="1"/>
          </p:cNvSpPr>
          <p:nvPr/>
        </p:nvSpPr>
        <p:spPr bwMode="auto">
          <a:xfrm>
            <a:off x="3630613" y="1160463"/>
            <a:ext cx="4821237" cy="4111625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Rectangle 16"/>
          <p:cNvSpPr>
            <a:spLocks noChangeArrowheads="1"/>
          </p:cNvSpPr>
          <p:nvPr/>
        </p:nvSpPr>
        <p:spPr bwMode="auto">
          <a:xfrm>
            <a:off x="3559175" y="1071563"/>
            <a:ext cx="4803775" cy="4129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Freeform 17"/>
          <p:cNvSpPr>
            <a:spLocks/>
          </p:cNvSpPr>
          <p:nvPr/>
        </p:nvSpPr>
        <p:spPr bwMode="auto">
          <a:xfrm>
            <a:off x="3559175" y="1071563"/>
            <a:ext cx="4803775" cy="4129087"/>
          </a:xfrm>
          <a:custGeom>
            <a:avLst/>
            <a:gdLst>
              <a:gd name="T0" fmla="*/ 0 w 3026"/>
              <a:gd name="T1" fmla="*/ 0 h 2601"/>
              <a:gd name="T2" fmla="*/ 0 w 3026"/>
              <a:gd name="T3" fmla="*/ 2147483647 h 2601"/>
              <a:gd name="T4" fmla="*/ 2147483647 w 3026"/>
              <a:gd name="T5" fmla="*/ 2147483647 h 2601"/>
              <a:gd name="T6" fmla="*/ 0 60000 65536"/>
              <a:gd name="T7" fmla="*/ 0 60000 65536"/>
              <a:gd name="T8" fmla="*/ 0 60000 65536"/>
              <a:gd name="T9" fmla="*/ 0 w 3026"/>
              <a:gd name="T10" fmla="*/ 0 h 2601"/>
              <a:gd name="T11" fmla="*/ 3026 w 3026"/>
              <a:gd name="T12" fmla="*/ 2601 h 26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6" h="2601">
                <a:moveTo>
                  <a:pt x="0" y="0"/>
                </a:moveTo>
                <a:lnTo>
                  <a:pt x="0" y="2601"/>
                </a:lnTo>
                <a:lnTo>
                  <a:pt x="3026" y="2601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Rectangle 18"/>
          <p:cNvSpPr>
            <a:spLocks noChangeArrowheads="1"/>
          </p:cNvSpPr>
          <p:nvPr/>
        </p:nvSpPr>
        <p:spPr bwMode="auto">
          <a:xfrm>
            <a:off x="7662863" y="5229225"/>
            <a:ext cx="8604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000000"/>
                </a:solidFill>
              </a:rPr>
              <a:t>Quantity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3025" name="Rectangle 19"/>
          <p:cNvSpPr>
            <a:spLocks noChangeArrowheads="1"/>
          </p:cNvSpPr>
          <p:nvPr/>
        </p:nvSpPr>
        <p:spPr bwMode="auto">
          <a:xfrm>
            <a:off x="3048000" y="1016000"/>
            <a:ext cx="4714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/>
              <a:t>Price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3026" name="Rectangle 20"/>
          <p:cNvSpPr>
            <a:spLocks noChangeArrowheads="1"/>
          </p:cNvSpPr>
          <p:nvPr/>
        </p:nvSpPr>
        <p:spPr bwMode="auto">
          <a:xfrm>
            <a:off x="3406775" y="5235575"/>
            <a:ext cx="1905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59175" y="1190625"/>
            <a:ext cx="5224463" cy="3473450"/>
            <a:chOff x="1398" y="750"/>
            <a:chExt cx="3291" cy="2188"/>
          </a:xfrm>
        </p:grpSpPr>
        <p:sp>
          <p:nvSpPr>
            <p:cNvPr id="43067" name="Line 22"/>
            <p:cNvSpPr>
              <a:spLocks noChangeShapeType="1"/>
            </p:cNvSpPr>
            <p:nvPr/>
          </p:nvSpPr>
          <p:spPr bwMode="auto">
            <a:xfrm flipV="1">
              <a:off x="1398" y="799"/>
              <a:ext cx="2542" cy="2139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Rectangle 23"/>
            <p:cNvSpPr>
              <a:spLocks noChangeArrowheads="1"/>
            </p:cNvSpPr>
            <p:nvPr/>
          </p:nvSpPr>
          <p:spPr bwMode="auto">
            <a:xfrm>
              <a:off x="3967" y="750"/>
              <a:ext cx="72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Marginal cost</a:t>
              </a:r>
            </a:p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Supply</a:t>
              </a:r>
              <a:endParaRPr lang="en-US" sz="2000" b="1">
                <a:latin typeface="Times New Roman" pitchFamily="18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559175" y="1268413"/>
            <a:ext cx="5402263" cy="3881437"/>
            <a:chOff x="1398" y="799"/>
            <a:chExt cx="3403" cy="2445"/>
          </a:xfrm>
        </p:grpSpPr>
        <p:sp>
          <p:nvSpPr>
            <p:cNvPr id="43065" name="Line 25"/>
            <p:cNvSpPr>
              <a:spLocks noChangeShapeType="1"/>
            </p:cNvSpPr>
            <p:nvPr/>
          </p:nvSpPr>
          <p:spPr bwMode="auto">
            <a:xfrm>
              <a:off x="1398" y="799"/>
              <a:ext cx="2531" cy="2139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Rectangle 26"/>
            <p:cNvSpPr>
              <a:spLocks noChangeArrowheads="1"/>
            </p:cNvSpPr>
            <p:nvPr/>
          </p:nvSpPr>
          <p:spPr bwMode="auto">
            <a:xfrm>
              <a:off x="3986" y="2934"/>
              <a:ext cx="81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Marginal Benefit</a:t>
              </a:r>
            </a:p>
            <a:p>
              <a:pPr eaLnBrk="0" hangingPunct="0"/>
              <a:r>
                <a:rPr lang="en-US" b="1">
                  <a:solidFill>
                    <a:srgbClr val="000000"/>
                  </a:solidFill>
                </a:rPr>
                <a:t>Demand</a:t>
              </a:r>
              <a:endParaRPr lang="en-US" b="1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081463" y="3895725"/>
            <a:ext cx="627062" cy="1285875"/>
            <a:chOff x="1727" y="2454"/>
            <a:chExt cx="395" cy="810"/>
          </a:xfrm>
        </p:grpSpPr>
        <p:sp>
          <p:nvSpPr>
            <p:cNvPr id="43061" name="Line 28"/>
            <p:cNvSpPr>
              <a:spLocks noChangeShapeType="1"/>
            </p:cNvSpPr>
            <p:nvPr/>
          </p:nvSpPr>
          <p:spPr bwMode="auto">
            <a:xfrm flipV="1">
              <a:off x="2118" y="2454"/>
              <a:ext cx="1" cy="810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Rectangle 29"/>
            <p:cNvSpPr>
              <a:spLocks noChangeArrowheads="1"/>
            </p:cNvSpPr>
            <p:nvPr/>
          </p:nvSpPr>
          <p:spPr bwMode="auto">
            <a:xfrm>
              <a:off x="1776" y="2681"/>
              <a:ext cx="29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Cost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63" name="Rectangle 30"/>
            <p:cNvSpPr>
              <a:spLocks noChangeArrowheads="1"/>
            </p:cNvSpPr>
            <p:nvPr/>
          </p:nvSpPr>
          <p:spPr bwMode="auto">
            <a:xfrm>
              <a:off x="1848" y="2831"/>
              <a:ext cx="15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to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64" name="Rectangle 31"/>
            <p:cNvSpPr>
              <a:spLocks noChangeArrowheads="1"/>
            </p:cNvSpPr>
            <p:nvPr/>
          </p:nvSpPr>
          <p:spPr bwMode="auto">
            <a:xfrm>
              <a:off x="1727" y="2982"/>
              <a:ext cx="39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sellers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254750" y="2590800"/>
            <a:ext cx="785813" cy="2590800"/>
            <a:chOff x="3096" y="1632"/>
            <a:chExt cx="495" cy="1632"/>
          </a:xfrm>
        </p:grpSpPr>
        <p:sp>
          <p:nvSpPr>
            <p:cNvPr id="43057" name="Line 33"/>
            <p:cNvSpPr>
              <a:spLocks noChangeShapeType="1"/>
            </p:cNvSpPr>
            <p:nvPr/>
          </p:nvSpPr>
          <p:spPr bwMode="auto">
            <a:xfrm flipV="1">
              <a:off x="3096" y="1632"/>
              <a:ext cx="1" cy="1632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Rectangle 34"/>
            <p:cNvSpPr>
              <a:spLocks noChangeArrowheads="1"/>
            </p:cNvSpPr>
            <p:nvPr/>
          </p:nvSpPr>
          <p:spPr bwMode="auto">
            <a:xfrm>
              <a:off x="3245" y="1661"/>
              <a:ext cx="29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Cost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59" name="Rectangle 35"/>
            <p:cNvSpPr>
              <a:spLocks noChangeArrowheads="1"/>
            </p:cNvSpPr>
            <p:nvPr/>
          </p:nvSpPr>
          <p:spPr bwMode="auto">
            <a:xfrm>
              <a:off x="3320" y="1811"/>
              <a:ext cx="15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to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60" name="Rectangle 36"/>
            <p:cNvSpPr>
              <a:spLocks noChangeArrowheads="1"/>
            </p:cNvSpPr>
            <p:nvPr/>
          </p:nvSpPr>
          <p:spPr bwMode="auto">
            <a:xfrm>
              <a:off x="3196" y="1962"/>
              <a:ext cx="39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sellers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273550" y="2573338"/>
            <a:ext cx="646113" cy="2608262"/>
            <a:chOff x="1848" y="1621"/>
            <a:chExt cx="407" cy="1643"/>
          </a:xfrm>
        </p:grpSpPr>
        <p:sp>
          <p:nvSpPr>
            <p:cNvPr id="43053" name="Line 38"/>
            <p:cNvSpPr>
              <a:spLocks noChangeShapeType="1"/>
            </p:cNvSpPr>
            <p:nvPr/>
          </p:nvSpPr>
          <p:spPr bwMode="auto">
            <a:xfrm flipV="1">
              <a:off x="2241" y="1621"/>
              <a:ext cx="1" cy="1643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Rectangle 39"/>
            <p:cNvSpPr>
              <a:spLocks noChangeArrowheads="1"/>
            </p:cNvSpPr>
            <p:nvPr/>
          </p:nvSpPr>
          <p:spPr bwMode="auto">
            <a:xfrm>
              <a:off x="1874" y="1661"/>
              <a:ext cx="35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Value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55" name="Rectangle 40"/>
            <p:cNvSpPr>
              <a:spLocks noChangeArrowheads="1"/>
            </p:cNvSpPr>
            <p:nvPr/>
          </p:nvSpPr>
          <p:spPr bwMode="auto">
            <a:xfrm>
              <a:off x="1976" y="1811"/>
              <a:ext cx="15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to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56" name="Rectangle 41"/>
            <p:cNvSpPr>
              <a:spLocks noChangeArrowheads="1"/>
            </p:cNvSpPr>
            <p:nvPr/>
          </p:nvSpPr>
          <p:spPr bwMode="auto">
            <a:xfrm>
              <a:off x="1848" y="1962"/>
              <a:ext cx="40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buyers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6451600" y="3895725"/>
            <a:ext cx="792163" cy="1285875"/>
            <a:chOff x="3220" y="2454"/>
            <a:chExt cx="499" cy="810"/>
          </a:xfrm>
        </p:grpSpPr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3220" y="2454"/>
              <a:ext cx="473" cy="810"/>
              <a:chOff x="3220" y="2454"/>
              <a:chExt cx="473" cy="810"/>
            </a:xfrm>
          </p:grpSpPr>
          <p:sp>
            <p:nvSpPr>
              <p:cNvPr id="43051" name="Line 44"/>
              <p:cNvSpPr>
                <a:spLocks noChangeShapeType="1"/>
              </p:cNvSpPr>
              <p:nvPr/>
            </p:nvSpPr>
            <p:spPr bwMode="auto">
              <a:xfrm flipV="1">
                <a:off x="3220" y="2454"/>
                <a:ext cx="1" cy="810"/>
              </a:xfrm>
              <a:prstGeom prst="line">
                <a:avLst/>
              </a:prstGeom>
              <a:noFill/>
              <a:ln w="53975">
                <a:solidFill>
                  <a:srgbClr val="004C9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3339" y="2681"/>
                <a:ext cx="354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</a:rPr>
                  <a:t>Value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43049" name="Rectangle 46"/>
            <p:cNvSpPr>
              <a:spLocks noChangeArrowheads="1"/>
            </p:cNvSpPr>
            <p:nvPr/>
          </p:nvSpPr>
          <p:spPr bwMode="auto">
            <a:xfrm>
              <a:off x="3440" y="2831"/>
              <a:ext cx="15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to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50" name="Rectangle 47"/>
            <p:cNvSpPr>
              <a:spLocks noChangeArrowheads="1"/>
            </p:cNvSpPr>
            <p:nvPr/>
          </p:nvSpPr>
          <p:spPr bwMode="auto">
            <a:xfrm>
              <a:off x="3312" y="2982"/>
              <a:ext cx="40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buyers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3505200" y="5700713"/>
            <a:ext cx="2089150" cy="785812"/>
            <a:chOff x="1364" y="3591"/>
            <a:chExt cx="1316" cy="495"/>
          </a:xfrm>
        </p:grpSpPr>
        <p:sp>
          <p:nvSpPr>
            <p:cNvPr id="43043" name="Freeform 49"/>
            <p:cNvSpPr>
              <a:spLocks/>
            </p:cNvSpPr>
            <p:nvPr/>
          </p:nvSpPr>
          <p:spPr bwMode="auto">
            <a:xfrm>
              <a:off x="1398" y="3591"/>
              <a:ext cx="1237" cy="79"/>
            </a:xfrm>
            <a:custGeom>
              <a:avLst/>
              <a:gdLst>
                <a:gd name="T0" fmla="*/ 156436 w 110"/>
                <a:gd name="T1" fmla="*/ 0 h 7"/>
                <a:gd name="T2" fmla="*/ 150745 w 110"/>
                <a:gd name="T3" fmla="*/ 5733 h 7"/>
                <a:gd name="T4" fmla="*/ 83846 w 110"/>
                <a:gd name="T5" fmla="*/ 5733 h 7"/>
                <a:gd name="T6" fmla="*/ 78280 w 110"/>
                <a:gd name="T7" fmla="*/ 10067 h 7"/>
                <a:gd name="T8" fmla="*/ 73984 w 110"/>
                <a:gd name="T9" fmla="*/ 5733 h 7"/>
                <a:gd name="T10" fmla="*/ 5690 w 110"/>
                <a:gd name="T11" fmla="*/ 5733 h 7"/>
                <a:gd name="T12" fmla="*/ 0 w 110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7"/>
                <a:gd name="T23" fmla="*/ 110 w 110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7">
                  <a:moveTo>
                    <a:pt x="110" y="0"/>
                  </a:moveTo>
                  <a:cubicBezTo>
                    <a:pt x="110" y="2"/>
                    <a:pt x="108" y="4"/>
                    <a:pt x="106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7" y="4"/>
                    <a:pt x="55" y="5"/>
                    <a:pt x="55" y="7"/>
                  </a:cubicBezTo>
                  <a:cubicBezTo>
                    <a:pt x="55" y="5"/>
                    <a:pt x="54" y="4"/>
                    <a:pt x="5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Line 50"/>
            <p:cNvSpPr>
              <a:spLocks noChangeShapeType="1"/>
            </p:cNvSpPr>
            <p:nvPr/>
          </p:nvSpPr>
          <p:spPr bwMode="auto">
            <a:xfrm>
              <a:off x="2016" y="3703"/>
              <a:ext cx="1" cy="9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Rectangle 51"/>
            <p:cNvSpPr>
              <a:spLocks noChangeArrowheads="1"/>
            </p:cNvSpPr>
            <p:nvPr/>
          </p:nvSpPr>
          <p:spPr bwMode="auto">
            <a:xfrm>
              <a:off x="1364" y="3760"/>
              <a:ext cx="1316" cy="326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Rectangle 52"/>
            <p:cNvSpPr>
              <a:spLocks noChangeArrowheads="1"/>
            </p:cNvSpPr>
            <p:nvPr/>
          </p:nvSpPr>
          <p:spPr bwMode="auto">
            <a:xfrm>
              <a:off x="1441" y="3794"/>
              <a:ext cx="11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</a:rPr>
                <a:t>Value to buyers is greater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47" name="Rectangle 53"/>
            <p:cNvSpPr>
              <a:spLocks noChangeArrowheads="1"/>
            </p:cNvSpPr>
            <p:nvPr/>
          </p:nvSpPr>
          <p:spPr bwMode="auto">
            <a:xfrm>
              <a:off x="1441" y="3929"/>
              <a:ext cx="89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</a:rPr>
                <a:t>than cost to sellers.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5611813" y="5700713"/>
            <a:ext cx="2214562" cy="785812"/>
            <a:chOff x="2691" y="3591"/>
            <a:chExt cx="1395" cy="495"/>
          </a:xfrm>
        </p:grpSpPr>
        <p:sp>
          <p:nvSpPr>
            <p:cNvPr id="43038" name="Freeform 55"/>
            <p:cNvSpPr>
              <a:spLocks/>
            </p:cNvSpPr>
            <p:nvPr/>
          </p:nvSpPr>
          <p:spPr bwMode="auto">
            <a:xfrm>
              <a:off x="2691" y="3591"/>
              <a:ext cx="1395" cy="79"/>
            </a:xfrm>
            <a:custGeom>
              <a:avLst/>
              <a:gdLst>
                <a:gd name="T0" fmla="*/ 176558 w 124"/>
                <a:gd name="T1" fmla="*/ 0 h 7"/>
                <a:gd name="T2" fmla="*/ 169470 w 124"/>
                <a:gd name="T3" fmla="*/ 5733 h 7"/>
                <a:gd name="T4" fmla="*/ 94039 w 124"/>
                <a:gd name="T5" fmla="*/ 5733 h 7"/>
                <a:gd name="T6" fmla="*/ 88346 w 124"/>
                <a:gd name="T7" fmla="*/ 10067 h 7"/>
                <a:gd name="T8" fmla="*/ 84038 w 124"/>
                <a:gd name="T9" fmla="*/ 5733 h 7"/>
                <a:gd name="T10" fmla="*/ 7088 w 124"/>
                <a:gd name="T11" fmla="*/ 5733 h 7"/>
                <a:gd name="T12" fmla="*/ 0 w 124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7"/>
                <a:gd name="T23" fmla="*/ 124 w 12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7">
                  <a:moveTo>
                    <a:pt x="124" y="0"/>
                  </a:moveTo>
                  <a:cubicBezTo>
                    <a:pt x="124" y="2"/>
                    <a:pt x="121" y="4"/>
                    <a:pt x="119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4" y="4"/>
                    <a:pt x="62" y="5"/>
                    <a:pt x="62" y="7"/>
                  </a:cubicBezTo>
                  <a:cubicBezTo>
                    <a:pt x="62" y="5"/>
                    <a:pt x="60" y="4"/>
                    <a:pt x="5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Line 56"/>
            <p:cNvSpPr>
              <a:spLocks noChangeShapeType="1"/>
            </p:cNvSpPr>
            <p:nvPr/>
          </p:nvSpPr>
          <p:spPr bwMode="auto">
            <a:xfrm>
              <a:off x="3389" y="3703"/>
              <a:ext cx="1" cy="9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Rectangle 57"/>
            <p:cNvSpPr>
              <a:spLocks noChangeArrowheads="1"/>
            </p:cNvSpPr>
            <p:nvPr/>
          </p:nvSpPr>
          <p:spPr bwMode="auto">
            <a:xfrm>
              <a:off x="2804" y="3760"/>
              <a:ext cx="1181" cy="326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Rectangle 58"/>
            <p:cNvSpPr>
              <a:spLocks noChangeArrowheads="1"/>
            </p:cNvSpPr>
            <p:nvPr/>
          </p:nvSpPr>
          <p:spPr bwMode="auto">
            <a:xfrm>
              <a:off x="2883" y="3794"/>
              <a:ext cx="10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</a:rPr>
                <a:t>Value to buyers is less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42" name="Rectangle 59"/>
            <p:cNvSpPr>
              <a:spLocks noChangeArrowheads="1"/>
            </p:cNvSpPr>
            <p:nvPr/>
          </p:nvSpPr>
          <p:spPr bwMode="auto">
            <a:xfrm>
              <a:off x="2883" y="3929"/>
              <a:ext cx="89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</a:rPr>
                <a:t>than cost to sellers.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257800" y="5257800"/>
            <a:ext cx="663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Q*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4459288" y="4076700"/>
            <a:ext cx="2208212" cy="1588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152400" y="1600200"/>
            <a:ext cx="327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/>
              <a:t>Q* is an equilibrium point under the free market system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/>
              <a:t>The market system is efficient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/>
              <a:t>The market system maximizes </a:t>
            </a:r>
            <a:r>
              <a:rPr lang="en-US" sz="2400" dirty="0" smtClean="0"/>
              <a:t>social </a:t>
            </a:r>
            <a:r>
              <a:rPr lang="en-US" sz="2400" dirty="0"/>
              <a:t>surplus.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5240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/>
              <a:t>The market system is efficient when there are:</a:t>
            </a:r>
          </a:p>
          <a:p>
            <a:pPr marL="876300" lvl="1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/>
              <a:t>No external benefits (the demand is the marginal benefit to society)</a:t>
            </a:r>
          </a:p>
          <a:p>
            <a:pPr marL="876300" lvl="1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/>
              <a:t>No external costs (the supply curve is the marginal cost to society)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/>
              <a:t>The planned system is efficient provided that the social planner is benevolent and has all the required information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/>
              <a:t>The efficiency of the market system does not depend on benevolence but rather on self interest.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Social Surplus: Consumers and Producers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 marL="419100" marR="0" lvl="1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Surplus or Social Welfare </a:t>
            </a:r>
            <a:r>
              <a:rPr lang="en-US" sz="2800" dirty="0" smtClean="0">
                <a:latin typeface="+mn-lt"/>
              </a:rPr>
              <a:t>measure net gains from trade, i.e., the satisfaction derived by consumers and producers from participating in a market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1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800" dirty="0" smtClean="0">
                <a:latin typeface="+mn-lt"/>
              </a:rPr>
              <a:t>				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Social Surplus=</a:t>
            </a:r>
          </a:p>
          <a:p>
            <a:pPr marL="419100" marR="0" lvl="1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	Consumers Surplus+ Producers Surplus</a:t>
            </a:r>
          </a:p>
          <a:p>
            <a:pPr marL="419100" marR="0" lvl="1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Consumer Surplus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9100" lvl="1" indent="-382588">
              <a:buSzPct val="80000"/>
              <a:buFont typeface="Wingdings 2" pitchFamily="18" charset="2"/>
              <a:buChar char=""/>
            </a:pPr>
            <a:r>
              <a:rPr lang="en-US" sz="2800" dirty="0" smtClean="0"/>
              <a:t>Consumer surplus measures economic welfare from the buyer’s side.</a:t>
            </a:r>
            <a:endParaRPr lang="en-US" sz="2800" i="1" dirty="0" smtClean="0">
              <a:solidFill>
                <a:srgbClr val="008000"/>
              </a:solidFill>
            </a:endParaRPr>
          </a:p>
          <a:p>
            <a:r>
              <a:rPr lang="en-US" sz="2800" i="1" dirty="0" smtClean="0">
                <a:solidFill>
                  <a:srgbClr val="00B0F0"/>
                </a:solidFill>
              </a:rPr>
              <a:t>Consumer surplus </a:t>
            </a:r>
            <a:r>
              <a:rPr lang="en-US" sz="2800" dirty="0" smtClean="0"/>
              <a:t>is the buyer’s willingness to pay for a good minus the amount the buyer actually pays for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lfredo Pare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095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28600"/>
            <a:ext cx="7467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sz="3200" dirty="0" smtClean="0">
                <a:solidFill>
                  <a:srgbClr val="FFC000"/>
                </a:solidFill>
              </a:rPr>
              <a:t>Pareto Efficiency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52700" y="1984375"/>
            <a:ext cx="6134100" cy="3844925"/>
          </a:xfrm>
          <a:prstGeom prst="rect">
            <a:avLst/>
          </a:prstGeom>
        </p:spPr>
        <p:txBody>
          <a:bodyPr/>
          <a:lstStyle>
            <a:lvl1pPr marL="419100" indent="-3825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fontAlgn="base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According to the Pareto criteria system A is better than system B if</a:t>
            </a:r>
          </a:p>
          <a:p>
            <a:pPr lvl="1"/>
            <a:r>
              <a:rPr lang="en-US" dirty="0" smtClean="0"/>
              <a:t>System A makes some people better off, and</a:t>
            </a:r>
          </a:p>
          <a:p>
            <a:pPr lvl="1"/>
            <a:r>
              <a:rPr lang="en-US" dirty="0" smtClean="0"/>
              <a:t>No one is worse off under A than B</a:t>
            </a:r>
          </a:p>
          <a:p>
            <a:pPr lvl="1"/>
            <a:r>
              <a:rPr lang="en-US" dirty="0" smtClean="0"/>
              <a:t>We say a movement from B to A is a Pareto improvement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535" y="4444425"/>
            <a:ext cx="1537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Vilfredo</a:t>
            </a:r>
            <a:r>
              <a:rPr lang="en-US" sz="1600" dirty="0" smtClean="0"/>
              <a:t> Pareto</a:t>
            </a:r>
          </a:p>
          <a:p>
            <a:pPr algn="ctr"/>
            <a:r>
              <a:rPr lang="en-US" sz="1600" dirty="0" smtClean="0"/>
              <a:t>1848- 1923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4862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Measuring Consumer Surplus with the Demand Curve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F3F6F9"/>
          </a:solidFill>
          <a:ln w="1555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F2F4F8"/>
          </a:solidFill>
          <a:ln w="1412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F1F4F7"/>
          </a:solidFill>
          <a:ln w="1270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F0F2F5"/>
          </a:solidFill>
          <a:ln w="1127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EF1F4"/>
          </a:solidFill>
          <a:ln w="984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DEFF3"/>
          </a:solidFill>
          <a:ln w="8413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BEEF2"/>
          </a:solidFill>
          <a:ln w="698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AECF1"/>
          </a:solidFill>
          <a:ln w="571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9EBF0"/>
          </a:solidFill>
          <a:ln w="4286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7EAEF"/>
          </a:solidFill>
          <a:ln w="285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Rectangle 15"/>
          <p:cNvSpPr>
            <a:spLocks noChangeArrowheads="1"/>
          </p:cNvSpPr>
          <p:nvPr/>
        </p:nvSpPr>
        <p:spPr bwMode="auto">
          <a:xfrm>
            <a:off x="2474913" y="1966913"/>
            <a:ext cx="4376737" cy="3867150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Rectangle 16"/>
          <p:cNvSpPr>
            <a:spLocks noChangeArrowheads="1"/>
          </p:cNvSpPr>
          <p:nvPr/>
        </p:nvSpPr>
        <p:spPr bwMode="auto">
          <a:xfrm>
            <a:off x="2387600" y="1897063"/>
            <a:ext cx="4394200" cy="3849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345" name="Rectangle 17"/>
          <p:cNvSpPr>
            <a:spLocks noChangeArrowheads="1"/>
          </p:cNvSpPr>
          <p:nvPr/>
        </p:nvSpPr>
        <p:spPr bwMode="auto">
          <a:xfrm>
            <a:off x="2387600" y="2646363"/>
            <a:ext cx="788988" cy="620712"/>
          </a:xfrm>
          <a:prstGeom prst="rect">
            <a:avLst/>
          </a:prstGeom>
          <a:solidFill>
            <a:srgbClr val="B4D9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Line 18"/>
          <p:cNvSpPr>
            <a:spLocks noChangeShapeType="1"/>
          </p:cNvSpPr>
          <p:nvPr/>
        </p:nvSpPr>
        <p:spPr bwMode="auto">
          <a:xfrm flipH="1">
            <a:off x="2387600" y="4297363"/>
            <a:ext cx="1365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Line 19"/>
          <p:cNvSpPr>
            <a:spLocks noChangeShapeType="1"/>
          </p:cNvSpPr>
          <p:nvPr/>
        </p:nvSpPr>
        <p:spPr bwMode="auto">
          <a:xfrm flipH="1">
            <a:off x="2387600" y="3709988"/>
            <a:ext cx="1365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Line 20"/>
          <p:cNvSpPr>
            <a:spLocks noChangeShapeType="1"/>
          </p:cNvSpPr>
          <p:nvPr/>
        </p:nvSpPr>
        <p:spPr bwMode="auto">
          <a:xfrm flipH="1">
            <a:off x="2387600" y="3278188"/>
            <a:ext cx="1365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Line 21"/>
          <p:cNvSpPr>
            <a:spLocks noChangeShapeType="1"/>
          </p:cNvSpPr>
          <p:nvPr/>
        </p:nvSpPr>
        <p:spPr bwMode="auto">
          <a:xfrm flipH="1">
            <a:off x="2387600" y="2622550"/>
            <a:ext cx="1365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Line 22"/>
          <p:cNvSpPr>
            <a:spLocks noChangeShapeType="1"/>
          </p:cNvSpPr>
          <p:nvPr/>
        </p:nvSpPr>
        <p:spPr bwMode="auto">
          <a:xfrm>
            <a:off x="3176588" y="5608638"/>
            <a:ext cx="1587" cy="1381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9" name="Line 23"/>
          <p:cNvSpPr>
            <a:spLocks noChangeShapeType="1"/>
          </p:cNvSpPr>
          <p:nvPr/>
        </p:nvSpPr>
        <p:spPr bwMode="auto">
          <a:xfrm>
            <a:off x="3967163" y="5608638"/>
            <a:ext cx="3175" cy="1381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Line 24"/>
          <p:cNvSpPr>
            <a:spLocks noChangeShapeType="1"/>
          </p:cNvSpPr>
          <p:nvPr/>
        </p:nvSpPr>
        <p:spPr bwMode="auto">
          <a:xfrm>
            <a:off x="4757738" y="5608638"/>
            <a:ext cx="1587" cy="1381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Line 25"/>
          <p:cNvSpPr>
            <a:spLocks noChangeShapeType="1"/>
          </p:cNvSpPr>
          <p:nvPr/>
        </p:nvSpPr>
        <p:spPr bwMode="auto">
          <a:xfrm>
            <a:off x="5546725" y="5608638"/>
            <a:ext cx="1588" cy="1381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354" name="Line 26"/>
          <p:cNvSpPr>
            <a:spLocks noChangeShapeType="1"/>
          </p:cNvSpPr>
          <p:nvPr/>
        </p:nvSpPr>
        <p:spPr bwMode="auto">
          <a:xfrm flipH="1">
            <a:off x="2387600" y="3278188"/>
            <a:ext cx="788988" cy="1587"/>
          </a:xfrm>
          <a:prstGeom prst="line">
            <a:avLst/>
          </a:prstGeom>
          <a:noFill/>
          <a:ln w="14288">
            <a:solidFill>
              <a:srgbClr val="60220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Freeform 27"/>
          <p:cNvSpPr>
            <a:spLocks/>
          </p:cNvSpPr>
          <p:nvPr/>
        </p:nvSpPr>
        <p:spPr bwMode="auto">
          <a:xfrm>
            <a:off x="2387600" y="1897063"/>
            <a:ext cx="4394200" cy="3849687"/>
          </a:xfrm>
          <a:custGeom>
            <a:avLst/>
            <a:gdLst>
              <a:gd name="T0" fmla="*/ 0 w 2272"/>
              <a:gd name="T1" fmla="*/ 0 h 1990"/>
              <a:gd name="T2" fmla="*/ 0 w 2272"/>
              <a:gd name="T3" fmla="*/ 2147483647 h 1990"/>
              <a:gd name="T4" fmla="*/ 2147483647 w 2272"/>
              <a:gd name="T5" fmla="*/ 2147483647 h 1990"/>
              <a:gd name="T6" fmla="*/ 0 60000 65536"/>
              <a:gd name="T7" fmla="*/ 0 60000 65536"/>
              <a:gd name="T8" fmla="*/ 0 60000 65536"/>
              <a:gd name="T9" fmla="*/ 0 w 2272"/>
              <a:gd name="T10" fmla="*/ 0 h 1990"/>
              <a:gd name="T11" fmla="*/ 2272 w 2272"/>
              <a:gd name="T12" fmla="*/ 1990 h 1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2" h="1990">
                <a:moveTo>
                  <a:pt x="0" y="0"/>
                </a:moveTo>
                <a:lnTo>
                  <a:pt x="0" y="1990"/>
                </a:lnTo>
                <a:lnTo>
                  <a:pt x="2272" y="199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Rectangle 28"/>
          <p:cNvSpPr>
            <a:spLocks noChangeArrowheads="1"/>
          </p:cNvSpPr>
          <p:nvPr/>
        </p:nvSpPr>
        <p:spPr bwMode="auto">
          <a:xfrm>
            <a:off x="3963988" y="1541463"/>
            <a:ext cx="1208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92D050"/>
                </a:solidFill>
              </a:rPr>
              <a:t>(a) Price = $80</a:t>
            </a:r>
            <a:endParaRPr lang="en-US" sz="2400" dirty="0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2795" name="Rectangle 29"/>
          <p:cNvSpPr>
            <a:spLocks noChangeArrowheads="1"/>
          </p:cNvSpPr>
          <p:nvPr/>
        </p:nvSpPr>
        <p:spPr bwMode="auto">
          <a:xfrm>
            <a:off x="1619250" y="1843088"/>
            <a:ext cx="657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/>
              <a:t>Price of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796" name="Rectangle 30"/>
          <p:cNvSpPr>
            <a:spLocks noChangeArrowheads="1"/>
          </p:cNvSpPr>
          <p:nvPr/>
        </p:nvSpPr>
        <p:spPr bwMode="auto">
          <a:xfrm>
            <a:off x="1722438" y="2071688"/>
            <a:ext cx="714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/>
              <a:t>Housing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797" name="Rectangle 31"/>
          <p:cNvSpPr>
            <a:spLocks noChangeArrowheads="1"/>
          </p:cNvSpPr>
          <p:nvPr/>
        </p:nvSpPr>
        <p:spPr bwMode="auto">
          <a:xfrm>
            <a:off x="2087563" y="4160838"/>
            <a:ext cx="198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/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798" name="Rectangle 32"/>
          <p:cNvSpPr>
            <a:spLocks noChangeArrowheads="1"/>
          </p:cNvSpPr>
          <p:nvPr/>
        </p:nvSpPr>
        <p:spPr bwMode="auto">
          <a:xfrm>
            <a:off x="2087563" y="3602038"/>
            <a:ext cx="198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/>
              <a:t>70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799" name="Rectangle 33"/>
          <p:cNvSpPr>
            <a:spLocks noChangeArrowheads="1"/>
          </p:cNvSpPr>
          <p:nvPr/>
        </p:nvSpPr>
        <p:spPr bwMode="auto">
          <a:xfrm>
            <a:off x="2087563" y="3168650"/>
            <a:ext cx="198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/>
              <a:t>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800" name="Rectangle 34"/>
          <p:cNvSpPr>
            <a:spLocks noChangeArrowheads="1"/>
          </p:cNvSpPr>
          <p:nvPr/>
        </p:nvSpPr>
        <p:spPr bwMode="auto">
          <a:xfrm>
            <a:off x="2184400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801" name="Rectangle 35"/>
          <p:cNvSpPr>
            <a:spLocks noChangeArrowheads="1"/>
          </p:cNvSpPr>
          <p:nvPr/>
        </p:nvSpPr>
        <p:spPr bwMode="auto">
          <a:xfrm>
            <a:off x="1881188" y="2540000"/>
            <a:ext cx="396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/>
              <a:t>$100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405063" y="1897063"/>
            <a:ext cx="4522787" cy="3849687"/>
            <a:chOff x="1515" y="1195"/>
            <a:chExt cx="2849" cy="2425"/>
          </a:xfrm>
        </p:grpSpPr>
        <p:sp>
          <p:nvSpPr>
            <p:cNvPr id="32815" name="Freeform 37"/>
            <p:cNvSpPr>
              <a:spLocks/>
            </p:cNvSpPr>
            <p:nvPr/>
          </p:nvSpPr>
          <p:spPr bwMode="auto">
            <a:xfrm>
              <a:off x="1515" y="1195"/>
              <a:ext cx="1979" cy="2425"/>
            </a:xfrm>
            <a:custGeom>
              <a:avLst/>
              <a:gdLst>
                <a:gd name="T0" fmla="*/ 2939 w 1624"/>
                <a:gd name="T1" fmla="*/ 3601 h 1990"/>
                <a:gd name="T2" fmla="*/ 2939 w 1624"/>
                <a:gd name="T3" fmla="*/ 2246 h 1990"/>
                <a:gd name="T4" fmla="*/ 2185 w 1624"/>
                <a:gd name="T5" fmla="*/ 2246 h 1990"/>
                <a:gd name="T6" fmla="*/ 2185 w 1624"/>
                <a:gd name="T7" fmla="*/ 1696 h 1990"/>
                <a:gd name="T8" fmla="*/ 1446 w 1624"/>
                <a:gd name="T9" fmla="*/ 1696 h 1990"/>
                <a:gd name="T10" fmla="*/ 1446 w 1624"/>
                <a:gd name="T11" fmla="*/ 1292 h 1990"/>
                <a:gd name="T12" fmla="*/ 707 w 1624"/>
                <a:gd name="T13" fmla="*/ 1292 h 1990"/>
                <a:gd name="T14" fmla="*/ 707 w 1624"/>
                <a:gd name="T15" fmla="*/ 679 h 1990"/>
                <a:gd name="T16" fmla="*/ 721 w 1624"/>
                <a:gd name="T17" fmla="*/ 679 h 1990"/>
                <a:gd name="T18" fmla="*/ 721 w 1624"/>
                <a:gd name="T19" fmla="*/ 679 h 1990"/>
                <a:gd name="T20" fmla="*/ 0 w 1624"/>
                <a:gd name="T21" fmla="*/ 679 h 1990"/>
                <a:gd name="T22" fmla="*/ 0 w 1624"/>
                <a:gd name="T23" fmla="*/ 0 h 19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24"/>
                <a:gd name="T37" fmla="*/ 0 h 1990"/>
                <a:gd name="T38" fmla="*/ 1624 w 1624"/>
                <a:gd name="T39" fmla="*/ 1990 h 19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24" h="1990">
                  <a:moveTo>
                    <a:pt x="1624" y="1990"/>
                  </a:moveTo>
                  <a:lnTo>
                    <a:pt x="1624" y="1241"/>
                  </a:lnTo>
                  <a:lnTo>
                    <a:pt x="1207" y="1241"/>
                  </a:lnTo>
                  <a:lnTo>
                    <a:pt x="1207" y="937"/>
                  </a:lnTo>
                  <a:lnTo>
                    <a:pt x="799" y="937"/>
                  </a:lnTo>
                  <a:lnTo>
                    <a:pt x="799" y="714"/>
                  </a:lnTo>
                  <a:lnTo>
                    <a:pt x="391" y="714"/>
                  </a:lnTo>
                  <a:lnTo>
                    <a:pt x="391" y="375"/>
                  </a:lnTo>
                  <a:lnTo>
                    <a:pt x="399" y="375"/>
                  </a:lnTo>
                  <a:lnTo>
                    <a:pt x="0" y="375"/>
                  </a:lnTo>
                  <a:lnTo>
                    <a:pt x="0" y="0"/>
                  </a:lnTo>
                </a:path>
              </a:pathLst>
            </a:custGeom>
            <a:noFill/>
            <a:ln w="42863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Rectangle 38"/>
            <p:cNvSpPr>
              <a:spLocks noChangeArrowheads="1"/>
            </p:cNvSpPr>
            <p:nvPr/>
          </p:nvSpPr>
          <p:spPr bwMode="auto">
            <a:xfrm>
              <a:off x="3518" y="3185"/>
              <a:ext cx="84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Marginal Benefit </a:t>
              </a:r>
            </a:p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 or Demand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2803" name="Rectangle 39"/>
          <p:cNvSpPr>
            <a:spLocks noChangeArrowheads="1"/>
          </p:cNvSpPr>
          <p:nvPr/>
        </p:nvSpPr>
        <p:spPr bwMode="auto">
          <a:xfrm>
            <a:off x="3114675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804" name="Rectangle 40"/>
          <p:cNvSpPr>
            <a:spLocks noChangeArrowheads="1"/>
          </p:cNvSpPr>
          <p:nvPr/>
        </p:nvSpPr>
        <p:spPr bwMode="auto">
          <a:xfrm>
            <a:off x="3906838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805" name="Rectangle 41"/>
          <p:cNvSpPr>
            <a:spLocks noChangeArrowheads="1"/>
          </p:cNvSpPr>
          <p:nvPr/>
        </p:nvSpPr>
        <p:spPr bwMode="auto">
          <a:xfrm>
            <a:off x="4694238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806" name="Rectangle 42"/>
          <p:cNvSpPr>
            <a:spLocks noChangeArrowheads="1"/>
          </p:cNvSpPr>
          <p:nvPr/>
        </p:nvSpPr>
        <p:spPr bwMode="auto">
          <a:xfrm>
            <a:off x="5487988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807" name="Rectangle 43"/>
          <p:cNvSpPr>
            <a:spLocks noChangeArrowheads="1"/>
          </p:cNvSpPr>
          <p:nvPr/>
        </p:nvSpPr>
        <p:spPr bwMode="auto">
          <a:xfrm>
            <a:off x="5773738" y="5768975"/>
            <a:ext cx="942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/>
              <a:t>Quantity of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808" name="Rectangle 44"/>
          <p:cNvSpPr>
            <a:spLocks noChangeArrowheads="1"/>
          </p:cNvSpPr>
          <p:nvPr/>
        </p:nvSpPr>
        <p:spPr bwMode="auto">
          <a:xfrm>
            <a:off x="6064250" y="5997575"/>
            <a:ext cx="714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/>
              <a:t>Housing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919413" y="2657475"/>
            <a:ext cx="3949700" cy="311150"/>
            <a:chOff x="1839" y="1674"/>
            <a:chExt cx="2488" cy="196"/>
          </a:xfrm>
        </p:grpSpPr>
        <p:sp>
          <p:nvSpPr>
            <p:cNvPr id="32810" name="Line 46"/>
            <p:cNvSpPr>
              <a:spLocks noChangeShapeType="1"/>
            </p:cNvSpPr>
            <p:nvPr/>
          </p:nvSpPr>
          <p:spPr bwMode="auto">
            <a:xfrm>
              <a:off x="1839" y="1782"/>
              <a:ext cx="800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Rectangle 47"/>
            <p:cNvSpPr>
              <a:spLocks noChangeArrowheads="1"/>
            </p:cNvSpPr>
            <p:nvPr/>
          </p:nvSpPr>
          <p:spPr bwMode="auto">
            <a:xfrm>
              <a:off x="2650" y="1674"/>
              <a:ext cx="1677" cy="196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Rectangle 48"/>
            <p:cNvSpPr>
              <a:spLocks noChangeArrowheads="1"/>
            </p:cNvSpPr>
            <p:nvPr/>
          </p:nvSpPr>
          <p:spPr bwMode="auto">
            <a:xfrm>
              <a:off x="2672" y="1703"/>
              <a:ext cx="2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John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813" name="Rectangle 49"/>
            <p:cNvSpPr>
              <a:spLocks noChangeArrowheads="1"/>
            </p:cNvSpPr>
            <p:nvPr/>
          </p:nvSpPr>
          <p:spPr bwMode="auto">
            <a:xfrm>
              <a:off x="2924" y="1703"/>
              <a:ext cx="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’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814" name="Rectangle 50"/>
            <p:cNvSpPr>
              <a:spLocks noChangeArrowheads="1"/>
            </p:cNvSpPr>
            <p:nvPr/>
          </p:nvSpPr>
          <p:spPr bwMode="auto">
            <a:xfrm>
              <a:off x="2949" y="1703"/>
              <a:ext cx="125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s consumer surplus ($20)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5" grpId="0" animBg="1"/>
      <p:bldP spid="3553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Measuring Consumer Surplus with the Demand Curve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2682875" y="1966913"/>
            <a:ext cx="4308475" cy="3867150"/>
          </a:xfrm>
          <a:prstGeom prst="rect">
            <a:avLst/>
          </a:prstGeom>
          <a:solidFill>
            <a:srgbClr val="F3F6F9"/>
          </a:solidFill>
          <a:ln w="1555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2682875" y="1966913"/>
            <a:ext cx="4308475" cy="3867150"/>
          </a:xfrm>
          <a:prstGeom prst="rect">
            <a:avLst/>
          </a:prstGeom>
          <a:solidFill>
            <a:srgbClr val="F2F4F8"/>
          </a:solidFill>
          <a:ln w="1412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2682875" y="1966913"/>
            <a:ext cx="4308475" cy="3867150"/>
          </a:xfrm>
          <a:prstGeom prst="rect">
            <a:avLst/>
          </a:prstGeom>
          <a:solidFill>
            <a:srgbClr val="F1F4F7"/>
          </a:solidFill>
          <a:ln w="1270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682875" y="1966913"/>
            <a:ext cx="4308475" cy="3867150"/>
          </a:xfrm>
          <a:prstGeom prst="rect">
            <a:avLst/>
          </a:prstGeom>
          <a:solidFill>
            <a:srgbClr val="F0F2F5"/>
          </a:solidFill>
          <a:ln w="1127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682875" y="1966913"/>
            <a:ext cx="4308475" cy="3867150"/>
          </a:xfrm>
          <a:prstGeom prst="rect">
            <a:avLst/>
          </a:prstGeom>
          <a:solidFill>
            <a:srgbClr val="EEF1F4"/>
          </a:solidFill>
          <a:ln w="984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682875" y="1966913"/>
            <a:ext cx="4308475" cy="3867150"/>
          </a:xfrm>
          <a:prstGeom prst="rect">
            <a:avLst/>
          </a:prstGeom>
          <a:solidFill>
            <a:srgbClr val="EDEFF3"/>
          </a:solidFill>
          <a:ln w="8413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82875" y="1966913"/>
            <a:ext cx="4308475" cy="3867150"/>
          </a:xfrm>
          <a:prstGeom prst="rect">
            <a:avLst/>
          </a:prstGeom>
          <a:solidFill>
            <a:srgbClr val="EBEEF2"/>
          </a:solidFill>
          <a:ln w="698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682875" y="1966913"/>
            <a:ext cx="4308475" cy="3867150"/>
          </a:xfrm>
          <a:prstGeom prst="rect">
            <a:avLst/>
          </a:prstGeom>
          <a:solidFill>
            <a:srgbClr val="EAECF1"/>
          </a:solidFill>
          <a:ln w="571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82875" y="1966913"/>
            <a:ext cx="4308475" cy="3867150"/>
          </a:xfrm>
          <a:prstGeom prst="rect">
            <a:avLst/>
          </a:prstGeom>
          <a:solidFill>
            <a:srgbClr val="E9EBF0"/>
          </a:solidFill>
          <a:ln w="4286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682875" y="1966913"/>
            <a:ext cx="4308475" cy="3867150"/>
          </a:xfrm>
          <a:prstGeom prst="rect">
            <a:avLst/>
          </a:prstGeom>
          <a:solidFill>
            <a:srgbClr val="E7EAEF"/>
          </a:solidFill>
          <a:ln w="285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82875" y="1966913"/>
            <a:ext cx="4308475" cy="3867150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613025" y="1897063"/>
            <a:ext cx="4292600" cy="3849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69" name="Rectangle 17"/>
          <p:cNvSpPr>
            <a:spLocks noChangeArrowheads="1"/>
          </p:cNvSpPr>
          <p:nvPr/>
        </p:nvSpPr>
        <p:spPr bwMode="auto">
          <a:xfrm>
            <a:off x="2613025" y="2398713"/>
            <a:ext cx="790575" cy="1173162"/>
          </a:xfrm>
          <a:prstGeom prst="rect">
            <a:avLst/>
          </a:prstGeom>
          <a:solidFill>
            <a:srgbClr val="B4D9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70" name="Rectangle 18"/>
          <p:cNvSpPr>
            <a:spLocks noChangeArrowheads="1"/>
          </p:cNvSpPr>
          <p:nvPr/>
        </p:nvSpPr>
        <p:spPr bwMode="auto">
          <a:xfrm>
            <a:off x="3403600" y="3176588"/>
            <a:ext cx="790575" cy="395287"/>
          </a:xfrm>
          <a:prstGeom prst="rect">
            <a:avLst/>
          </a:prstGeom>
          <a:solidFill>
            <a:srgbClr val="0099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19"/>
          <p:cNvSpPr>
            <a:spLocks noChangeShapeType="1"/>
          </p:cNvSpPr>
          <p:nvPr/>
        </p:nvSpPr>
        <p:spPr bwMode="auto">
          <a:xfrm flipH="1">
            <a:off x="2613025" y="4348163"/>
            <a:ext cx="13811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Line 20"/>
          <p:cNvSpPr>
            <a:spLocks noChangeShapeType="1"/>
          </p:cNvSpPr>
          <p:nvPr/>
        </p:nvSpPr>
        <p:spPr bwMode="auto">
          <a:xfrm flipH="1">
            <a:off x="2613025" y="3571875"/>
            <a:ext cx="138113" cy="31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Line 21"/>
          <p:cNvSpPr>
            <a:spLocks noChangeShapeType="1"/>
          </p:cNvSpPr>
          <p:nvPr/>
        </p:nvSpPr>
        <p:spPr bwMode="auto">
          <a:xfrm flipH="1">
            <a:off x="2613025" y="3176588"/>
            <a:ext cx="13811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Line 22"/>
          <p:cNvSpPr>
            <a:spLocks noChangeShapeType="1"/>
          </p:cNvSpPr>
          <p:nvPr/>
        </p:nvSpPr>
        <p:spPr bwMode="auto">
          <a:xfrm flipH="1">
            <a:off x="2613025" y="2398713"/>
            <a:ext cx="13811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Line 23"/>
          <p:cNvSpPr>
            <a:spLocks noChangeShapeType="1"/>
          </p:cNvSpPr>
          <p:nvPr/>
        </p:nvSpPr>
        <p:spPr bwMode="auto">
          <a:xfrm>
            <a:off x="3403600" y="5608638"/>
            <a:ext cx="1588" cy="1381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Line 24"/>
          <p:cNvSpPr>
            <a:spLocks noChangeShapeType="1"/>
          </p:cNvSpPr>
          <p:nvPr/>
        </p:nvSpPr>
        <p:spPr bwMode="auto">
          <a:xfrm>
            <a:off x="4194175" y="5608638"/>
            <a:ext cx="1588" cy="1381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Line 25"/>
          <p:cNvSpPr>
            <a:spLocks noChangeShapeType="1"/>
          </p:cNvSpPr>
          <p:nvPr/>
        </p:nvSpPr>
        <p:spPr bwMode="auto">
          <a:xfrm>
            <a:off x="4983163" y="5608638"/>
            <a:ext cx="1587" cy="1381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Line 26"/>
          <p:cNvSpPr>
            <a:spLocks noChangeShapeType="1"/>
          </p:cNvSpPr>
          <p:nvPr/>
        </p:nvSpPr>
        <p:spPr bwMode="auto">
          <a:xfrm>
            <a:off x="5772150" y="5608638"/>
            <a:ext cx="3175" cy="1381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79" name="Line 27"/>
          <p:cNvSpPr>
            <a:spLocks noChangeShapeType="1"/>
          </p:cNvSpPr>
          <p:nvPr/>
        </p:nvSpPr>
        <p:spPr bwMode="auto">
          <a:xfrm>
            <a:off x="2613025" y="3571875"/>
            <a:ext cx="1581150" cy="3175"/>
          </a:xfrm>
          <a:prstGeom prst="line">
            <a:avLst/>
          </a:prstGeom>
          <a:noFill/>
          <a:ln w="14288">
            <a:solidFill>
              <a:srgbClr val="60220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Freeform 28"/>
          <p:cNvSpPr>
            <a:spLocks/>
          </p:cNvSpPr>
          <p:nvPr/>
        </p:nvSpPr>
        <p:spPr bwMode="auto">
          <a:xfrm>
            <a:off x="2613025" y="1847850"/>
            <a:ext cx="4292600" cy="3898900"/>
          </a:xfrm>
          <a:custGeom>
            <a:avLst/>
            <a:gdLst>
              <a:gd name="T0" fmla="*/ 0 w 2219"/>
              <a:gd name="T1" fmla="*/ 0 h 2016"/>
              <a:gd name="T2" fmla="*/ 0 w 2219"/>
              <a:gd name="T3" fmla="*/ 2147483647 h 2016"/>
              <a:gd name="T4" fmla="*/ 2147483647 w 2219"/>
              <a:gd name="T5" fmla="*/ 2147483647 h 2016"/>
              <a:gd name="T6" fmla="*/ 0 60000 65536"/>
              <a:gd name="T7" fmla="*/ 0 60000 65536"/>
              <a:gd name="T8" fmla="*/ 0 60000 65536"/>
              <a:gd name="T9" fmla="*/ 0 w 2219"/>
              <a:gd name="T10" fmla="*/ 0 h 2016"/>
              <a:gd name="T11" fmla="*/ 2219 w 2219"/>
              <a:gd name="T12" fmla="*/ 2016 h 2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9" h="2016">
                <a:moveTo>
                  <a:pt x="0" y="0"/>
                </a:moveTo>
                <a:lnTo>
                  <a:pt x="0" y="2016"/>
                </a:lnTo>
                <a:lnTo>
                  <a:pt x="2219" y="2016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29"/>
          <p:cNvSpPr>
            <a:spLocks noChangeShapeType="1"/>
          </p:cNvSpPr>
          <p:nvPr/>
        </p:nvSpPr>
        <p:spPr bwMode="auto">
          <a:xfrm>
            <a:off x="5343525" y="5091113"/>
            <a:ext cx="1588" cy="1587"/>
          </a:xfrm>
          <a:prstGeom prst="line">
            <a:avLst/>
          </a:prstGeom>
          <a:noFill/>
          <a:ln w="14288">
            <a:solidFill>
              <a:srgbClr val="05060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Rectangle 30"/>
          <p:cNvSpPr>
            <a:spLocks noChangeArrowheads="1"/>
          </p:cNvSpPr>
          <p:nvPr/>
        </p:nvSpPr>
        <p:spPr bwMode="auto">
          <a:xfrm>
            <a:off x="4156075" y="1541463"/>
            <a:ext cx="1217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92D050"/>
                </a:solidFill>
              </a:rPr>
              <a:t>(b) Price = $70</a:t>
            </a:r>
            <a:endParaRPr lang="en-US" sz="2400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3821" name="Rectangle 31"/>
          <p:cNvSpPr>
            <a:spLocks noChangeArrowheads="1"/>
          </p:cNvSpPr>
          <p:nvPr/>
        </p:nvSpPr>
        <p:spPr bwMode="auto">
          <a:xfrm>
            <a:off x="2074863" y="1774825"/>
            <a:ext cx="4397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/>
              <a:t>Price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22" name="Rectangle 33"/>
          <p:cNvSpPr>
            <a:spLocks noChangeArrowheads="1"/>
          </p:cNvSpPr>
          <p:nvPr/>
        </p:nvSpPr>
        <p:spPr bwMode="auto">
          <a:xfrm>
            <a:off x="2290763" y="4229100"/>
            <a:ext cx="198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/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23" name="Rectangle 34"/>
          <p:cNvSpPr>
            <a:spLocks noChangeArrowheads="1"/>
          </p:cNvSpPr>
          <p:nvPr/>
        </p:nvSpPr>
        <p:spPr bwMode="auto">
          <a:xfrm>
            <a:off x="2290763" y="3452813"/>
            <a:ext cx="198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/>
              <a:t>70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24" name="Rectangle 35"/>
          <p:cNvSpPr>
            <a:spLocks noChangeArrowheads="1"/>
          </p:cNvSpPr>
          <p:nvPr/>
        </p:nvSpPr>
        <p:spPr bwMode="auto">
          <a:xfrm>
            <a:off x="2290763" y="3065463"/>
            <a:ext cx="198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/>
              <a:t>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25" name="Rectangle 36"/>
          <p:cNvSpPr>
            <a:spLocks noChangeArrowheads="1"/>
          </p:cNvSpPr>
          <p:nvPr/>
        </p:nvSpPr>
        <p:spPr bwMode="auto">
          <a:xfrm>
            <a:off x="2387600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26" name="Rectangle 37"/>
          <p:cNvSpPr>
            <a:spLocks noChangeArrowheads="1"/>
          </p:cNvSpPr>
          <p:nvPr/>
        </p:nvSpPr>
        <p:spPr bwMode="auto">
          <a:xfrm>
            <a:off x="2085975" y="2289175"/>
            <a:ext cx="396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/>
              <a:t>$100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630488" y="1847850"/>
            <a:ext cx="3827462" cy="3898900"/>
            <a:chOff x="1657" y="1164"/>
            <a:chExt cx="2411" cy="2456"/>
          </a:xfrm>
        </p:grpSpPr>
        <p:sp>
          <p:nvSpPr>
            <p:cNvPr id="33855" name="Freeform 39"/>
            <p:cNvSpPr>
              <a:spLocks/>
            </p:cNvSpPr>
            <p:nvPr/>
          </p:nvSpPr>
          <p:spPr bwMode="auto">
            <a:xfrm>
              <a:off x="1657" y="1164"/>
              <a:ext cx="1979" cy="2456"/>
            </a:xfrm>
            <a:custGeom>
              <a:avLst/>
              <a:gdLst>
                <a:gd name="T0" fmla="*/ 2939 w 1624"/>
                <a:gd name="T1" fmla="*/ 3645 h 2016"/>
                <a:gd name="T2" fmla="*/ 2939 w 1624"/>
                <a:gd name="T3" fmla="*/ 2338 h 2016"/>
                <a:gd name="T4" fmla="*/ 2201 w 1624"/>
                <a:gd name="T5" fmla="*/ 2338 h 2016"/>
                <a:gd name="T6" fmla="*/ 2201 w 1624"/>
                <a:gd name="T7" fmla="*/ 1613 h 2016"/>
                <a:gd name="T8" fmla="*/ 1462 w 1624"/>
                <a:gd name="T9" fmla="*/ 1613 h 2016"/>
                <a:gd name="T10" fmla="*/ 1462 w 1624"/>
                <a:gd name="T11" fmla="*/ 1243 h 2016"/>
                <a:gd name="T12" fmla="*/ 721 w 1624"/>
                <a:gd name="T13" fmla="*/ 1243 h 2016"/>
                <a:gd name="T14" fmla="*/ 721 w 1624"/>
                <a:gd name="T15" fmla="*/ 515 h 2016"/>
                <a:gd name="T16" fmla="*/ 0 w 1624"/>
                <a:gd name="T17" fmla="*/ 515 h 2016"/>
                <a:gd name="T18" fmla="*/ 0 w 1624"/>
                <a:gd name="T19" fmla="*/ 0 h 20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24"/>
                <a:gd name="T31" fmla="*/ 0 h 2016"/>
                <a:gd name="T32" fmla="*/ 1624 w 1624"/>
                <a:gd name="T33" fmla="*/ 2016 h 20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24" h="2016">
                  <a:moveTo>
                    <a:pt x="1624" y="2016"/>
                  </a:moveTo>
                  <a:lnTo>
                    <a:pt x="1624" y="1293"/>
                  </a:lnTo>
                  <a:lnTo>
                    <a:pt x="1216" y="1293"/>
                  </a:lnTo>
                  <a:lnTo>
                    <a:pt x="1216" y="892"/>
                  </a:lnTo>
                  <a:lnTo>
                    <a:pt x="808" y="892"/>
                  </a:lnTo>
                  <a:lnTo>
                    <a:pt x="808" y="687"/>
                  </a:lnTo>
                  <a:lnTo>
                    <a:pt x="399" y="687"/>
                  </a:lnTo>
                  <a:lnTo>
                    <a:pt x="399" y="285"/>
                  </a:lnTo>
                  <a:lnTo>
                    <a:pt x="0" y="285"/>
                  </a:lnTo>
                  <a:lnTo>
                    <a:pt x="0" y="0"/>
                  </a:lnTo>
                </a:path>
              </a:pathLst>
            </a:custGeom>
            <a:noFill/>
            <a:ln w="42863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Rectangle 40"/>
            <p:cNvSpPr>
              <a:spLocks noChangeArrowheads="1"/>
            </p:cNvSpPr>
            <p:nvPr/>
          </p:nvSpPr>
          <p:spPr bwMode="auto">
            <a:xfrm>
              <a:off x="3646" y="3329"/>
              <a:ext cx="42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Demand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3828" name="Rectangle 41"/>
          <p:cNvSpPr>
            <a:spLocks noChangeArrowheads="1"/>
          </p:cNvSpPr>
          <p:nvPr/>
        </p:nvSpPr>
        <p:spPr bwMode="auto">
          <a:xfrm>
            <a:off x="3317875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29" name="Rectangle 42"/>
          <p:cNvSpPr>
            <a:spLocks noChangeArrowheads="1"/>
          </p:cNvSpPr>
          <p:nvPr/>
        </p:nvSpPr>
        <p:spPr bwMode="auto">
          <a:xfrm>
            <a:off x="4111625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30" name="Rectangle 43"/>
          <p:cNvSpPr>
            <a:spLocks noChangeArrowheads="1"/>
          </p:cNvSpPr>
          <p:nvPr/>
        </p:nvSpPr>
        <p:spPr bwMode="auto">
          <a:xfrm>
            <a:off x="4899025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31" name="Rectangle 44"/>
          <p:cNvSpPr>
            <a:spLocks noChangeArrowheads="1"/>
          </p:cNvSpPr>
          <p:nvPr/>
        </p:nvSpPr>
        <p:spPr bwMode="auto">
          <a:xfrm>
            <a:off x="5691188" y="57753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870200" y="3502025"/>
            <a:ext cx="1254125" cy="1243013"/>
            <a:chOff x="1808" y="2206"/>
            <a:chExt cx="790" cy="783"/>
          </a:xfrm>
        </p:grpSpPr>
        <p:sp>
          <p:nvSpPr>
            <p:cNvPr id="33848" name="Line 46"/>
            <p:cNvSpPr>
              <a:spLocks noChangeShapeType="1"/>
            </p:cNvSpPr>
            <p:nvPr/>
          </p:nvSpPr>
          <p:spPr bwMode="auto">
            <a:xfrm>
              <a:off x="1895" y="2206"/>
              <a:ext cx="119" cy="2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1808" y="2206"/>
              <a:ext cx="790" cy="783"/>
              <a:chOff x="1808" y="2206"/>
              <a:chExt cx="790" cy="783"/>
            </a:xfrm>
          </p:grpSpPr>
          <p:sp>
            <p:nvSpPr>
              <p:cNvPr id="33850" name="Rectangle 48"/>
              <p:cNvSpPr>
                <a:spLocks noChangeArrowheads="1"/>
              </p:cNvSpPr>
              <p:nvPr/>
            </p:nvSpPr>
            <p:spPr bwMode="auto">
              <a:xfrm>
                <a:off x="1808" y="2500"/>
                <a:ext cx="790" cy="489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1" name="Line 49"/>
              <p:cNvSpPr>
                <a:spLocks noChangeShapeType="1"/>
              </p:cNvSpPr>
              <p:nvPr/>
            </p:nvSpPr>
            <p:spPr bwMode="auto">
              <a:xfrm flipH="1">
                <a:off x="2014" y="2206"/>
                <a:ext cx="378" cy="28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2" name="Rectangle 50"/>
              <p:cNvSpPr>
                <a:spLocks noChangeArrowheads="1"/>
              </p:cNvSpPr>
              <p:nvPr/>
            </p:nvSpPr>
            <p:spPr bwMode="auto">
              <a:xfrm>
                <a:off x="1835" y="2524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Total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853" name="Rectangle 51"/>
              <p:cNvSpPr>
                <a:spLocks noChangeArrowheads="1"/>
              </p:cNvSpPr>
              <p:nvPr/>
            </p:nvSpPr>
            <p:spPr bwMode="auto">
              <a:xfrm>
                <a:off x="1835" y="2668"/>
                <a:ext cx="490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consumer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854" name="Rectangle 52"/>
              <p:cNvSpPr>
                <a:spLocks noChangeArrowheads="1"/>
              </p:cNvSpPr>
              <p:nvPr/>
            </p:nvSpPr>
            <p:spPr bwMode="auto">
              <a:xfrm>
                <a:off x="1835" y="2811"/>
                <a:ext cx="65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surplus ($40)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3833" name="Rectangle 53"/>
          <p:cNvSpPr>
            <a:spLocks noChangeArrowheads="1"/>
          </p:cNvSpPr>
          <p:nvPr/>
        </p:nvSpPr>
        <p:spPr bwMode="auto">
          <a:xfrm>
            <a:off x="5897563" y="5768975"/>
            <a:ext cx="933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Quantity of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34" name="Rectangle 54"/>
          <p:cNvSpPr>
            <a:spLocks noChangeArrowheads="1"/>
          </p:cNvSpPr>
          <p:nvPr/>
        </p:nvSpPr>
        <p:spPr bwMode="auto">
          <a:xfrm>
            <a:off x="6192838" y="5997575"/>
            <a:ext cx="714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Housing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3300413" y="2552700"/>
            <a:ext cx="3640137" cy="311150"/>
            <a:chOff x="2079" y="1608"/>
            <a:chExt cx="2293" cy="196"/>
          </a:xfrm>
        </p:grpSpPr>
        <p:sp>
          <p:nvSpPr>
            <p:cNvPr id="33843" name="Line 56"/>
            <p:cNvSpPr>
              <a:spLocks noChangeShapeType="1"/>
            </p:cNvSpPr>
            <p:nvPr/>
          </p:nvSpPr>
          <p:spPr bwMode="auto">
            <a:xfrm>
              <a:off x="2079" y="1707"/>
              <a:ext cx="63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Rectangle 57"/>
            <p:cNvSpPr>
              <a:spLocks noChangeArrowheads="1"/>
            </p:cNvSpPr>
            <p:nvPr/>
          </p:nvSpPr>
          <p:spPr bwMode="auto">
            <a:xfrm>
              <a:off x="2685" y="1608"/>
              <a:ext cx="1687" cy="196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Rectangle 58"/>
            <p:cNvSpPr>
              <a:spLocks noChangeArrowheads="1"/>
            </p:cNvSpPr>
            <p:nvPr/>
          </p:nvSpPr>
          <p:spPr bwMode="auto">
            <a:xfrm>
              <a:off x="2715" y="1636"/>
              <a:ext cx="2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John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846" name="Rectangle 59"/>
            <p:cNvSpPr>
              <a:spLocks noChangeArrowheads="1"/>
            </p:cNvSpPr>
            <p:nvPr/>
          </p:nvSpPr>
          <p:spPr bwMode="auto">
            <a:xfrm>
              <a:off x="2967" y="1636"/>
              <a:ext cx="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’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847" name="Rectangle 60"/>
            <p:cNvSpPr>
              <a:spLocks noChangeArrowheads="1"/>
            </p:cNvSpPr>
            <p:nvPr/>
          </p:nvSpPr>
          <p:spPr bwMode="auto">
            <a:xfrm>
              <a:off x="2992" y="1636"/>
              <a:ext cx="125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s consumer surplus ($30)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4089400" y="3208338"/>
            <a:ext cx="2506663" cy="571500"/>
            <a:chOff x="2576" y="2021"/>
            <a:chExt cx="1579" cy="360"/>
          </a:xfrm>
        </p:grpSpPr>
        <p:sp>
          <p:nvSpPr>
            <p:cNvPr id="33837" name="Line 62"/>
            <p:cNvSpPr>
              <a:spLocks noChangeShapeType="1"/>
            </p:cNvSpPr>
            <p:nvPr/>
          </p:nvSpPr>
          <p:spPr bwMode="auto">
            <a:xfrm>
              <a:off x="2576" y="2120"/>
              <a:ext cx="75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Rectangle 63"/>
            <p:cNvSpPr>
              <a:spLocks noChangeArrowheads="1"/>
            </p:cNvSpPr>
            <p:nvPr/>
          </p:nvSpPr>
          <p:spPr bwMode="auto">
            <a:xfrm>
              <a:off x="3193" y="2021"/>
              <a:ext cx="962" cy="360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Rectangle 64"/>
            <p:cNvSpPr>
              <a:spLocks noChangeArrowheads="1"/>
            </p:cNvSpPr>
            <p:nvPr/>
          </p:nvSpPr>
          <p:spPr bwMode="auto">
            <a:xfrm>
              <a:off x="3219" y="2053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Paul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840" name="Rectangle 65"/>
            <p:cNvSpPr>
              <a:spLocks noChangeArrowheads="1"/>
            </p:cNvSpPr>
            <p:nvPr/>
          </p:nvSpPr>
          <p:spPr bwMode="auto">
            <a:xfrm>
              <a:off x="3449" y="2053"/>
              <a:ext cx="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’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841" name="Rectangle 66"/>
            <p:cNvSpPr>
              <a:spLocks noChangeArrowheads="1"/>
            </p:cNvSpPr>
            <p:nvPr/>
          </p:nvSpPr>
          <p:spPr bwMode="auto">
            <a:xfrm>
              <a:off x="3477" y="2053"/>
              <a:ext cx="57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s consumer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842" name="Rectangle 67"/>
            <p:cNvSpPr>
              <a:spLocks noChangeArrowheads="1"/>
            </p:cNvSpPr>
            <p:nvPr/>
          </p:nvSpPr>
          <p:spPr bwMode="auto">
            <a:xfrm>
              <a:off x="3219" y="2197"/>
              <a:ext cx="65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surplus ($10)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9" grpId="0" animBg="1"/>
      <p:bldP spid="356370" grpId="0" animBg="1"/>
      <p:bldP spid="35637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How the Price Affects Consumer Surplus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919288" y="2001838"/>
            <a:ext cx="5014912" cy="4354512"/>
          </a:xfrm>
          <a:prstGeom prst="rect">
            <a:avLst/>
          </a:prstGeom>
          <a:solidFill>
            <a:srgbClr val="F3F6F9"/>
          </a:solidFill>
          <a:ln w="2127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919288" y="2001838"/>
            <a:ext cx="5014912" cy="4354512"/>
          </a:xfrm>
          <a:prstGeom prst="rect">
            <a:avLst/>
          </a:prstGeom>
          <a:solidFill>
            <a:srgbClr val="F2F4F8"/>
          </a:solidFill>
          <a:ln w="1936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1919288" y="2001838"/>
            <a:ext cx="5014912" cy="4354512"/>
          </a:xfrm>
          <a:prstGeom prst="rect">
            <a:avLst/>
          </a:prstGeom>
          <a:solidFill>
            <a:srgbClr val="F1F4F7"/>
          </a:solidFill>
          <a:ln w="174625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1919288" y="2001838"/>
            <a:ext cx="5014912" cy="4354512"/>
          </a:xfrm>
          <a:prstGeom prst="rect">
            <a:avLst/>
          </a:prstGeom>
          <a:solidFill>
            <a:srgbClr val="F0F2F5"/>
          </a:solidFill>
          <a:ln w="1555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1919288" y="2001838"/>
            <a:ext cx="5014912" cy="4354512"/>
          </a:xfrm>
          <a:prstGeom prst="rect">
            <a:avLst/>
          </a:prstGeom>
          <a:solidFill>
            <a:srgbClr val="EEF1F4"/>
          </a:solidFill>
          <a:ln w="1349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1919288" y="2001838"/>
            <a:ext cx="5014912" cy="4354512"/>
          </a:xfrm>
          <a:prstGeom prst="rect">
            <a:avLst/>
          </a:prstGeom>
          <a:solidFill>
            <a:srgbClr val="EDEFF3"/>
          </a:solidFill>
          <a:ln w="1158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1919288" y="2001838"/>
            <a:ext cx="5014912" cy="4354512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Rectangle 12"/>
          <p:cNvSpPr>
            <a:spLocks noChangeArrowheads="1"/>
          </p:cNvSpPr>
          <p:nvPr/>
        </p:nvSpPr>
        <p:spPr bwMode="auto">
          <a:xfrm>
            <a:off x="1919288" y="2001838"/>
            <a:ext cx="5014912" cy="4354512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Rectangle 13"/>
          <p:cNvSpPr>
            <a:spLocks noChangeArrowheads="1"/>
          </p:cNvSpPr>
          <p:nvPr/>
        </p:nvSpPr>
        <p:spPr bwMode="auto">
          <a:xfrm>
            <a:off x="1843088" y="1903413"/>
            <a:ext cx="5013325" cy="435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843088" y="2332038"/>
            <a:ext cx="2070100" cy="1963737"/>
            <a:chOff x="1161" y="1236"/>
            <a:chExt cx="1304" cy="1237"/>
          </a:xfrm>
        </p:grpSpPr>
        <p:sp>
          <p:nvSpPr>
            <p:cNvPr id="34851" name="Freeform 15"/>
            <p:cNvSpPr>
              <a:spLocks/>
            </p:cNvSpPr>
            <p:nvPr/>
          </p:nvSpPr>
          <p:spPr bwMode="auto">
            <a:xfrm>
              <a:off x="1161" y="1236"/>
              <a:ext cx="1304" cy="1237"/>
            </a:xfrm>
            <a:custGeom>
              <a:avLst/>
              <a:gdLst>
                <a:gd name="T0" fmla="*/ 0 w 1304"/>
                <a:gd name="T1" fmla="*/ 0 h 1237"/>
                <a:gd name="T2" fmla="*/ 0 w 1304"/>
                <a:gd name="T3" fmla="*/ 1237 h 1237"/>
                <a:gd name="T4" fmla="*/ 1304 w 1304"/>
                <a:gd name="T5" fmla="*/ 1237 h 1237"/>
                <a:gd name="T6" fmla="*/ 0 w 1304"/>
                <a:gd name="T7" fmla="*/ 0 h 12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4"/>
                <a:gd name="T13" fmla="*/ 0 h 1237"/>
                <a:gd name="T14" fmla="*/ 1304 w 1304"/>
                <a:gd name="T15" fmla="*/ 1237 h 12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4" h="1237">
                  <a:moveTo>
                    <a:pt x="0" y="0"/>
                  </a:moveTo>
                  <a:lnTo>
                    <a:pt x="0" y="1237"/>
                  </a:lnTo>
                  <a:lnTo>
                    <a:pt x="1304" y="1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D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Rectangle 16"/>
            <p:cNvSpPr>
              <a:spLocks noChangeArrowheads="1"/>
            </p:cNvSpPr>
            <p:nvPr/>
          </p:nvSpPr>
          <p:spPr bwMode="auto">
            <a:xfrm>
              <a:off x="1233" y="2033"/>
              <a:ext cx="66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Consumer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53" name="Rectangle 17"/>
            <p:cNvSpPr>
              <a:spLocks noChangeArrowheads="1"/>
            </p:cNvSpPr>
            <p:nvPr/>
          </p:nvSpPr>
          <p:spPr bwMode="auto">
            <a:xfrm>
              <a:off x="1322" y="2196"/>
              <a:ext cx="4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surplus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4829" name="Freeform 18"/>
          <p:cNvSpPr>
            <a:spLocks/>
          </p:cNvSpPr>
          <p:nvPr/>
        </p:nvSpPr>
        <p:spPr bwMode="auto">
          <a:xfrm>
            <a:off x="1843088" y="1903413"/>
            <a:ext cx="4994275" cy="4356100"/>
          </a:xfrm>
          <a:custGeom>
            <a:avLst/>
            <a:gdLst>
              <a:gd name="T0" fmla="*/ 0 w 3146"/>
              <a:gd name="T1" fmla="*/ 0 h 2744"/>
              <a:gd name="T2" fmla="*/ 0 w 3146"/>
              <a:gd name="T3" fmla="*/ 2147483647 h 2744"/>
              <a:gd name="T4" fmla="*/ 2147483647 w 3146"/>
              <a:gd name="T5" fmla="*/ 2147483647 h 2744"/>
              <a:gd name="T6" fmla="*/ 0 60000 65536"/>
              <a:gd name="T7" fmla="*/ 0 60000 65536"/>
              <a:gd name="T8" fmla="*/ 0 60000 65536"/>
              <a:gd name="T9" fmla="*/ 0 w 3146"/>
              <a:gd name="T10" fmla="*/ 0 h 2744"/>
              <a:gd name="T11" fmla="*/ 3146 w 3146"/>
              <a:gd name="T12" fmla="*/ 2744 h 2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6" h="2744">
                <a:moveTo>
                  <a:pt x="0" y="0"/>
                </a:moveTo>
                <a:lnTo>
                  <a:pt x="0" y="2744"/>
                </a:lnTo>
                <a:lnTo>
                  <a:pt x="3146" y="274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Rectangle 19"/>
          <p:cNvSpPr>
            <a:spLocks noChangeArrowheads="1"/>
          </p:cNvSpPr>
          <p:nvPr/>
        </p:nvSpPr>
        <p:spPr bwMode="auto">
          <a:xfrm>
            <a:off x="6015038" y="6332538"/>
            <a:ext cx="962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Quantity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4831" name="Rectangle 20"/>
          <p:cNvSpPr>
            <a:spLocks noChangeArrowheads="1"/>
          </p:cNvSpPr>
          <p:nvPr/>
        </p:nvSpPr>
        <p:spPr bwMode="auto">
          <a:xfrm>
            <a:off x="2692400" y="1527175"/>
            <a:ext cx="3000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92D050"/>
                </a:solidFill>
              </a:rPr>
              <a:t>(a) Consumer Surplus at Price </a:t>
            </a:r>
            <a:endParaRPr lang="en-US" sz="2400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4832" name="Rectangle 21"/>
          <p:cNvSpPr>
            <a:spLocks noChangeArrowheads="1"/>
          </p:cNvSpPr>
          <p:nvPr/>
        </p:nvSpPr>
        <p:spPr bwMode="auto">
          <a:xfrm>
            <a:off x="5711825" y="1533525"/>
            <a:ext cx="136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92D050"/>
                </a:solidFill>
              </a:rPr>
              <a:t>P</a:t>
            </a:r>
            <a:endParaRPr lang="en-US" sz="2400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4833" name="Rectangle 23"/>
          <p:cNvSpPr>
            <a:spLocks noChangeArrowheads="1"/>
          </p:cNvSpPr>
          <p:nvPr/>
        </p:nvSpPr>
        <p:spPr bwMode="auto">
          <a:xfrm>
            <a:off x="1247775" y="1920875"/>
            <a:ext cx="501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/>
              <a:t>Price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4834" name="Rectangle 24"/>
          <p:cNvSpPr>
            <a:spLocks noChangeArrowheads="1"/>
          </p:cNvSpPr>
          <p:nvPr/>
        </p:nvSpPr>
        <p:spPr bwMode="auto">
          <a:xfrm>
            <a:off x="1635125" y="6338888"/>
            <a:ext cx="212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843088" y="2351088"/>
            <a:ext cx="4559300" cy="3908425"/>
            <a:chOff x="1161" y="1248"/>
            <a:chExt cx="2872" cy="2462"/>
          </a:xfrm>
        </p:grpSpPr>
        <p:sp>
          <p:nvSpPr>
            <p:cNvPr id="34849" name="Line 26"/>
            <p:cNvSpPr>
              <a:spLocks noChangeShapeType="1"/>
            </p:cNvSpPr>
            <p:nvPr/>
          </p:nvSpPr>
          <p:spPr bwMode="auto">
            <a:xfrm>
              <a:off x="1161" y="1248"/>
              <a:ext cx="2634" cy="2462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Rectangle 27"/>
            <p:cNvSpPr>
              <a:spLocks noChangeArrowheads="1"/>
            </p:cNvSpPr>
            <p:nvPr/>
          </p:nvSpPr>
          <p:spPr bwMode="auto">
            <a:xfrm>
              <a:off x="3480" y="3171"/>
              <a:ext cx="55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Demand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525588" y="4203700"/>
            <a:ext cx="2513012" cy="2379663"/>
            <a:chOff x="961" y="2415"/>
            <a:chExt cx="1583" cy="1499"/>
          </a:xfrm>
        </p:grpSpPr>
        <p:sp>
          <p:nvSpPr>
            <p:cNvPr id="34846" name="Freeform 29"/>
            <p:cNvSpPr>
              <a:spLocks/>
            </p:cNvSpPr>
            <p:nvPr/>
          </p:nvSpPr>
          <p:spPr bwMode="auto">
            <a:xfrm>
              <a:off x="1161" y="2473"/>
              <a:ext cx="1304" cy="1237"/>
            </a:xfrm>
            <a:custGeom>
              <a:avLst/>
              <a:gdLst>
                <a:gd name="T0" fmla="*/ 0 w 1304"/>
                <a:gd name="T1" fmla="*/ 0 h 1237"/>
                <a:gd name="T2" fmla="*/ 1304 w 1304"/>
                <a:gd name="T3" fmla="*/ 0 h 1237"/>
                <a:gd name="T4" fmla="*/ 1304 w 1304"/>
                <a:gd name="T5" fmla="*/ 1237 h 1237"/>
                <a:gd name="T6" fmla="*/ 0 60000 65536"/>
                <a:gd name="T7" fmla="*/ 0 60000 65536"/>
                <a:gd name="T8" fmla="*/ 0 60000 65536"/>
                <a:gd name="T9" fmla="*/ 0 w 1304"/>
                <a:gd name="T10" fmla="*/ 0 h 1237"/>
                <a:gd name="T11" fmla="*/ 1304 w 1304"/>
                <a:gd name="T12" fmla="*/ 1237 h 12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4" h="1237">
                  <a:moveTo>
                    <a:pt x="0" y="0"/>
                  </a:moveTo>
                  <a:lnTo>
                    <a:pt x="1304" y="0"/>
                  </a:lnTo>
                  <a:lnTo>
                    <a:pt x="1304" y="123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Rectangle 30"/>
            <p:cNvSpPr>
              <a:spLocks noChangeArrowheads="1"/>
            </p:cNvSpPr>
            <p:nvPr/>
          </p:nvSpPr>
          <p:spPr bwMode="auto">
            <a:xfrm>
              <a:off x="961" y="2415"/>
              <a:ext cx="1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i="1">
                  <a:solidFill>
                    <a:srgbClr val="000000"/>
                  </a:solidFill>
                </a:rPr>
                <a:t>P</a:t>
              </a:r>
              <a:r>
                <a:rPr lang="en-US" sz="1600" baseline="-25000">
                  <a:solidFill>
                    <a:srgbClr val="00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48" name="Rectangle 31"/>
            <p:cNvSpPr>
              <a:spLocks noChangeArrowheads="1"/>
            </p:cNvSpPr>
            <p:nvPr/>
          </p:nvSpPr>
          <p:spPr bwMode="auto">
            <a:xfrm>
              <a:off x="2395" y="3760"/>
              <a:ext cx="1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i="1">
                  <a:solidFill>
                    <a:srgbClr val="000000"/>
                  </a:solidFill>
                </a:rPr>
                <a:t>Q</a:t>
              </a:r>
              <a:r>
                <a:rPr lang="en-US" sz="1600" baseline="-25000">
                  <a:solidFill>
                    <a:srgbClr val="00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784350" y="4237038"/>
            <a:ext cx="404813" cy="387350"/>
            <a:chOff x="1124" y="2436"/>
            <a:chExt cx="255" cy="244"/>
          </a:xfrm>
        </p:grpSpPr>
        <p:sp>
          <p:nvSpPr>
            <p:cNvPr id="34844" name="Rectangle 33"/>
            <p:cNvSpPr>
              <a:spLocks noChangeArrowheads="1"/>
            </p:cNvSpPr>
            <p:nvPr/>
          </p:nvSpPr>
          <p:spPr bwMode="auto">
            <a:xfrm>
              <a:off x="1229" y="2497"/>
              <a:ext cx="1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45" name="Oval 34"/>
            <p:cNvSpPr>
              <a:spLocks noChangeArrowheads="1"/>
            </p:cNvSpPr>
            <p:nvPr/>
          </p:nvSpPr>
          <p:spPr bwMode="auto">
            <a:xfrm>
              <a:off x="1124" y="2436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784350" y="2127250"/>
            <a:ext cx="392113" cy="290513"/>
            <a:chOff x="1124" y="1107"/>
            <a:chExt cx="247" cy="183"/>
          </a:xfrm>
        </p:grpSpPr>
        <p:sp>
          <p:nvSpPr>
            <p:cNvPr id="34842" name="Rectangle 36"/>
            <p:cNvSpPr>
              <a:spLocks noChangeArrowheads="1"/>
            </p:cNvSpPr>
            <p:nvPr/>
          </p:nvSpPr>
          <p:spPr bwMode="auto">
            <a:xfrm>
              <a:off x="1221" y="1107"/>
              <a:ext cx="1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43" name="Oval 37"/>
            <p:cNvSpPr>
              <a:spLocks noChangeArrowheads="1"/>
            </p:cNvSpPr>
            <p:nvPr/>
          </p:nvSpPr>
          <p:spPr bwMode="auto">
            <a:xfrm>
              <a:off x="1124" y="1199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3705225" y="4237038"/>
            <a:ext cx="287338" cy="387350"/>
            <a:chOff x="2334" y="2436"/>
            <a:chExt cx="181" cy="244"/>
          </a:xfrm>
        </p:grpSpPr>
        <p:sp>
          <p:nvSpPr>
            <p:cNvPr id="34840" name="Rectangle 39"/>
            <p:cNvSpPr>
              <a:spLocks noChangeArrowheads="1"/>
            </p:cNvSpPr>
            <p:nvPr/>
          </p:nvSpPr>
          <p:spPr bwMode="auto">
            <a:xfrm>
              <a:off x="2334" y="2497"/>
              <a:ext cx="15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C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41" name="Oval 40"/>
            <p:cNvSpPr>
              <a:spLocks noChangeArrowheads="1"/>
            </p:cNvSpPr>
            <p:nvPr/>
          </p:nvSpPr>
          <p:spPr bwMode="auto">
            <a:xfrm>
              <a:off x="2429" y="2436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PRODUCER SURPLUS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2173288"/>
            <a:ext cx="8218488" cy="3798887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Clr>
                <a:srgbClr val="33CC33"/>
              </a:buClr>
              <a:buFont typeface="Wingdings 2"/>
              <a:buChar char=""/>
              <a:defRPr/>
            </a:pP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Producer surplus </a:t>
            </a:r>
            <a:r>
              <a:rPr lang="en-US" dirty="0" smtClean="0"/>
              <a:t>is the amount a seller is paid for a good minus the seller’s </a:t>
            </a:r>
            <a:r>
              <a:rPr lang="en-US" i="1" dirty="0" smtClean="0"/>
              <a:t>cost</a:t>
            </a:r>
            <a:r>
              <a:rPr lang="en-US" dirty="0" smtClean="0"/>
              <a:t>. 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measures the economic welfare from the seller’s side.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Measuring Producer Surplus with the Supply Curve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2679700" y="2011363"/>
            <a:ext cx="4616450" cy="4311650"/>
          </a:xfrm>
          <a:prstGeom prst="rect">
            <a:avLst/>
          </a:prstGeom>
          <a:solidFill>
            <a:srgbClr val="F3F6F9"/>
          </a:solidFill>
          <a:ln w="21113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2679700" y="2011363"/>
            <a:ext cx="4616450" cy="4311650"/>
          </a:xfrm>
          <a:prstGeom prst="rect">
            <a:avLst/>
          </a:prstGeom>
          <a:solidFill>
            <a:srgbClr val="F2F4F8"/>
          </a:solidFill>
          <a:ln w="1920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2679700" y="2011363"/>
            <a:ext cx="4616450" cy="4311650"/>
          </a:xfrm>
          <a:prstGeom prst="rect">
            <a:avLst/>
          </a:prstGeom>
          <a:solidFill>
            <a:srgbClr val="F1F4F7"/>
          </a:solidFill>
          <a:ln w="1730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2679700" y="2011363"/>
            <a:ext cx="4616450" cy="4311650"/>
          </a:xfrm>
          <a:prstGeom prst="rect">
            <a:avLst/>
          </a:prstGeom>
          <a:solidFill>
            <a:srgbClr val="F0F2F5"/>
          </a:solidFill>
          <a:ln w="1539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2679700" y="2011363"/>
            <a:ext cx="4616450" cy="4311650"/>
          </a:xfrm>
          <a:prstGeom prst="rect">
            <a:avLst/>
          </a:prstGeom>
          <a:solidFill>
            <a:srgbClr val="EEF1F4"/>
          </a:solidFill>
          <a:ln w="1349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2679700" y="2011363"/>
            <a:ext cx="4616450" cy="4311650"/>
          </a:xfrm>
          <a:prstGeom prst="rect">
            <a:avLst/>
          </a:prstGeom>
          <a:solidFill>
            <a:srgbClr val="EDEFF3"/>
          </a:solidFill>
          <a:ln w="1158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2679700" y="2011363"/>
            <a:ext cx="4616450" cy="4311650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2679700" y="2011363"/>
            <a:ext cx="4616450" cy="4311650"/>
          </a:xfrm>
          <a:prstGeom prst="rect">
            <a:avLst/>
          </a:prstGeom>
          <a:solidFill>
            <a:srgbClr val="EAECF1"/>
          </a:solidFill>
          <a:ln w="762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Rectangle 13"/>
          <p:cNvSpPr>
            <a:spLocks noChangeArrowheads="1"/>
          </p:cNvSpPr>
          <p:nvPr/>
        </p:nvSpPr>
        <p:spPr bwMode="auto">
          <a:xfrm>
            <a:off x="2679700" y="2011363"/>
            <a:ext cx="4616450" cy="4311650"/>
          </a:xfrm>
          <a:prstGeom prst="rect">
            <a:avLst/>
          </a:prstGeom>
          <a:solidFill>
            <a:srgbClr val="E9EBF0"/>
          </a:solidFill>
          <a:ln w="571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Rectangle 14"/>
          <p:cNvSpPr>
            <a:spLocks noChangeArrowheads="1"/>
          </p:cNvSpPr>
          <p:nvPr/>
        </p:nvSpPr>
        <p:spPr bwMode="auto">
          <a:xfrm>
            <a:off x="2679700" y="2011363"/>
            <a:ext cx="4616450" cy="4311650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Rectangle 15"/>
          <p:cNvSpPr>
            <a:spLocks noChangeArrowheads="1"/>
          </p:cNvSpPr>
          <p:nvPr/>
        </p:nvSpPr>
        <p:spPr bwMode="auto">
          <a:xfrm>
            <a:off x="2679700" y="2011363"/>
            <a:ext cx="4616450" cy="4311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Rectangle 16"/>
          <p:cNvSpPr>
            <a:spLocks noChangeArrowheads="1"/>
          </p:cNvSpPr>
          <p:nvPr/>
        </p:nvSpPr>
        <p:spPr bwMode="auto">
          <a:xfrm>
            <a:off x="2603500" y="1933575"/>
            <a:ext cx="4616450" cy="431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33" name="Rectangle 17"/>
          <p:cNvSpPr>
            <a:spLocks noChangeArrowheads="1"/>
          </p:cNvSpPr>
          <p:nvPr/>
        </p:nvSpPr>
        <p:spPr bwMode="auto">
          <a:xfrm>
            <a:off x="2603500" y="4243388"/>
            <a:ext cx="884238" cy="307975"/>
          </a:xfrm>
          <a:prstGeom prst="rect">
            <a:avLst/>
          </a:prstGeom>
          <a:solidFill>
            <a:srgbClr val="E2CF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 flipH="1">
            <a:off x="2603500" y="4243388"/>
            <a:ext cx="153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Line 19"/>
          <p:cNvSpPr>
            <a:spLocks noChangeShapeType="1"/>
          </p:cNvSpPr>
          <p:nvPr/>
        </p:nvSpPr>
        <p:spPr bwMode="auto">
          <a:xfrm flipH="1">
            <a:off x="2603500" y="3551238"/>
            <a:ext cx="153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Line 20"/>
          <p:cNvSpPr>
            <a:spLocks noChangeShapeType="1"/>
          </p:cNvSpPr>
          <p:nvPr/>
        </p:nvSpPr>
        <p:spPr bwMode="auto">
          <a:xfrm flipH="1">
            <a:off x="2603500" y="3205163"/>
            <a:ext cx="153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Line 21"/>
          <p:cNvSpPr>
            <a:spLocks noChangeShapeType="1"/>
          </p:cNvSpPr>
          <p:nvPr/>
        </p:nvSpPr>
        <p:spPr bwMode="auto">
          <a:xfrm flipH="1">
            <a:off x="2603500" y="4570413"/>
            <a:ext cx="153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Line 22"/>
          <p:cNvSpPr>
            <a:spLocks noChangeShapeType="1"/>
          </p:cNvSpPr>
          <p:nvPr/>
        </p:nvSpPr>
        <p:spPr bwMode="auto">
          <a:xfrm>
            <a:off x="3487738" y="6091238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Line 23"/>
          <p:cNvSpPr>
            <a:spLocks noChangeShapeType="1"/>
          </p:cNvSpPr>
          <p:nvPr/>
        </p:nvSpPr>
        <p:spPr bwMode="auto">
          <a:xfrm>
            <a:off x="4373563" y="6091238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0" name="Line 24"/>
          <p:cNvSpPr>
            <a:spLocks noChangeShapeType="1"/>
          </p:cNvSpPr>
          <p:nvPr/>
        </p:nvSpPr>
        <p:spPr bwMode="auto">
          <a:xfrm>
            <a:off x="5257800" y="6091238"/>
            <a:ext cx="1588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1" name="Line 25"/>
          <p:cNvSpPr>
            <a:spLocks noChangeShapeType="1"/>
          </p:cNvSpPr>
          <p:nvPr/>
        </p:nvSpPr>
        <p:spPr bwMode="auto">
          <a:xfrm>
            <a:off x="6142038" y="6091238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42" name="Line 26"/>
          <p:cNvSpPr>
            <a:spLocks noChangeShapeType="1"/>
          </p:cNvSpPr>
          <p:nvPr/>
        </p:nvSpPr>
        <p:spPr bwMode="auto">
          <a:xfrm>
            <a:off x="2603500" y="4243388"/>
            <a:ext cx="903288" cy="1587"/>
          </a:xfrm>
          <a:prstGeom prst="line">
            <a:avLst/>
          </a:prstGeom>
          <a:noFill/>
          <a:ln w="19050">
            <a:solidFill>
              <a:schemeClr val="bg1">
                <a:lumMod val="85000"/>
                <a:lumOff val="1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913" name="Freeform 27"/>
          <p:cNvSpPr>
            <a:spLocks/>
          </p:cNvSpPr>
          <p:nvPr/>
        </p:nvSpPr>
        <p:spPr bwMode="auto">
          <a:xfrm>
            <a:off x="2603500" y="1933575"/>
            <a:ext cx="4616450" cy="4311650"/>
          </a:xfrm>
          <a:custGeom>
            <a:avLst/>
            <a:gdLst>
              <a:gd name="T0" fmla="*/ 0 w 2908"/>
              <a:gd name="T1" fmla="*/ 0 h 2716"/>
              <a:gd name="T2" fmla="*/ 0 w 2908"/>
              <a:gd name="T3" fmla="*/ 2147483647 h 2716"/>
              <a:gd name="T4" fmla="*/ 2147483647 w 2908"/>
              <a:gd name="T5" fmla="*/ 2147483647 h 2716"/>
              <a:gd name="T6" fmla="*/ 0 60000 65536"/>
              <a:gd name="T7" fmla="*/ 0 60000 65536"/>
              <a:gd name="T8" fmla="*/ 0 60000 65536"/>
              <a:gd name="T9" fmla="*/ 0 w 2908"/>
              <a:gd name="T10" fmla="*/ 0 h 2716"/>
              <a:gd name="T11" fmla="*/ 2908 w 2908"/>
              <a:gd name="T12" fmla="*/ 2716 h 27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8" h="2716">
                <a:moveTo>
                  <a:pt x="0" y="0"/>
                </a:moveTo>
                <a:lnTo>
                  <a:pt x="0" y="2716"/>
                </a:lnTo>
                <a:lnTo>
                  <a:pt x="2908" y="271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Rectangle 28"/>
          <p:cNvSpPr>
            <a:spLocks noChangeArrowheads="1"/>
          </p:cNvSpPr>
          <p:nvPr/>
        </p:nvSpPr>
        <p:spPr bwMode="auto">
          <a:xfrm>
            <a:off x="6119813" y="6535738"/>
            <a:ext cx="1881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Quantity of Houses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915" name="Rectangle 30"/>
          <p:cNvSpPr>
            <a:spLocks noChangeArrowheads="1"/>
          </p:cNvSpPr>
          <p:nvPr/>
        </p:nvSpPr>
        <p:spPr bwMode="auto">
          <a:xfrm>
            <a:off x="1755775" y="1893888"/>
            <a:ext cx="558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/>
              <a:t>Price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916" name="Rectangle 33"/>
          <p:cNvSpPr>
            <a:spLocks noChangeArrowheads="1"/>
          </p:cNvSpPr>
          <p:nvPr/>
        </p:nvSpPr>
        <p:spPr bwMode="auto">
          <a:xfrm>
            <a:off x="2163763" y="4440238"/>
            <a:ext cx="3413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500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917" name="Rectangle 34"/>
          <p:cNvSpPr>
            <a:spLocks noChangeArrowheads="1"/>
          </p:cNvSpPr>
          <p:nvPr/>
        </p:nvSpPr>
        <p:spPr bwMode="auto">
          <a:xfrm>
            <a:off x="2163763" y="3438525"/>
            <a:ext cx="34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800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918" name="Rectangle 35"/>
          <p:cNvSpPr>
            <a:spLocks noChangeArrowheads="1"/>
          </p:cNvSpPr>
          <p:nvPr/>
        </p:nvSpPr>
        <p:spPr bwMode="auto">
          <a:xfrm>
            <a:off x="2049463" y="3106738"/>
            <a:ext cx="454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$900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919" name="Rectangle 36"/>
          <p:cNvSpPr>
            <a:spLocks noChangeArrowheads="1"/>
          </p:cNvSpPr>
          <p:nvPr/>
        </p:nvSpPr>
        <p:spPr bwMode="auto">
          <a:xfrm>
            <a:off x="2387600" y="6289675"/>
            <a:ext cx="2174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920" name="Rectangle 37"/>
          <p:cNvSpPr>
            <a:spLocks noChangeArrowheads="1"/>
          </p:cNvSpPr>
          <p:nvPr/>
        </p:nvSpPr>
        <p:spPr bwMode="auto">
          <a:xfrm>
            <a:off x="2163763" y="4108450"/>
            <a:ext cx="34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600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921" name="Rectangle 38"/>
          <p:cNvSpPr>
            <a:spLocks noChangeArrowheads="1"/>
          </p:cNvSpPr>
          <p:nvPr/>
        </p:nvSpPr>
        <p:spPr bwMode="auto">
          <a:xfrm>
            <a:off x="3427413" y="6289675"/>
            <a:ext cx="21748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922" name="Rectangle 39"/>
          <p:cNvSpPr>
            <a:spLocks noChangeArrowheads="1"/>
          </p:cNvSpPr>
          <p:nvPr/>
        </p:nvSpPr>
        <p:spPr bwMode="auto">
          <a:xfrm>
            <a:off x="4314825" y="6289675"/>
            <a:ext cx="2174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923" name="Rectangle 40"/>
          <p:cNvSpPr>
            <a:spLocks noChangeArrowheads="1"/>
          </p:cNvSpPr>
          <p:nvPr/>
        </p:nvSpPr>
        <p:spPr bwMode="auto">
          <a:xfrm>
            <a:off x="5194300" y="6289675"/>
            <a:ext cx="2174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924" name="Rectangle 41"/>
          <p:cNvSpPr>
            <a:spLocks noChangeArrowheads="1"/>
          </p:cNvSpPr>
          <p:nvPr/>
        </p:nvSpPr>
        <p:spPr bwMode="auto">
          <a:xfrm>
            <a:off x="6081713" y="6289675"/>
            <a:ext cx="21748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925" name="Rectangle 42"/>
          <p:cNvSpPr>
            <a:spLocks noChangeArrowheads="1"/>
          </p:cNvSpPr>
          <p:nvPr/>
        </p:nvSpPr>
        <p:spPr bwMode="auto">
          <a:xfrm>
            <a:off x="3962400" y="1506538"/>
            <a:ext cx="15017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92D050"/>
                </a:solidFill>
              </a:rPr>
              <a:t>(a) Price = $600</a:t>
            </a:r>
            <a:endParaRPr lang="en-US" sz="2400" dirty="0">
              <a:solidFill>
                <a:srgbClr val="92D050"/>
              </a:solidFill>
              <a:latin typeface="Times New Roman" pitchFamily="18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622550" y="2309813"/>
            <a:ext cx="4313238" cy="3935412"/>
            <a:chOff x="1398" y="1204"/>
            <a:chExt cx="2717" cy="2479"/>
          </a:xfrm>
        </p:grpSpPr>
        <p:sp>
          <p:nvSpPr>
            <p:cNvPr id="37934" name="Freeform 44"/>
            <p:cNvSpPr>
              <a:spLocks/>
            </p:cNvSpPr>
            <p:nvPr/>
          </p:nvSpPr>
          <p:spPr bwMode="auto">
            <a:xfrm>
              <a:off x="1398" y="1234"/>
              <a:ext cx="2217" cy="2449"/>
            </a:xfrm>
            <a:custGeom>
              <a:avLst/>
              <a:gdLst>
                <a:gd name="T0" fmla="*/ 0 w 2217"/>
                <a:gd name="T1" fmla="*/ 2449 h 2449"/>
                <a:gd name="T2" fmla="*/ 0 w 2217"/>
                <a:gd name="T3" fmla="*/ 1394 h 2449"/>
                <a:gd name="T4" fmla="*/ 545 w 2217"/>
                <a:gd name="T5" fmla="*/ 1394 h 2449"/>
                <a:gd name="T6" fmla="*/ 545 w 2217"/>
                <a:gd name="T7" fmla="*/ 1188 h 2449"/>
                <a:gd name="T8" fmla="*/ 1103 w 2217"/>
                <a:gd name="T9" fmla="*/ 1188 h 2449"/>
                <a:gd name="T10" fmla="*/ 1103 w 2217"/>
                <a:gd name="T11" fmla="*/ 764 h 2449"/>
                <a:gd name="T12" fmla="*/ 1660 w 2217"/>
                <a:gd name="T13" fmla="*/ 764 h 2449"/>
                <a:gd name="T14" fmla="*/ 1660 w 2217"/>
                <a:gd name="T15" fmla="*/ 534 h 2449"/>
                <a:gd name="T16" fmla="*/ 2217 w 2217"/>
                <a:gd name="T17" fmla="*/ 534 h 2449"/>
                <a:gd name="T18" fmla="*/ 2217 w 2217"/>
                <a:gd name="T19" fmla="*/ 0 h 24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7"/>
                <a:gd name="T31" fmla="*/ 0 h 2449"/>
                <a:gd name="T32" fmla="*/ 2217 w 2217"/>
                <a:gd name="T33" fmla="*/ 2449 h 24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7" h="2449">
                  <a:moveTo>
                    <a:pt x="0" y="2449"/>
                  </a:moveTo>
                  <a:lnTo>
                    <a:pt x="0" y="1394"/>
                  </a:lnTo>
                  <a:lnTo>
                    <a:pt x="545" y="1394"/>
                  </a:lnTo>
                  <a:lnTo>
                    <a:pt x="545" y="1188"/>
                  </a:lnTo>
                  <a:lnTo>
                    <a:pt x="1103" y="1188"/>
                  </a:lnTo>
                  <a:lnTo>
                    <a:pt x="1103" y="764"/>
                  </a:lnTo>
                  <a:lnTo>
                    <a:pt x="1660" y="764"/>
                  </a:lnTo>
                  <a:lnTo>
                    <a:pt x="1660" y="534"/>
                  </a:lnTo>
                  <a:lnTo>
                    <a:pt x="2217" y="534"/>
                  </a:lnTo>
                  <a:lnTo>
                    <a:pt x="2217" y="0"/>
                  </a:lnTo>
                </a:path>
              </a:pathLst>
            </a:custGeom>
            <a:noFill/>
            <a:ln w="57150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Rectangle 45"/>
            <p:cNvSpPr>
              <a:spLocks noChangeArrowheads="1"/>
            </p:cNvSpPr>
            <p:nvPr/>
          </p:nvSpPr>
          <p:spPr bwMode="auto">
            <a:xfrm>
              <a:off x="3645" y="1204"/>
              <a:ext cx="47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Supply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276600" y="4340225"/>
            <a:ext cx="2711450" cy="909638"/>
            <a:chOff x="1810" y="2483"/>
            <a:chExt cx="1708" cy="573"/>
          </a:xfrm>
        </p:grpSpPr>
        <p:sp>
          <p:nvSpPr>
            <p:cNvPr id="37928" name="Line 47"/>
            <p:cNvSpPr>
              <a:spLocks noChangeShapeType="1"/>
            </p:cNvSpPr>
            <p:nvPr/>
          </p:nvSpPr>
          <p:spPr bwMode="auto">
            <a:xfrm>
              <a:off x="1810" y="2483"/>
              <a:ext cx="473" cy="3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29" name="Group 48"/>
            <p:cNvGrpSpPr>
              <a:grpSpLocks/>
            </p:cNvGrpSpPr>
            <p:nvPr/>
          </p:nvGrpSpPr>
          <p:grpSpPr bwMode="auto">
            <a:xfrm>
              <a:off x="2246" y="2677"/>
              <a:ext cx="1272" cy="379"/>
              <a:chOff x="2246" y="2677"/>
              <a:chExt cx="1272" cy="379"/>
            </a:xfrm>
          </p:grpSpPr>
          <p:sp>
            <p:nvSpPr>
              <p:cNvPr id="37930" name="Rectangle 49"/>
              <p:cNvSpPr>
                <a:spLocks noChangeArrowheads="1"/>
              </p:cNvSpPr>
              <p:nvPr/>
            </p:nvSpPr>
            <p:spPr bwMode="auto">
              <a:xfrm>
                <a:off x="2246" y="2677"/>
                <a:ext cx="1272" cy="376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1" name="Rectangle 50"/>
              <p:cNvSpPr>
                <a:spLocks noChangeArrowheads="1"/>
              </p:cNvSpPr>
              <p:nvPr/>
            </p:nvSpPr>
            <p:spPr bwMode="auto">
              <a:xfrm>
                <a:off x="2295" y="2710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7932" name="Rectangle 52"/>
              <p:cNvSpPr>
                <a:spLocks noChangeArrowheads="1"/>
              </p:cNvSpPr>
              <p:nvPr/>
            </p:nvSpPr>
            <p:spPr bwMode="auto">
              <a:xfrm>
                <a:off x="2290" y="2710"/>
                <a:ext cx="51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rgbClr val="000000"/>
                    </a:solidFill>
                  </a:rPr>
                  <a:t>producer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7933" name="Rectangle 53"/>
              <p:cNvSpPr>
                <a:spLocks noChangeArrowheads="1"/>
              </p:cNvSpPr>
              <p:nvPr/>
            </p:nvSpPr>
            <p:spPr bwMode="auto">
              <a:xfrm>
                <a:off x="2295" y="2871"/>
                <a:ext cx="924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rgbClr val="000000"/>
                    </a:solidFill>
                  </a:rPr>
                  <a:t>surplus ($100)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Measuring Producer Surplus with the Supply Curve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2624138" y="1985963"/>
            <a:ext cx="4616450" cy="4311650"/>
          </a:xfrm>
          <a:prstGeom prst="rect">
            <a:avLst/>
          </a:prstGeom>
          <a:solidFill>
            <a:srgbClr val="F3F6F9"/>
          </a:solidFill>
          <a:ln w="21113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2624138" y="1985963"/>
            <a:ext cx="4616450" cy="4311650"/>
          </a:xfrm>
          <a:prstGeom prst="rect">
            <a:avLst/>
          </a:prstGeom>
          <a:solidFill>
            <a:srgbClr val="F2F4F8"/>
          </a:solidFill>
          <a:ln w="1920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2624138" y="1985963"/>
            <a:ext cx="4616450" cy="4311650"/>
          </a:xfrm>
          <a:prstGeom prst="rect">
            <a:avLst/>
          </a:prstGeom>
          <a:solidFill>
            <a:srgbClr val="F1F4F7"/>
          </a:solidFill>
          <a:ln w="1730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2624138" y="1985963"/>
            <a:ext cx="4616450" cy="4311650"/>
          </a:xfrm>
          <a:prstGeom prst="rect">
            <a:avLst/>
          </a:prstGeom>
          <a:solidFill>
            <a:srgbClr val="F0F2F5"/>
          </a:solidFill>
          <a:ln w="1539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2624138" y="1985963"/>
            <a:ext cx="4616450" cy="4311650"/>
          </a:xfrm>
          <a:prstGeom prst="rect">
            <a:avLst/>
          </a:prstGeom>
          <a:solidFill>
            <a:srgbClr val="EEF1F4"/>
          </a:solidFill>
          <a:ln w="1349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2624138" y="1985963"/>
            <a:ext cx="4616450" cy="4311650"/>
          </a:xfrm>
          <a:prstGeom prst="rect">
            <a:avLst/>
          </a:prstGeom>
          <a:solidFill>
            <a:srgbClr val="EDEFF3"/>
          </a:solidFill>
          <a:ln w="1158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2624138" y="1985963"/>
            <a:ext cx="4616450" cy="4311650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Rectangle 12"/>
          <p:cNvSpPr>
            <a:spLocks noChangeArrowheads="1"/>
          </p:cNvSpPr>
          <p:nvPr/>
        </p:nvSpPr>
        <p:spPr bwMode="auto">
          <a:xfrm>
            <a:off x="2624138" y="1985963"/>
            <a:ext cx="4616450" cy="4311650"/>
          </a:xfrm>
          <a:prstGeom prst="rect">
            <a:avLst/>
          </a:prstGeom>
          <a:solidFill>
            <a:srgbClr val="EAECF1"/>
          </a:solidFill>
          <a:ln w="762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2624138" y="1985963"/>
            <a:ext cx="4616450" cy="4311650"/>
          </a:xfrm>
          <a:prstGeom prst="rect">
            <a:avLst/>
          </a:prstGeom>
          <a:solidFill>
            <a:srgbClr val="E9EBF0"/>
          </a:solidFill>
          <a:ln w="571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2624138" y="1985963"/>
            <a:ext cx="4616450" cy="4311650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Rectangle 15"/>
          <p:cNvSpPr>
            <a:spLocks noChangeArrowheads="1"/>
          </p:cNvSpPr>
          <p:nvPr/>
        </p:nvSpPr>
        <p:spPr bwMode="auto">
          <a:xfrm>
            <a:off x="2624138" y="1985963"/>
            <a:ext cx="4616450" cy="4311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Rectangle 16"/>
          <p:cNvSpPr>
            <a:spLocks noChangeArrowheads="1"/>
          </p:cNvSpPr>
          <p:nvPr/>
        </p:nvSpPr>
        <p:spPr bwMode="auto">
          <a:xfrm>
            <a:off x="2528888" y="1908175"/>
            <a:ext cx="4614862" cy="431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57" name="Rectangle 17"/>
          <p:cNvSpPr>
            <a:spLocks noChangeArrowheads="1"/>
          </p:cNvSpPr>
          <p:nvPr/>
        </p:nvSpPr>
        <p:spPr bwMode="auto">
          <a:xfrm>
            <a:off x="2528888" y="3544888"/>
            <a:ext cx="884237" cy="981075"/>
          </a:xfrm>
          <a:prstGeom prst="rect">
            <a:avLst/>
          </a:prstGeom>
          <a:solidFill>
            <a:srgbClr val="E2CF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58" name="Rectangle 18"/>
          <p:cNvSpPr>
            <a:spLocks noChangeArrowheads="1"/>
          </p:cNvSpPr>
          <p:nvPr/>
        </p:nvSpPr>
        <p:spPr bwMode="auto">
          <a:xfrm>
            <a:off x="3413125" y="3552825"/>
            <a:ext cx="884238" cy="665163"/>
          </a:xfrm>
          <a:prstGeom prst="rect">
            <a:avLst/>
          </a:prstGeom>
          <a:solidFill>
            <a:srgbClr val="C172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19"/>
          <p:cNvSpPr>
            <a:spLocks noChangeShapeType="1"/>
          </p:cNvSpPr>
          <p:nvPr/>
        </p:nvSpPr>
        <p:spPr bwMode="auto">
          <a:xfrm flipH="1">
            <a:off x="2528888" y="4525963"/>
            <a:ext cx="1524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Line 20"/>
          <p:cNvSpPr>
            <a:spLocks noChangeShapeType="1"/>
          </p:cNvSpPr>
          <p:nvPr/>
        </p:nvSpPr>
        <p:spPr bwMode="auto">
          <a:xfrm flipH="1">
            <a:off x="2528888" y="3544888"/>
            <a:ext cx="1524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Line 21"/>
          <p:cNvSpPr>
            <a:spLocks noChangeShapeType="1"/>
          </p:cNvSpPr>
          <p:nvPr/>
        </p:nvSpPr>
        <p:spPr bwMode="auto">
          <a:xfrm flipH="1">
            <a:off x="2528888" y="3179763"/>
            <a:ext cx="1524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Line 22"/>
          <p:cNvSpPr>
            <a:spLocks noChangeShapeType="1"/>
          </p:cNvSpPr>
          <p:nvPr/>
        </p:nvSpPr>
        <p:spPr bwMode="auto">
          <a:xfrm flipH="1">
            <a:off x="2528888" y="4198938"/>
            <a:ext cx="1524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Line 23"/>
          <p:cNvSpPr>
            <a:spLocks noChangeShapeType="1"/>
          </p:cNvSpPr>
          <p:nvPr/>
        </p:nvSpPr>
        <p:spPr bwMode="auto">
          <a:xfrm>
            <a:off x="3413125" y="6065838"/>
            <a:ext cx="1588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Line 24"/>
          <p:cNvSpPr>
            <a:spLocks noChangeShapeType="1"/>
          </p:cNvSpPr>
          <p:nvPr/>
        </p:nvSpPr>
        <p:spPr bwMode="auto">
          <a:xfrm>
            <a:off x="4297363" y="6065838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Line 25"/>
          <p:cNvSpPr>
            <a:spLocks noChangeShapeType="1"/>
          </p:cNvSpPr>
          <p:nvPr/>
        </p:nvSpPr>
        <p:spPr bwMode="auto">
          <a:xfrm>
            <a:off x="5183188" y="6065838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Line 26"/>
          <p:cNvSpPr>
            <a:spLocks noChangeShapeType="1"/>
          </p:cNvSpPr>
          <p:nvPr/>
        </p:nvSpPr>
        <p:spPr bwMode="auto">
          <a:xfrm>
            <a:off x="6067425" y="6065838"/>
            <a:ext cx="1588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7" name="Freeform 27"/>
          <p:cNvSpPr>
            <a:spLocks/>
          </p:cNvSpPr>
          <p:nvPr/>
        </p:nvSpPr>
        <p:spPr bwMode="auto">
          <a:xfrm>
            <a:off x="2528888" y="1908175"/>
            <a:ext cx="4614862" cy="4311650"/>
          </a:xfrm>
          <a:custGeom>
            <a:avLst/>
            <a:gdLst>
              <a:gd name="T0" fmla="*/ 0 w 2907"/>
              <a:gd name="T1" fmla="*/ 0 h 2716"/>
              <a:gd name="T2" fmla="*/ 0 w 2907"/>
              <a:gd name="T3" fmla="*/ 2147483647 h 2716"/>
              <a:gd name="T4" fmla="*/ 2147483647 w 2907"/>
              <a:gd name="T5" fmla="*/ 2147483647 h 2716"/>
              <a:gd name="T6" fmla="*/ 0 60000 65536"/>
              <a:gd name="T7" fmla="*/ 0 60000 65536"/>
              <a:gd name="T8" fmla="*/ 0 60000 65536"/>
              <a:gd name="T9" fmla="*/ 0 w 2907"/>
              <a:gd name="T10" fmla="*/ 0 h 2716"/>
              <a:gd name="T11" fmla="*/ 2907 w 2907"/>
              <a:gd name="T12" fmla="*/ 2716 h 27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7" h="2716">
                <a:moveTo>
                  <a:pt x="0" y="0"/>
                </a:moveTo>
                <a:lnTo>
                  <a:pt x="0" y="2716"/>
                </a:lnTo>
                <a:lnTo>
                  <a:pt x="2907" y="271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Rectangle 28"/>
          <p:cNvSpPr>
            <a:spLocks noChangeArrowheads="1"/>
          </p:cNvSpPr>
          <p:nvPr/>
        </p:nvSpPr>
        <p:spPr bwMode="auto">
          <a:xfrm>
            <a:off x="6021388" y="6510338"/>
            <a:ext cx="1881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Quantity of Houses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39" name="Rectangle 30"/>
          <p:cNvSpPr>
            <a:spLocks noChangeArrowheads="1"/>
          </p:cNvSpPr>
          <p:nvPr/>
        </p:nvSpPr>
        <p:spPr bwMode="auto">
          <a:xfrm>
            <a:off x="1657350" y="1868488"/>
            <a:ext cx="501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/>
              <a:t>Price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40" name="Rectangle 33"/>
          <p:cNvSpPr>
            <a:spLocks noChangeArrowheads="1"/>
          </p:cNvSpPr>
          <p:nvPr/>
        </p:nvSpPr>
        <p:spPr bwMode="auto">
          <a:xfrm>
            <a:off x="2065338" y="4414838"/>
            <a:ext cx="3413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500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41" name="Rectangle 34"/>
          <p:cNvSpPr>
            <a:spLocks noChangeArrowheads="1"/>
          </p:cNvSpPr>
          <p:nvPr/>
        </p:nvSpPr>
        <p:spPr bwMode="auto">
          <a:xfrm>
            <a:off x="2065338" y="3514725"/>
            <a:ext cx="34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800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42" name="Rectangle 35"/>
          <p:cNvSpPr>
            <a:spLocks noChangeArrowheads="1"/>
          </p:cNvSpPr>
          <p:nvPr/>
        </p:nvSpPr>
        <p:spPr bwMode="auto">
          <a:xfrm>
            <a:off x="1951038" y="308133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$900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43" name="Rectangle 36"/>
          <p:cNvSpPr>
            <a:spLocks noChangeArrowheads="1"/>
          </p:cNvSpPr>
          <p:nvPr/>
        </p:nvSpPr>
        <p:spPr bwMode="auto">
          <a:xfrm>
            <a:off x="2289175" y="626427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44" name="Rectangle 37"/>
          <p:cNvSpPr>
            <a:spLocks noChangeArrowheads="1"/>
          </p:cNvSpPr>
          <p:nvPr/>
        </p:nvSpPr>
        <p:spPr bwMode="auto">
          <a:xfrm>
            <a:off x="2065338" y="4089400"/>
            <a:ext cx="34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/>
              <a:t>600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45" name="Rectangle 38"/>
          <p:cNvSpPr>
            <a:spLocks noChangeArrowheads="1"/>
          </p:cNvSpPr>
          <p:nvPr/>
        </p:nvSpPr>
        <p:spPr bwMode="auto">
          <a:xfrm>
            <a:off x="3328988" y="626427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46" name="Rectangle 39"/>
          <p:cNvSpPr>
            <a:spLocks noChangeArrowheads="1"/>
          </p:cNvSpPr>
          <p:nvPr/>
        </p:nvSpPr>
        <p:spPr bwMode="auto">
          <a:xfrm>
            <a:off x="4216400" y="626427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47" name="Rectangle 40"/>
          <p:cNvSpPr>
            <a:spLocks noChangeArrowheads="1"/>
          </p:cNvSpPr>
          <p:nvPr/>
        </p:nvSpPr>
        <p:spPr bwMode="auto">
          <a:xfrm>
            <a:off x="5095875" y="626427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48" name="Rectangle 41"/>
          <p:cNvSpPr>
            <a:spLocks noChangeArrowheads="1"/>
          </p:cNvSpPr>
          <p:nvPr/>
        </p:nvSpPr>
        <p:spPr bwMode="auto">
          <a:xfrm>
            <a:off x="5983288" y="626427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49" name="Rectangle 42"/>
          <p:cNvSpPr>
            <a:spLocks noChangeArrowheads="1"/>
          </p:cNvSpPr>
          <p:nvPr/>
        </p:nvSpPr>
        <p:spPr bwMode="auto">
          <a:xfrm>
            <a:off x="4043363" y="1414463"/>
            <a:ext cx="149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92D050"/>
                </a:solidFill>
              </a:rPr>
              <a:t>(b) Price = $800</a:t>
            </a:r>
            <a:endParaRPr lang="en-US" sz="2400">
              <a:solidFill>
                <a:srgbClr val="92D050"/>
              </a:solidFill>
              <a:latin typeface="Times New Roman" pitchFamily="18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143375" y="4064000"/>
            <a:ext cx="2481263" cy="655638"/>
            <a:chOff x="2610" y="2325"/>
            <a:chExt cx="1563" cy="413"/>
          </a:xfrm>
        </p:grpSpPr>
        <p:sp>
          <p:nvSpPr>
            <p:cNvPr id="38970" name="Line 44"/>
            <p:cNvSpPr>
              <a:spLocks noChangeShapeType="1"/>
            </p:cNvSpPr>
            <p:nvPr/>
          </p:nvSpPr>
          <p:spPr bwMode="auto">
            <a:xfrm>
              <a:off x="2610" y="2325"/>
              <a:ext cx="400" cy="1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1" name="Rectangle 45"/>
            <p:cNvSpPr>
              <a:spLocks noChangeArrowheads="1"/>
            </p:cNvSpPr>
            <p:nvPr/>
          </p:nvSpPr>
          <p:spPr bwMode="auto">
            <a:xfrm>
              <a:off x="2974" y="2350"/>
              <a:ext cx="1199" cy="388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2" name="Rectangle 46"/>
            <p:cNvSpPr>
              <a:spLocks noChangeArrowheads="1"/>
            </p:cNvSpPr>
            <p:nvPr/>
          </p:nvSpPr>
          <p:spPr bwMode="auto">
            <a:xfrm>
              <a:off x="2995" y="2389"/>
              <a:ext cx="5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Builder 2’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73" name="Rectangle 48"/>
            <p:cNvSpPr>
              <a:spLocks noChangeArrowheads="1"/>
            </p:cNvSpPr>
            <p:nvPr/>
          </p:nvSpPr>
          <p:spPr bwMode="auto">
            <a:xfrm>
              <a:off x="3495" y="2389"/>
              <a:ext cx="64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 s producer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74" name="Rectangle 49"/>
            <p:cNvSpPr>
              <a:spLocks noChangeArrowheads="1"/>
            </p:cNvSpPr>
            <p:nvPr/>
          </p:nvSpPr>
          <p:spPr bwMode="auto">
            <a:xfrm>
              <a:off x="3009" y="2550"/>
              <a:ext cx="8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surplus ($200)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894013" y="2447925"/>
            <a:ext cx="1557337" cy="1404938"/>
            <a:chOff x="1823" y="1307"/>
            <a:chExt cx="981" cy="885"/>
          </a:xfrm>
        </p:grpSpPr>
        <p:sp>
          <p:nvSpPr>
            <p:cNvPr id="38964" name="Line 51"/>
            <p:cNvSpPr>
              <a:spLocks noChangeShapeType="1"/>
            </p:cNvSpPr>
            <p:nvPr/>
          </p:nvSpPr>
          <p:spPr bwMode="auto">
            <a:xfrm flipH="1">
              <a:off x="1883" y="1865"/>
              <a:ext cx="436" cy="3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Line 52"/>
            <p:cNvSpPr>
              <a:spLocks noChangeShapeType="1"/>
            </p:cNvSpPr>
            <p:nvPr/>
          </p:nvSpPr>
          <p:spPr bwMode="auto">
            <a:xfrm>
              <a:off x="2319" y="1865"/>
              <a:ext cx="110" cy="3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6" name="Rectangle 53"/>
            <p:cNvSpPr>
              <a:spLocks noChangeArrowheads="1"/>
            </p:cNvSpPr>
            <p:nvPr/>
          </p:nvSpPr>
          <p:spPr bwMode="auto">
            <a:xfrm>
              <a:off x="1823" y="1307"/>
              <a:ext cx="981" cy="558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7" name="Rectangle 54"/>
            <p:cNvSpPr>
              <a:spLocks noChangeArrowheads="1"/>
            </p:cNvSpPr>
            <p:nvPr/>
          </p:nvSpPr>
          <p:spPr bwMode="auto">
            <a:xfrm>
              <a:off x="1868" y="1353"/>
              <a:ext cx="2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Total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68" name="Rectangle 55"/>
            <p:cNvSpPr>
              <a:spLocks noChangeArrowheads="1"/>
            </p:cNvSpPr>
            <p:nvPr/>
          </p:nvSpPr>
          <p:spPr bwMode="auto">
            <a:xfrm>
              <a:off x="1868" y="1513"/>
              <a:ext cx="5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producer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69" name="Rectangle 56"/>
            <p:cNvSpPr>
              <a:spLocks noChangeArrowheads="1"/>
            </p:cNvSpPr>
            <p:nvPr/>
          </p:nvSpPr>
          <p:spPr bwMode="auto">
            <a:xfrm>
              <a:off x="1868" y="1674"/>
              <a:ext cx="8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surplus ($500)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720975" y="4391025"/>
            <a:ext cx="2019300" cy="1406525"/>
            <a:chOff x="1714" y="2531"/>
            <a:chExt cx="1272" cy="886"/>
          </a:xfrm>
        </p:grpSpPr>
        <p:sp>
          <p:nvSpPr>
            <p:cNvPr id="38959" name="Line 58"/>
            <p:cNvSpPr>
              <a:spLocks noChangeShapeType="1"/>
            </p:cNvSpPr>
            <p:nvPr/>
          </p:nvSpPr>
          <p:spPr bwMode="auto">
            <a:xfrm>
              <a:off x="1895" y="2531"/>
              <a:ext cx="182" cy="5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Rectangle 59"/>
            <p:cNvSpPr>
              <a:spLocks noChangeArrowheads="1"/>
            </p:cNvSpPr>
            <p:nvPr/>
          </p:nvSpPr>
          <p:spPr bwMode="auto">
            <a:xfrm>
              <a:off x="1714" y="3029"/>
              <a:ext cx="1272" cy="388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Rectangle 60"/>
            <p:cNvSpPr>
              <a:spLocks noChangeArrowheads="1"/>
            </p:cNvSpPr>
            <p:nvPr/>
          </p:nvSpPr>
          <p:spPr bwMode="auto">
            <a:xfrm>
              <a:off x="1767" y="3064"/>
              <a:ext cx="5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Builder 1’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62" name="Rectangle 62"/>
            <p:cNvSpPr>
              <a:spLocks noChangeArrowheads="1"/>
            </p:cNvSpPr>
            <p:nvPr/>
          </p:nvSpPr>
          <p:spPr bwMode="auto">
            <a:xfrm>
              <a:off x="2310" y="3064"/>
              <a:ext cx="6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s producer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63" name="Rectangle 63"/>
            <p:cNvSpPr>
              <a:spLocks noChangeArrowheads="1"/>
            </p:cNvSpPr>
            <p:nvPr/>
          </p:nvSpPr>
          <p:spPr bwMode="auto">
            <a:xfrm>
              <a:off x="1747" y="3224"/>
              <a:ext cx="8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surplus ($300)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2547938" y="2309813"/>
            <a:ext cx="4156075" cy="3910012"/>
            <a:chOff x="1605" y="1220"/>
            <a:chExt cx="2618" cy="2463"/>
          </a:xfrm>
        </p:grpSpPr>
        <p:sp>
          <p:nvSpPr>
            <p:cNvPr id="38957" name="Freeform 65"/>
            <p:cNvSpPr>
              <a:spLocks/>
            </p:cNvSpPr>
            <p:nvPr/>
          </p:nvSpPr>
          <p:spPr bwMode="auto">
            <a:xfrm>
              <a:off x="1605" y="1234"/>
              <a:ext cx="2217" cy="2449"/>
            </a:xfrm>
            <a:custGeom>
              <a:avLst/>
              <a:gdLst>
                <a:gd name="T0" fmla="*/ 0 w 2217"/>
                <a:gd name="T1" fmla="*/ 2449 h 2449"/>
                <a:gd name="T2" fmla="*/ 0 w 2217"/>
                <a:gd name="T3" fmla="*/ 1382 h 2449"/>
                <a:gd name="T4" fmla="*/ 545 w 2217"/>
                <a:gd name="T5" fmla="*/ 1382 h 2449"/>
                <a:gd name="T6" fmla="*/ 545 w 2217"/>
                <a:gd name="T7" fmla="*/ 1188 h 2449"/>
                <a:gd name="T8" fmla="*/ 1102 w 2217"/>
                <a:gd name="T9" fmla="*/ 1188 h 2449"/>
                <a:gd name="T10" fmla="*/ 1102 w 2217"/>
                <a:gd name="T11" fmla="*/ 764 h 2449"/>
                <a:gd name="T12" fmla="*/ 1660 w 2217"/>
                <a:gd name="T13" fmla="*/ 764 h 2449"/>
                <a:gd name="T14" fmla="*/ 1660 w 2217"/>
                <a:gd name="T15" fmla="*/ 534 h 2449"/>
                <a:gd name="T16" fmla="*/ 2217 w 2217"/>
                <a:gd name="T17" fmla="*/ 534 h 2449"/>
                <a:gd name="T18" fmla="*/ 2217 w 2217"/>
                <a:gd name="T19" fmla="*/ 0 h 24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7"/>
                <a:gd name="T31" fmla="*/ 0 h 2449"/>
                <a:gd name="T32" fmla="*/ 2217 w 2217"/>
                <a:gd name="T33" fmla="*/ 2449 h 24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7" h="2449">
                  <a:moveTo>
                    <a:pt x="0" y="2449"/>
                  </a:moveTo>
                  <a:lnTo>
                    <a:pt x="0" y="1382"/>
                  </a:lnTo>
                  <a:lnTo>
                    <a:pt x="545" y="1382"/>
                  </a:lnTo>
                  <a:lnTo>
                    <a:pt x="545" y="1188"/>
                  </a:lnTo>
                  <a:lnTo>
                    <a:pt x="1102" y="1188"/>
                  </a:lnTo>
                  <a:lnTo>
                    <a:pt x="1102" y="764"/>
                  </a:lnTo>
                  <a:lnTo>
                    <a:pt x="1660" y="764"/>
                  </a:lnTo>
                  <a:lnTo>
                    <a:pt x="1660" y="534"/>
                  </a:lnTo>
                  <a:lnTo>
                    <a:pt x="2217" y="534"/>
                  </a:lnTo>
                  <a:lnTo>
                    <a:pt x="2217" y="0"/>
                  </a:lnTo>
                </a:path>
              </a:pathLst>
            </a:custGeom>
            <a:noFill/>
            <a:ln w="57150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Rectangle 66"/>
            <p:cNvSpPr>
              <a:spLocks noChangeArrowheads="1"/>
            </p:cNvSpPr>
            <p:nvPr/>
          </p:nvSpPr>
          <p:spPr bwMode="auto">
            <a:xfrm>
              <a:off x="3833" y="1220"/>
              <a:ext cx="3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Supply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2528888" y="3544888"/>
            <a:ext cx="1768475" cy="658812"/>
            <a:chOff x="1593" y="1998"/>
            <a:chExt cx="1114" cy="415"/>
          </a:xfrm>
        </p:grpSpPr>
        <p:sp>
          <p:nvSpPr>
            <p:cNvPr id="50222" name="Line 68"/>
            <p:cNvSpPr>
              <a:spLocks noChangeShapeType="1"/>
            </p:cNvSpPr>
            <p:nvPr/>
          </p:nvSpPr>
          <p:spPr bwMode="auto">
            <a:xfrm>
              <a:off x="1593" y="1998"/>
              <a:ext cx="1114" cy="1"/>
            </a:xfrm>
            <a:prstGeom prst="line">
              <a:avLst/>
            </a:prstGeom>
            <a:noFill/>
            <a:ln w="19050">
              <a:solidFill>
                <a:schemeClr val="bg1">
                  <a:lumMod val="85000"/>
                  <a:lumOff val="1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956" name="Line 69"/>
            <p:cNvSpPr>
              <a:spLocks noChangeShapeType="1"/>
            </p:cNvSpPr>
            <p:nvPr/>
          </p:nvSpPr>
          <p:spPr bwMode="auto">
            <a:xfrm>
              <a:off x="1593" y="2413"/>
              <a:ext cx="5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7" grpId="0" animBg="1"/>
      <p:bldP spid="3686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How the Price Affects Producer Surplus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998663" y="1711325"/>
            <a:ext cx="4862512" cy="4532313"/>
          </a:xfrm>
          <a:prstGeom prst="rect">
            <a:avLst/>
          </a:prstGeom>
          <a:solidFill>
            <a:srgbClr val="F3F6F9"/>
          </a:solidFill>
          <a:ln w="22225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998663" y="1711325"/>
            <a:ext cx="4862512" cy="4532313"/>
          </a:xfrm>
          <a:prstGeom prst="rect">
            <a:avLst/>
          </a:prstGeom>
          <a:solidFill>
            <a:srgbClr val="F2F4F8"/>
          </a:solidFill>
          <a:ln w="2032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1998663" y="1711325"/>
            <a:ext cx="4862512" cy="4532313"/>
          </a:xfrm>
          <a:prstGeom prst="rect">
            <a:avLst/>
          </a:prstGeom>
          <a:solidFill>
            <a:srgbClr val="F1F4F7"/>
          </a:solidFill>
          <a:ln w="18256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1998663" y="1711325"/>
            <a:ext cx="4862512" cy="4532313"/>
          </a:xfrm>
          <a:prstGeom prst="rect">
            <a:avLst/>
          </a:prstGeom>
          <a:solidFill>
            <a:srgbClr val="F0F2F5"/>
          </a:solidFill>
          <a:ln w="1619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1998663" y="1711325"/>
            <a:ext cx="4862512" cy="4532313"/>
          </a:xfrm>
          <a:prstGeom prst="rect">
            <a:avLst/>
          </a:prstGeom>
          <a:solidFill>
            <a:srgbClr val="EEF1F4"/>
          </a:solidFill>
          <a:ln w="1412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1998663" y="1711325"/>
            <a:ext cx="4862512" cy="4532313"/>
          </a:xfrm>
          <a:prstGeom prst="rect">
            <a:avLst/>
          </a:prstGeom>
          <a:solidFill>
            <a:srgbClr val="EDEFF3"/>
          </a:solidFill>
          <a:ln w="12223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>
            <a:off x="1998663" y="1711325"/>
            <a:ext cx="4862512" cy="4532313"/>
          </a:xfrm>
          <a:prstGeom prst="rect">
            <a:avLst/>
          </a:prstGeom>
          <a:solidFill>
            <a:srgbClr val="EBEEF2"/>
          </a:solidFill>
          <a:ln w="1016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Rectangle 12"/>
          <p:cNvSpPr>
            <a:spLocks noChangeArrowheads="1"/>
          </p:cNvSpPr>
          <p:nvPr/>
        </p:nvSpPr>
        <p:spPr bwMode="auto">
          <a:xfrm>
            <a:off x="1998663" y="1711325"/>
            <a:ext cx="4862512" cy="4532313"/>
          </a:xfrm>
          <a:prstGeom prst="rect">
            <a:avLst/>
          </a:prstGeom>
          <a:solidFill>
            <a:srgbClr val="EAECF1"/>
          </a:solidFill>
          <a:ln w="8096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Rectangle 13"/>
          <p:cNvSpPr>
            <a:spLocks noChangeArrowheads="1"/>
          </p:cNvSpPr>
          <p:nvPr/>
        </p:nvSpPr>
        <p:spPr bwMode="auto">
          <a:xfrm>
            <a:off x="1998663" y="1711325"/>
            <a:ext cx="4862512" cy="4532313"/>
          </a:xfrm>
          <a:prstGeom prst="rect">
            <a:avLst/>
          </a:prstGeom>
          <a:solidFill>
            <a:srgbClr val="E9EBF0"/>
          </a:solidFill>
          <a:ln w="603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Rectangle 14"/>
          <p:cNvSpPr>
            <a:spLocks noChangeArrowheads="1"/>
          </p:cNvSpPr>
          <p:nvPr/>
        </p:nvSpPr>
        <p:spPr bwMode="auto">
          <a:xfrm>
            <a:off x="1998663" y="1711325"/>
            <a:ext cx="4862512" cy="4532313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Rectangle 15"/>
          <p:cNvSpPr>
            <a:spLocks noChangeArrowheads="1"/>
          </p:cNvSpPr>
          <p:nvPr/>
        </p:nvSpPr>
        <p:spPr bwMode="auto">
          <a:xfrm>
            <a:off x="1998663" y="1711325"/>
            <a:ext cx="4862512" cy="4532313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Rectangle 16"/>
          <p:cNvSpPr>
            <a:spLocks noChangeArrowheads="1"/>
          </p:cNvSpPr>
          <p:nvPr/>
        </p:nvSpPr>
        <p:spPr bwMode="auto">
          <a:xfrm>
            <a:off x="1917700" y="1609725"/>
            <a:ext cx="4843463" cy="4532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17700" y="4138613"/>
            <a:ext cx="1905000" cy="1598612"/>
            <a:chOff x="1208" y="2607"/>
            <a:chExt cx="1200" cy="1007"/>
          </a:xfrm>
        </p:grpSpPr>
        <p:sp>
          <p:nvSpPr>
            <p:cNvPr id="39977" name="Freeform 18"/>
            <p:cNvSpPr>
              <a:spLocks/>
            </p:cNvSpPr>
            <p:nvPr/>
          </p:nvSpPr>
          <p:spPr bwMode="auto">
            <a:xfrm>
              <a:off x="1208" y="2607"/>
              <a:ext cx="1200" cy="1007"/>
            </a:xfrm>
            <a:custGeom>
              <a:avLst/>
              <a:gdLst>
                <a:gd name="T0" fmla="*/ 1200 w 1200"/>
                <a:gd name="T1" fmla="*/ 0 h 1007"/>
                <a:gd name="T2" fmla="*/ 0 w 1200"/>
                <a:gd name="T3" fmla="*/ 0 h 1007"/>
                <a:gd name="T4" fmla="*/ 0 w 1200"/>
                <a:gd name="T5" fmla="*/ 1007 h 1007"/>
                <a:gd name="T6" fmla="*/ 1200 w 1200"/>
                <a:gd name="T7" fmla="*/ 0 h 10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1007"/>
                <a:gd name="T14" fmla="*/ 1200 w 1200"/>
                <a:gd name="T15" fmla="*/ 1007 h 10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1007">
                  <a:moveTo>
                    <a:pt x="1200" y="0"/>
                  </a:moveTo>
                  <a:lnTo>
                    <a:pt x="0" y="0"/>
                  </a:lnTo>
                  <a:lnTo>
                    <a:pt x="0" y="1007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E2CF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Rectangle 19"/>
            <p:cNvSpPr>
              <a:spLocks noChangeArrowheads="1"/>
            </p:cNvSpPr>
            <p:nvPr/>
          </p:nvSpPr>
          <p:spPr bwMode="auto">
            <a:xfrm>
              <a:off x="1325" y="2722"/>
              <a:ext cx="60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</a:rPr>
                <a:t>Producer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979" name="Rectangle 20"/>
            <p:cNvSpPr>
              <a:spLocks noChangeArrowheads="1"/>
            </p:cNvSpPr>
            <p:nvPr/>
          </p:nvSpPr>
          <p:spPr bwMode="auto">
            <a:xfrm>
              <a:off x="1380" y="2891"/>
              <a:ext cx="49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</a:rPr>
                <a:t>surplus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9952" name="Freeform 21"/>
          <p:cNvSpPr>
            <a:spLocks/>
          </p:cNvSpPr>
          <p:nvPr/>
        </p:nvSpPr>
        <p:spPr bwMode="auto">
          <a:xfrm>
            <a:off x="1917700" y="1609725"/>
            <a:ext cx="4843463" cy="4532313"/>
          </a:xfrm>
          <a:custGeom>
            <a:avLst/>
            <a:gdLst>
              <a:gd name="T0" fmla="*/ 0 w 3051"/>
              <a:gd name="T1" fmla="*/ 0 h 2855"/>
              <a:gd name="T2" fmla="*/ 0 w 3051"/>
              <a:gd name="T3" fmla="*/ 2147483647 h 2855"/>
              <a:gd name="T4" fmla="*/ 2147483647 w 3051"/>
              <a:gd name="T5" fmla="*/ 2147483647 h 2855"/>
              <a:gd name="T6" fmla="*/ 0 60000 65536"/>
              <a:gd name="T7" fmla="*/ 0 60000 65536"/>
              <a:gd name="T8" fmla="*/ 0 60000 65536"/>
              <a:gd name="T9" fmla="*/ 0 w 3051"/>
              <a:gd name="T10" fmla="*/ 0 h 2855"/>
              <a:gd name="T11" fmla="*/ 3051 w 3051"/>
              <a:gd name="T12" fmla="*/ 2855 h 28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1" h="2855">
                <a:moveTo>
                  <a:pt x="0" y="0"/>
                </a:moveTo>
                <a:lnTo>
                  <a:pt x="0" y="2855"/>
                </a:lnTo>
                <a:lnTo>
                  <a:pt x="3051" y="2855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Rectangle 22"/>
          <p:cNvSpPr>
            <a:spLocks noChangeArrowheads="1"/>
          </p:cNvSpPr>
          <p:nvPr/>
        </p:nvSpPr>
        <p:spPr bwMode="auto">
          <a:xfrm>
            <a:off x="5908675" y="6213475"/>
            <a:ext cx="9699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>
                <a:solidFill>
                  <a:srgbClr val="000000"/>
                </a:solidFill>
              </a:rPr>
              <a:t>Quantity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9954" name="Rectangle 23"/>
          <p:cNvSpPr>
            <a:spLocks noChangeArrowheads="1"/>
          </p:cNvSpPr>
          <p:nvPr/>
        </p:nvSpPr>
        <p:spPr bwMode="auto">
          <a:xfrm>
            <a:off x="2662238" y="1095375"/>
            <a:ext cx="31321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>
                <a:solidFill>
                  <a:srgbClr val="92D050"/>
                </a:solidFill>
              </a:rPr>
              <a:t>(a)  Producer Surplus at Price </a:t>
            </a:r>
            <a:endParaRPr lang="en-US" sz="2400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9955" name="Rectangle 24"/>
          <p:cNvSpPr>
            <a:spLocks noChangeArrowheads="1"/>
          </p:cNvSpPr>
          <p:nvPr/>
        </p:nvSpPr>
        <p:spPr bwMode="auto">
          <a:xfrm>
            <a:off x="5754688" y="1101725"/>
            <a:ext cx="1460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i="1">
                <a:solidFill>
                  <a:srgbClr val="92D050"/>
                </a:solidFill>
              </a:rPr>
              <a:t>P</a:t>
            </a:r>
            <a:endParaRPr lang="en-US" sz="2400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9956" name="Freeform 25"/>
          <p:cNvSpPr>
            <a:spLocks/>
          </p:cNvSpPr>
          <p:nvPr/>
        </p:nvSpPr>
        <p:spPr bwMode="auto">
          <a:xfrm>
            <a:off x="5908675" y="1243013"/>
            <a:ext cx="53975" cy="93662"/>
          </a:xfrm>
          <a:custGeom>
            <a:avLst/>
            <a:gdLst>
              <a:gd name="T0" fmla="*/ 2147483647 w 34"/>
              <a:gd name="T1" fmla="*/ 0 h 59"/>
              <a:gd name="T2" fmla="*/ 2147483647 w 34"/>
              <a:gd name="T3" fmla="*/ 0 h 59"/>
              <a:gd name="T4" fmla="*/ 2147483647 w 34"/>
              <a:gd name="T5" fmla="*/ 2147483647 h 59"/>
              <a:gd name="T6" fmla="*/ 0 w 34"/>
              <a:gd name="T7" fmla="*/ 2147483647 h 59"/>
              <a:gd name="T8" fmla="*/ 0 w 34"/>
              <a:gd name="T9" fmla="*/ 2147483647 h 59"/>
              <a:gd name="T10" fmla="*/ 2147483647 w 34"/>
              <a:gd name="T11" fmla="*/ 2147483647 h 59"/>
              <a:gd name="T12" fmla="*/ 2147483647 w 34"/>
              <a:gd name="T13" fmla="*/ 2147483647 h 59"/>
              <a:gd name="T14" fmla="*/ 2147483647 w 34"/>
              <a:gd name="T15" fmla="*/ 2147483647 h 59"/>
              <a:gd name="T16" fmla="*/ 2147483647 w 34"/>
              <a:gd name="T17" fmla="*/ 2147483647 h 59"/>
              <a:gd name="T18" fmla="*/ 2147483647 w 34"/>
              <a:gd name="T19" fmla="*/ 0 h 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"/>
              <a:gd name="T31" fmla="*/ 0 h 59"/>
              <a:gd name="T32" fmla="*/ 34 w 34"/>
              <a:gd name="T33" fmla="*/ 59 h 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" h="59">
                <a:moveTo>
                  <a:pt x="34" y="0"/>
                </a:moveTo>
                <a:lnTo>
                  <a:pt x="22" y="0"/>
                </a:lnTo>
                <a:lnTo>
                  <a:pt x="13" y="9"/>
                </a:lnTo>
                <a:lnTo>
                  <a:pt x="0" y="13"/>
                </a:lnTo>
                <a:lnTo>
                  <a:pt x="0" y="26"/>
                </a:lnTo>
                <a:lnTo>
                  <a:pt x="17" y="17"/>
                </a:lnTo>
                <a:lnTo>
                  <a:pt x="17" y="59"/>
                </a:lnTo>
                <a:lnTo>
                  <a:pt x="34" y="59"/>
                </a:lnTo>
                <a:lnTo>
                  <a:pt x="34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92D050"/>
              </a:solidFill>
            </a:endParaRPr>
          </a:p>
        </p:txBody>
      </p:sp>
      <p:sp>
        <p:nvSpPr>
          <p:cNvPr id="39957" name="Rectangle 26"/>
          <p:cNvSpPr>
            <a:spLocks noChangeArrowheads="1"/>
          </p:cNvSpPr>
          <p:nvPr/>
        </p:nvSpPr>
        <p:spPr bwMode="auto">
          <a:xfrm>
            <a:off x="5989638" y="1095375"/>
            <a:ext cx="60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>
                <a:solidFill>
                  <a:srgbClr val="92D050"/>
                </a:solidFill>
              </a:rPr>
              <a:t> </a:t>
            </a:r>
            <a:endParaRPr lang="en-US" sz="2400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9958" name="Rectangle 27"/>
          <p:cNvSpPr>
            <a:spLocks noChangeArrowheads="1"/>
          </p:cNvSpPr>
          <p:nvPr/>
        </p:nvSpPr>
        <p:spPr bwMode="auto">
          <a:xfrm>
            <a:off x="1314450" y="1573213"/>
            <a:ext cx="5349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/>
              <a:t>Price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9959" name="Rectangle 28"/>
          <p:cNvSpPr>
            <a:spLocks noChangeArrowheads="1"/>
          </p:cNvSpPr>
          <p:nvPr/>
        </p:nvSpPr>
        <p:spPr bwMode="auto">
          <a:xfrm>
            <a:off x="1719263" y="6213475"/>
            <a:ext cx="215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917700" y="1909763"/>
            <a:ext cx="4618038" cy="3827462"/>
            <a:chOff x="1208" y="1203"/>
            <a:chExt cx="2909" cy="2411"/>
          </a:xfrm>
        </p:grpSpPr>
        <p:sp>
          <p:nvSpPr>
            <p:cNvPr id="39975" name="Line 30"/>
            <p:cNvSpPr>
              <a:spLocks noChangeShapeType="1"/>
            </p:cNvSpPr>
            <p:nvPr/>
          </p:nvSpPr>
          <p:spPr bwMode="auto">
            <a:xfrm flipV="1">
              <a:off x="1208" y="1396"/>
              <a:ext cx="2630" cy="2218"/>
            </a:xfrm>
            <a:prstGeom prst="line">
              <a:avLst/>
            </a:prstGeom>
            <a:noFill/>
            <a:ln w="60325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Rectangle 31"/>
            <p:cNvSpPr>
              <a:spLocks noChangeArrowheads="1"/>
            </p:cNvSpPr>
            <p:nvPr/>
          </p:nvSpPr>
          <p:spPr bwMode="auto">
            <a:xfrm>
              <a:off x="3654" y="1203"/>
              <a:ext cx="46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</a:rPr>
                <a:t>Supply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857375" y="3889375"/>
            <a:ext cx="2300288" cy="2108200"/>
            <a:chOff x="1170" y="2450"/>
            <a:chExt cx="1449" cy="1328"/>
          </a:xfrm>
        </p:grpSpPr>
        <p:grpSp>
          <p:nvGrpSpPr>
            <p:cNvPr id="39966" name="Group 33"/>
            <p:cNvGrpSpPr>
              <a:grpSpLocks/>
            </p:cNvGrpSpPr>
            <p:nvPr/>
          </p:nvGrpSpPr>
          <p:grpSpPr bwMode="auto">
            <a:xfrm>
              <a:off x="1170" y="2450"/>
              <a:ext cx="270" cy="196"/>
              <a:chOff x="1170" y="2450"/>
              <a:chExt cx="270" cy="196"/>
            </a:xfrm>
          </p:grpSpPr>
          <p:sp>
            <p:nvSpPr>
              <p:cNvPr id="39973" name="Oval 34"/>
              <p:cNvSpPr>
                <a:spLocks noChangeArrowheads="1"/>
              </p:cNvSpPr>
              <p:nvPr/>
            </p:nvSpPr>
            <p:spPr bwMode="auto">
              <a:xfrm>
                <a:off x="1170" y="2569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4" name="Rectangle 35"/>
              <p:cNvSpPr>
                <a:spLocks noChangeArrowheads="1"/>
              </p:cNvSpPr>
              <p:nvPr/>
            </p:nvSpPr>
            <p:spPr bwMode="auto">
              <a:xfrm>
                <a:off x="1291" y="2450"/>
                <a:ext cx="149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>
                    <a:solidFill>
                      <a:srgbClr val="000000"/>
                    </a:solidFill>
                  </a:rPr>
                  <a:t>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9967" name="Group 36"/>
            <p:cNvGrpSpPr>
              <a:grpSpLocks/>
            </p:cNvGrpSpPr>
            <p:nvPr/>
          </p:nvGrpSpPr>
          <p:grpSpPr bwMode="auto">
            <a:xfrm>
              <a:off x="1170" y="3576"/>
              <a:ext cx="270" cy="202"/>
              <a:chOff x="1170" y="3576"/>
              <a:chExt cx="270" cy="202"/>
            </a:xfrm>
          </p:grpSpPr>
          <p:sp>
            <p:nvSpPr>
              <p:cNvPr id="39971" name="Oval 37"/>
              <p:cNvSpPr>
                <a:spLocks noChangeArrowheads="1"/>
              </p:cNvSpPr>
              <p:nvPr/>
            </p:nvSpPr>
            <p:spPr bwMode="auto">
              <a:xfrm>
                <a:off x="1170" y="3576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2" name="Rectangle 38"/>
              <p:cNvSpPr>
                <a:spLocks noChangeArrowheads="1"/>
              </p:cNvSpPr>
              <p:nvPr/>
            </p:nvSpPr>
            <p:spPr bwMode="auto">
              <a:xfrm>
                <a:off x="1291" y="3596"/>
                <a:ext cx="149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>
                    <a:solidFill>
                      <a:srgbClr val="000000"/>
                    </a:solidFill>
                  </a:rPr>
                  <a:t>A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9968" name="Group 39"/>
            <p:cNvGrpSpPr>
              <a:grpSpLocks/>
            </p:cNvGrpSpPr>
            <p:nvPr/>
          </p:nvGrpSpPr>
          <p:grpSpPr bwMode="auto">
            <a:xfrm>
              <a:off x="2357" y="2569"/>
              <a:ext cx="262" cy="224"/>
              <a:chOff x="2357" y="2569"/>
              <a:chExt cx="262" cy="224"/>
            </a:xfrm>
          </p:grpSpPr>
          <p:sp>
            <p:nvSpPr>
              <p:cNvPr id="39969" name="Oval 40"/>
              <p:cNvSpPr>
                <a:spLocks noChangeArrowheads="1"/>
              </p:cNvSpPr>
              <p:nvPr/>
            </p:nvSpPr>
            <p:spPr bwMode="auto">
              <a:xfrm>
                <a:off x="2357" y="2569"/>
                <a:ext cx="89" cy="7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0" name="Rectangle 41"/>
              <p:cNvSpPr>
                <a:spLocks noChangeArrowheads="1"/>
              </p:cNvSpPr>
              <p:nvPr/>
            </p:nvSpPr>
            <p:spPr bwMode="auto">
              <a:xfrm>
                <a:off x="2462" y="2611"/>
                <a:ext cx="157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>
                    <a:solidFill>
                      <a:srgbClr val="000000"/>
                    </a:solidFill>
                  </a:rPr>
                  <a:t>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603375" y="4017963"/>
            <a:ext cx="2349500" cy="2454275"/>
            <a:chOff x="1010" y="2531"/>
            <a:chExt cx="1480" cy="1546"/>
          </a:xfrm>
        </p:grpSpPr>
        <p:sp>
          <p:nvSpPr>
            <p:cNvPr id="39963" name="Freeform 43"/>
            <p:cNvSpPr>
              <a:spLocks/>
            </p:cNvSpPr>
            <p:nvPr/>
          </p:nvSpPr>
          <p:spPr bwMode="auto">
            <a:xfrm>
              <a:off x="1208" y="2607"/>
              <a:ext cx="1200" cy="1262"/>
            </a:xfrm>
            <a:custGeom>
              <a:avLst/>
              <a:gdLst>
                <a:gd name="T0" fmla="*/ 0 w 1200"/>
                <a:gd name="T1" fmla="*/ 0 h 1262"/>
                <a:gd name="T2" fmla="*/ 1200 w 1200"/>
                <a:gd name="T3" fmla="*/ 0 h 1262"/>
                <a:gd name="T4" fmla="*/ 1200 w 1200"/>
                <a:gd name="T5" fmla="*/ 1262 h 1262"/>
                <a:gd name="T6" fmla="*/ 0 60000 65536"/>
                <a:gd name="T7" fmla="*/ 0 60000 65536"/>
                <a:gd name="T8" fmla="*/ 0 60000 65536"/>
                <a:gd name="T9" fmla="*/ 0 w 1200"/>
                <a:gd name="T10" fmla="*/ 0 h 1262"/>
                <a:gd name="T11" fmla="*/ 1200 w 1200"/>
                <a:gd name="T12" fmla="*/ 1262 h 12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262">
                  <a:moveTo>
                    <a:pt x="0" y="0"/>
                  </a:moveTo>
                  <a:lnTo>
                    <a:pt x="1200" y="0"/>
                  </a:lnTo>
                  <a:lnTo>
                    <a:pt x="1200" y="1262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Rectangle 44"/>
            <p:cNvSpPr>
              <a:spLocks noChangeArrowheads="1"/>
            </p:cNvSpPr>
            <p:nvPr/>
          </p:nvSpPr>
          <p:spPr bwMode="auto">
            <a:xfrm>
              <a:off x="2335" y="3914"/>
              <a:ext cx="15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i="1">
                  <a:solidFill>
                    <a:srgbClr val="000000"/>
                  </a:solidFill>
                </a:rPr>
                <a:t>Q</a:t>
              </a:r>
              <a:r>
                <a:rPr lang="en-US" sz="1700" baseline="-25000">
                  <a:solidFill>
                    <a:srgbClr val="00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965" name="Rectangle 45"/>
            <p:cNvSpPr>
              <a:spLocks noChangeArrowheads="1"/>
            </p:cNvSpPr>
            <p:nvPr/>
          </p:nvSpPr>
          <p:spPr bwMode="auto">
            <a:xfrm>
              <a:off x="1010" y="2531"/>
              <a:ext cx="1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i="1">
                  <a:solidFill>
                    <a:srgbClr val="000000"/>
                  </a:solidFill>
                </a:rPr>
                <a:t>P</a:t>
              </a:r>
              <a:r>
                <a:rPr lang="en-US" sz="1700" baseline="-25000">
                  <a:solidFill>
                    <a:srgbClr val="00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Social Surplus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mtClean="0"/>
              <a:t>Consumer Surplus </a:t>
            </a:r>
          </a:p>
          <a:p>
            <a:pPr algn="ctr">
              <a:buFontTx/>
              <a:buNone/>
            </a:pPr>
            <a:r>
              <a:rPr lang="en-US" smtClean="0"/>
              <a:t>= Value to buyers – Amount paid by buyers</a:t>
            </a:r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and</a:t>
            </a:r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Producer Surplus </a:t>
            </a:r>
          </a:p>
          <a:p>
            <a:pPr algn="ctr">
              <a:buFontTx/>
              <a:buNone/>
            </a:pPr>
            <a:r>
              <a:rPr lang="en-US" smtClean="0"/>
              <a:t>= Amount received by sellers – Cost to sellers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Total Surplus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mtClean="0"/>
              <a:t>Total surplus </a:t>
            </a:r>
          </a:p>
          <a:p>
            <a:pPr algn="ctr">
              <a:buFontTx/>
              <a:buNone/>
            </a:pPr>
            <a:r>
              <a:rPr lang="en-US" smtClean="0"/>
              <a:t>= Consumer surplus + Producer surplus</a:t>
            </a:r>
          </a:p>
          <a:p>
            <a:pPr algn="ctr">
              <a:buFontTx/>
              <a:buNone/>
            </a:pPr>
            <a:r>
              <a:rPr lang="en-US" smtClean="0"/>
              <a:t>or</a:t>
            </a:r>
          </a:p>
          <a:p>
            <a:pPr algn="ctr">
              <a:buFontTx/>
              <a:buNone/>
            </a:pPr>
            <a:r>
              <a:rPr lang="en-US" smtClean="0"/>
              <a:t>Total surplus </a:t>
            </a:r>
          </a:p>
          <a:p>
            <a:pPr algn="ctr">
              <a:buFontTx/>
              <a:buNone/>
            </a:pPr>
            <a:r>
              <a:rPr lang="en-US" smtClean="0"/>
              <a:t>= Value to buyers – Cost to sellers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975" y="4973638"/>
            <a:ext cx="8266113" cy="1384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latin typeface="+mn-lt"/>
              </a:rPr>
              <a:t>Thus, the price paid by buyers will not affect total surplus although it will affect the distribution of surplus between consumers and producers.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lfredo Pare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095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28600"/>
            <a:ext cx="7467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sz="3200" dirty="0" smtClean="0">
                <a:solidFill>
                  <a:srgbClr val="FFC000"/>
                </a:solidFill>
              </a:rPr>
              <a:t>Pareto Efficiency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52700" y="1984375"/>
            <a:ext cx="6134100" cy="3844925"/>
          </a:xfrm>
          <a:prstGeom prst="rect">
            <a:avLst/>
          </a:prstGeom>
        </p:spPr>
        <p:txBody>
          <a:bodyPr/>
          <a:lstStyle>
            <a:lvl1pPr marL="419100" indent="-3825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fontAlgn="base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dirty="0" smtClean="0"/>
              <a:t>ystem A is Pareto efficient if</a:t>
            </a:r>
          </a:p>
          <a:p>
            <a:pPr lvl="1"/>
            <a:r>
              <a:rPr lang="en-US" dirty="0" smtClean="0"/>
              <a:t>There exists no other system that makes some people better off without hurting others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535" y="4444425"/>
            <a:ext cx="1537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Vilfredo</a:t>
            </a:r>
            <a:r>
              <a:rPr lang="en-US" sz="1600" dirty="0" smtClean="0"/>
              <a:t> Pareto</a:t>
            </a:r>
          </a:p>
          <a:p>
            <a:pPr algn="ctr"/>
            <a:r>
              <a:rPr lang="en-US" sz="1600" dirty="0" smtClean="0"/>
              <a:t>1848- 1923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884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Consumers, Producers and Welfare Economics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4375"/>
            <a:ext cx="8229600" cy="3844925"/>
          </a:xfrm>
        </p:spPr>
        <p:txBody>
          <a:bodyPr/>
          <a:lstStyle/>
          <a:p>
            <a:r>
              <a:rPr lang="en-US" dirty="0" smtClean="0"/>
              <a:t>Welfare </a:t>
            </a:r>
            <a:r>
              <a:rPr lang="en-US" dirty="0" smtClean="0"/>
              <a:t>Economics can be used to answer the following</a:t>
            </a:r>
            <a:endParaRPr lang="en-US" dirty="0" smtClean="0"/>
          </a:p>
          <a:p>
            <a:pPr lvl="1"/>
            <a:r>
              <a:rPr lang="en-US" dirty="0" smtClean="0"/>
              <a:t>What is the right amount of the good that should be produced?</a:t>
            </a:r>
          </a:p>
          <a:p>
            <a:pPr lvl="1"/>
            <a:r>
              <a:rPr lang="en-US" dirty="0" smtClean="0"/>
              <a:t>Can the market system ensure that this amount is produced?</a:t>
            </a:r>
          </a:p>
          <a:p>
            <a:pPr lvl="1"/>
            <a:r>
              <a:rPr lang="en-US" dirty="0" smtClean="0"/>
              <a:t>If not, can government policy give us the right amount of production?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What are the “RIGHT” quantities?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905000"/>
            <a:ext cx="850392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Society has to decide: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What goods will be produced using the scarce resources.</a:t>
            </a:r>
          </a:p>
        </p:txBody>
      </p:sp>
      <p:pic>
        <p:nvPicPr>
          <p:cNvPr id="29700" name="Picture 4" descr="j0183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613" y="3341688"/>
            <a:ext cx="170497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j01992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225" y="3732213"/>
            <a:ext cx="15589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j02054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0963" y="3649663"/>
            <a:ext cx="150177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j02341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0788" y="3495675"/>
            <a:ext cx="15462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j02342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3488" y="3897313"/>
            <a:ext cx="1525587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What are the “RIGHT” quantities?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4375"/>
            <a:ext cx="8229600" cy="3844925"/>
          </a:xfrm>
        </p:spPr>
        <p:txBody>
          <a:bodyPr/>
          <a:lstStyle/>
          <a:p>
            <a:pPr lvl="1"/>
            <a:r>
              <a:rPr lang="en-US" dirty="0" smtClean="0"/>
              <a:t>Society realizes a benefit from consumption of a given amount of a good. </a:t>
            </a:r>
          </a:p>
          <a:p>
            <a:pPr lvl="1"/>
            <a:r>
              <a:rPr lang="en-US" dirty="0" smtClean="0"/>
              <a:t>Society bears a cost as a result of producing that good. </a:t>
            </a:r>
          </a:p>
          <a:p>
            <a:pPr lvl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Society’s Objective??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Maximize the well being of individuals in society, i.e., maximize </a:t>
            </a:r>
            <a:r>
              <a:rPr lang="en-US" dirty="0" smtClean="0">
                <a:solidFill>
                  <a:srgbClr val="FF0000"/>
                </a:solidFill>
              </a:rPr>
              <a:t>Social Welfare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Social Surplus</a:t>
            </a:r>
          </a:p>
          <a:p>
            <a:r>
              <a:rPr lang="en-US" dirty="0" smtClean="0"/>
              <a:t>Therefore, the RIGHT amount of a certain good is the quantity that gives the highest amount of social welfare.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257800" y="6477000"/>
            <a:ext cx="35814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4457700" y="5676900"/>
            <a:ext cx="21336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731099" y="4816698"/>
            <a:ext cx="2395470" cy="1210615"/>
          </a:xfrm>
          <a:custGeom>
            <a:avLst/>
            <a:gdLst>
              <a:gd name="connsiteX0" fmla="*/ 0 w 2395470"/>
              <a:gd name="connsiteY0" fmla="*/ 901522 h 1210615"/>
              <a:gd name="connsiteX1" fmla="*/ 1081825 w 2395470"/>
              <a:gd name="connsiteY1" fmla="*/ 51516 h 1210615"/>
              <a:gd name="connsiteX2" fmla="*/ 2395470 w 2395470"/>
              <a:gd name="connsiteY2" fmla="*/ 1210615 h 1210615"/>
              <a:gd name="connsiteX3" fmla="*/ 2395470 w 2395470"/>
              <a:gd name="connsiteY3" fmla="*/ 1210615 h 121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470" h="1210615">
                <a:moveTo>
                  <a:pt x="0" y="901522"/>
                </a:moveTo>
                <a:cubicBezTo>
                  <a:pt x="341290" y="450761"/>
                  <a:pt x="682580" y="0"/>
                  <a:pt x="1081825" y="51516"/>
                </a:cubicBezTo>
                <a:cubicBezTo>
                  <a:pt x="1481070" y="103032"/>
                  <a:pt x="2395470" y="1210615"/>
                  <a:pt x="2395470" y="1210615"/>
                </a:cubicBezTo>
                <a:lnTo>
                  <a:pt x="2395470" y="121061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1"/>
          </p:cNvCxnSpPr>
          <p:nvPr/>
        </p:nvCxnSpPr>
        <p:spPr>
          <a:xfrm>
            <a:off x="6812924" y="4868214"/>
            <a:ext cx="45076" cy="16849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72400" y="5257800"/>
            <a:ext cx="1337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Social Welfare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534400" y="6553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How to calculate social welfare?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4375"/>
            <a:ext cx="8229600" cy="38449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Social Welfare </a:t>
            </a:r>
            <a:r>
              <a:rPr lang="en-US" dirty="0" smtClean="0"/>
              <a:t>is the difference between the benefit to society from a given amount of the good and the cost of producing that amount</a:t>
            </a:r>
          </a:p>
          <a:p>
            <a:pPr>
              <a:buNone/>
            </a:pPr>
            <a:r>
              <a:rPr lang="en-US" dirty="0" smtClean="0"/>
              <a:t>			SW(x) = Benefit(x) – Cost (x)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Need to find x that</a:t>
            </a:r>
          </a:p>
          <a:p>
            <a:pPr lvl="1"/>
            <a:r>
              <a:rPr lang="en-US" dirty="0" smtClean="0"/>
              <a:t>Gives the highest amount of SW</a:t>
            </a:r>
          </a:p>
          <a:p>
            <a:pPr lvl="1"/>
            <a:r>
              <a:rPr lang="en-US" dirty="0" smtClean="0"/>
              <a:t>Maximizes the difference between benefits and costs of a good 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pPr lvl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5185</TotalTime>
  <Words>1458</Words>
  <Application>Microsoft Office PowerPoint</Application>
  <PresentationFormat>On-screen Show (4:3)</PresentationFormat>
  <Paragraphs>399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Technic</vt:lpstr>
      <vt:lpstr>PowerPoint Presentation</vt:lpstr>
      <vt:lpstr>Ranking Economic systems</vt:lpstr>
      <vt:lpstr>PowerPoint Presentation</vt:lpstr>
      <vt:lpstr>PowerPoint Presentation</vt:lpstr>
      <vt:lpstr>Consumers, Producers and Welfare Economics</vt:lpstr>
      <vt:lpstr>What are the “RIGHT” quantities?</vt:lpstr>
      <vt:lpstr>What are the “RIGHT” quantities?</vt:lpstr>
      <vt:lpstr>Society’s Objective??</vt:lpstr>
      <vt:lpstr>How to calculate social welfare?</vt:lpstr>
      <vt:lpstr>Marginal Analysis</vt:lpstr>
      <vt:lpstr>Marginal benefit (MB): additional benefits to society</vt:lpstr>
      <vt:lpstr>Marginal costs (MC): Additional costs to society </vt:lpstr>
      <vt:lpstr>The “RIGHT” quantity</vt:lpstr>
      <vt:lpstr>In General…..</vt:lpstr>
      <vt:lpstr>System 1: The Benevolent Social Planner</vt:lpstr>
      <vt:lpstr>System 1: The Benevolent Social Planner</vt:lpstr>
      <vt:lpstr>System 2: The Market System</vt:lpstr>
      <vt:lpstr>System 2: The Market System</vt:lpstr>
      <vt:lpstr>Demand and Willingness to Pay</vt:lpstr>
      <vt:lpstr>Four Individuals’ Willingness to Pay for a Housing Unit</vt:lpstr>
      <vt:lpstr>The Marginal Benefit Curve</vt:lpstr>
      <vt:lpstr>Demand as the Marginal Benefit curve</vt:lpstr>
      <vt:lpstr>On the production side: Marginal Cost</vt:lpstr>
      <vt:lpstr>Supply as the marginal cost curve</vt:lpstr>
      <vt:lpstr>Is the Market System Efficient?</vt:lpstr>
      <vt:lpstr>Efficiency of Markets</vt:lpstr>
      <vt:lpstr>Conclusion</vt:lpstr>
      <vt:lpstr>Social Surplus: Consumers and Producers</vt:lpstr>
      <vt:lpstr>Consumer Surplus</vt:lpstr>
      <vt:lpstr>Measuring Consumer Surplus with the Demand Curve</vt:lpstr>
      <vt:lpstr>Measuring Consumer Surplus with the Demand Curve</vt:lpstr>
      <vt:lpstr>How the Price Affects Consumer Surplus</vt:lpstr>
      <vt:lpstr>PRODUCER SURPLUS</vt:lpstr>
      <vt:lpstr>Measuring Producer Surplus with the Supply Curve</vt:lpstr>
      <vt:lpstr>Measuring Producer Surplus with the Supply Curve</vt:lpstr>
      <vt:lpstr>How the Price Affects Producer Surplus</vt:lpstr>
      <vt:lpstr>Social Surplus</vt:lpstr>
      <vt:lpstr>Total Surplus</vt:lpstr>
    </vt:vector>
  </TitlesOfParts>
  <Company>Trinity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Technology</dc:creator>
  <cp:lastModifiedBy>deleteme</cp:lastModifiedBy>
  <cp:revision>46</cp:revision>
  <dcterms:created xsi:type="dcterms:W3CDTF">2009-02-01T01:51:48Z</dcterms:created>
  <dcterms:modified xsi:type="dcterms:W3CDTF">2014-02-03T01:33:13Z</dcterms:modified>
</cp:coreProperties>
</file>