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4"/>
    <p:sldMasterId id="2147483651" r:id="rId5"/>
    <p:sldMasterId id="2147483652" r:id="rId6"/>
    <p:sldMasterId id="2147483653" r:id="rId7"/>
    <p:sldMasterId id="2147483654" r:id="rId8"/>
    <p:sldMasterId id="2147483655" r:id="rId9"/>
    <p:sldMasterId id="2147483656" r:id="rId10"/>
    <p:sldMasterId id="2147483657" r:id="rId11"/>
    <p:sldMasterId id="2147483658" r:id="rId12"/>
    <p:sldMasterId id="2147483659" r:id="rId13"/>
    <p:sldMasterId id="2147483660" r:id="rId14"/>
    <p:sldMasterId id="2147483661" r:id="rId15"/>
    <p:sldMasterId id="2147483662" r:id="rId16"/>
    <p:sldMasterId id="2147483667" r:id="rId17"/>
    <p:sldMasterId id="2147483669" r:id="rId18"/>
  </p:sldMasterIdLst>
  <p:notesMasterIdLst>
    <p:notesMasterId r:id="rId54"/>
  </p:notesMasterIdLst>
  <p:sldIdLst>
    <p:sldId id="566" r:id="rId19"/>
    <p:sldId id="599" r:id="rId20"/>
    <p:sldId id="595" r:id="rId21"/>
    <p:sldId id="596" r:id="rId22"/>
    <p:sldId id="597" r:id="rId23"/>
    <p:sldId id="598" r:id="rId24"/>
    <p:sldId id="506" r:id="rId25"/>
    <p:sldId id="588" r:id="rId26"/>
    <p:sldId id="541" r:id="rId27"/>
    <p:sldId id="507" r:id="rId28"/>
    <p:sldId id="509" r:id="rId29"/>
    <p:sldId id="510" r:id="rId30"/>
    <p:sldId id="587" r:id="rId31"/>
    <p:sldId id="513" r:id="rId32"/>
    <p:sldId id="543" r:id="rId33"/>
    <p:sldId id="547" r:id="rId34"/>
    <p:sldId id="589" r:id="rId35"/>
    <p:sldId id="591" r:id="rId36"/>
    <p:sldId id="593" r:id="rId37"/>
    <p:sldId id="570" r:id="rId38"/>
    <p:sldId id="573" r:id="rId39"/>
    <p:sldId id="574" r:id="rId40"/>
    <p:sldId id="594" r:id="rId41"/>
    <p:sldId id="516" r:id="rId42"/>
    <p:sldId id="578" r:id="rId43"/>
    <p:sldId id="579" r:id="rId44"/>
    <p:sldId id="553" r:id="rId45"/>
    <p:sldId id="554" r:id="rId46"/>
    <p:sldId id="555" r:id="rId47"/>
    <p:sldId id="551" r:id="rId48"/>
    <p:sldId id="585" r:id="rId49"/>
    <p:sldId id="581" r:id="rId50"/>
    <p:sldId id="582" r:id="rId51"/>
    <p:sldId id="584" r:id="rId52"/>
    <p:sldId id="586" r:id="rId53"/>
  </p:sldIdLst>
  <p:sldSz cx="9144000" cy="6858000" type="screen4x3"/>
  <p:notesSz cx="6858000" cy="9144000"/>
  <p:custDataLst>
    <p:tags r:id="rId55"/>
  </p:custDataLst>
  <p:defaultTextStyle>
    <a:defPPr>
      <a:defRPr lang="en-US"/>
    </a:defPPr>
    <a:lvl1pPr algn="l" rtl="0" fontAlgn="base">
      <a:spcBef>
        <a:spcPct val="0"/>
      </a:spcBef>
      <a:spcAft>
        <a:spcPct val="0"/>
      </a:spcAft>
      <a:defRPr u="sng" kern="1200">
        <a:solidFill>
          <a:schemeClr val="tx1"/>
        </a:solidFill>
        <a:latin typeface="Arial" charset="0"/>
        <a:ea typeface="+mn-ea"/>
        <a:cs typeface="Arial" charset="0"/>
      </a:defRPr>
    </a:lvl1pPr>
    <a:lvl2pPr marL="457200" algn="l" rtl="0" fontAlgn="base">
      <a:spcBef>
        <a:spcPct val="0"/>
      </a:spcBef>
      <a:spcAft>
        <a:spcPct val="0"/>
      </a:spcAft>
      <a:defRPr u="sng" kern="1200">
        <a:solidFill>
          <a:schemeClr val="tx1"/>
        </a:solidFill>
        <a:latin typeface="Arial" charset="0"/>
        <a:ea typeface="+mn-ea"/>
        <a:cs typeface="Arial" charset="0"/>
      </a:defRPr>
    </a:lvl2pPr>
    <a:lvl3pPr marL="914400" algn="l" rtl="0" fontAlgn="base">
      <a:spcBef>
        <a:spcPct val="0"/>
      </a:spcBef>
      <a:spcAft>
        <a:spcPct val="0"/>
      </a:spcAft>
      <a:defRPr u="sng" kern="1200">
        <a:solidFill>
          <a:schemeClr val="tx1"/>
        </a:solidFill>
        <a:latin typeface="Arial" charset="0"/>
        <a:ea typeface="+mn-ea"/>
        <a:cs typeface="Arial" charset="0"/>
      </a:defRPr>
    </a:lvl3pPr>
    <a:lvl4pPr marL="1371600" algn="l" rtl="0" fontAlgn="base">
      <a:spcBef>
        <a:spcPct val="0"/>
      </a:spcBef>
      <a:spcAft>
        <a:spcPct val="0"/>
      </a:spcAft>
      <a:defRPr u="sng" kern="1200">
        <a:solidFill>
          <a:schemeClr val="tx1"/>
        </a:solidFill>
        <a:latin typeface="Arial" charset="0"/>
        <a:ea typeface="+mn-ea"/>
        <a:cs typeface="Arial" charset="0"/>
      </a:defRPr>
    </a:lvl4pPr>
    <a:lvl5pPr marL="1828800" algn="l" rtl="0" fontAlgn="base">
      <a:spcBef>
        <a:spcPct val="0"/>
      </a:spcBef>
      <a:spcAft>
        <a:spcPct val="0"/>
      </a:spcAft>
      <a:defRPr u="sng" kern="1200">
        <a:solidFill>
          <a:schemeClr val="tx1"/>
        </a:solidFill>
        <a:latin typeface="Arial" charset="0"/>
        <a:ea typeface="+mn-ea"/>
        <a:cs typeface="Arial" charset="0"/>
      </a:defRPr>
    </a:lvl5pPr>
    <a:lvl6pPr marL="2286000" algn="l" defTabSz="914400" rtl="0" eaLnBrk="1" latinLnBrk="0" hangingPunct="1">
      <a:defRPr u="sng" kern="1200">
        <a:solidFill>
          <a:schemeClr val="tx1"/>
        </a:solidFill>
        <a:latin typeface="Arial" charset="0"/>
        <a:ea typeface="+mn-ea"/>
        <a:cs typeface="Arial" charset="0"/>
      </a:defRPr>
    </a:lvl6pPr>
    <a:lvl7pPr marL="2743200" algn="l" defTabSz="914400" rtl="0" eaLnBrk="1" latinLnBrk="0" hangingPunct="1">
      <a:defRPr u="sng" kern="1200">
        <a:solidFill>
          <a:schemeClr val="tx1"/>
        </a:solidFill>
        <a:latin typeface="Arial" charset="0"/>
        <a:ea typeface="+mn-ea"/>
        <a:cs typeface="Arial" charset="0"/>
      </a:defRPr>
    </a:lvl7pPr>
    <a:lvl8pPr marL="3200400" algn="l" defTabSz="914400" rtl="0" eaLnBrk="1" latinLnBrk="0" hangingPunct="1">
      <a:defRPr u="sng" kern="1200">
        <a:solidFill>
          <a:schemeClr val="tx1"/>
        </a:solidFill>
        <a:latin typeface="Arial" charset="0"/>
        <a:ea typeface="+mn-ea"/>
        <a:cs typeface="Arial" charset="0"/>
      </a:defRPr>
    </a:lvl8pPr>
    <a:lvl9pPr marL="3657600" algn="l" defTabSz="914400" rtl="0" eaLnBrk="1" latinLnBrk="0" hangingPunct="1">
      <a:defRPr u="sng"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FF33"/>
    <a:srgbClr val="6E4924"/>
    <a:srgbClr val="996633"/>
    <a:srgbClr val="78B2A0"/>
    <a:srgbClr val="660033"/>
    <a:srgbClr val="CC3300"/>
    <a:srgbClr val="FC980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6" autoAdjust="0"/>
    <p:restoredTop sz="84666" autoAdjust="0"/>
  </p:normalViewPr>
  <p:slideViewPr>
    <p:cSldViewPr snapToGrid="0">
      <p:cViewPr>
        <p:scale>
          <a:sx n="75" d="100"/>
          <a:sy n="75" d="100"/>
        </p:scale>
        <p:origin x="-1128" y="-66"/>
      </p:cViewPr>
      <p:guideLst>
        <p:guide orient="horz" pos="2160"/>
        <p:guide pos="2880"/>
      </p:guideLst>
    </p:cSldViewPr>
  </p:slideViewPr>
  <p:outlineViewPr>
    <p:cViewPr>
      <p:scale>
        <a:sx n="33" d="100"/>
        <a:sy n="33" d="100"/>
      </p:scale>
      <p:origin x="0" y="0"/>
    </p:cViewPr>
  </p:outlineViewPr>
  <p:notesTextViewPr>
    <p:cViewPr>
      <p:scale>
        <a:sx n="120" d="100"/>
        <a:sy n="120" d="100"/>
      </p:scale>
      <p:origin x="0" y="0"/>
    </p:cViewPr>
  </p:notesTextViewPr>
  <p:sorterViewPr>
    <p:cViewPr>
      <p:scale>
        <a:sx n="100" d="100"/>
        <a:sy n="100" d="100"/>
      </p:scale>
      <p:origin x="0" y="5328"/>
    </p:cViewPr>
  </p:sorterViewPr>
  <p:notesViewPr>
    <p:cSldViewPr snapToGrid="0">
      <p:cViewPr>
        <p:scale>
          <a:sx n="100" d="100"/>
          <a:sy n="100" d="100"/>
        </p:scale>
        <p:origin x="-1770" y="72"/>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55245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213225"/>
            <a:ext cx="5486400" cy="424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pPr>
              <a:defRPr/>
            </a:pPr>
            <a:fld id="{8227C328-7E52-4F94-A899-0BAD77AEE540}" type="slidenum">
              <a:rPr lang="en-US"/>
              <a:pPr>
                <a:defRPr/>
              </a:pPr>
              <a:t>‹#›</a:t>
            </a:fld>
            <a:endParaRPr lang="en-US"/>
          </a:p>
        </p:txBody>
      </p:sp>
    </p:spTree>
    <p:extLst>
      <p:ext uri="{BB962C8B-B14F-4D97-AF65-F5344CB8AC3E}">
        <p14:creationId xmlns:p14="http://schemas.microsoft.com/office/powerpoint/2010/main" val="1748175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0" y="0"/>
            <a:ext cx="1095375" cy="68580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 name="Oval 7"/>
          <p:cNvSpPr>
            <a:spLocks noChangeArrowheads="1"/>
          </p:cNvSpPr>
          <p:nvPr userDrawn="1"/>
        </p:nvSpPr>
        <p:spPr bwMode="auto">
          <a:xfrm>
            <a:off x="409575" y="352425"/>
            <a:ext cx="1428750" cy="1352550"/>
          </a:xfrm>
          <a:prstGeom prst="ellipse">
            <a:avLst/>
          </a:prstGeom>
          <a:solidFill>
            <a:schemeClr val="bg1"/>
          </a:solidFill>
          <a:ln w="9525">
            <a:noFill/>
            <a:round/>
            <a:headEnd/>
            <a:tailEnd/>
          </a:ln>
          <a:effectLst/>
        </p:spPr>
        <p:txBody>
          <a:bodyPr wrap="none" anchor="ctr"/>
          <a:lstStyle/>
          <a:p>
            <a:pPr>
              <a:defRPr/>
            </a:pPr>
            <a:endParaRPr lang="en-US"/>
          </a:p>
        </p:txBody>
      </p:sp>
      <p:sp>
        <p:nvSpPr>
          <p:cNvPr id="4" name="Text Box 9"/>
          <p:cNvSpPr txBox="1">
            <a:spLocks noChangeArrowheads="1"/>
          </p:cNvSpPr>
          <p:nvPr userDrawn="1"/>
        </p:nvSpPr>
        <p:spPr bwMode="auto">
          <a:xfrm>
            <a:off x="1187450" y="2222500"/>
            <a:ext cx="7842250" cy="412750"/>
          </a:xfrm>
          <a:prstGeom prst="rect">
            <a:avLst/>
          </a:prstGeom>
          <a:noFill/>
          <a:ln w="9525">
            <a:noFill/>
            <a:miter lim="800000"/>
            <a:headEnd/>
            <a:tailEnd/>
          </a:ln>
          <a:effectLst/>
        </p:spPr>
        <p:txBody>
          <a:bodyPr>
            <a:spAutoFit/>
          </a:bodyPr>
          <a:lstStyle/>
          <a:p>
            <a:pPr algn="ctr">
              <a:spcBef>
                <a:spcPct val="50000"/>
              </a:spcBef>
              <a:defRPr/>
            </a:pPr>
            <a:r>
              <a:rPr lang="en-US" sz="2100" b="1" u="none">
                <a:solidFill>
                  <a:srgbClr val="FF5357"/>
                </a:solidFill>
              </a:rPr>
              <a:t>P</a:t>
            </a:r>
            <a:r>
              <a:rPr lang="en-US" sz="1700" b="1" u="none">
                <a:solidFill>
                  <a:srgbClr val="FF5357"/>
                </a:solidFill>
              </a:rPr>
              <a:t> </a:t>
            </a:r>
            <a:r>
              <a:rPr lang="en-US" sz="2100" b="1" u="none">
                <a:solidFill>
                  <a:srgbClr val="FF5357"/>
                </a:solidFill>
              </a:rPr>
              <a:t>R</a:t>
            </a:r>
            <a:r>
              <a:rPr lang="en-US" sz="1600" b="1" u="none">
                <a:solidFill>
                  <a:srgbClr val="FF5357"/>
                </a:solidFill>
              </a:rPr>
              <a:t> </a:t>
            </a:r>
            <a:r>
              <a:rPr lang="en-US" sz="2100" b="1" u="none">
                <a:solidFill>
                  <a:srgbClr val="FF5357"/>
                </a:solidFill>
              </a:rPr>
              <a:t>I</a:t>
            </a:r>
            <a:r>
              <a:rPr lang="en-US" sz="1600" b="1" u="none">
                <a:solidFill>
                  <a:srgbClr val="FF5357"/>
                </a:solidFill>
              </a:rPr>
              <a:t> </a:t>
            </a:r>
            <a:r>
              <a:rPr lang="en-US" sz="2100" b="1" u="none">
                <a:solidFill>
                  <a:srgbClr val="FF5357"/>
                </a:solidFill>
              </a:rPr>
              <a:t>N</a:t>
            </a:r>
            <a:r>
              <a:rPr lang="en-US" sz="1600" b="1" u="none">
                <a:solidFill>
                  <a:srgbClr val="FF5357"/>
                </a:solidFill>
              </a:rPr>
              <a:t> </a:t>
            </a:r>
            <a:r>
              <a:rPr lang="en-US" sz="2100" b="1" u="none">
                <a:solidFill>
                  <a:srgbClr val="FF5357"/>
                </a:solidFill>
              </a:rPr>
              <a:t>C</a:t>
            </a:r>
            <a:r>
              <a:rPr lang="en-US" sz="1600" b="1" u="none">
                <a:solidFill>
                  <a:srgbClr val="FF5357"/>
                </a:solidFill>
              </a:rPr>
              <a:t> </a:t>
            </a:r>
            <a:r>
              <a:rPr lang="en-US" sz="2100" b="1" u="none">
                <a:solidFill>
                  <a:srgbClr val="FF5357"/>
                </a:solidFill>
              </a:rPr>
              <a:t>I</a:t>
            </a:r>
            <a:r>
              <a:rPr lang="en-US" sz="1600" b="1" u="none">
                <a:solidFill>
                  <a:srgbClr val="FF5357"/>
                </a:solidFill>
              </a:rPr>
              <a:t> </a:t>
            </a:r>
            <a:r>
              <a:rPr lang="en-US" sz="2100" b="1" u="none">
                <a:solidFill>
                  <a:srgbClr val="FF5357"/>
                </a:solidFill>
              </a:rPr>
              <a:t>P</a:t>
            </a:r>
            <a:r>
              <a:rPr lang="en-US" sz="1600" b="1" u="none">
                <a:solidFill>
                  <a:srgbClr val="FF5357"/>
                </a:solidFill>
              </a:rPr>
              <a:t> </a:t>
            </a:r>
            <a:r>
              <a:rPr lang="en-US" sz="2100" b="1" u="none">
                <a:solidFill>
                  <a:srgbClr val="FF5357"/>
                </a:solidFill>
              </a:rPr>
              <a:t>L</a:t>
            </a:r>
            <a:r>
              <a:rPr lang="en-US" sz="1600" b="1" u="none">
                <a:solidFill>
                  <a:srgbClr val="FF5357"/>
                </a:solidFill>
              </a:rPr>
              <a:t> </a:t>
            </a:r>
            <a:r>
              <a:rPr lang="en-US" sz="2100" b="1" u="none">
                <a:solidFill>
                  <a:srgbClr val="FF5357"/>
                </a:solidFill>
              </a:rPr>
              <a:t>E</a:t>
            </a:r>
            <a:r>
              <a:rPr lang="en-US" sz="1600" b="1" u="none">
                <a:solidFill>
                  <a:srgbClr val="FF5357"/>
                </a:solidFill>
              </a:rPr>
              <a:t> </a:t>
            </a:r>
            <a:r>
              <a:rPr lang="en-US" sz="2100" b="1" u="none">
                <a:solidFill>
                  <a:srgbClr val="FF5357"/>
                </a:solidFill>
              </a:rPr>
              <a:t>S  O</a:t>
            </a:r>
            <a:r>
              <a:rPr lang="en-US" sz="1600" b="1" u="none">
                <a:solidFill>
                  <a:srgbClr val="FF5357"/>
                </a:solidFill>
              </a:rPr>
              <a:t> </a:t>
            </a:r>
            <a:r>
              <a:rPr lang="en-US" sz="2100" b="1" u="none">
                <a:solidFill>
                  <a:srgbClr val="FF5357"/>
                </a:solidFill>
              </a:rPr>
              <a:t>F</a:t>
            </a:r>
          </a:p>
        </p:txBody>
      </p:sp>
      <p:sp>
        <p:nvSpPr>
          <p:cNvPr id="5" name="Text Box 10"/>
          <p:cNvSpPr txBox="1">
            <a:spLocks noChangeArrowheads="1"/>
          </p:cNvSpPr>
          <p:nvPr userDrawn="1"/>
        </p:nvSpPr>
        <p:spPr bwMode="auto">
          <a:xfrm>
            <a:off x="1193800" y="2624138"/>
            <a:ext cx="7835900" cy="777875"/>
          </a:xfrm>
          <a:prstGeom prst="rect">
            <a:avLst/>
          </a:prstGeom>
          <a:noFill/>
          <a:ln w="9525">
            <a:noFill/>
            <a:miter lim="800000"/>
            <a:headEnd/>
            <a:tailEnd/>
          </a:ln>
          <a:effectLst/>
        </p:spPr>
        <p:txBody>
          <a:bodyPr>
            <a:spAutoFit/>
          </a:bodyPr>
          <a:lstStyle/>
          <a:p>
            <a:pPr algn="ctr">
              <a:spcBef>
                <a:spcPct val="50000"/>
              </a:spcBef>
              <a:defRPr/>
            </a:pPr>
            <a:r>
              <a:rPr lang="en-US" sz="4500" u="none">
                <a:latin typeface="Times New Roman" pitchFamily="18" charset="0"/>
              </a:rPr>
              <a:t>E</a:t>
            </a:r>
            <a:r>
              <a:rPr lang="en-US" sz="2800" u="none">
                <a:latin typeface="Times New Roman" pitchFamily="18" charset="0"/>
              </a:rPr>
              <a:t> </a:t>
            </a:r>
            <a:r>
              <a:rPr lang="en-US" sz="4500" u="none">
                <a:latin typeface="Times New Roman" pitchFamily="18" charset="0"/>
              </a:rPr>
              <a:t>C</a:t>
            </a:r>
            <a:r>
              <a:rPr lang="en-US" sz="2800" u="none">
                <a:latin typeface="Times New Roman" pitchFamily="18" charset="0"/>
              </a:rPr>
              <a:t> </a:t>
            </a:r>
            <a:r>
              <a:rPr lang="en-US" sz="4500" u="none">
                <a:latin typeface="Times New Roman" pitchFamily="18" charset="0"/>
              </a:rPr>
              <a:t>O</a:t>
            </a:r>
            <a:r>
              <a:rPr lang="en-US" sz="2800" u="none">
                <a:latin typeface="Times New Roman" pitchFamily="18" charset="0"/>
              </a:rPr>
              <a:t> </a:t>
            </a:r>
            <a:r>
              <a:rPr lang="en-US" sz="4500" u="none">
                <a:latin typeface="Times New Roman" pitchFamily="18" charset="0"/>
              </a:rPr>
              <a:t>N</a:t>
            </a:r>
            <a:r>
              <a:rPr lang="en-US" sz="2800" u="none">
                <a:latin typeface="Times New Roman" pitchFamily="18" charset="0"/>
              </a:rPr>
              <a:t> </a:t>
            </a:r>
            <a:r>
              <a:rPr lang="en-US" sz="4500" u="none">
                <a:latin typeface="Times New Roman" pitchFamily="18" charset="0"/>
              </a:rPr>
              <a:t>O</a:t>
            </a:r>
            <a:r>
              <a:rPr lang="en-US" sz="2800" u="none">
                <a:latin typeface="Times New Roman" pitchFamily="18" charset="0"/>
              </a:rPr>
              <a:t> </a:t>
            </a:r>
            <a:r>
              <a:rPr lang="en-US" sz="4500" u="none">
                <a:latin typeface="Times New Roman" pitchFamily="18" charset="0"/>
              </a:rPr>
              <a:t>M</a:t>
            </a:r>
            <a:r>
              <a:rPr lang="en-US" sz="2800" u="none">
                <a:latin typeface="Times New Roman" pitchFamily="18" charset="0"/>
              </a:rPr>
              <a:t> </a:t>
            </a:r>
            <a:r>
              <a:rPr lang="en-US" sz="4500" u="none">
                <a:latin typeface="Times New Roman" pitchFamily="18" charset="0"/>
              </a:rPr>
              <a:t>I</a:t>
            </a:r>
            <a:r>
              <a:rPr lang="en-US" sz="2800" u="none">
                <a:latin typeface="Times New Roman" pitchFamily="18" charset="0"/>
              </a:rPr>
              <a:t> </a:t>
            </a:r>
            <a:r>
              <a:rPr lang="en-US" sz="4500" u="none">
                <a:latin typeface="Times New Roman" pitchFamily="18" charset="0"/>
              </a:rPr>
              <a:t>C</a:t>
            </a:r>
            <a:r>
              <a:rPr lang="en-US" sz="2800" u="none">
                <a:latin typeface="Times New Roman" pitchFamily="18" charset="0"/>
              </a:rPr>
              <a:t> </a:t>
            </a:r>
            <a:r>
              <a:rPr lang="en-US" sz="4500" u="none">
                <a:latin typeface="Times New Roman" pitchFamily="18" charset="0"/>
              </a:rPr>
              <a:t>S</a:t>
            </a:r>
            <a:endParaRPr lang="en-US" sz="1900" b="1" u="none"/>
          </a:p>
        </p:txBody>
      </p:sp>
      <p:sp>
        <p:nvSpPr>
          <p:cNvPr id="6" name="Text Box 11"/>
          <p:cNvSpPr txBox="1">
            <a:spLocks noChangeArrowheads="1"/>
          </p:cNvSpPr>
          <p:nvPr userDrawn="1"/>
        </p:nvSpPr>
        <p:spPr bwMode="auto">
          <a:xfrm>
            <a:off x="1189038" y="3419475"/>
            <a:ext cx="7840662" cy="412750"/>
          </a:xfrm>
          <a:prstGeom prst="rect">
            <a:avLst/>
          </a:prstGeom>
          <a:noFill/>
          <a:ln w="9525">
            <a:noFill/>
            <a:miter lim="800000"/>
            <a:headEnd/>
            <a:tailEnd/>
          </a:ln>
          <a:effectLst/>
        </p:spPr>
        <p:txBody>
          <a:bodyPr>
            <a:spAutoFit/>
          </a:bodyPr>
          <a:lstStyle/>
          <a:p>
            <a:pPr algn="ctr">
              <a:spcBef>
                <a:spcPct val="50000"/>
              </a:spcBef>
              <a:defRPr/>
            </a:pPr>
            <a:r>
              <a:rPr lang="en-US" sz="2100" b="1" u="none">
                <a:solidFill>
                  <a:srgbClr val="FF5357"/>
                </a:solidFill>
              </a:rPr>
              <a:t>F</a:t>
            </a:r>
            <a:r>
              <a:rPr lang="en-US" sz="1600" b="1" u="none">
                <a:solidFill>
                  <a:srgbClr val="FF5357"/>
                </a:solidFill>
              </a:rPr>
              <a:t> </a:t>
            </a:r>
            <a:r>
              <a:rPr lang="en-US" sz="2100" b="1" u="none">
                <a:solidFill>
                  <a:srgbClr val="FF5357"/>
                </a:solidFill>
              </a:rPr>
              <a:t>O</a:t>
            </a:r>
            <a:r>
              <a:rPr lang="en-US" sz="1600" b="1" u="none">
                <a:solidFill>
                  <a:srgbClr val="FF5357"/>
                </a:solidFill>
              </a:rPr>
              <a:t> </a:t>
            </a:r>
            <a:r>
              <a:rPr lang="en-US" sz="2100" b="1" u="none">
                <a:solidFill>
                  <a:srgbClr val="FF5357"/>
                </a:solidFill>
              </a:rPr>
              <a:t>U</a:t>
            </a:r>
            <a:r>
              <a:rPr lang="en-US" sz="1600" b="1" u="none">
                <a:solidFill>
                  <a:srgbClr val="FF5357"/>
                </a:solidFill>
              </a:rPr>
              <a:t> </a:t>
            </a:r>
            <a:r>
              <a:rPr lang="en-US" sz="2100" b="1" u="none">
                <a:solidFill>
                  <a:srgbClr val="FF5357"/>
                </a:solidFill>
              </a:rPr>
              <a:t>R</a:t>
            </a:r>
            <a:r>
              <a:rPr lang="en-US" sz="1600" b="1" u="none">
                <a:solidFill>
                  <a:srgbClr val="FF5357"/>
                </a:solidFill>
              </a:rPr>
              <a:t> </a:t>
            </a:r>
            <a:r>
              <a:rPr lang="en-US" sz="2100" b="1" u="none">
                <a:solidFill>
                  <a:srgbClr val="FF5357"/>
                </a:solidFill>
              </a:rPr>
              <a:t>T</a:t>
            </a:r>
            <a:r>
              <a:rPr lang="en-US" sz="1600" b="1" u="none">
                <a:solidFill>
                  <a:srgbClr val="FF5357"/>
                </a:solidFill>
              </a:rPr>
              <a:t> </a:t>
            </a:r>
            <a:r>
              <a:rPr lang="en-US" sz="2100" b="1" u="none">
                <a:solidFill>
                  <a:srgbClr val="FF5357"/>
                </a:solidFill>
              </a:rPr>
              <a:t>H   E</a:t>
            </a:r>
            <a:r>
              <a:rPr lang="en-US" sz="1600" b="1" u="none">
                <a:solidFill>
                  <a:srgbClr val="FF5357"/>
                </a:solidFill>
              </a:rPr>
              <a:t> </a:t>
            </a:r>
            <a:r>
              <a:rPr lang="en-US" sz="2100" b="1" u="none">
                <a:solidFill>
                  <a:srgbClr val="FF5357"/>
                </a:solidFill>
              </a:rPr>
              <a:t>D</a:t>
            </a:r>
            <a:r>
              <a:rPr lang="en-US" sz="1600" b="1" u="none">
                <a:solidFill>
                  <a:srgbClr val="FF5357"/>
                </a:solidFill>
              </a:rPr>
              <a:t> </a:t>
            </a:r>
            <a:r>
              <a:rPr lang="en-US" sz="2100" b="1" u="none">
                <a:solidFill>
                  <a:srgbClr val="FF5357"/>
                </a:solidFill>
              </a:rPr>
              <a:t>I</a:t>
            </a:r>
            <a:r>
              <a:rPr lang="en-US" sz="1600" b="1" u="none">
                <a:solidFill>
                  <a:srgbClr val="FF5357"/>
                </a:solidFill>
              </a:rPr>
              <a:t> </a:t>
            </a:r>
            <a:r>
              <a:rPr lang="en-US" sz="2100" b="1" u="none">
                <a:solidFill>
                  <a:srgbClr val="FF5357"/>
                </a:solidFill>
              </a:rPr>
              <a:t>T</a:t>
            </a:r>
            <a:r>
              <a:rPr lang="en-US" sz="1600" b="1" u="none">
                <a:solidFill>
                  <a:srgbClr val="FF5357"/>
                </a:solidFill>
              </a:rPr>
              <a:t> </a:t>
            </a:r>
            <a:r>
              <a:rPr lang="en-US" sz="2100" b="1" u="none">
                <a:solidFill>
                  <a:srgbClr val="FF5357"/>
                </a:solidFill>
              </a:rPr>
              <a:t>I</a:t>
            </a:r>
            <a:r>
              <a:rPr lang="en-US" sz="1600" b="1" u="none">
                <a:solidFill>
                  <a:srgbClr val="FF5357"/>
                </a:solidFill>
              </a:rPr>
              <a:t> </a:t>
            </a:r>
            <a:r>
              <a:rPr lang="en-US" sz="2100" b="1" u="none">
                <a:solidFill>
                  <a:srgbClr val="FF5357"/>
                </a:solidFill>
              </a:rPr>
              <a:t>O</a:t>
            </a:r>
            <a:r>
              <a:rPr lang="en-US" sz="1600" b="1" u="none">
                <a:solidFill>
                  <a:srgbClr val="FF5357"/>
                </a:solidFill>
              </a:rPr>
              <a:t> </a:t>
            </a:r>
            <a:r>
              <a:rPr lang="en-US" sz="2100" b="1" u="none">
                <a:solidFill>
                  <a:srgbClr val="FF5357"/>
                </a:solidFill>
              </a:rPr>
              <a:t>N</a:t>
            </a:r>
          </a:p>
        </p:txBody>
      </p:sp>
      <p:sp>
        <p:nvSpPr>
          <p:cNvPr id="7" name="Line 12"/>
          <p:cNvSpPr>
            <a:spLocks noChangeShapeType="1"/>
          </p:cNvSpPr>
          <p:nvPr userDrawn="1"/>
        </p:nvSpPr>
        <p:spPr bwMode="auto">
          <a:xfrm>
            <a:off x="3781425" y="2638425"/>
            <a:ext cx="2633663" cy="0"/>
          </a:xfrm>
          <a:prstGeom prst="line">
            <a:avLst/>
          </a:prstGeom>
          <a:noFill/>
          <a:ln w="9525">
            <a:solidFill>
              <a:schemeClr val="tx1"/>
            </a:solidFill>
            <a:round/>
            <a:headEnd/>
            <a:tailEnd/>
          </a:ln>
          <a:effectLst/>
        </p:spPr>
        <p:txBody>
          <a:bodyPr/>
          <a:lstStyle/>
          <a:p>
            <a:pPr>
              <a:defRPr/>
            </a:pPr>
            <a:endParaRPr lang="en-US"/>
          </a:p>
        </p:txBody>
      </p:sp>
      <p:sp>
        <p:nvSpPr>
          <p:cNvPr id="8" name="Line 13"/>
          <p:cNvSpPr>
            <a:spLocks noChangeShapeType="1"/>
          </p:cNvSpPr>
          <p:nvPr userDrawn="1"/>
        </p:nvSpPr>
        <p:spPr bwMode="auto">
          <a:xfrm>
            <a:off x="3619500" y="3386138"/>
            <a:ext cx="2995613" cy="0"/>
          </a:xfrm>
          <a:prstGeom prst="line">
            <a:avLst/>
          </a:prstGeom>
          <a:noFill/>
          <a:ln w="9525">
            <a:solidFill>
              <a:schemeClr val="tx1"/>
            </a:solidFill>
            <a:round/>
            <a:headEnd/>
            <a:tailEnd/>
          </a:ln>
          <a:effectLst/>
        </p:spPr>
        <p:txBody>
          <a:bodyPr/>
          <a:lstStyle/>
          <a:p>
            <a:pPr>
              <a:defRPr/>
            </a:pPr>
            <a:endParaRPr lang="en-US"/>
          </a:p>
        </p:txBody>
      </p:sp>
      <p:sp>
        <p:nvSpPr>
          <p:cNvPr id="9" name="Text Box 14"/>
          <p:cNvSpPr txBox="1">
            <a:spLocks noChangeArrowheads="1"/>
          </p:cNvSpPr>
          <p:nvPr userDrawn="1"/>
        </p:nvSpPr>
        <p:spPr bwMode="auto">
          <a:xfrm>
            <a:off x="1209675" y="6457950"/>
            <a:ext cx="7800975" cy="336550"/>
          </a:xfrm>
          <a:prstGeom prst="rect">
            <a:avLst/>
          </a:prstGeom>
          <a:noFill/>
          <a:ln w="9525">
            <a:noFill/>
            <a:miter lim="800000"/>
            <a:headEnd/>
            <a:tailEnd/>
          </a:ln>
          <a:effectLst/>
        </p:spPr>
        <p:txBody>
          <a:bodyPr>
            <a:spAutoFit/>
          </a:bodyPr>
          <a:lstStyle/>
          <a:p>
            <a:pPr algn="ctr">
              <a:spcBef>
                <a:spcPct val="50000"/>
              </a:spcBef>
              <a:defRPr/>
            </a:pPr>
            <a:r>
              <a:rPr lang="en-US" sz="1600" i="1" u="none">
                <a:solidFill>
                  <a:srgbClr val="969696"/>
                </a:solidFill>
                <a:latin typeface="Times New Roman" pitchFamily="18" charset="0"/>
              </a:rPr>
              <a:t>© 2006 Thomson South-Western, all rights reserved</a:t>
            </a:r>
          </a:p>
        </p:txBody>
      </p:sp>
      <p:sp>
        <p:nvSpPr>
          <p:cNvPr id="10" name="Text Box 15"/>
          <p:cNvSpPr txBox="1">
            <a:spLocks noChangeArrowheads="1"/>
          </p:cNvSpPr>
          <p:nvPr userDrawn="1"/>
        </p:nvSpPr>
        <p:spPr bwMode="auto">
          <a:xfrm>
            <a:off x="1189038" y="4257675"/>
            <a:ext cx="7840662" cy="473075"/>
          </a:xfrm>
          <a:prstGeom prst="rect">
            <a:avLst/>
          </a:prstGeom>
          <a:noFill/>
          <a:ln w="9525">
            <a:noFill/>
            <a:miter lim="800000"/>
            <a:headEnd/>
            <a:tailEnd/>
          </a:ln>
          <a:effectLst/>
        </p:spPr>
        <p:txBody>
          <a:bodyPr>
            <a:spAutoFit/>
          </a:bodyPr>
          <a:lstStyle/>
          <a:p>
            <a:pPr algn="ctr">
              <a:spcBef>
                <a:spcPct val="50000"/>
              </a:spcBef>
              <a:defRPr/>
            </a:pPr>
            <a:r>
              <a:rPr lang="en-US" sz="2500" b="1" u="none">
                <a:solidFill>
                  <a:srgbClr val="0066CC"/>
                </a:solidFill>
              </a:rPr>
              <a:t>N.  G</a:t>
            </a:r>
            <a:r>
              <a:rPr lang="en-US" u="none"/>
              <a:t> </a:t>
            </a:r>
            <a:r>
              <a:rPr lang="en-US" sz="2500" b="1" u="none">
                <a:solidFill>
                  <a:srgbClr val="0066CC"/>
                </a:solidFill>
              </a:rPr>
              <a:t>R</a:t>
            </a:r>
            <a:r>
              <a:rPr lang="en-US" u="none"/>
              <a:t> </a:t>
            </a:r>
            <a:r>
              <a:rPr lang="en-US" sz="2500" b="1" u="none">
                <a:solidFill>
                  <a:srgbClr val="0066CC"/>
                </a:solidFill>
              </a:rPr>
              <a:t>E</a:t>
            </a:r>
            <a:r>
              <a:rPr lang="en-US" u="none"/>
              <a:t> </a:t>
            </a:r>
            <a:r>
              <a:rPr lang="en-US" sz="2500" b="1" u="none">
                <a:solidFill>
                  <a:srgbClr val="0066CC"/>
                </a:solidFill>
              </a:rPr>
              <a:t>G</a:t>
            </a:r>
            <a:r>
              <a:rPr lang="en-US" u="none"/>
              <a:t> </a:t>
            </a:r>
            <a:r>
              <a:rPr lang="en-US" sz="2500" b="1" u="none">
                <a:solidFill>
                  <a:srgbClr val="0066CC"/>
                </a:solidFill>
              </a:rPr>
              <a:t>O</a:t>
            </a:r>
            <a:r>
              <a:rPr lang="en-US" u="none"/>
              <a:t> </a:t>
            </a:r>
            <a:r>
              <a:rPr lang="en-US" sz="2500" b="1" u="none">
                <a:solidFill>
                  <a:srgbClr val="0066CC"/>
                </a:solidFill>
              </a:rPr>
              <a:t>R</a:t>
            </a:r>
            <a:r>
              <a:rPr lang="en-US" u="none"/>
              <a:t> </a:t>
            </a:r>
            <a:r>
              <a:rPr lang="en-US" sz="2500" b="1" u="none">
                <a:solidFill>
                  <a:srgbClr val="0066CC"/>
                </a:solidFill>
              </a:rPr>
              <a:t>Y  M</a:t>
            </a:r>
            <a:r>
              <a:rPr lang="en-US" u="none"/>
              <a:t> </a:t>
            </a:r>
            <a:r>
              <a:rPr lang="en-US" sz="2500" b="1" u="none">
                <a:solidFill>
                  <a:srgbClr val="0066CC"/>
                </a:solidFill>
              </a:rPr>
              <a:t>A</a:t>
            </a:r>
            <a:r>
              <a:rPr lang="en-US" u="none"/>
              <a:t> </a:t>
            </a:r>
            <a:r>
              <a:rPr lang="en-US" sz="2500" b="1" u="none">
                <a:solidFill>
                  <a:srgbClr val="0066CC"/>
                </a:solidFill>
              </a:rPr>
              <a:t>N</a:t>
            </a:r>
            <a:r>
              <a:rPr lang="en-US" u="none"/>
              <a:t> </a:t>
            </a:r>
            <a:r>
              <a:rPr lang="en-US" sz="2500" b="1" u="none">
                <a:solidFill>
                  <a:srgbClr val="0066CC"/>
                </a:solidFill>
              </a:rPr>
              <a:t>K</a:t>
            </a:r>
            <a:r>
              <a:rPr lang="en-US" u="none"/>
              <a:t> </a:t>
            </a:r>
            <a:r>
              <a:rPr lang="en-US" sz="2500" b="1" u="none">
                <a:solidFill>
                  <a:srgbClr val="0066CC"/>
                </a:solidFill>
              </a:rPr>
              <a:t>I</a:t>
            </a:r>
            <a:r>
              <a:rPr lang="en-US" u="none"/>
              <a:t> </a:t>
            </a:r>
            <a:r>
              <a:rPr lang="en-US" sz="2500" b="1" u="none">
                <a:solidFill>
                  <a:srgbClr val="0066CC"/>
                </a:solidFill>
              </a:rPr>
              <a:t>W</a:t>
            </a:r>
          </a:p>
        </p:txBody>
      </p:sp>
      <p:sp>
        <p:nvSpPr>
          <p:cNvPr id="11" name="Text Box 16"/>
          <p:cNvSpPr txBox="1">
            <a:spLocks noChangeArrowheads="1"/>
          </p:cNvSpPr>
          <p:nvPr userDrawn="1"/>
        </p:nvSpPr>
        <p:spPr bwMode="auto">
          <a:xfrm>
            <a:off x="1189038" y="5238750"/>
            <a:ext cx="7840662" cy="793750"/>
          </a:xfrm>
          <a:prstGeom prst="rect">
            <a:avLst/>
          </a:prstGeom>
          <a:noFill/>
          <a:ln w="9525">
            <a:noFill/>
            <a:miter lim="800000"/>
            <a:headEnd/>
            <a:tailEnd/>
          </a:ln>
          <a:effectLst/>
        </p:spPr>
        <p:txBody>
          <a:bodyPr>
            <a:spAutoFit/>
          </a:bodyPr>
          <a:lstStyle/>
          <a:p>
            <a:pPr algn="ctr">
              <a:defRPr/>
            </a:pPr>
            <a:r>
              <a:rPr lang="en-US" sz="2300" b="1" u="none">
                <a:solidFill>
                  <a:srgbClr val="008080"/>
                </a:solidFill>
              </a:rPr>
              <a:t>PowerPoint</a:t>
            </a:r>
            <a:r>
              <a:rPr lang="en-US" sz="2300" b="1" u="none" baseline="30000">
                <a:solidFill>
                  <a:srgbClr val="008080"/>
                </a:solidFill>
              </a:rPr>
              <a:t>®</a:t>
            </a:r>
            <a:r>
              <a:rPr lang="en-US" sz="2300" b="1" u="none">
                <a:solidFill>
                  <a:srgbClr val="008080"/>
                </a:solidFill>
              </a:rPr>
              <a:t> Slides</a:t>
            </a:r>
          </a:p>
          <a:p>
            <a:pPr algn="ctr">
              <a:defRPr/>
            </a:pPr>
            <a:r>
              <a:rPr lang="en-US" sz="2300" b="1" u="none">
                <a:solidFill>
                  <a:srgbClr val="008080"/>
                </a:solidFill>
              </a:rPr>
              <a:t>by Kathryn Nantz and Laurence Miners </a:t>
            </a:r>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2413"/>
            <a:ext cx="2057400" cy="5873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2413"/>
            <a:ext cx="6019800" cy="5873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52635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52635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93EF14E6-38AC-407C-975A-2685B32D2771}"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E2B3873-5C01-41C7-AFD1-8AFB08479102}"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C6D723F-A323-4CAA-B949-33A21C2FDE37}"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1DB4ABF-9A16-4B5F-AB5A-9A98A8900D88}"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A79D20C3-1F4D-4CE2-979E-C73F5E77A287}"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220D8AAD-B6C8-4151-96AB-4814A08873C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CCAE4B73-0846-4B39-AADC-2E9498E8C891}"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ED43FAE-B47F-4E56-9FB7-E0D117965EB9}"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D774824-3DDF-4014-A6B8-DC4236479D0B}"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AB9D253-B5BF-41F3-AC76-3AA94B5094E0}"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36359F8-F35C-41CD-9D71-FAD72111A98F}"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u="none">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u="none">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u="none">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u="none">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u="none">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u="none">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u="none">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u="none">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u="none">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u="none">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u="none">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u="none">
                  <a:latin typeface="Times New Roman" pitchFamily="18" charset="0"/>
                </a:endParaRPr>
              </a:p>
            </p:txBody>
          </p:sp>
        </p:grpSp>
      </p:grpSp>
      <p:sp>
        <p:nvSpPr>
          <p:cNvPr id="52942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2942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575D80C6-EB0D-48AE-A0EF-C89894C17A99}"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1CAEAC6-2087-46EB-A00C-532A3BCF855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2ABCD08-C38C-41E1-9CB1-1BD3B4C555E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6F09AA8-F581-4B4B-A6D2-B58F77593EB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6E934B2-8559-422C-8FE0-3CA4F174A5C6}"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D669C9B-1F55-496B-83E2-6BAE22D3F024}"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E97E8AC-8442-42D0-B830-9337B5DD82FF}"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6D661E0-E627-4CE1-ACD0-43E771ED9A1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2DC72C2-D1CD-4049-8989-3EAFC1A87D0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FF2DB85-4E6D-43BA-B2D6-65ECB1636BF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D3F1EA6-0132-4957-9992-9293A36E1B5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912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7675" y="2019300"/>
            <a:ext cx="4038600"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2019300"/>
            <a:ext cx="4038600"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752475"/>
            <a:ext cx="2073275" cy="5373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52475"/>
            <a:ext cx="6070600" cy="5373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01713"/>
            <a:ext cx="4038600"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01713"/>
            <a:ext cx="4038600"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912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CHAPTER 10</a:t>
            </a:r>
            <a:r>
              <a:rPr lang="en-US" b="0"/>
              <a:t>  EXTERNALITIES</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207645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09600"/>
            <a:ext cx="607695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w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52413"/>
            <a:ext cx="8229600"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3075" name="Rectangle 3"/>
          <p:cNvSpPr>
            <a:spLocks noGrp="1" noChangeArrowheads="1"/>
          </p:cNvSpPr>
          <p:nvPr>
            <p:ph type="body" idx="1"/>
          </p:nvPr>
        </p:nvSpPr>
        <p:spPr bwMode="auto">
          <a:xfrm>
            <a:off x="457200" y="1001713"/>
            <a:ext cx="8229600" cy="512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434975" y="6361113"/>
            <a:ext cx="7851775" cy="4000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700" b="1" u="none">
                <a:solidFill>
                  <a:srgbClr val="777777"/>
                </a:solidFill>
              </a:defRPr>
            </a:lvl1pPr>
          </a:lstStyle>
          <a:p>
            <a:pPr>
              <a:defRPr/>
            </a:pPr>
            <a:r>
              <a:rPr lang="en-US"/>
              <a:t>CHAPTER 10  EXTERNALITIES</a:t>
            </a:r>
          </a:p>
        </p:txBody>
      </p:sp>
      <p:sp>
        <p:nvSpPr>
          <p:cNvPr id="3078" name="Rectangle 6"/>
          <p:cNvSpPr>
            <a:spLocks noChangeArrowheads="1"/>
          </p:cNvSpPr>
          <p:nvPr/>
        </p:nvSpPr>
        <p:spPr bwMode="auto">
          <a:xfrm>
            <a:off x="8432800" y="6367463"/>
            <a:ext cx="609600" cy="374650"/>
          </a:xfrm>
          <a:prstGeom prst="rect">
            <a:avLst/>
          </a:prstGeom>
          <a:noFill/>
          <a:ln w="9525">
            <a:noFill/>
            <a:miter lim="800000"/>
            <a:headEnd/>
            <a:tailEnd/>
          </a:ln>
          <a:effectLst/>
        </p:spPr>
        <p:txBody>
          <a:bodyPr anchor="ctr"/>
          <a:lstStyle/>
          <a:p>
            <a:pPr>
              <a:defRPr/>
            </a:pPr>
            <a:fld id="{B2161B09-3B90-4AB2-B34F-4EEBB12E144B}" type="slidenum">
              <a:rPr lang="en-US" sz="1700" u="none">
                <a:solidFill>
                  <a:srgbClr val="777777"/>
                </a:solidFill>
              </a:rPr>
              <a:pPr>
                <a:defRPr/>
              </a:pPr>
              <a:t>‹#›</a:t>
            </a:fld>
            <a:endParaRPr lang="en-US" sz="1700" u="none">
              <a:solidFill>
                <a:srgbClr val="777777"/>
              </a:solidFill>
            </a:endParaRPr>
          </a:p>
        </p:txBody>
      </p:sp>
    </p:spTree>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left)">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wipe(left)">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5">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hf sldNum="0" hdr="0" dt="0"/>
  <p:txStyles>
    <p:titleStyle>
      <a:lvl1pPr algn="ctr" rtl="0" eaLnBrk="0" fontAlgn="base" hangingPunct="0">
        <a:spcBef>
          <a:spcPct val="0"/>
        </a:spcBef>
        <a:spcAft>
          <a:spcPct val="0"/>
        </a:spcAft>
        <a:defRPr sz="3400" b="1">
          <a:solidFill>
            <a:srgbClr val="333399"/>
          </a:solidFill>
          <a:latin typeface="+mj-lt"/>
          <a:ea typeface="+mj-ea"/>
          <a:cs typeface="+mj-cs"/>
        </a:defRPr>
      </a:lvl1pPr>
      <a:lvl2pPr algn="ctr" rtl="0" eaLnBrk="0" fontAlgn="base" hangingPunct="0">
        <a:spcBef>
          <a:spcPct val="0"/>
        </a:spcBef>
        <a:spcAft>
          <a:spcPct val="0"/>
        </a:spcAft>
        <a:defRPr sz="3400" b="1">
          <a:solidFill>
            <a:srgbClr val="333399"/>
          </a:solidFill>
          <a:latin typeface="Tahoma" pitchFamily="34" charset="0"/>
          <a:cs typeface="Arial" charset="0"/>
        </a:defRPr>
      </a:lvl2pPr>
      <a:lvl3pPr algn="ctr" rtl="0" eaLnBrk="0" fontAlgn="base" hangingPunct="0">
        <a:spcBef>
          <a:spcPct val="0"/>
        </a:spcBef>
        <a:spcAft>
          <a:spcPct val="0"/>
        </a:spcAft>
        <a:defRPr sz="3400" b="1">
          <a:solidFill>
            <a:srgbClr val="333399"/>
          </a:solidFill>
          <a:latin typeface="Tahoma" pitchFamily="34" charset="0"/>
          <a:cs typeface="Arial" charset="0"/>
        </a:defRPr>
      </a:lvl3pPr>
      <a:lvl4pPr algn="ctr" rtl="0" eaLnBrk="0" fontAlgn="base" hangingPunct="0">
        <a:spcBef>
          <a:spcPct val="0"/>
        </a:spcBef>
        <a:spcAft>
          <a:spcPct val="0"/>
        </a:spcAft>
        <a:defRPr sz="3400" b="1">
          <a:solidFill>
            <a:srgbClr val="333399"/>
          </a:solidFill>
          <a:latin typeface="Tahoma" pitchFamily="34" charset="0"/>
          <a:cs typeface="Arial" charset="0"/>
        </a:defRPr>
      </a:lvl4pPr>
      <a:lvl5pPr algn="ctr" rtl="0" eaLnBrk="0" fontAlgn="base" hangingPunct="0">
        <a:spcBef>
          <a:spcPct val="0"/>
        </a:spcBef>
        <a:spcAft>
          <a:spcPct val="0"/>
        </a:spcAft>
        <a:defRPr sz="3400" b="1">
          <a:solidFill>
            <a:srgbClr val="333399"/>
          </a:solidFill>
          <a:latin typeface="Tahoma" pitchFamily="34" charset="0"/>
          <a:cs typeface="Arial" charset="0"/>
        </a:defRPr>
      </a:lvl5pPr>
      <a:lvl6pPr marL="457200" algn="ctr" rtl="0" fontAlgn="base">
        <a:spcBef>
          <a:spcPct val="0"/>
        </a:spcBef>
        <a:spcAft>
          <a:spcPct val="0"/>
        </a:spcAft>
        <a:defRPr sz="3400" b="1">
          <a:solidFill>
            <a:srgbClr val="333399"/>
          </a:solidFill>
          <a:latin typeface="Tahoma" pitchFamily="34" charset="0"/>
          <a:cs typeface="Arial" charset="0"/>
        </a:defRPr>
      </a:lvl6pPr>
      <a:lvl7pPr marL="914400" algn="ctr" rtl="0" fontAlgn="base">
        <a:spcBef>
          <a:spcPct val="0"/>
        </a:spcBef>
        <a:spcAft>
          <a:spcPct val="0"/>
        </a:spcAft>
        <a:defRPr sz="3400" b="1">
          <a:solidFill>
            <a:srgbClr val="333399"/>
          </a:solidFill>
          <a:latin typeface="Tahoma" pitchFamily="34" charset="0"/>
          <a:cs typeface="Arial" charset="0"/>
        </a:defRPr>
      </a:lvl7pPr>
      <a:lvl8pPr marL="1371600" algn="ctr" rtl="0" fontAlgn="base">
        <a:spcBef>
          <a:spcPct val="0"/>
        </a:spcBef>
        <a:spcAft>
          <a:spcPct val="0"/>
        </a:spcAft>
        <a:defRPr sz="3400" b="1">
          <a:solidFill>
            <a:srgbClr val="333399"/>
          </a:solidFill>
          <a:latin typeface="Tahoma" pitchFamily="34" charset="0"/>
          <a:cs typeface="Arial" charset="0"/>
        </a:defRPr>
      </a:lvl8pPr>
      <a:lvl9pPr marL="1828800" algn="ctr" rtl="0" fontAlgn="base">
        <a:spcBef>
          <a:spcPct val="0"/>
        </a:spcBef>
        <a:spcAft>
          <a:spcPct val="0"/>
        </a:spcAft>
        <a:defRPr sz="3400" b="1">
          <a:solidFill>
            <a:srgbClr val="333399"/>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00B85C"/>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SzPct val="130000"/>
        <a:buChar char="•"/>
        <a:defRPr sz="2700">
          <a:solidFill>
            <a:schemeClr val="tx1"/>
          </a:solidFill>
          <a:latin typeface="+mn-lt"/>
          <a:cs typeface="+mn-cs"/>
        </a:defRPr>
      </a:lvl2pPr>
      <a:lvl3pPr marL="1143000" indent="-228600" algn="l" rtl="0" eaLnBrk="0" fontAlgn="base" hangingPunct="0">
        <a:spcBef>
          <a:spcPct val="20000"/>
        </a:spcBef>
        <a:spcAft>
          <a:spcPct val="0"/>
        </a:spcAft>
        <a:buClr>
          <a:srgbClr val="008080"/>
        </a:buClr>
        <a:buSzPct val="110000"/>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Figure Background Art02"/>
          <p:cNvPicPr>
            <a:picLocks noChangeAspect="1" noChangeArrowheads="1"/>
          </p:cNvPicPr>
          <p:nvPr/>
        </p:nvPicPr>
        <p:blipFill>
          <a:blip r:embed="rId13" cstate="print"/>
          <a:srcRect/>
          <a:stretch>
            <a:fillRect/>
          </a:stretch>
        </p:blipFill>
        <p:spPr bwMode="auto">
          <a:xfrm>
            <a:off x="0" y="395288"/>
            <a:ext cx="9144000" cy="6065837"/>
          </a:xfrm>
          <a:prstGeom prst="rect">
            <a:avLst/>
          </a:prstGeom>
          <a:noFill/>
          <a:ln w="9525">
            <a:noFill/>
            <a:miter lim="800000"/>
            <a:headEnd/>
            <a:tailEnd/>
          </a:ln>
        </p:spPr>
      </p:pic>
      <p:sp>
        <p:nvSpPr>
          <p:cNvPr id="451587" name="Text Box 3"/>
          <p:cNvSpPr txBox="1">
            <a:spLocks noChangeArrowheads="1"/>
          </p:cNvSpPr>
          <p:nvPr/>
        </p:nvSpPr>
        <p:spPr bwMode="auto">
          <a:xfrm rot="-21600000">
            <a:off x="6934200" y="6721475"/>
            <a:ext cx="1519238"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latin typeface="Times New Roman" pitchFamily="18" charset="0"/>
                <a:cs typeface="Times New Roman" pitchFamily="18" charset="0"/>
              </a:rPr>
              <a:t>©</a:t>
            </a:r>
            <a:r>
              <a:rPr lang="en-US" sz="900" u="none">
                <a:latin typeface="Times New Roman" pitchFamily="18" charset="0"/>
              </a:rPr>
              <a:t> 2007 Thomson South-Western</a:t>
            </a:r>
          </a:p>
        </p:txBody>
      </p:sp>
      <p:sp>
        <p:nvSpPr>
          <p:cNvPr id="10244" name="Rectangle 4"/>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Times New Roman" pitchFamily="18" charset="0"/>
        </a:defRPr>
      </a:lvl2pPr>
      <a:lvl3pPr algn="l" rtl="0" eaLnBrk="0" fontAlgn="base" hangingPunct="0">
        <a:spcBef>
          <a:spcPct val="0"/>
        </a:spcBef>
        <a:spcAft>
          <a:spcPct val="0"/>
        </a:spcAft>
        <a:defRPr sz="2400" b="1">
          <a:solidFill>
            <a:schemeClr val="tx2"/>
          </a:solidFill>
          <a:latin typeface="Times New Roman" pitchFamily="18" charset="0"/>
        </a:defRPr>
      </a:lvl3pPr>
      <a:lvl4pPr algn="l" rtl="0" eaLnBrk="0" fontAlgn="base" hangingPunct="0">
        <a:spcBef>
          <a:spcPct val="0"/>
        </a:spcBef>
        <a:spcAft>
          <a:spcPct val="0"/>
        </a:spcAft>
        <a:defRPr sz="2400" b="1">
          <a:solidFill>
            <a:schemeClr val="tx2"/>
          </a:solidFill>
          <a:latin typeface="Times New Roman" pitchFamily="18" charset="0"/>
        </a:defRPr>
      </a:lvl4pPr>
      <a:lvl5pPr algn="l" rtl="0" eaLnBrk="0" fontAlgn="base" hangingPunct="0">
        <a:spcBef>
          <a:spcPct val="0"/>
        </a:spcBef>
        <a:spcAft>
          <a:spcPct val="0"/>
        </a:spcAft>
        <a:defRPr sz="2400" b="1">
          <a:solidFill>
            <a:schemeClr val="tx2"/>
          </a:solidFill>
          <a:latin typeface="Times New Roman" pitchFamily="18" charset="0"/>
        </a:defRPr>
      </a:lvl5pPr>
      <a:lvl6pPr marL="457200" algn="l" rtl="0" fontAlgn="base">
        <a:spcBef>
          <a:spcPct val="0"/>
        </a:spcBef>
        <a:spcAft>
          <a:spcPct val="0"/>
        </a:spcAft>
        <a:defRPr sz="2400" b="1">
          <a:solidFill>
            <a:schemeClr val="tx2"/>
          </a:solidFill>
          <a:latin typeface="Times New Roman" pitchFamily="18" charset="0"/>
        </a:defRPr>
      </a:lvl6pPr>
      <a:lvl7pPr marL="914400" algn="l" rtl="0" fontAlgn="base">
        <a:spcBef>
          <a:spcPct val="0"/>
        </a:spcBef>
        <a:spcAft>
          <a:spcPct val="0"/>
        </a:spcAft>
        <a:defRPr sz="2400" b="1">
          <a:solidFill>
            <a:schemeClr val="tx2"/>
          </a:solidFill>
          <a:latin typeface="Times New Roman" pitchFamily="18" charset="0"/>
        </a:defRPr>
      </a:lvl7pPr>
      <a:lvl8pPr marL="1371600" algn="l" rtl="0" fontAlgn="base">
        <a:spcBef>
          <a:spcPct val="0"/>
        </a:spcBef>
        <a:spcAft>
          <a:spcPct val="0"/>
        </a:spcAft>
        <a:defRPr sz="2400" b="1">
          <a:solidFill>
            <a:schemeClr val="tx2"/>
          </a:solidFill>
          <a:latin typeface="Times New Roman" pitchFamily="18" charset="0"/>
        </a:defRPr>
      </a:lvl8pPr>
      <a:lvl9pPr marL="1828800" algn="l" rtl="0" fontAlgn="base">
        <a:spcBef>
          <a:spcPct val="0"/>
        </a:spcBef>
        <a:spcAft>
          <a:spcPct val="0"/>
        </a:spcAft>
        <a:defRPr sz="2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Figure Background Art"/>
          <p:cNvPicPr>
            <a:picLocks noChangeAspect="1" noChangeArrowheads="1"/>
          </p:cNvPicPr>
          <p:nvPr/>
        </p:nvPicPr>
        <p:blipFill>
          <a:blip r:embed="rId13" cstate="print"/>
          <a:srcRect t="2173" r="1666" b="2251"/>
          <a:stretch>
            <a:fillRect/>
          </a:stretch>
        </p:blipFill>
        <p:spPr bwMode="auto">
          <a:xfrm>
            <a:off x="0" y="0"/>
            <a:ext cx="9144000" cy="6858000"/>
          </a:xfrm>
          <a:prstGeom prst="rect">
            <a:avLst/>
          </a:prstGeom>
          <a:noFill/>
          <a:ln w="9525">
            <a:noFill/>
            <a:miter lim="800000"/>
            <a:headEnd/>
            <a:tailEnd/>
          </a:ln>
        </p:spPr>
      </p:pic>
      <p:sp>
        <p:nvSpPr>
          <p:cNvPr id="452611" name="Text Box 3"/>
          <p:cNvSpPr txBox="1">
            <a:spLocks noChangeArrowheads="1"/>
          </p:cNvSpPr>
          <p:nvPr/>
        </p:nvSpPr>
        <p:spPr bwMode="auto">
          <a:xfrm rot="-21600000">
            <a:off x="7239000" y="6569075"/>
            <a:ext cx="1519238"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latin typeface="Times New Roman" pitchFamily="18" charset="0"/>
                <a:cs typeface="Times New Roman" pitchFamily="18" charset="0"/>
              </a:rPr>
              <a:t>©</a:t>
            </a:r>
            <a:r>
              <a:rPr lang="en-US" sz="900" u="none">
                <a:latin typeface="Times New Roman" pitchFamily="18" charset="0"/>
              </a:rPr>
              <a:t> 2007 Thomson South-Western</a:t>
            </a:r>
          </a:p>
        </p:txBody>
      </p:sp>
      <p:sp>
        <p:nvSpPr>
          <p:cNvPr id="11268"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Times New Roman" pitchFamily="18" charset="0"/>
        </a:defRPr>
      </a:lvl2pPr>
      <a:lvl3pPr algn="l" rtl="0" eaLnBrk="0" fontAlgn="base" hangingPunct="0">
        <a:spcBef>
          <a:spcPct val="0"/>
        </a:spcBef>
        <a:spcAft>
          <a:spcPct val="0"/>
        </a:spcAft>
        <a:defRPr sz="2400" b="1">
          <a:solidFill>
            <a:schemeClr val="tx2"/>
          </a:solidFill>
          <a:latin typeface="Times New Roman" pitchFamily="18" charset="0"/>
        </a:defRPr>
      </a:lvl3pPr>
      <a:lvl4pPr algn="l" rtl="0" eaLnBrk="0" fontAlgn="base" hangingPunct="0">
        <a:spcBef>
          <a:spcPct val="0"/>
        </a:spcBef>
        <a:spcAft>
          <a:spcPct val="0"/>
        </a:spcAft>
        <a:defRPr sz="2400" b="1">
          <a:solidFill>
            <a:schemeClr val="tx2"/>
          </a:solidFill>
          <a:latin typeface="Times New Roman" pitchFamily="18" charset="0"/>
        </a:defRPr>
      </a:lvl4pPr>
      <a:lvl5pPr algn="l" rtl="0" eaLnBrk="0" fontAlgn="base" hangingPunct="0">
        <a:spcBef>
          <a:spcPct val="0"/>
        </a:spcBef>
        <a:spcAft>
          <a:spcPct val="0"/>
        </a:spcAft>
        <a:defRPr sz="2400" b="1">
          <a:solidFill>
            <a:schemeClr val="tx2"/>
          </a:solidFill>
          <a:latin typeface="Times New Roman" pitchFamily="18" charset="0"/>
        </a:defRPr>
      </a:lvl5pPr>
      <a:lvl6pPr marL="457200" algn="l" rtl="0" fontAlgn="base">
        <a:spcBef>
          <a:spcPct val="0"/>
        </a:spcBef>
        <a:spcAft>
          <a:spcPct val="0"/>
        </a:spcAft>
        <a:defRPr sz="2400" b="1">
          <a:solidFill>
            <a:schemeClr val="tx2"/>
          </a:solidFill>
          <a:latin typeface="Times New Roman" pitchFamily="18" charset="0"/>
        </a:defRPr>
      </a:lvl6pPr>
      <a:lvl7pPr marL="914400" algn="l" rtl="0" fontAlgn="base">
        <a:spcBef>
          <a:spcPct val="0"/>
        </a:spcBef>
        <a:spcAft>
          <a:spcPct val="0"/>
        </a:spcAft>
        <a:defRPr sz="2400" b="1">
          <a:solidFill>
            <a:schemeClr val="tx2"/>
          </a:solidFill>
          <a:latin typeface="Times New Roman" pitchFamily="18" charset="0"/>
        </a:defRPr>
      </a:lvl7pPr>
      <a:lvl8pPr marL="1371600" algn="l" rtl="0" fontAlgn="base">
        <a:spcBef>
          <a:spcPct val="0"/>
        </a:spcBef>
        <a:spcAft>
          <a:spcPct val="0"/>
        </a:spcAft>
        <a:defRPr sz="2400" b="1">
          <a:solidFill>
            <a:schemeClr val="tx2"/>
          </a:solidFill>
          <a:latin typeface="Times New Roman" pitchFamily="18" charset="0"/>
        </a:defRPr>
      </a:lvl8pPr>
      <a:lvl9pPr marL="1828800" algn="l" rtl="0" fontAlgn="base">
        <a:spcBef>
          <a:spcPct val="0"/>
        </a:spcBef>
        <a:spcAft>
          <a:spcPct val="0"/>
        </a:spcAft>
        <a:defRPr sz="2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6A9AC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457200" y="1600200"/>
            <a:ext cx="8229600" cy="452596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3635" name="Rectangle 3"/>
          <p:cNvSpPr>
            <a:spLocks noChangeArrowheads="1"/>
          </p:cNvSpPr>
          <p:nvPr/>
        </p:nvSpPr>
        <p:spPr bwMode="auto">
          <a:xfrm>
            <a:off x="457200" y="152400"/>
            <a:ext cx="8382000" cy="1219200"/>
          </a:xfrm>
          <a:prstGeom prst="rect">
            <a:avLst/>
          </a:prstGeom>
          <a:noFill/>
          <a:ln w="9525">
            <a:noFill/>
            <a:miter lim="800000"/>
            <a:headEnd/>
            <a:tailEnd/>
          </a:ln>
          <a:effectLst/>
        </p:spPr>
        <p:txBody>
          <a:bodyPr anchor="ctr"/>
          <a:lstStyle/>
          <a:p>
            <a:pPr algn="ctr">
              <a:defRPr/>
            </a:pPr>
            <a:r>
              <a:rPr lang="en-US" sz="4000" b="1" u="none">
                <a:solidFill>
                  <a:schemeClr val="bg1"/>
                </a:solidFill>
                <a:latin typeface="Times New Roman" pitchFamily="18" charset="0"/>
              </a:rPr>
              <a:t>Summary</a:t>
            </a:r>
          </a:p>
        </p:txBody>
      </p:sp>
      <p:sp>
        <p:nvSpPr>
          <p:cNvPr id="45363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a:effectLst/>
        </p:spPr>
        <p:txBody>
          <a:bodyPr wrap="none" anchor="ctr"/>
          <a:lstStyle/>
          <a:p>
            <a:pPr>
              <a:defRPr/>
            </a:pPr>
            <a:endParaRPr lang="en-US"/>
          </a:p>
        </p:txBody>
      </p:sp>
      <p:sp>
        <p:nvSpPr>
          <p:cNvPr id="453637" name="Text Box 5"/>
          <p:cNvSpPr txBox="1">
            <a:spLocks noChangeArrowheads="1"/>
          </p:cNvSpPr>
          <p:nvPr/>
        </p:nvSpPr>
        <p:spPr bwMode="auto">
          <a:xfrm rot="-21600000">
            <a:off x="6934200" y="6721475"/>
            <a:ext cx="1519238"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solidFill>
                  <a:schemeClr val="bg1"/>
                </a:solidFill>
                <a:latin typeface="Times New Roman" pitchFamily="18" charset="0"/>
                <a:cs typeface="Times New Roman" pitchFamily="18" charset="0"/>
              </a:rPr>
              <a:t>©</a:t>
            </a:r>
            <a:r>
              <a:rPr lang="en-US" sz="900" u="none">
                <a:solidFill>
                  <a:schemeClr val="bg1"/>
                </a:solidFill>
                <a:latin typeface="Times New Roman" pitchFamily="18" charset="0"/>
              </a:rPr>
              <a:t> 2007 Thomson South-Western</a:t>
            </a:r>
          </a:p>
        </p:txBody>
      </p:sp>
    </p:spTree>
  </p:cSld>
  <p:clrMap bg1="dk2" tx1="lt1" bg2="dk1"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Times New Roman" pitchFamily="18" charset="0"/>
        </a:defRPr>
      </a:lvl2pPr>
      <a:lvl3pPr algn="ctr" rtl="0" eaLnBrk="0" fontAlgn="base" hangingPunct="0">
        <a:spcBef>
          <a:spcPct val="0"/>
        </a:spcBef>
        <a:spcAft>
          <a:spcPct val="0"/>
        </a:spcAft>
        <a:defRPr sz="4000" b="1">
          <a:solidFill>
            <a:schemeClr val="bg1"/>
          </a:solidFill>
          <a:latin typeface="Times New Roman" pitchFamily="18" charset="0"/>
        </a:defRPr>
      </a:lvl3pPr>
      <a:lvl4pPr algn="ctr" rtl="0" eaLnBrk="0" fontAlgn="base" hangingPunct="0">
        <a:spcBef>
          <a:spcPct val="0"/>
        </a:spcBef>
        <a:spcAft>
          <a:spcPct val="0"/>
        </a:spcAft>
        <a:defRPr sz="4000" b="1">
          <a:solidFill>
            <a:schemeClr val="bg1"/>
          </a:solidFill>
          <a:latin typeface="Times New Roman" pitchFamily="18" charset="0"/>
        </a:defRPr>
      </a:lvl4pPr>
      <a:lvl5pPr algn="ctr" rtl="0" eaLnBrk="0" fontAlgn="base" hangingPunct="0">
        <a:spcBef>
          <a:spcPct val="0"/>
        </a:spcBef>
        <a:spcAft>
          <a:spcPct val="0"/>
        </a:spcAft>
        <a:defRPr sz="4000" b="1">
          <a:solidFill>
            <a:schemeClr val="bg1"/>
          </a:solidFill>
          <a:latin typeface="Times New Roman" pitchFamily="18" charset="0"/>
        </a:defRPr>
      </a:lvl5pPr>
      <a:lvl6pPr marL="457200" algn="ctr" rtl="0" fontAlgn="base">
        <a:spcBef>
          <a:spcPct val="0"/>
        </a:spcBef>
        <a:spcAft>
          <a:spcPct val="0"/>
        </a:spcAft>
        <a:defRPr sz="4000" b="1">
          <a:solidFill>
            <a:schemeClr val="bg1"/>
          </a:solidFill>
          <a:latin typeface="Times New Roman" pitchFamily="18" charset="0"/>
        </a:defRPr>
      </a:lvl6pPr>
      <a:lvl7pPr marL="914400" algn="ctr" rtl="0" fontAlgn="base">
        <a:spcBef>
          <a:spcPct val="0"/>
        </a:spcBef>
        <a:spcAft>
          <a:spcPct val="0"/>
        </a:spcAft>
        <a:defRPr sz="4000" b="1">
          <a:solidFill>
            <a:schemeClr val="bg1"/>
          </a:solidFill>
          <a:latin typeface="Times New Roman" pitchFamily="18" charset="0"/>
        </a:defRPr>
      </a:lvl7pPr>
      <a:lvl8pPr marL="1371600" algn="ctr" rtl="0" fontAlgn="base">
        <a:spcBef>
          <a:spcPct val="0"/>
        </a:spcBef>
        <a:spcAft>
          <a:spcPct val="0"/>
        </a:spcAft>
        <a:defRPr sz="4000" b="1">
          <a:solidFill>
            <a:schemeClr val="bg1"/>
          </a:solidFill>
          <a:latin typeface="Times New Roman" pitchFamily="18" charset="0"/>
        </a:defRPr>
      </a:lvl8pPr>
      <a:lvl9pPr marL="1828800" algn="ctr" rtl="0" fontAlgn="base">
        <a:spcBef>
          <a:spcPct val="0"/>
        </a:spcBef>
        <a:spcAft>
          <a:spcPct val="0"/>
        </a:spcAft>
        <a:defRPr sz="40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4659" name="Text Box 3"/>
          <p:cNvSpPr txBox="1">
            <a:spLocks noChangeArrowheads="1"/>
          </p:cNvSpPr>
          <p:nvPr/>
        </p:nvSpPr>
        <p:spPr bwMode="auto">
          <a:xfrm rot="-21600000">
            <a:off x="7624763" y="6721475"/>
            <a:ext cx="1519237"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solidFill>
                  <a:schemeClr val="bg1"/>
                </a:solidFill>
                <a:latin typeface="Times New Roman" pitchFamily="18" charset="0"/>
                <a:cs typeface="Times New Roman" pitchFamily="18" charset="0"/>
              </a:rPr>
              <a:t>©</a:t>
            </a:r>
            <a:r>
              <a:rPr lang="en-US" sz="900" u="none">
                <a:solidFill>
                  <a:schemeClr val="bg1"/>
                </a:solidFill>
                <a:latin typeface="Times New Roman" pitchFamily="18" charset="0"/>
              </a:rPr>
              <a:t> 2007 Thomson South-Western</a:t>
            </a:r>
          </a:p>
        </p:txBody>
      </p:sp>
    </p:spTree>
  </p:cSld>
  <p:clrMap bg1="dk2" tx1="lt1" bg2="dk1" tx2="lt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4716463" y="5345113"/>
            <a:ext cx="4427537" cy="1512887"/>
            <a:chOff x="2971" y="3367"/>
            <a:chExt cx="2789" cy="953"/>
          </a:xfrm>
        </p:grpSpPr>
        <p:sp>
          <p:nvSpPr>
            <p:cNvPr id="52531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52531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1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1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1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52532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525330"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25331"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effectLst>
                  <a:outerShdw blurRad="38100" dist="38100" dir="2700000" algn="tl">
                    <a:srgbClr val="000000"/>
                  </a:outerShdw>
                </a:effectLst>
                <a:latin typeface="+mn-lt"/>
              </a:defRPr>
            </a:lvl1pPr>
          </a:lstStyle>
          <a:p>
            <a:pPr>
              <a:defRPr/>
            </a:pPr>
            <a:endParaRPr lang="en-US"/>
          </a:p>
        </p:txBody>
      </p:sp>
      <p:sp>
        <p:nvSpPr>
          <p:cNvPr id="52533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u="none">
                <a:effectLst>
                  <a:outerShdw blurRad="38100" dist="38100" dir="2700000" algn="tl">
                    <a:srgbClr val="000000"/>
                  </a:outerShdw>
                </a:effectLst>
                <a:latin typeface="+mn-lt"/>
              </a:defRPr>
            </a:lvl1pPr>
          </a:lstStyle>
          <a:p>
            <a:pPr>
              <a:defRPr/>
            </a:pPr>
            <a:endParaRPr lang="en-US"/>
          </a:p>
        </p:txBody>
      </p:sp>
      <p:sp>
        <p:nvSpPr>
          <p:cNvPr id="525333"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effectLst>
                  <a:outerShdw blurRad="38100" dist="38100" dir="2700000" algn="tl">
                    <a:srgbClr val="000000"/>
                  </a:outerShdw>
                </a:effectLst>
                <a:latin typeface="+mn-lt"/>
              </a:defRPr>
            </a:lvl1pPr>
          </a:lstStyle>
          <a:p>
            <a:pPr>
              <a:defRPr/>
            </a:pPr>
            <a:fld id="{62D8AE41-2C87-4282-9B79-06733A6DEED1}" type="slidenum">
              <a:rPr lang="en-US"/>
              <a:pPr>
                <a:defRPr/>
              </a:pPr>
              <a:t>‹#›</a:t>
            </a:fld>
            <a:endParaRPr lang="en-US"/>
          </a:p>
        </p:txBody>
      </p:sp>
      <p:sp>
        <p:nvSpPr>
          <p:cNvPr id="52533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87"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u="none"/>
            </a:lvl1pPr>
          </a:lstStyle>
          <a:p>
            <a:pPr>
              <a:defRPr/>
            </a:pPr>
            <a:endParaRPr lang="en-US"/>
          </a:p>
        </p:txBody>
      </p:sp>
      <p:sp>
        <p:nvSpPr>
          <p:cNvPr id="5283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Black" pitchFamily="34" charset="0"/>
              </a:defRPr>
            </a:lvl1pPr>
          </a:lstStyle>
          <a:p>
            <a:pPr>
              <a:defRPr/>
            </a:pPr>
            <a:fld id="{D49B8AB9-496C-4162-92E9-7B761900CF51}" type="slidenum">
              <a:rPr lang="en-US"/>
              <a:pPr>
                <a:defRPr/>
              </a:pPr>
              <a:t>‹#›</a:t>
            </a:fld>
            <a:endParaRPr lang="en-US"/>
          </a:p>
        </p:txBody>
      </p:sp>
      <p:grpSp>
        <p:nvGrpSpPr>
          <p:cNvPr id="15364" name="Group 4"/>
          <p:cNvGrpSpPr>
            <a:grpSpLocks/>
          </p:cNvGrpSpPr>
          <p:nvPr/>
        </p:nvGrpSpPr>
        <p:grpSpPr bwMode="auto">
          <a:xfrm>
            <a:off x="0" y="0"/>
            <a:ext cx="9144000" cy="546100"/>
            <a:chOff x="0" y="0"/>
            <a:chExt cx="5760" cy="344"/>
          </a:xfrm>
        </p:grpSpPr>
        <p:sp>
          <p:nvSpPr>
            <p:cNvPr id="52838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u="none">
                <a:latin typeface="Times New Roman" pitchFamily="18" charset="0"/>
              </a:endParaRPr>
            </a:p>
          </p:txBody>
        </p:sp>
        <p:sp>
          <p:nvSpPr>
            <p:cNvPr id="52839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u="none">
                <a:latin typeface="Times New Roman" pitchFamily="18" charset="0"/>
              </a:endParaRPr>
            </a:p>
          </p:txBody>
        </p:sp>
        <p:sp>
          <p:nvSpPr>
            <p:cNvPr id="52839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u="none">
                <a:solidFill>
                  <a:schemeClr val="hlink"/>
                </a:solidFill>
              </a:endParaRPr>
            </a:p>
          </p:txBody>
        </p:sp>
        <p:sp>
          <p:nvSpPr>
            <p:cNvPr id="52839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u="none">
                <a:solidFill>
                  <a:schemeClr val="hlink"/>
                </a:solidFill>
              </a:endParaRPr>
            </a:p>
          </p:txBody>
        </p:sp>
        <p:sp>
          <p:nvSpPr>
            <p:cNvPr id="52839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u="none">
                <a:solidFill>
                  <a:schemeClr val="accent2"/>
                </a:solidFill>
              </a:endParaRPr>
            </a:p>
          </p:txBody>
        </p:sp>
        <p:sp>
          <p:nvSpPr>
            <p:cNvPr id="52839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u="none">
                <a:solidFill>
                  <a:schemeClr val="hlink"/>
                </a:solidFill>
              </a:endParaRPr>
            </a:p>
          </p:txBody>
        </p:sp>
        <p:sp>
          <p:nvSpPr>
            <p:cNvPr id="52839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u="none">
                <a:latin typeface="Times New Roman" pitchFamily="18" charset="0"/>
              </a:endParaRPr>
            </a:p>
          </p:txBody>
        </p:sp>
        <p:sp>
          <p:nvSpPr>
            <p:cNvPr id="52839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u="none">
                <a:solidFill>
                  <a:schemeClr val="accent2"/>
                </a:solidFill>
              </a:endParaRPr>
            </a:p>
          </p:txBody>
        </p:sp>
        <p:sp>
          <p:nvSpPr>
            <p:cNvPr id="52839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u="none">
                <a:solidFill>
                  <a:schemeClr val="accent2"/>
                </a:solidFill>
              </a:endParaRPr>
            </a:p>
          </p:txBody>
        </p:sp>
      </p:grpSp>
      <p:sp>
        <p:nvSpPr>
          <p:cNvPr id="1536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84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88"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A9AC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52400"/>
            <a:ext cx="8382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1107" name="Rectangle 3"/>
          <p:cNvSpPr>
            <a:spLocks noGrp="1" noChangeArrowheads="1"/>
          </p:cNvSpPr>
          <p:nvPr>
            <p:ph type="body" idx="1"/>
          </p:nvPr>
        </p:nvSpPr>
        <p:spPr bwMode="auto">
          <a:xfrm>
            <a:off x="381000" y="1447800"/>
            <a:ext cx="8382000" cy="4876800"/>
          </a:xfrm>
          <a:prstGeom prst="rect">
            <a:avLst/>
          </a:prstGeom>
          <a:solidFill>
            <a:schemeClr val="bg1"/>
          </a:solidFill>
          <a:ln w="635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08" name="Text Box 4"/>
          <p:cNvSpPr txBox="1">
            <a:spLocks noChangeArrowheads="1"/>
          </p:cNvSpPr>
          <p:nvPr/>
        </p:nvSpPr>
        <p:spPr bwMode="auto">
          <a:xfrm rot="-21600000">
            <a:off x="7239000" y="6721475"/>
            <a:ext cx="1519238"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latin typeface="Times New Roman" pitchFamily="18" charset="0"/>
                <a:cs typeface="Times New Roman" pitchFamily="18" charset="0"/>
              </a:rPr>
              <a:t>©</a:t>
            </a:r>
            <a:r>
              <a:rPr lang="en-US" sz="900" u="none">
                <a:latin typeface="Times New Roman" pitchFamily="18" charset="0"/>
              </a:rPr>
              <a:t> 2007 Thomson South-Western</a:t>
            </a:r>
          </a:p>
        </p:txBody>
      </p:sp>
    </p:spTree>
  </p:cSld>
  <p:clrMap bg1="dk2" tx1="lt1" bg2="dk1" tx2="lt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Effect transition="in" filter="wipe(left)">
                                      <p:cBhvr>
                                        <p:cTn id="7" dur="500"/>
                                        <p:tgtEl>
                                          <p:spTgt spid="431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1107">
                                            <p:txEl>
                                              <p:pRg st="1" end="1"/>
                                            </p:txEl>
                                          </p:spTgt>
                                        </p:tgtEl>
                                        <p:attrNameLst>
                                          <p:attrName>style.visibility</p:attrName>
                                        </p:attrNameLst>
                                      </p:cBhvr>
                                      <p:to>
                                        <p:strVal val="visible"/>
                                      </p:to>
                                    </p:set>
                                    <p:animEffect transition="in" filter="wipe(left)">
                                      <p:cBhvr>
                                        <p:cTn id="12" dur="500"/>
                                        <p:tgtEl>
                                          <p:spTgt spid="43110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31107">
                                            <p:txEl>
                                              <p:pRg st="2" end="2"/>
                                            </p:txEl>
                                          </p:spTgt>
                                        </p:tgtEl>
                                        <p:attrNameLst>
                                          <p:attrName>style.visibility</p:attrName>
                                        </p:attrNameLst>
                                      </p:cBhvr>
                                      <p:to>
                                        <p:strVal val="visible"/>
                                      </p:to>
                                    </p:set>
                                    <p:animEffect transition="in" filter="wipe(left)">
                                      <p:cBhvr>
                                        <p:cTn id="15" dur="500"/>
                                        <p:tgtEl>
                                          <p:spTgt spid="43110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31107">
                                            <p:txEl>
                                              <p:pRg st="3" end="3"/>
                                            </p:txEl>
                                          </p:spTgt>
                                        </p:tgtEl>
                                        <p:attrNameLst>
                                          <p:attrName>style.visibility</p:attrName>
                                        </p:attrNameLst>
                                      </p:cBhvr>
                                      <p:to>
                                        <p:strVal val="visible"/>
                                      </p:to>
                                    </p:set>
                                    <p:animEffect transition="in" filter="wipe(left)">
                                      <p:cBhvr>
                                        <p:cTn id="18" dur="500"/>
                                        <p:tgtEl>
                                          <p:spTgt spid="43110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1107">
                                            <p:txEl>
                                              <p:pRg st="4" end="4"/>
                                            </p:txEl>
                                          </p:spTgt>
                                        </p:tgtEl>
                                        <p:attrNameLst>
                                          <p:attrName>style.visibility</p:attrName>
                                        </p:attrNameLst>
                                      </p:cBhvr>
                                      <p:to>
                                        <p:strVal val="visible"/>
                                      </p:to>
                                    </p:set>
                                    <p:animEffect transition="in" filter="wipe(left)">
                                      <p:cBhvr>
                                        <p:cTn id="21" dur="500"/>
                                        <p:tgtEl>
                                          <p:spTgt spid="431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bldLvl="5">
        <p:tmplLst>
          <p:tmpl lvl="1">
            <p:tnLst>
              <p:par>
                <p:cTn presetID="22" presetClass="entr" presetSubtype="8" fill="hold" nodeType="clickEffect">
                  <p:stCondLst>
                    <p:cond delay="0"/>
                  </p:stCondLst>
                  <p:childTnLst>
                    <p:set>
                      <p:cBhvr>
                        <p:cTn dur="1" fill="hold">
                          <p:stCondLst>
                            <p:cond delay="0"/>
                          </p:stCondLst>
                        </p:cTn>
                        <p:tgtEl>
                          <p:spTgt spid="431107"/>
                        </p:tgtEl>
                        <p:attrNameLst>
                          <p:attrName>style.visibility</p:attrName>
                        </p:attrNameLst>
                      </p:cBhvr>
                      <p:to>
                        <p:strVal val="visible"/>
                      </p:to>
                    </p:set>
                    <p:animEffect transition="in" filter="wipe(left)">
                      <p:cBhvr>
                        <p:cTn dur="500"/>
                        <p:tgtEl>
                          <p:spTgt spid="4311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31107"/>
                        </p:tgtEl>
                        <p:attrNameLst>
                          <p:attrName>style.visibility</p:attrName>
                        </p:attrNameLst>
                      </p:cBhvr>
                      <p:to>
                        <p:strVal val="visible"/>
                      </p:to>
                    </p:set>
                    <p:animEffect transition="in" filter="wipe(left)">
                      <p:cBhvr>
                        <p:cTn dur="500"/>
                        <p:tgtEl>
                          <p:spTgt spid="43110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31107"/>
                        </p:tgtEl>
                        <p:attrNameLst>
                          <p:attrName>style.visibility</p:attrName>
                        </p:attrNameLst>
                      </p:cBhvr>
                      <p:to>
                        <p:strVal val="visible"/>
                      </p:to>
                    </p:set>
                    <p:animEffect transition="in" filter="wipe(left)">
                      <p:cBhvr>
                        <p:cTn dur="500"/>
                        <p:tgtEl>
                          <p:spTgt spid="43110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31107"/>
                        </p:tgtEl>
                        <p:attrNameLst>
                          <p:attrName>style.visibility</p:attrName>
                        </p:attrNameLst>
                      </p:cBhvr>
                      <p:to>
                        <p:strVal val="visible"/>
                      </p:to>
                    </p:set>
                    <p:animEffect transition="in" filter="wipe(left)">
                      <p:cBhvr>
                        <p:cTn dur="500"/>
                        <p:tgtEl>
                          <p:spTgt spid="43110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31107"/>
                        </p:tgtEl>
                        <p:attrNameLst>
                          <p:attrName>style.visibility</p:attrName>
                        </p:attrNameLst>
                      </p:cBhvr>
                      <p:to>
                        <p:strVal val="visible"/>
                      </p:to>
                    </p:set>
                    <p:animEffect transition="in" filter="wipe(left)">
                      <p:cBhvr>
                        <p:cTn dur="500"/>
                        <p:tgtEl>
                          <p:spTgt spid="431107"/>
                        </p:tgtEl>
                      </p:cBhvr>
                    </p:animEffect>
                  </p:childTnLst>
                </p:cTn>
              </p:par>
            </p:tnLst>
          </p:tmpl>
        </p:tmplLst>
      </p:bldP>
    </p:bldLst>
  </p:timing>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0" fontAlgn="base" hangingPunct="0">
        <a:lnSpc>
          <a:spcPct val="90000"/>
        </a:lnSpc>
        <a:spcBef>
          <a:spcPct val="0"/>
        </a:spcBef>
        <a:spcAft>
          <a:spcPct val="0"/>
        </a:spcAft>
        <a:defRPr sz="3200" b="1">
          <a:solidFill>
            <a:schemeClr val="bg1"/>
          </a:solidFill>
          <a:latin typeface="Arial" charset="0"/>
        </a:defRPr>
      </a:lvl6pPr>
      <a:lvl7pPr marL="914400" algn="l" rtl="0" eaLnBrk="0" fontAlgn="base" hangingPunct="0">
        <a:lnSpc>
          <a:spcPct val="90000"/>
        </a:lnSpc>
        <a:spcBef>
          <a:spcPct val="0"/>
        </a:spcBef>
        <a:spcAft>
          <a:spcPct val="0"/>
        </a:spcAft>
        <a:defRPr sz="3200" b="1">
          <a:solidFill>
            <a:schemeClr val="bg1"/>
          </a:solidFill>
          <a:latin typeface="Arial" charset="0"/>
        </a:defRPr>
      </a:lvl7pPr>
      <a:lvl8pPr marL="1371600" algn="l" rtl="0" eaLnBrk="0" fontAlgn="base" hangingPunct="0">
        <a:lnSpc>
          <a:spcPct val="90000"/>
        </a:lnSpc>
        <a:spcBef>
          <a:spcPct val="0"/>
        </a:spcBef>
        <a:spcAft>
          <a:spcPct val="0"/>
        </a:spcAft>
        <a:defRPr sz="3200" b="1">
          <a:solidFill>
            <a:schemeClr val="bg1"/>
          </a:solidFill>
          <a:latin typeface="Arial" charset="0"/>
        </a:defRPr>
      </a:lvl8pPr>
      <a:lvl9pPr marL="1828800" algn="l" rtl="0" eaLnBrk="0" fontAlgn="base" hangingPunct="0">
        <a:lnSpc>
          <a:spcPct val="9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0" y="6705600"/>
            <a:ext cx="9144000" cy="152400"/>
          </a:xfrm>
          <a:prstGeom prst="rect">
            <a:avLst/>
          </a:prstGeom>
          <a:solidFill>
            <a:srgbClr val="C20000"/>
          </a:solidFill>
          <a:ln w="12700">
            <a:noFill/>
            <a:miter lim="800000"/>
            <a:headEnd type="none" w="sm" len="sm"/>
            <a:tailEnd type="none" w="sm" len="sm"/>
          </a:ln>
          <a:effectLst/>
        </p:spPr>
        <p:txBody>
          <a:bodyPr wrap="none" anchor="ctr"/>
          <a:lstStyle/>
          <a:p>
            <a:pPr>
              <a:defRPr/>
            </a:pPr>
            <a:endParaRPr lang="en-US"/>
          </a:p>
        </p:txBody>
      </p:sp>
      <p:sp>
        <p:nvSpPr>
          <p:cNvPr id="433155" name="Rectangle 3"/>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a:defRPr/>
            </a:pPr>
            <a:endParaRPr lang="en-US"/>
          </a:p>
        </p:txBody>
      </p:sp>
      <p:pic>
        <p:nvPicPr>
          <p:cNvPr id="3076" name="Picture 4"/>
          <p:cNvPicPr>
            <a:picLocks noChangeAspect="1" noChangeArrowheads="1"/>
          </p:cNvPicPr>
          <p:nvPr/>
        </p:nvPicPr>
        <p:blipFill>
          <a:blip r:embed="rId13" cstate="print">
            <a:lum bright="12000"/>
          </a:blip>
          <a:srcRect/>
          <a:stretch>
            <a:fillRect/>
          </a:stretch>
        </p:blipFill>
        <p:spPr bwMode="auto">
          <a:xfrm>
            <a:off x="0" y="-4763"/>
            <a:ext cx="9144000" cy="614363"/>
          </a:xfrm>
          <a:prstGeom prst="rect">
            <a:avLst/>
          </a:prstGeom>
          <a:noFill/>
          <a:ln w="9525">
            <a:noFill/>
            <a:miter lim="800000"/>
            <a:headEnd/>
            <a:tailEnd/>
          </a:ln>
        </p:spPr>
      </p:pic>
      <p:sp>
        <p:nvSpPr>
          <p:cNvPr id="433157" name="Rectangle 5"/>
          <p:cNvSpPr>
            <a:spLocks noChangeArrowheads="1"/>
          </p:cNvSpPr>
          <p:nvPr/>
        </p:nvSpPr>
        <p:spPr bwMode="auto">
          <a:xfrm>
            <a:off x="0" y="533400"/>
            <a:ext cx="9144000" cy="152400"/>
          </a:xfrm>
          <a:prstGeom prst="rect">
            <a:avLst/>
          </a:prstGeom>
          <a:solidFill>
            <a:srgbClr val="C20000"/>
          </a:solidFill>
          <a:ln w="12700">
            <a:noFill/>
            <a:miter lim="800000"/>
            <a:headEnd type="none" w="sm" len="sm"/>
            <a:tailEnd type="none" w="sm" len="sm"/>
          </a:ln>
          <a:effectLst/>
        </p:spPr>
        <p:txBody>
          <a:bodyPr wrap="none" anchor="ctr"/>
          <a:lstStyle/>
          <a:p>
            <a:pPr>
              <a:defRPr/>
            </a:pPr>
            <a:endParaRPr lang="en-US"/>
          </a:p>
        </p:txBody>
      </p:sp>
      <p:sp>
        <p:nvSpPr>
          <p:cNvPr id="433158" name="Oval 6"/>
          <p:cNvSpPr>
            <a:spLocks noChangeArrowheads="1"/>
          </p:cNvSpPr>
          <p:nvPr/>
        </p:nvSpPr>
        <p:spPr bwMode="auto">
          <a:xfrm>
            <a:off x="533400" y="533400"/>
            <a:ext cx="1524000" cy="1524000"/>
          </a:xfrm>
          <a:prstGeom prst="ellipse">
            <a:avLst/>
          </a:prstGeom>
          <a:solidFill>
            <a:schemeClr val="bg1"/>
          </a:solidFill>
          <a:ln w="12700">
            <a:noFill/>
            <a:round/>
            <a:headEnd type="none" w="sm" len="sm"/>
            <a:tailEnd type="none" w="sm" len="sm"/>
          </a:ln>
          <a:effectLst/>
        </p:spPr>
        <p:txBody>
          <a:bodyPr wrap="none" anchor="ctr"/>
          <a:lstStyle/>
          <a:p>
            <a:pPr>
              <a:defRPr/>
            </a:pPr>
            <a:endParaRPr lang="en-US"/>
          </a:p>
        </p:txBody>
      </p:sp>
      <p:sp>
        <p:nvSpPr>
          <p:cNvPr id="433159" name="Text Box 7"/>
          <p:cNvSpPr txBox="1">
            <a:spLocks noChangeArrowheads="1"/>
          </p:cNvSpPr>
          <p:nvPr/>
        </p:nvSpPr>
        <p:spPr bwMode="auto">
          <a:xfrm rot="-21600000">
            <a:off x="6934200" y="6721475"/>
            <a:ext cx="1905000" cy="136525"/>
          </a:xfrm>
          <a:prstGeom prst="rect">
            <a:avLst/>
          </a:prstGeom>
          <a:noFill/>
          <a:ln w="9525">
            <a:noFill/>
            <a:miter lim="800000"/>
            <a:headEnd/>
            <a:tailEnd/>
          </a:ln>
          <a:effectLst/>
        </p:spPr>
        <p:txBody>
          <a:bodyPr lIns="0" tIns="0" rIns="0" bIns="0">
            <a:spAutoFit/>
          </a:bodyPr>
          <a:lstStyle/>
          <a:p>
            <a:pPr>
              <a:spcBef>
                <a:spcPct val="50000"/>
              </a:spcBef>
              <a:defRPr/>
            </a:pPr>
            <a:r>
              <a:rPr lang="en-US" sz="900" u="none">
                <a:solidFill>
                  <a:schemeClr val="bg1"/>
                </a:solidFill>
                <a:latin typeface="Times New Roman" pitchFamily="18" charset="0"/>
                <a:cs typeface="Times New Roman" pitchFamily="18" charset="0"/>
              </a:rPr>
              <a:t>©</a:t>
            </a:r>
            <a:r>
              <a:rPr lang="en-US" sz="900" u="none">
                <a:solidFill>
                  <a:schemeClr val="bg1"/>
                </a:solidFill>
                <a:latin typeface="Times New Roman" pitchFamily="18" charset="0"/>
              </a:rPr>
              <a:t> 2007 Thomson South-Western</a:t>
            </a:r>
          </a:p>
        </p:txBody>
      </p:sp>
      <p:sp>
        <p:nvSpPr>
          <p:cNvPr id="3080" name="Rectangle 8"/>
          <p:cNvSpPr>
            <a:spLocks noGrp="1" noChangeArrowheads="1"/>
          </p:cNvSpPr>
          <p:nvPr>
            <p:ph type="body" idx="1"/>
          </p:nvPr>
        </p:nvSpPr>
        <p:spPr bwMode="auto">
          <a:xfrm>
            <a:off x="447675" y="2019300"/>
            <a:ext cx="8229600" cy="4106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1" name="Rectangle 9"/>
          <p:cNvSpPr>
            <a:spLocks noGrp="1" noChangeArrowheads="1"/>
          </p:cNvSpPr>
          <p:nvPr>
            <p:ph type="title"/>
          </p:nvPr>
        </p:nvSpPr>
        <p:spPr bwMode="auto">
          <a:xfrm>
            <a:off x="381000" y="7524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defRPr>
      </a:lvl2pPr>
      <a:lvl3pPr algn="l" rtl="0" eaLnBrk="0" fontAlgn="base" hangingPunct="0">
        <a:spcBef>
          <a:spcPct val="0"/>
        </a:spcBef>
        <a:spcAft>
          <a:spcPct val="0"/>
        </a:spcAft>
        <a:defRPr sz="4000">
          <a:solidFill>
            <a:schemeClr val="tx2"/>
          </a:solidFill>
          <a:latin typeface="Times New Roman" pitchFamily="18" charset="0"/>
        </a:defRPr>
      </a:lvl3pPr>
      <a:lvl4pPr algn="l" rtl="0" eaLnBrk="0" fontAlgn="base" hangingPunct="0">
        <a:spcBef>
          <a:spcPct val="0"/>
        </a:spcBef>
        <a:spcAft>
          <a:spcPct val="0"/>
        </a:spcAft>
        <a:defRPr sz="4000">
          <a:solidFill>
            <a:schemeClr val="tx2"/>
          </a:solidFill>
          <a:latin typeface="Times New Roman" pitchFamily="18" charset="0"/>
        </a:defRPr>
      </a:lvl4pPr>
      <a:lvl5pPr algn="l" rtl="0" eaLnBrk="0" fontAlgn="base" hangingPunct="0">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Figure Background Art02"/>
          <p:cNvPicPr>
            <a:picLocks noChangeAspect="1" noChangeArrowheads="1"/>
          </p:cNvPicPr>
          <p:nvPr/>
        </p:nvPicPr>
        <p:blipFill>
          <a:blip r:embed="rId13" cstate="print"/>
          <a:srcRect/>
          <a:stretch>
            <a:fillRect/>
          </a:stretch>
        </p:blipFill>
        <p:spPr bwMode="auto">
          <a:xfrm>
            <a:off x="0" y="395288"/>
            <a:ext cx="9144000" cy="6065837"/>
          </a:xfrm>
          <a:prstGeom prst="rect">
            <a:avLst/>
          </a:prstGeom>
          <a:noFill/>
          <a:ln w="9525">
            <a:noFill/>
            <a:miter lim="800000"/>
            <a:headEnd/>
            <a:tailEnd/>
          </a:ln>
        </p:spPr>
      </p:pic>
      <p:sp>
        <p:nvSpPr>
          <p:cNvPr id="434179" name="Text Box 3"/>
          <p:cNvSpPr txBox="1">
            <a:spLocks noChangeArrowheads="1"/>
          </p:cNvSpPr>
          <p:nvPr/>
        </p:nvSpPr>
        <p:spPr bwMode="auto">
          <a:xfrm rot="-21600000">
            <a:off x="6934200" y="6721475"/>
            <a:ext cx="1519238"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latin typeface="Times New Roman" pitchFamily="18" charset="0"/>
                <a:cs typeface="Times New Roman" pitchFamily="18" charset="0"/>
              </a:rPr>
              <a:t>©</a:t>
            </a:r>
            <a:r>
              <a:rPr lang="en-US" sz="900" u="none">
                <a:latin typeface="Times New Roman" pitchFamily="18" charset="0"/>
              </a:rPr>
              <a:t> 2007 Thomson South-Western</a:t>
            </a:r>
          </a:p>
        </p:txBody>
      </p:sp>
    </p:spTree>
  </p:cSld>
  <p:clrMap bg1="dk2" tx1="lt1" bg2="dk1" tx2="lt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Figure Background Art"/>
          <p:cNvPicPr>
            <a:picLocks noChangeAspect="1" noChangeArrowheads="1"/>
          </p:cNvPicPr>
          <p:nvPr/>
        </p:nvPicPr>
        <p:blipFill>
          <a:blip r:embed="rId13" cstate="print"/>
          <a:srcRect t="2173" r="1666" b="2251"/>
          <a:stretch>
            <a:fillRect/>
          </a:stretch>
        </p:blipFill>
        <p:spPr bwMode="auto">
          <a:xfrm>
            <a:off x="0" y="0"/>
            <a:ext cx="9144000" cy="6858000"/>
          </a:xfrm>
          <a:prstGeom prst="rect">
            <a:avLst/>
          </a:prstGeom>
          <a:noFill/>
          <a:ln w="9525">
            <a:noFill/>
            <a:miter lim="800000"/>
            <a:headEnd/>
            <a:tailEnd/>
          </a:ln>
        </p:spPr>
      </p:pic>
      <p:sp>
        <p:nvSpPr>
          <p:cNvPr id="435203" name="Text Box 3"/>
          <p:cNvSpPr txBox="1">
            <a:spLocks noChangeArrowheads="1"/>
          </p:cNvSpPr>
          <p:nvPr/>
        </p:nvSpPr>
        <p:spPr bwMode="auto">
          <a:xfrm rot="-21600000">
            <a:off x="7239000" y="6569075"/>
            <a:ext cx="1519238"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latin typeface="Times New Roman" pitchFamily="18" charset="0"/>
                <a:cs typeface="Times New Roman" pitchFamily="18" charset="0"/>
              </a:rPr>
              <a:t>©</a:t>
            </a:r>
            <a:r>
              <a:rPr lang="en-US" sz="900" u="none">
                <a:latin typeface="Times New Roman" pitchFamily="18" charset="0"/>
              </a:rPr>
              <a:t> 2007 Thomson South-Western</a:t>
            </a:r>
          </a:p>
        </p:txBody>
      </p:sp>
    </p:spTree>
  </p:cSld>
  <p:clrMap bg1="dk2" tx1="lt1" bg2="dk1"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A9AC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457200" y="1600200"/>
            <a:ext cx="8229600" cy="452596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6227" name="Rectangle 3"/>
          <p:cNvSpPr>
            <a:spLocks noChangeArrowheads="1"/>
          </p:cNvSpPr>
          <p:nvPr/>
        </p:nvSpPr>
        <p:spPr bwMode="auto">
          <a:xfrm>
            <a:off x="457200" y="152400"/>
            <a:ext cx="8382000" cy="1219200"/>
          </a:xfrm>
          <a:prstGeom prst="rect">
            <a:avLst/>
          </a:prstGeom>
          <a:noFill/>
          <a:ln w="9525">
            <a:noFill/>
            <a:miter lim="800000"/>
            <a:headEnd/>
            <a:tailEnd/>
          </a:ln>
          <a:effectLst/>
        </p:spPr>
        <p:txBody>
          <a:bodyPr anchor="ctr"/>
          <a:lstStyle/>
          <a:p>
            <a:pPr algn="ctr">
              <a:defRPr/>
            </a:pPr>
            <a:r>
              <a:rPr lang="en-US" sz="4000" b="1" u="none">
                <a:solidFill>
                  <a:schemeClr val="bg1"/>
                </a:solidFill>
                <a:latin typeface="Times New Roman" pitchFamily="18" charset="0"/>
              </a:rPr>
              <a:t>Summary</a:t>
            </a:r>
          </a:p>
        </p:txBody>
      </p:sp>
      <p:sp>
        <p:nvSpPr>
          <p:cNvPr id="43622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a:effectLst/>
        </p:spPr>
        <p:txBody>
          <a:bodyPr wrap="none" anchor="ctr"/>
          <a:lstStyle/>
          <a:p>
            <a:pPr>
              <a:defRPr/>
            </a:pPr>
            <a:endParaRPr lang="en-US"/>
          </a:p>
        </p:txBody>
      </p:sp>
      <p:sp>
        <p:nvSpPr>
          <p:cNvPr id="436229" name="Text Box 5"/>
          <p:cNvSpPr txBox="1">
            <a:spLocks noChangeArrowheads="1"/>
          </p:cNvSpPr>
          <p:nvPr/>
        </p:nvSpPr>
        <p:spPr bwMode="auto">
          <a:xfrm rot="-21600000">
            <a:off x="6934200" y="6721475"/>
            <a:ext cx="1519238"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solidFill>
                  <a:schemeClr val="bg1"/>
                </a:solidFill>
                <a:latin typeface="Times New Roman" pitchFamily="18" charset="0"/>
                <a:cs typeface="Times New Roman" pitchFamily="18" charset="0"/>
              </a:rPr>
              <a:t>©</a:t>
            </a:r>
            <a:r>
              <a:rPr lang="en-US" sz="900" u="none">
                <a:solidFill>
                  <a:schemeClr val="bg1"/>
                </a:solidFill>
                <a:latin typeface="Times New Roman" pitchFamily="18" charset="0"/>
              </a:rPr>
              <a:t> 2007 Thomson South-Western</a:t>
            </a:r>
          </a:p>
        </p:txBody>
      </p:sp>
    </p:spTree>
  </p:cSld>
  <p:clrMap bg1="dk2" tx1="lt1" bg2="dk1" tx2="lt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Times New Roman" pitchFamily="18" charset="0"/>
        </a:defRPr>
      </a:lvl2pPr>
      <a:lvl3pPr algn="ctr" rtl="0" eaLnBrk="0" fontAlgn="base" hangingPunct="0">
        <a:spcBef>
          <a:spcPct val="0"/>
        </a:spcBef>
        <a:spcAft>
          <a:spcPct val="0"/>
        </a:spcAft>
        <a:defRPr sz="4000" b="1">
          <a:solidFill>
            <a:schemeClr val="bg1"/>
          </a:solidFill>
          <a:latin typeface="Times New Roman" pitchFamily="18" charset="0"/>
        </a:defRPr>
      </a:lvl3pPr>
      <a:lvl4pPr algn="ctr" rtl="0" eaLnBrk="0" fontAlgn="base" hangingPunct="0">
        <a:spcBef>
          <a:spcPct val="0"/>
        </a:spcBef>
        <a:spcAft>
          <a:spcPct val="0"/>
        </a:spcAft>
        <a:defRPr sz="4000" b="1">
          <a:solidFill>
            <a:schemeClr val="bg1"/>
          </a:solidFill>
          <a:latin typeface="Times New Roman" pitchFamily="18" charset="0"/>
        </a:defRPr>
      </a:lvl4pPr>
      <a:lvl5pPr algn="ctr" rtl="0" eaLnBrk="0" fontAlgn="base" hangingPunct="0">
        <a:spcBef>
          <a:spcPct val="0"/>
        </a:spcBef>
        <a:spcAft>
          <a:spcPct val="0"/>
        </a:spcAft>
        <a:defRPr sz="4000" b="1">
          <a:solidFill>
            <a:schemeClr val="bg1"/>
          </a:solidFill>
          <a:latin typeface="Times New Roman" pitchFamily="18" charset="0"/>
        </a:defRPr>
      </a:lvl5pPr>
      <a:lvl6pPr marL="457200" algn="ctr" rtl="0" fontAlgn="base">
        <a:spcBef>
          <a:spcPct val="0"/>
        </a:spcBef>
        <a:spcAft>
          <a:spcPct val="0"/>
        </a:spcAft>
        <a:defRPr sz="4000" b="1">
          <a:solidFill>
            <a:schemeClr val="bg1"/>
          </a:solidFill>
          <a:latin typeface="Times New Roman" pitchFamily="18" charset="0"/>
        </a:defRPr>
      </a:lvl6pPr>
      <a:lvl7pPr marL="914400" algn="ctr" rtl="0" fontAlgn="base">
        <a:spcBef>
          <a:spcPct val="0"/>
        </a:spcBef>
        <a:spcAft>
          <a:spcPct val="0"/>
        </a:spcAft>
        <a:defRPr sz="4000" b="1">
          <a:solidFill>
            <a:schemeClr val="bg1"/>
          </a:solidFill>
          <a:latin typeface="Times New Roman" pitchFamily="18" charset="0"/>
        </a:defRPr>
      </a:lvl7pPr>
      <a:lvl8pPr marL="1371600" algn="ctr" rtl="0" fontAlgn="base">
        <a:spcBef>
          <a:spcPct val="0"/>
        </a:spcBef>
        <a:spcAft>
          <a:spcPct val="0"/>
        </a:spcAft>
        <a:defRPr sz="4000" b="1">
          <a:solidFill>
            <a:schemeClr val="bg1"/>
          </a:solidFill>
          <a:latin typeface="Times New Roman" pitchFamily="18" charset="0"/>
        </a:defRPr>
      </a:lvl8pPr>
      <a:lvl9pPr marL="1828800" algn="ctr" rtl="0" fontAlgn="base">
        <a:spcBef>
          <a:spcPct val="0"/>
        </a:spcBef>
        <a:spcAft>
          <a:spcPct val="0"/>
        </a:spcAft>
        <a:defRPr sz="40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7251" name="Text Box 3"/>
          <p:cNvSpPr txBox="1">
            <a:spLocks noChangeArrowheads="1"/>
          </p:cNvSpPr>
          <p:nvPr/>
        </p:nvSpPr>
        <p:spPr bwMode="auto">
          <a:xfrm rot="-21600000">
            <a:off x="7624763" y="6721475"/>
            <a:ext cx="1519237"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solidFill>
                  <a:schemeClr val="bg1"/>
                </a:solidFill>
                <a:latin typeface="Times New Roman" pitchFamily="18" charset="0"/>
                <a:cs typeface="Times New Roman" pitchFamily="18" charset="0"/>
              </a:rPr>
              <a:t>©</a:t>
            </a:r>
            <a:r>
              <a:rPr lang="en-US" sz="900" u="none">
                <a:solidFill>
                  <a:schemeClr val="bg1"/>
                </a:solidFill>
                <a:latin typeface="Times New Roman" pitchFamily="18" charset="0"/>
              </a:rPr>
              <a:t> 2007 Thomson South-Western</a:t>
            </a:r>
          </a:p>
        </p:txBody>
      </p:sp>
    </p:spTree>
  </p:cSld>
  <p:clrMap bg1="dk2" tx1="lt1" bg2="dk1"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A9AC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52400"/>
            <a:ext cx="8382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9539" name="Rectangle 3"/>
          <p:cNvSpPr>
            <a:spLocks noGrp="1" noChangeArrowheads="1"/>
          </p:cNvSpPr>
          <p:nvPr>
            <p:ph type="body" idx="1"/>
          </p:nvPr>
        </p:nvSpPr>
        <p:spPr bwMode="auto">
          <a:xfrm>
            <a:off x="381000" y="1447800"/>
            <a:ext cx="8382000" cy="4876800"/>
          </a:xfrm>
          <a:prstGeom prst="rect">
            <a:avLst/>
          </a:prstGeom>
          <a:solidFill>
            <a:schemeClr val="bg1"/>
          </a:solidFill>
          <a:ln w="635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Text Box 4"/>
          <p:cNvSpPr txBox="1">
            <a:spLocks noChangeArrowheads="1"/>
          </p:cNvSpPr>
          <p:nvPr/>
        </p:nvSpPr>
        <p:spPr bwMode="auto">
          <a:xfrm rot="-21600000">
            <a:off x="7239000" y="6721475"/>
            <a:ext cx="1519238" cy="136525"/>
          </a:xfrm>
          <a:prstGeom prst="rect">
            <a:avLst/>
          </a:prstGeom>
          <a:noFill/>
          <a:ln w="9525">
            <a:noFill/>
            <a:miter lim="800000"/>
            <a:headEnd/>
            <a:tailEnd/>
          </a:ln>
          <a:effectLst/>
        </p:spPr>
        <p:txBody>
          <a:bodyPr wrap="none" lIns="0" tIns="0" rIns="0" bIns="0">
            <a:spAutoFit/>
          </a:bodyPr>
          <a:lstStyle/>
          <a:p>
            <a:pPr>
              <a:spcBef>
                <a:spcPct val="50000"/>
              </a:spcBef>
              <a:defRPr/>
            </a:pPr>
            <a:r>
              <a:rPr lang="en-US" sz="900" u="none">
                <a:latin typeface="Times New Roman" pitchFamily="18" charset="0"/>
                <a:cs typeface="Times New Roman" pitchFamily="18" charset="0"/>
              </a:rPr>
              <a:t>©</a:t>
            </a:r>
            <a:r>
              <a:rPr lang="en-US" sz="900" u="none">
                <a:latin typeface="Times New Roman" pitchFamily="18" charset="0"/>
              </a:rPr>
              <a:t> 2007 Thomson South-Western</a:t>
            </a:r>
          </a:p>
        </p:txBody>
      </p:sp>
    </p:spTree>
  </p:cSld>
  <p:clrMap bg1="dk2" tx1="lt1" bg2="dk1"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9539">
                                            <p:txEl>
                                              <p:pRg st="0" end="0"/>
                                            </p:txEl>
                                          </p:spTgt>
                                        </p:tgtEl>
                                        <p:attrNameLst>
                                          <p:attrName>style.visibility</p:attrName>
                                        </p:attrNameLst>
                                      </p:cBhvr>
                                      <p:to>
                                        <p:strVal val="visible"/>
                                      </p:to>
                                    </p:set>
                                    <p:animEffect transition="in" filter="wipe(left)">
                                      <p:cBhvr>
                                        <p:cTn id="7" dur="500"/>
                                        <p:tgtEl>
                                          <p:spTgt spid="449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9539">
                                            <p:txEl>
                                              <p:pRg st="1" end="1"/>
                                            </p:txEl>
                                          </p:spTgt>
                                        </p:tgtEl>
                                        <p:attrNameLst>
                                          <p:attrName>style.visibility</p:attrName>
                                        </p:attrNameLst>
                                      </p:cBhvr>
                                      <p:to>
                                        <p:strVal val="visible"/>
                                      </p:to>
                                    </p:set>
                                    <p:animEffect transition="in" filter="wipe(left)">
                                      <p:cBhvr>
                                        <p:cTn id="12" dur="500"/>
                                        <p:tgtEl>
                                          <p:spTgt spid="44953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49539">
                                            <p:txEl>
                                              <p:pRg st="2" end="2"/>
                                            </p:txEl>
                                          </p:spTgt>
                                        </p:tgtEl>
                                        <p:attrNameLst>
                                          <p:attrName>style.visibility</p:attrName>
                                        </p:attrNameLst>
                                      </p:cBhvr>
                                      <p:to>
                                        <p:strVal val="visible"/>
                                      </p:to>
                                    </p:set>
                                    <p:animEffect transition="in" filter="wipe(left)">
                                      <p:cBhvr>
                                        <p:cTn id="15" dur="500"/>
                                        <p:tgtEl>
                                          <p:spTgt spid="44953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49539">
                                            <p:txEl>
                                              <p:pRg st="3" end="3"/>
                                            </p:txEl>
                                          </p:spTgt>
                                        </p:tgtEl>
                                        <p:attrNameLst>
                                          <p:attrName>style.visibility</p:attrName>
                                        </p:attrNameLst>
                                      </p:cBhvr>
                                      <p:to>
                                        <p:strVal val="visible"/>
                                      </p:to>
                                    </p:set>
                                    <p:animEffect transition="in" filter="wipe(left)">
                                      <p:cBhvr>
                                        <p:cTn id="18" dur="500"/>
                                        <p:tgtEl>
                                          <p:spTgt spid="44953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9539">
                                            <p:txEl>
                                              <p:pRg st="4" end="4"/>
                                            </p:txEl>
                                          </p:spTgt>
                                        </p:tgtEl>
                                        <p:attrNameLst>
                                          <p:attrName>style.visibility</p:attrName>
                                        </p:attrNameLst>
                                      </p:cBhvr>
                                      <p:to>
                                        <p:strVal val="visible"/>
                                      </p:to>
                                    </p:set>
                                    <p:animEffect transition="in" filter="wipe(left)">
                                      <p:cBhvr>
                                        <p:cTn id="21" dur="500"/>
                                        <p:tgtEl>
                                          <p:spTgt spid="449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build="p" bldLvl="5">
        <p:tmplLst>
          <p:tmpl lvl="1">
            <p:tnLst>
              <p:par>
                <p:cTn presetID="22" presetClass="entr" presetSubtype="8" fill="hold" nodeType="clickEffect">
                  <p:stCondLst>
                    <p:cond delay="0"/>
                  </p:stCondLst>
                  <p:childTnLst>
                    <p:set>
                      <p:cBhvr>
                        <p:cTn dur="1" fill="hold">
                          <p:stCondLst>
                            <p:cond delay="0"/>
                          </p:stCondLst>
                        </p:cTn>
                        <p:tgtEl>
                          <p:spTgt spid="449539"/>
                        </p:tgtEl>
                        <p:attrNameLst>
                          <p:attrName>style.visibility</p:attrName>
                        </p:attrNameLst>
                      </p:cBhvr>
                      <p:to>
                        <p:strVal val="visible"/>
                      </p:to>
                    </p:set>
                    <p:animEffect transition="in" filter="wipe(left)">
                      <p:cBhvr>
                        <p:cTn dur="500"/>
                        <p:tgtEl>
                          <p:spTgt spid="44953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49539"/>
                        </p:tgtEl>
                        <p:attrNameLst>
                          <p:attrName>style.visibility</p:attrName>
                        </p:attrNameLst>
                      </p:cBhvr>
                      <p:to>
                        <p:strVal val="visible"/>
                      </p:to>
                    </p:set>
                    <p:animEffect transition="in" filter="wipe(left)">
                      <p:cBhvr>
                        <p:cTn dur="500"/>
                        <p:tgtEl>
                          <p:spTgt spid="449539"/>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49539"/>
                        </p:tgtEl>
                        <p:attrNameLst>
                          <p:attrName>style.visibility</p:attrName>
                        </p:attrNameLst>
                      </p:cBhvr>
                      <p:to>
                        <p:strVal val="visible"/>
                      </p:to>
                    </p:set>
                    <p:animEffect transition="in" filter="wipe(left)">
                      <p:cBhvr>
                        <p:cTn dur="500"/>
                        <p:tgtEl>
                          <p:spTgt spid="449539"/>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49539"/>
                        </p:tgtEl>
                        <p:attrNameLst>
                          <p:attrName>style.visibility</p:attrName>
                        </p:attrNameLst>
                      </p:cBhvr>
                      <p:to>
                        <p:strVal val="visible"/>
                      </p:to>
                    </p:set>
                    <p:animEffect transition="in" filter="wipe(left)">
                      <p:cBhvr>
                        <p:cTn dur="500"/>
                        <p:tgtEl>
                          <p:spTgt spid="44953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49539"/>
                        </p:tgtEl>
                        <p:attrNameLst>
                          <p:attrName>style.visibility</p:attrName>
                        </p:attrNameLst>
                      </p:cBhvr>
                      <p:to>
                        <p:strVal val="visible"/>
                      </p:to>
                    </p:set>
                    <p:animEffect transition="in" filter="wipe(left)">
                      <p:cBhvr>
                        <p:cTn dur="500"/>
                        <p:tgtEl>
                          <p:spTgt spid="449539"/>
                        </p:tgtEl>
                      </p:cBhvr>
                    </p:animEffect>
                  </p:childTnLst>
                </p:cTn>
              </p:par>
            </p:tnLst>
          </p:tmpl>
        </p:tmplLst>
      </p:bldP>
    </p:bldLst>
  </p:timing>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0" fontAlgn="base" hangingPunct="0">
        <a:lnSpc>
          <a:spcPct val="90000"/>
        </a:lnSpc>
        <a:spcBef>
          <a:spcPct val="0"/>
        </a:spcBef>
        <a:spcAft>
          <a:spcPct val="0"/>
        </a:spcAft>
        <a:defRPr sz="3200" b="1">
          <a:solidFill>
            <a:schemeClr val="bg1"/>
          </a:solidFill>
          <a:latin typeface="Arial" charset="0"/>
        </a:defRPr>
      </a:lvl6pPr>
      <a:lvl7pPr marL="914400" algn="l" rtl="0" eaLnBrk="0" fontAlgn="base" hangingPunct="0">
        <a:lnSpc>
          <a:spcPct val="90000"/>
        </a:lnSpc>
        <a:spcBef>
          <a:spcPct val="0"/>
        </a:spcBef>
        <a:spcAft>
          <a:spcPct val="0"/>
        </a:spcAft>
        <a:defRPr sz="3200" b="1">
          <a:solidFill>
            <a:schemeClr val="bg1"/>
          </a:solidFill>
          <a:latin typeface="Arial" charset="0"/>
        </a:defRPr>
      </a:lvl7pPr>
      <a:lvl8pPr marL="1371600" algn="l" rtl="0" eaLnBrk="0" fontAlgn="base" hangingPunct="0">
        <a:lnSpc>
          <a:spcPct val="90000"/>
        </a:lnSpc>
        <a:spcBef>
          <a:spcPct val="0"/>
        </a:spcBef>
        <a:spcAft>
          <a:spcPct val="0"/>
        </a:spcAft>
        <a:defRPr sz="3200" b="1">
          <a:solidFill>
            <a:schemeClr val="bg1"/>
          </a:solidFill>
          <a:latin typeface="Arial" charset="0"/>
        </a:defRPr>
      </a:lvl8pPr>
      <a:lvl9pPr marL="1828800" algn="l" rtl="0" eaLnBrk="0" fontAlgn="base" hangingPunct="0">
        <a:lnSpc>
          <a:spcPct val="9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0" y="6705600"/>
            <a:ext cx="9144000" cy="152400"/>
          </a:xfrm>
          <a:prstGeom prst="rect">
            <a:avLst/>
          </a:prstGeom>
          <a:solidFill>
            <a:srgbClr val="C20000"/>
          </a:solidFill>
          <a:ln w="12700">
            <a:noFill/>
            <a:miter lim="800000"/>
            <a:headEnd type="none" w="sm" len="sm"/>
            <a:tailEnd type="none" w="sm" len="sm"/>
          </a:ln>
          <a:effectLst/>
        </p:spPr>
        <p:txBody>
          <a:bodyPr wrap="none" anchor="ctr"/>
          <a:lstStyle/>
          <a:p>
            <a:pPr>
              <a:defRPr/>
            </a:pPr>
            <a:endParaRPr lang="en-US"/>
          </a:p>
        </p:txBody>
      </p:sp>
      <p:sp>
        <p:nvSpPr>
          <p:cNvPr id="450563" name="Rectangle 3"/>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a:defRPr/>
            </a:pPr>
            <a:endParaRPr lang="en-US"/>
          </a:p>
        </p:txBody>
      </p:sp>
      <p:pic>
        <p:nvPicPr>
          <p:cNvPr id="9220" name="Picture 4"/>
          <p:cNvPicPr>
            <a:picLocks noChangeAspect="1" noChangeArrowheads="1"/>
          </p:cNvPicPr>
          <p:nvPr/>
        </p:nvPicPr>
        <p:blipFill>
          <a:blip r:embed="rId13" cstate="print">
            <a:lum bright="12000"/>
          </a:blip>
          <a:srcRect/>
          <a:stretch>
            <a:fillRect/>
          </a:stretch>
        </p:blipFill>
        <p:spPr bwMode="auto">
          <a:xfrm>
            <a:off x="0" y="-4763"/>
            <a:ext cx="9144000" cy="614363"/>
          </a:xfrm>
          <a:prstGeom prst="rect">
            <a:avLst/>
          </a:prstGeom>
          <a:noFill/>
          <a:ln w="9525">
            <a:noFill/>
            <a:miter lim="800000"/>
            <a:headEnd/>
            <a:tailEnd/>
          </a:ln>
        </p:spPr>
      </p:pic>
      <p:sp>
        <p:nvSpPr>
          <p:cNvPr id="450565" name="Rectangle 5"/>
          <p:cNvSpPr>
            <a:spLocks noChangeArrowheads="1"/>
          </p:cNvSpPr>
          <p:nvPr/>
        </p:nvSpPr>
        <p:spPr bwMode="auto">
          <a:xfrm>
            <a:off x="0" y="533400"/>
            <a:ext cx="9144000" cy="152400"/>
          </a:xfrm>
          <a:prstGeom prst="rect">
            <a:avLst/>
          </a:prstGeom>
          <a:solidFill>
            <a:srgbClr val="C20000"/>
          </a:solidFill>
          <a:ln w="12700">
            <a:noFill/>
            <a:miter lim="800000"/>
            <a:headEnd type="none" w="sm" len="sm"/>
            <a:tailEnd type="none" w="sm" len="sm"/>
          </a:ln>
          <a:effectLst/>
        </p:spPr>
        <p:txBody>
          <a:bodyPr wrap="none" anchor="ctr"/>
          <a:lstStyle/>
          <a:p>
            <a:pPr>
              <a:defRPr/>
            </a:pPr>
            <a:endParaRPr lang="en-US"/>
          </a:p>
        </p:txBody>
      </p:sp>
      <p:sp>
        <p:nvSpPr>
          <p:cNvPr id="450566" name="Oval 6"/>
          <p:cNvSpPr>
            <a:spLocks noChangeArrowheads="1"/>
          </p:cNvSpPr>
          <p:nvPr/>
        </p:nvSpPr>
        <p:spPr bwMode="auto">
          <a:xfrm>
            <a:off x="533400" y="533400"/>
            <a:ext cx="1524000" cy="1524000"/>
          </a:xfrm>
          <a:prstGeom prst="ellipse">
            <a:avLst/>
          </a:prstGeom>
          <a:solidFill>
            <a:schemeClr val="bg1"/>
          </a:solidFill>
          <a:ln w="12700">
            <a:noFill/>
            <a:round/>
            <a:headEnd type="none" w="sm" len="sm"/>
            <a:tailEnd type="none" w="sm" len="sm"/>
          </a:ln>
          <a:effectLst/>
        </p:spPr>
        <p:txBody>
          <a:bodyPr wrap="none" anchor="ctr"/>
          <a:lstStyle/>
          <a:p>
            <a:pPr>
              <a:defRPr/>
            </a:pPr>
            <a:endParaRPr lang="en-US"/>
          </a:p>
        </p:txBody>
      </p:sp>
      <p:sp>
        <p:nvSpPr>
          <p:cNvPr id="450567" name="Text Box 7"/>
          <p:cNvSpPr txBox="1">
            <a:spLocks noChangeArrowheads="1"/>
          </p:cNvSpPr>
          <p:nvPr/>
        </p:nvSpPr>
        <p:spPr bwMode="auto">
          <a:xfrm rot="-21600000">
            <a:off x="6934200" y="6721475"/>
            <a:ext cx="1905000" cy="136525"/>
          </a:xfrm>
          <a:prstGeom prst="rect">
            <a:avLst/>
          </a:prstGeom>
          <a:noFill/>
          <a:ln w="9525">
            <a:noFill/>
            <a:miter lim="800000"/>
            <a:headEnd/>
            <a:tailEnd/>
          </a:ln>
          <a:effectLst/>
        </p:spPr>
        <p:txBody>
          <a:bodyPr lIns="0" tIns="0" rIns="0" bIns="0">
            <a:spAutoFit/>
          </a:bodyPr>
          <a:lstStyle/>
          <a:p>
            <a:pPr>
              <a:spcBef>
                <a:spcPct val="50000"/>
              </a:spcBef>
              <a:defRPr/>
            </a:pPr>
            <a:r>
              <a:rPr lang="en-US" sz="900" u="none">
                <a:solidFill>
                  <a:schemeClr val="bg1"/>
                </a:solidFill>
                <a:latin typeface="Times New Roman" pitchFamily="18" charset="0"/>
                <a:cs typeface="Times New Roman" pitchFamily="18" charset="0"/>
              </a:rPr>
              <a:t>©</a:t>
            </a:r>
            <a:r>
              <a:rPr lang="en-US" sz="900" u="none">
                <a:solidFill>
                  <a:schemeClr val="bg1"/>
                </a:solidFill>
                <a:latin typeface="Times New Roman" pitchFamily="18" charset="0"/>
              </a:rPr>
              <a:t> 2007 Thomson South-Western</a:t>
            </a:r>
          </a:p>
        </p:txBody>
      </p:sp>
      <p:sp>
        <p:nvSpPr>
          <p:cNvPr id="9224" name="Rectangle 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5" name="Rectangle 9"/>
          <p:cNvSpPr>
            <a:spLocks noGrp="1" noChangeArrowheads="1"/>
          </p:cNvSpPr>
          <p:nvPr>
            <p:ph type="title"/>
          </p:nvPr>
        </p:nvSpPr>
        <p:spPr bwMode="auto">
          <a:xfrm>
            <a:off x="3810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defRPr>
      </a:lvl2pPr>
      <a:lvl3pPr algn="l" rtl="0" eaLnBrk="0" fontAlgn="base" hangingPunct="0">
        <a:spcBef>
          <a:spcPct val="0"/>
        </a:spcBef>
        <a:spcAft>
          <a:spcPct val="0"/>
        </a:spcAft>
        <a:defRPr sz="4000">
          <a:solidFill>
            <a:schemeClr val="tx2"/>
          </a:solidFill>
          <a:latin typeface="Times New Roman" pitchFamily="18" charset="0"/>
        </a:defRPr>
      </a:lvl3pPr>
      <a:lvl4pPr algn="l" rtl="0" eaLnBrk="0" fontAlgn="base" hangingPunct="0">
        <a:spcBef>
          <a:spcPct val="0"/>
        </a:spcBef>
        <a:spcAft>
          <a:spcPct val="0"/>
        </a:spcAft>
        <a:defRPr sz="4000">
          <a:solidFill>
            <a:schemeClr val="tx2"/>
          </a:solidFill>
          <a:latin typeface="Times New Roman" pitchFamily="18" charset="0"/>
        </a:defRPr>
      </a:lvl4pPr>
      <a:lvl5pPr algn="l" rtl="0" eaLnBrk="0" fontAlgn="base" hangingPunct="0">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4.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45.xml"/><Relationship Id="rId5" Type="http://schemas.openxmlformats.org/officeDocument/2006/relationships/image" Target="../media/image14.wmf"/><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45.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image" Target="../media/image18.png"/><Relationship Id="rId1" Type="http://schemas.openxmlformats.org/officeDocument/2006/relationships/slideLayout" Target="../slideLayouts/slideLayout14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wmf"/><Relationship Id="rId2" Type="http://schemas.openxmlformats.org/officeDocument/2006/relationships/image" Target="../media/image18.png"/><Relationship Id="rId1" Type="http://schemas.openxmlformats.org/officeDocument/2006/relationships/slideLayout" Target="../slideLayouts/slideLayout14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google.com/url?sa=i&amp;source=images&amp;cd=&amp;cad=rja&amp;docid=rlvgbcE2fKzyrM&amp;tbnid=j5HRBPa-TwbmLM&amp;ved=0CAgQjRw&amp;url=http%3A%2F%2Fwww.personal.psu.edu%2Fusers%2Fj%2Fg%2Fjgg5037%2FHistoryTata.html&amp;ei=sMj6UrmhGYae2gWW_YDYAQ&amp;psig=AFQjCNE6rMK541yPHKoYFTcJibc_0q0Syg&amp;ust=1392253488527496" TargetMode="External"/><Relationship Id="rId1" Type="http://schemas.openxmlformats.org/officeDocument/2006/relationships/slideLayout" Target="../slideLayouts/slideLayout134.xml"/><Relationship Id="rId6" Type="http://schemas.openxmlformats.org/officeDocument/2006/relationships/hyperlink" Target="https://www.google.com/url?sa=i&amp;rct=j&amp;q=&amp;esrc=s&amp;frm=1&amp;source=images&amp;cd=&amp;docid=OHl8ytk3FCOIpM&amp;tbnid=69Qya29oPRGKxM:&amp;ved=0CAUQjRw&amp;url=https%3A%2F%2Fworldwildlife.org%2Fthreats%2Fpollution&amp;ei=Jsn6UoPgENDPqwHFjYGgCQ&amp;bvm=bv.61190604,d.eW0&amp;psig=AFQjCNF9700kHnkunRjiFA3wILQb0QQe2Q&amp;ust=1392253436314007" TargetMode="External"/><Relationship Id="rId5" Type="http://schemas.openxmlformats.org/officeDocument/2006/relationships/image" Target="../media/image7.jpeg"/><Relationship Id="rId4" Type="http://schemas.openxmlformats.org/officeDocument/2006/relationships/hyperlink" Target="http://www.google.com/url?sa=i&amp;rct=j&amp;q=&amp;esrc=s&amp;frm=1&amp;source=images&amp;cd=&amp;cad=rja&amp;docid=Sekmdw4fxNqkWM&amp;tbnid=ZrPyvN0ZpPTs4M:&amp;ved=0CAUQjRw&amp;url=http%3A%2F%2Fwww.thepollutionfacts.com%2F2013%2F02%2Fwater-pollution-facts.html&amp;ei=_8j6UraRJsmtqAGxu4HADA&amp;bvm=bv.61190604,d.eW0&amp;psig=AFQjCNF9700kHnkunRjiFA3wILQb0QQe2Q&amp;ust=139225343631400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wmf"/><Relationship Id="rId2" Type="http://schemas.openxmlformats.org/officeDocument/2006/relationships/image" Target="../media/image18.png"/><Relationship Id="rId1" Type="http://schemas.openxmlformats.org/officeDocument/2006/relationships/slideLayout" Target="../slideLayouts/slideLayout14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13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ChangeArrowheads="1"/>
          </p:cNvSpPr>
          <p:nvPr/>
        </p:nvSpPr>
        <p:spPr bwMode="auto">
          <a:xfrm>
            <a:off x="0" y="2959100"/>
            <a:ext cx="9144000" cy="3898900"/>
          </a:xfrm>
          <a:prstGeom prst="rect">
            <a:avLst/>
          </a:prstGeom>
          <a:solidFill>
            <a:srgbClr val="CC3300"/>
          </a:solidFill>
          <a:ln w="9525">
            <a:noFill/>
            <a:miter lim="800000"/>
            <a:headEnd/>
            <a:tailEnd/>
          </a:ln>
        </p:spPr>
        <p:txBody>
          <a:bodyPr wrap="none" anchor="ctr"/>
          <a:lstStyle/>
          <a:p>
            <a:endParaRPr lang="en-US"/>
          </a:p>
        </p:txBody>
      </p:sp>
      <p:sp>
        <p:nvSpPr>
          <p:cNvPr id="29699" name="Rectangle 2"/>
          <p:cNvSpPr>
            <a:spLocks noGrp="1" noChangeArrowheads="1"/>
          </p:cNvSpPr>
          <p:nvPr>
            <p:ph type="title"/>
          </p:nvPr>
        </p:nvSpPr>
        <p:spPr/>
        <p:txBody>
          <a:bodyPr/>
          <a:lstStyle/>
          <a:p>
            <a:pPr eaLnBrk="1" hangingPunct="1"/>
            <a:endParaRPr lang="en-US" smtClean="0"/>
          </a:p>
        </p:txBody>
      </p:sp>
      <p:pic>
        <p:nvPicPr>
          <p:cNvPr id="29700" name="Picture 4" descr="no_green_emission"/>
          <p:cNvPicPr>
            <a:picLocks noChangeAspect="1" noChangeArrowheads="1"/>
          </p:cNvPicPr>
          <p:nvPr/>
        </p:nvPicPr>
        <p:blipFill>
          <a:blip r:embed="rId3" cstate="print"/>
          <a:srcRect/>
          <a:stretch>
            <a:fillRect/>
          </a:stretch>
        </p:blipFill>
        <p:spPr bwMode="auto">
          <a:xfrm>
            <a:off x="0" y="0"/>
            <a:ext cx="9144000" cy="5575300"/>
          </a:xfrm>
          <a:prstGeom prst="rect">
            <a:avLst/>
          </a:prstGeom>
          <a:noFill/>
          <a:ln w="9525">
            <a:noFill/>
            <a:miter lim="800000"/>
            <a:headEnd/>
            <a:tailEnd/>
          </a:ln>
        </p:spPr>
      </p:pic>
      <p:sp>
        <p:nvSpPr>
          <p:cNvPr id="29701" name="Text Box 5"/>
          <p:cNvSpPr txBox="1">
            <a:spLocks noChangeArrowheads="1"/>
          </p:cNvSpPr>
          <p:nvPr/>
        </p:nvSpPr>
        <p:spPr bwMode="auto">
          <a:xfrm>
            <a:off x="279400" y="5807075"/>
            <a:ext cx="6600825" cy="1016000"/>
          </a:xfrm>
          <a:prstGeom prst="rect">
            <a:avLst/>
          </a:prstGeom>
          <a:noFill/>
          <a:ln w="9525">
            <a:noFill/>
            <a:miter lim="800000"/>
            <a:headEnd/>
            <a:tailEnd/>
          </a:ln>
        </p:spPr>
        <p:txBody>
          <a:bodyPr wrap="none">
            <a:spAutoFit/>
          </a:bodyPr>
          <a:lstStyle/>
          <a:p>
            <a:r>
              <a:rPr lang="en-US" sz="6000" u="none">
                <a:solidFill>
                  <a:srgbClr val="FFFF00"/>
                </a:solidFill>
              </a:rPr>
              <a:t>Pollution Problems</a:t>
            </a:r>
          </a:p>
        </p:txBody>
      </p:sp>
      <p:pic>
        <p:nvPicPr>
          <p:cNvPr id="29702" name="Picture 11" descr="C:\Documents and Settings\rahmed\Local Settings\Temporary Internet Files\Content.IE5\UJ25Q21E\MPj04388240000[1].jpg"/>
          <p:cNvPicPr>
            <a:picLocks noChangeAspect="1" noChangeArrowheads="1"/>
          </p:cNvPicPr>
          <p:nvPr/>
        </p:nvPicPr>
        <p:blipFill>
          <a:blip r:embed="rId4" cstate="print"/>
          <a:srcRect/>
          <a:stretch>
            <a:fillRect/>
          </a:stretch>
        </p:blipFill>
        <p:spPr bwMode="auto">
          <a:xfrm>
            <a:off x="0" y="0"/>
            <a:ext cx="9144000" cy="5591175"/>
          </a:xfrm>
          <a:prstGeom prst="rect">
            <a:avLst/>
          </a:prstGeom>
          <a:noFill/>
          <a:ln w="9525">
            <a:noFill/>
            <a:miter lim="800000"/>
            <a:headEnd/>
            <a:tailEnd/>
          </a:ln>
        </p:spPr>
      </p:pic>
      <p:sp>
        <p:nvSpPr>
          <p:cNvPr id="29703" name="Oval 8"/>
          <p:cNvSpPr>
            <a:spLocks noChangeArrowheads="1"/>
          </p:cNvSpPr>
          <p:nvPr/>
        </p:nvSpPr>
        <p:spPr bwMode="auto">
          <a:xfrm>
            <a:off x="6946900" y="4610100"/>
            <a:ext cx="1676400" cy="1689100"/>
          </a:xfrm>
          <a:prstGeom prst="ellipse">
            <a:avLst/>
          </a:prstGeom>
          <a:solidFill>
            <a:srgbClr val="CC3300"/>
          </a:solidFill>
          <a:ln w="9525">
            <a:noFill/>
            <a:round/>
            <a:headEnd/>
            <a:tailEnd/>
          </a:ln>
        </p:spPr>
        <p:txBody>
          <a:bodyPr wrap="none" anchor="ctr"/>
          <a:lstStyle/>
          <a:p>
            <a:endParaRPr lang="en-US"/>
          </a:p>
        </p:txBody>
      </p:sp>
      <p:sp>
        <p:nvSpPr>
          <p:cNvPr id="29704" name="Text Box 6"/>
          <p:cNvSpPr txBox="1">
            <a:spLocks noChangeArrowheads="1"/>
          </p:cNvSpPr>
          <p:nvPr/>
        </p:nvSpPr>
        <p:spPr bwMode="auto">
          <a:xfrm>
            <a:off x="7058025" y="4783138"/>
            <a:ext cx="1314450" cy="1311275"/>
          </a:xfrm>
          <a:prstGeom prst="rect">
            <a:avLst/>
          </a:prstGeom>
          <a:noFill/>
          <a:ln w="9525">
            <a:noFill/>
            <a:miter lim="800000"/>
            <a:headEnd/>
            <a:tailEnd/>
          </a:ln>
        </p:spPr>
        <p:txBody>
          <a:bodyPr>
            <a:spAutoFit/>
          </a:bodyPr>
          <a:lstStyle/>
          <a:p>
            <a:r>
              <a:rPr lang="en-US" sz="8000" u="none">
                <a:solidFill>
                  <a:srgbClr val="FFFF00"/>
                </a:solidFill>
              </a:rPr>
              <a:t> 4</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smtClean="0">
                <a:solidFill>
                  <a:srgbClr val="99FF33"/>
                </a:solidFill>
              </a:rPr>
              <a:t>When markets do not work as they should.</a:t>
            </a:r>
          </a:p>
        </p:txBody>
      </p:sp>
      <p:sp>
        <p:nvSpPr>
          <p:cNvPr id="396291" name="Rectangle 3"/>
          <p:cNvSpPr>
            <a:spLocks noGrp="1" noChangeArrowheads="1"/>
          </p:cNvSpPr>
          <p:nvPr>
            <p:ph type="body" idx="1"/>
          </p:nvPr>
        </p:nvSpPr>
        <p:spPr>
          <a:xfrm>
            <a:off x="474663" y="1695450"/>
            <a:ext cx="8080375" cy="4021138"/>
          </a:xfrm>
        </p:spPr>
        <p:txBody>
          <a:bodyPr/>
          <a:lstStyle/>
          <a:p>
            <a:pPr eaLnBrk="1" hangingPunct="1">
              <a:buClr>
                <a:srgbClr val="33CC33"/>
              </a:buClr>
              <a:defRPr/>
            </a:pPr>
            <a:r>
              <a:rPr lang="en-US" dirty="0" smtClean="0">
                <a:solidFill>
                  <a:schemeClr val="tx1">
                    <a:lumMod val="20000"/>
                    <a:lumOff val="80000"/>
                  </a:schemeClr>
                </a:solidFill>
              </a:rPr>
              <a:t>An</a:t>
            </a:r>
            <a:r>
              <a:rPr lang="en-US" dirty="0" smtClean="0"/>
              <a:t> </a:t>
            </a:r>
            <a:r>
              <a:rPr lang="en-US" i="1" dirty="0" smtClean="0">
                <a:solidFill>
                  <a:srgbClr val="FC9804"/>
                </a:solidFill>
              </a:rPr>
              <a:t>externality</a:t>
            </a:r>
            <a:r>
              <a:rPr lang="en-US" i="1" dirty="0" smtClean="0">
                <a:solidFill>
                  <a:srgbClr val="25A9A6"/>
                </a:solidFill>
              </a:rPr>
              <a:t> </a:t>
            </a:r>
            <a:r>
              <a:rPr lang="en-US" dirty="0" smtClean="0">
                <a:solidFill>
                  <a:schemeClr val="tx1">
                    <a:lumMod val="20000"/>
                    <a:lumOff val="80000"/>
                  </a:schemeClr>
                </a:solidFill>
              </a:rPr>
              <a:t>refers to the uncompensated impact of one person’s actions on the well-being of a bystander.</a:t>
            </a:r>
          </a:p>
          <a:p>
            <a:pPr eaLnBrk="1" hangingPunct="1">
              <a:defRPr/>
            </a:pPr>
            <a:r>
              <a:rPr lang="en-US" dirty="0" smtClean="0">
                <a:solidFill>
                  <a:schemeClr val="tx1">
                    <a:lumMod val="20000"/>
                    <a:lumOff val="80000"/>
                  </a:schemeClr>
                </a:solidFill>
              </a:rPr>
              <a:t>Externalities cause markets to be inefficient, and thus fail to maximize total surplus.</a:t>
            </a:r>
          </a:p>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en-US" smtClean="0">
                <a:solidFill>
                  <a:srgbClr val="99FF33"/>
                </a:solidFill>
              </a:rPr>
              <a:t>Positive vs. Negative Externalities</a:t>
            </a:r>
          </a:p>
        </p:txBody>
      </p:sp>
      <p:sp>
        <p:nvSpPr>
          <p:cNvPr id="398339" name="Rectangle 3"/>
          <p:cNvSpPr>
            <a:spLocks noGrp="1" noChangeArrowheads="1"/>
          </p:cNvSpPr>
          <p:nvPr>
            <p:ph type="body" idx="1"/>
          </p:nvPr>
        </p:nvSpPr>
        <p:spPr>
          <a:xfrm>
            <a:off x="490538" y="2009775"/>
            <a:ext cx="8078787" cy="3598863"/>
          </a:xfrm>
        </p:spPr>
        <p:txBody>
          <a:bodyPr/>
          <a:lstStyle/>
          <a:p>
            <a:pPr eaLnBrk="1" hangingPunct="1">
              <a:lnSpc>
                <a:spcPct val="90000"/>
              </a:lnSpc>
              <a:defRPr/>
            </a:pPr>
            <a:r>
              <a:rPr lang="en-US" dirty="0" smtClean="0">
                <a:solidFill>
                  <a:schemeClr val="tx1">
                    <a:lumMod val="20000"/>
                    <a:lumOff val="80000"/>
                  </a:schemeClr>
                </a:solidFill>
              </a:rPr>
              <a:t>When the impact on the bystander is adverse, </a:t>
            </a:r>
            <a:r>
              <a:rPr lang="en-US" i="1" dirty="0" smtClean="0">
                <a:solidFill>
                  <a:schemeClr val="tx1">
                    <a:lumMod val="20000"/>
                    <a:lumOff val="80000"/>
                  </a:schemeClr>
                </a:solidFill>
              </a:rPr>
              <a:t>i.e.,</a:t>
            </a:r>
            <a:r>
              <a:rPr lang="en-US" dirty="0" smtClean="0">
                <a:solidFill>
                  <a:schemeClr val="tx1">
                    <a:lumMod val="20000"/>
                    <a:lumOff val="80000"/>
                  </a:schemeClr>
                </a:solidFill>
              </a:rPr>
              <a:t> when costs are imposed on a third party, the externality is </a:t>
            </a:r>
            <a:r>
              <a:rPr lang="en-US" i="1" dirty="0" smtClean="0">
                <a:solidFill>
                  <a:srgbClr val="FF5050"/>
                </a:solidFill>
              </a:rPr>
              <a:t>negative</a:t>
            </a:r>
            <a:r>
              <a:rPr lang="en-US" dirty="0" smtClean="0"/>
              <a:t>.</a:t>
            </a:r>
          </a:p>
          <a:p>
            <a:pPr eaLnBrk="1" hangingPunct="1">
              <a:lnSpc>
                <a:spcPct val="90000"/>
              </a:lnSpc>
              <a:defRPr/>
            </a:pPr>
            <a:r>
              <a:rPr lang="en-US" dirty="0" smtClean="0">
                <a:solidFill>
                  <a:schemeClr val="tx1">
                    <a:lumMod val="20000"/>
                    <a:lumOff val="80000"/>
                  </a:schemeClr>
                </a:solidFill>
              </a:rPr>
              <a:t>When the impact on the bystander is beneficial, i.e. when benefits are imposed on a third party, the externality is </a:t>
            </a:r>
            <a:r>
              <a:rPr lang="en-US" i="1" dirty="0" smtClean="0">
                <a:solidFill>
                  <a:srgbClr val="FF5050"/>
                </a:solidFill>
              </a:rPr>
              <a:t>positive</a:t>
            </a:r>
            <a:r>
              <a:rPr lang="en-US"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Effect transition="in" filter="blinds(horizontal)">
                                      <p:cBhvr>
                                        <p:cTn id="7" dur="500"/>
                                        <p:tgtEl>
                                          <p:spTgt spid="398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8339">
                                            <p:txEl>
                                              <p:pRg st="1" end="1"/>
                                            </p:txEl>
                                          </p:spTgt>
                                        </p:tgtEl>
                                        <p:attrNameLst>
                                          <p:attrName>style.visibility</p:attrName>
                                        </p:attrNameLst>
                                      </p:cBhvr>
                                      <p:to>
                                        <p:strVal val="visible"/>
                                      </p:to>
                                    </p:set>
                                    <p:animEffect transition="in" filter="blinds(horizontal)">
                                      <p:cBhvr>
                                        <p:cTn id="12" dur="500"/>
                                        <p:tgtEl>
                                          <p:spTgt spid="398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en-US" smtClean="0">
                <a:solidFill>
                  <a:srgbClr val="99FF33"/>
                </a:solidFill>
              </a:rPr>
              <a:t>EXTERNALITIES AND MARKET INEFFICIENCY </a:t>
            </a:r>
          </a:p>
        </p:txBody>
      </p:sp>
      <p:sp>
        <p:nvSpPr>
          <p:cNvPr id="399363" name="Rectangle 3"/>
          <p:cNvSpPr>
            <a:spLocks noGrp="1" noChangeArrowheads="1"/>
          </p:cNvSpPr>
          <p:nvPr>
            <p:ph type="body" idx="1"/>
          </p:nvPr>
        </p:nvSpPr>
        <p:spPr>
          <a:xfrm>
            <a:off x="109538" y="1939925"/>
            <a:ext cx="4487862" cy="4079875"/>
          </a:xfrm>
        </p:spPr>
        <p:txBody>
          <a:bodyPr/>
          <a:lstStyle/>
          <a:p>
            <a:pPr eaLnBrk="1" hangingPunct="1">
              <a:defRPr/>
            </a:pPr>
            <a:r>
              <a:rPr lang="en-US" dirty="0" smtClean="0">
                <a:solidFill>
                  <a:srgbClr val="FF0000"/>
                </a:solidFill>
              </a:rPr>
              <a:t>Negative Externalities</a:t>
            </a:r>
            <a:endParaRPr lang="en-US" dirty="0" smtClean="0">
              <a:solidFill>
                <a:srgbClr val="FF0000"/>
              </a:solidFill>
              <a:latin typeface="Tahoma" pitchFamily="34" charset="0"/>
            </a:endParaRPr>
          </a:p>
          <a:p>
            <a:pPr lvl="1" eaLnBrk="1" hangingPunct="1">
              <a:defRPr/>
            </a:pPr>
            <a:r>
              <a:rPr lang="en-US" dirty="0" smtClean="0">
                <a:solidFill>
                  <a:schemeClr val="tx1">
                    <a:lumMod val="20000"/>
                    <a:lumOff val="80000"/>
                  </a:schemeClr>
                </a:solidFill>
              </a:rPr>
              <a:t>Automobile exhaust</a:t>
            </a:r>
          </a:p>
          <a:p>
            <a:pPr lvl="1" eaLnBrk="1" hangingPunct="1">
              <a:defRPr/>
            </a:pPr>
            <a:r>
              <a:rPr lang="en-US" dirty="0" smtClean="0">
                <a:solidFill>
                  <a:schemeClr val="tx1">
                    <a:lumMod val="20000"/>
                    <a:lumOff val="80000"/>
                  </a:schemeClr>
                </a:solidFill>
              </a:rPr>
              <a:t>Cigarette smoking</a:t>
            </a:r>
          </a:p>
          <a:p>
            <a:pPr lvl="1" eaLnBrk="1" hangingPunct="1">
              <a:defRPr/>
            </a:pPr>
            <a:r>
              <a:rPr lang="en-US" dirty="0" smtClean="0">
                <a:solidFill>
                  <a:schemeClr val="tx1">
                    <a:lumMod val="20000"/>
                    <a:lumOff val="80000"/>
                  </a:schemeClr>
                </a:solidFill>
              </a:rPr>
              <a:t>Barking dogs (loud pets)</a:t>
            </a:r>
          </a:p>
          <a:p>
            <a:pPr lvl="1" eaLnBrk="1" hangingPunct="1">
              <a:defRPr/>
            </a:pPr>
            <a:r>
              <a:rPr lang="en-US" dirty="0" smtClean="0">
                <a:solidFill>
                  <a:schemeClr val="tx1">
                    <a:lumMod val="20000"/>
                    <a:lumOff val="80000"/>
                  </a:schemeClr>
                </a:solidFill>
              </a:rPr>
              <a:t>Loud stereos in an apartment building</a:t>
            </a:r>
          </a:p>
          <a:p>
            <a:pPr eaLnBrk="1" hangingPunct="1">
              <a:defRPr/>
            </a:pPr>
            <a:endParaRPr lang="en-US" dirty="0" smtClean="0"/>
          </a:p>
        </p:txBody>
      </p:sp>
      <p:pic>
        <p:nvPicPr>
          <p:cNvPr id="35844" name="Picture 4" descr="CAT_DOG"/>
          <p:cNvPicPr>
            <a:picLocks noChangeAspect="1" noChangeArrowheads="1"/>
          </p:cNvPicPr>
          <p:nvPr/>
        </p:nvPicPr>
        <p:blipFill>
          <a:blip r:embed="rId2" cstate="print"/>
          <a:srcRect/>
          <a:stretch>
            <a:fillRect/>
          </a:stretch>
        </p:blipFill>
        <p:spPr bwMode="auto">
          <a:xfrm>
            <a:off x="6553200" y="1727200"/>
            <a:ext cx="2336800" cy="2071688"/>
          </a:xfrm>
          <a:prstGeom prst="rect">
            <a:avLst/>
          </a:prstGeom>
          <a:noFill/>
          <a:ln w="9525">
            <a:noFill/>
            <a:miter lim="800000"/>
            <a:headEnd/>
            <a:tailEnd/>
          </a:ln>
        </p:spPr>
      </p:pic>
      <p:pic>
        <p:nvPicPr>
          <p:cNvPr id="35845" name="Picture 5" descr="PALAZZO"/>
          <p:cNvPicPr>
            <a:picLocks noChangeAspect="1" noChangeArrowheads="1"/>
          </p:cNvPicPr>
          <p:nvPr/>
        </p:nvPicPr>
        <p:blipFill>
          <a:blip r:embed="rId3" cstate="print"/>
          <a:srcRect/>
          <a:stretch>
            <a:fillRect/>
          </a:stretch>
        </p:blipFill>
        <p:spPr bwMode="auto">
          <a:xfrm>
            <a:off x="4914900" y="1819275"/>
            <a:ext cx="1831975" cy="1431925"/>
          </a:xfrm>
          <a:prstGeom prst="rect">
            <a:avLst/>
          </a:prstGeom>
          <a:noFill/>
          <a:ln w="9525">
            <a:noFill/>
            <a:miter lim="800000"/>
            <a:headEnd/>
            <a:tailEnd/>
          </a:ln>
        </p:spPr>
      </p:pic>
      <p:pic>
        <p:nvPicPr>
          <p:cNvPr id="35846" name="Picture 6" descr="BD07234_"/>
          <p:cNvPicPr>
            <a:picLocks noChangeAspect="1" noChangeArrowheads="1"/>
          </p:cNvPicPr>
          <p:nvPr/>
        </p:nvPicPr>
        <p:blipFill>
          <a:blip r:embed="rId4" cstate="print"/>
          <a:srcRect/>
          <a:stretch>
            <a:fillRect/>
          </a:stretch>
        </p:blipFill>
        <p:spPr bwMode="auto">
          <a:xfrm>
            <a:off x="4757738" y="3763963"/>
            <a:ext cx="1690687" cy="2286000"/>
          </a:xfrm>
          <a:prstGeom prst="rect">
            <a:avLst/>
          </a:prstGeom>
          <a:noFill/>
          <a:ln w="9525">
            <a:noFill/>
            <a:miter lim="800000"/>
            <a:headEnd/>
            <a:tailEnd/>
          </a:ln>
        </p:spPr>
      </p:pic>
      <p:pic>
        <p:nvPicPr>
          <p:cNvPr id="35847" name="Picture 7"/>
          <p:cNvPicPr>
            <a:picLocks noChangeAspect="1" noChangeArrowheads="1"/>
          </p:cNvPicPr>
          <p:nvPr/>
        </p:nvPicPr>
        <p:blipFill>
          <a:blip r:embed="rId5" cstate="print"/>
          <a:srcRect/>
          <a:stretch>
            <a:fillRect/>
          </a:stretch>
        </p:blipFill>
        <p:spPr bwMode="auto">
          <a:xfrm>
            <a:off x="6729413" y="4110038"/>
            <a:ext cx="2038350" cy="1503362"/>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smtClean="0">
                <a:solidFill>
                  <a:srgbClr val="99FF33"/>
                </a:solidFill>
              </a:rPr>
              <a:t>EXTERNALITIES AND MARKET INEFFICIENCY </a:t>
            </a:r>
          </a:p>
        </p:txBody>
      </p:sp>
      <p:sp>
        <p:nvSpPr>
          <p:cNvPr id="400387" name="Rectangle 3"/>
          <p:cNvSpPr>
            <a:spLocks noGrp="1" noChangeArrowheads="1"/>
          </p:cNvSpPr>
          <p:nvPr>
            <p:ph type="body" idx="1"/>
          </p:nvPr>
        </p:nvSpPr>
        <p:spPr>
          <a:xfrm>
            <a:off x="515938" y="1655763"/>
            <a:ext cx="8080375" cy="2401887"/>
          </a:xfrm>
        </p:spPr>
        <p:txBody>
          <a:bodyPr/>
          <a:lstStyle/>
          <a:p>
            <a:pPr eaLnBrk="1" hangingPunct="1">
              <a:defRPr/>
            </a:pPr>
            <a:r>
              <a:rPr lang="en-US" smtClean="0">
                <a:solidFill>
                  <a:srgbClr val="FF0000"/>
                </a:solidFill>
              </a:rPr>
              <a:t>Positive Externalities</a:t>
            </a:r>
            <a:endParaRPr lang="en-US" smtClean="0">
              <a:solidFill>
                <a:srgbClr val="FF0000"/>
              </a:solidFill>
              <a:latin typeface="Tahoma" pitchFamily="34" charset="0"/>
            </a:endParaRPr>
          </a:p>
          <a:p>
            <a:pPr lvl="1" eaLnBrk="1" hangingPunct="1">
              <a:defRPr/>
            </a:pPr>
            <a:r>
              <a:rPr lang="en-US" smtClean="0"/>
              <a:t>Immunizations</a:t>
            </a:r>
          </a:p>
          <a:p>
            <a:pPr lvl="1" eaLnBrk="1" hangingPunct="1">
              <a:defRPr/>
            </a:pPr>
            <a:r>
              <a:rPr lang="en-US" smtClean="0"/>
              <a:t>Restored historic buildings</a:t>
            </a:r>
          </a:p>
          <a:p>
            <a:pPr lvl="1" eaLnBrk="1" hangingPunct="1">
              <a:defRPr/>
            </a:pPr>
            <a:r>
              <a:rPr lang="en-US" smtClean="0"/>
              <a:t>Education</a:t>
            </a:r>
          </a:p>
        </p:txBody>
      </p:sp>
      <p:pic>
        <p:nvPicPr>
          <p:cNvPr id="37892" name="Picture 5" descr="SCNTIST2"/>
          <p:cNvPicPr>
            <a:picLocks noChangeAspect="1" noChangeArrowheads="1"/>
          </p:cNvPicPr>
          <p:nvPr/>
        </p:nvPicPr>
        <p:blipFill>
          <a:blip r:embed="rId2" cstate="print"/>
          <a:srcRect/>
          <a:stretch>
            <a:fillRect/>
          </a:stretch>
        </p:blipFill>
        <p:spPr bwMode="auto">
          <a:xfrm>
            <a:off x="6018213" y="4164013"/>
            <a:ext cx="2046287" cy="2151062"/>
          </a:xfrm>
          <a:prstGeom prst="rect">
            <a:avLst/>
          </a:prstGeom>
          <a:noFill/>
          <a:ln w="9525">
            <a:noFill/>
            <a:miter lim="800000"/>
            <a:headEnd/>
            <a:tailEnd/>
          </a:ln>
        </p:spPr>
      </p:pic>
      <p:pic>
        <p:nvPicPr>
          <p:cNvPr id="37893" name="Picture 6" descr="VALO1"/>
          <p:cNvPicPr>
            <a:picLocks noChangeAspect="1" noChangeArrowheads="1"/>
          </p:cNvPicPr>
          <p:nvPr/>
        </p:nvPicPr>
        <p:blipFill>
          <a:blip r:embed="rId3" cstate="print"/>
          <a:srcRect/>
          <a:stretch>
            <a:fillRect/>
          </a:stretch>
        </p:blipFill>
        <p:spPr bwMode="auto">
          <a:xfrm>
            <a:off x="1638300" y="3719513"/>
            <a:ext cx="3413125" cy="2895600"/>
          </a:xfrm>
          <a:prstGeom prst="rect">
            <a:avLst/>
          </a:prstGeom>
          <a:noFill/>
          <a:ln w="9525">
            <a:noFill/>
            <a:miter lim="800000"/>
            <a:headEnd/>
            <a:tailEnd/>
          </a:ln>
        </p:spPr>
      </p:pic>
      <p:pic>
        <p:nvPicPr>
          <p:cNvPr id="1029" name="Picture 5" descr="C:\Documents and Settings\rahmed\Local Settings\Temporary Internet Files\Content.IE5\E0VOLKDS\MC900056121[1].wmf"/>
          <p:cNvPicPr>
            <a:picLocks noChangeAspect="1" noChangeArrowheads="1"/>
          </p:cNvPicPr>
          <p:nvPr/>
        </p:nvPicPr>
        <p:blipFill>
          <a:blip r:embed="rId4" cstate="print"/>
          <a:srcRect/>
          <a:stretch>
            <a:fillRect/>
          </a:stretch>
        </p:blipFill>
        <p:spPr bwMode="auto">
          <a:xfrm>
            <a:off x="6711899" y="1974799"/>
            <a:ext cx="1841602" cy="1841602"/>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eaLnBrk="1" hangingPunct="1">
              <a:defRPr/>
            </a:pPr>
            <a:r>
              <a:rPr lang="en-US" smtClean="0">
                <a:solidFill>
                  <a:srgbClr val="99FF33"/>
                </a:solidFill>
              </a:rPr>
              <a:t>EXTERNALITIES AND MARKET INEFFICIENCY</a:t>
            </a:r>
          </a:p>
        </p:txBody>
      </p:sp>
      <p:sp>
        <p:nvSpPr>
          <p:cNvPr id="402435" name="Rectangle 3"/>
          <p:cNvSpPr>
            <a:spLocks noGrp="1" noChangeArrowheads="1"/>
          </p:cNvSpPr>
          <p:nvPr>
            <p:ph type="body" idx="1"/>
          </p:nvPr>
        </p:nvSpPr>
        <p:spPr>
          <a:xfrm>
            <a:off x="460375" y="2206625"/>
            <a:ext cx="8218488" cy="3325813"/>
          </a:xfrm>
        </p:spPr>
        <p:txBody>
          <a:bodyPr/>
          <a:lstStyle/>
          <a:p>
            <a:pPr eaLnBrk="1" hangingPunct="1">
              <a:defRPr/>
            </a:pPr>
            <a:r>
              <a:rPr lang="en-US" dirty="0" smtClean="0">
                <a:solidFill>
                  <a:schemeClr val="tx1">
                    <a:lumMod val="20000"/>
                    <a:lumOff val="80000"/>
                  </a:schemeClr>
                </a:solidFill>
              </a:rPr>
              <a:t>Externalities lead markets not to produce the right amounts:</a:t>
            </a:r>
          </a:p>
          <a:p>
            <a:pPr lvl="1" eaLnBrk="1" hangingPunct="1">
              <a:defRPr/>
            </a:pPr>
            <a:r>
              <a:rPr lang="en-US" dirty="0" smtClean="0">
                <a:solidFill>
                  <a:schemeClr val="tx1">
                    <a:lumMod val="20000"/>
                    <a:lumOff val="80000"/>
                  </a:schemeClr>
                </a:solidFill>
              </a:rPr>
              <a:t>Negative externalities lead markets to produce a </a:t>
            </a:r>
            <a:r>
              <a:rPr lang="en-US" dirty="0" smtClean="0">
                <a:solidFill>
                  <a:srgbClr val="FF5050"/>
                </a:solidFill>
              </a:rPr>
              <a:t>larger</a:t>
            </a:r>
            <a:r>
              <a:rPr lang="en-US" dirty="0" smtClean="0"/>
              <a:t> </a:t>
            </a:r>
            <a:r>
              <a:rPr lang="en-US" dirty="0" smtClean="0">
                <a:solidFill>
                  <a:schemeClr val="tx1">
                    <a:lumMod val="20000"/>
                    <a:lumOff val="80000"/>
                  </a:schemeClr>
                </a:solidFill>
              </a:rPr>
              <a:t>quantity than is socially desirable.</a:t>
            </a:r>
          </a:p>
          <a:p>
            <a:pPr lvl="1" eaLnBrk="1" hangingPunct="1">
              <a:defRPr/>
            </a:pPr>
            <a:r>
              <a:rPr lang="en-US" dirty="0" smtClean="0">
                <a:solidFill>
                  <a:schemeClr val="tx1">
                    <a:lumMod val="20000"/>
                    <a:lumOff val="80000"/>
                  </a:schemeClr>
                </a:solidFill>
              </a:rPr>
              <a:t>Positive externalities lead markets to produce a</a:t>
            </a:r>
            <a:r>
              <a:rPr lang="en-US" dirty="0" smtClean="0"/>
              <a:t> </a:t>
            </a:r>
            <a:r>
              <a:rPr lang="en-US" dirty="0" smtClean="0">
                <a:solidFill>
                  <a:srgbClr val="FF5050"/>
                </a:solidFill>
              </a:rPr>
              <a:t>smaller</a:t>
            </a:r>
            <a:r>
              <a:rPr lang="en-US" dirty="0" smtClean="0"/>
              <a:t> </a:t>
            </a:r>
            <a:r>
              <a:rPr lang="en-US" dirty="0" smtClean="0">
                <a:solidFill>
                  <a:schemeClr val="tx1">
                    <a:lumMod val="20000"/>
                    <a:lumOff val="80000"/>
                  </a:schemeClr>
                </a:solidFill>
              </a:rPr>
              <a:t>quantity than is socially desirable.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blinds(horizontal)">
                                      <p:cBhvr>
                                        <p:cTn id="7" dur="500"/>
                                        <p:tgtEl>
                                          <p:spTgt spid="402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2435">
                                            <p:txEl>
                                              <p:pRg st="1" end="1"/>
                                            </p:txEl>
                                          </p:spTgt>
                                        </p:tgtEl>
                                        <p:attrNameLst>
                                          <p:attrName>style.visibility</p:attrName>
                                        </p:attrNameLst>
                                      </p:cBhvr>
                                      <p:to>
                                        <p:strVal val="visible"/>
                                      </p:to>
                                    </p:set>
                                    <p:animEffect transition="in" filter="blinds(horizontal)">
                                      <p:cBhvr>
                                        <p:cTn id="12" dur="500"/>
                                        <p:tgtEl>
                                          <p:spTgt spid="402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2435">
                                            <p:txEl>
                                              <p:pRg st="2" end="2"/>
                                            </p:txEl>
                                          </p:spTgt>
                                        </p:tgtEl>
                                        <p:attrNameLst>
                                          <p:attrName>style.visibility</p:attrName>
                                        </p:attrNameLst>
                                      </p:cBhvr>
                                      <p:to>
                                        <p:strVal val="visible"/>
                                      </p:to>
                                    </p:set>
                                    <p:animEffect transition="in" filter="blinds(horizontal)">
                                      <p:cBhvr>
                                        <p:cTn id="17" dur="500"/>
                                        <p:tgtEl>
                                          <p:spTgt spid="402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pPr eaLnBrk="1" hangingPunct="1">
              <a:defRPr/>
            </a:pPr>
            <a:r>
              <a:rPr lang="en-US" smtClean="0">
                <a:solidFill>
                  <a:srgbClr val="99FF33"/>
                </a:solidFill>
              </a:rPr>
              <a:t>Private Benefits and Costs</a:t>
            </a:r>
          </a:p>
        </p:txBody>
      </p:sp>
      <p:sp>
        <p:nvSpPr>
          <p:cNvPr id="485379" name="Rectangle 3"/>
          <p:cNvSpPr>
            <a:spLocks noGrp="1" noChangeArrowheads="1"/>
          </p:cNvSpPr>
          <p:nvPr>
            <p:ph type="body" idx="1"/>
          </p:nvPr>
        </p:nvSpPr>
        <p:spPr>
          <a:xfrm>
            <a:off x="460375" y="1419225"/>
            <a:ext cx="8218488" cy="3325813"/>
          </a:xfrm>
        </p:spPr>
        <p:txBody>
          <a:bodyPr/>
          <a:lstStyle/>
          <a:p>
            <a:pPr eaLnBrk="1" hangingPunct="1">
              <a:defRPr/>
            </a:pPr>
            <a:r>
              <a:rPr lang="en-US" dirty="0" smtClean="0"/>
              <a:t>Need to distinguish between private and social benefits/costs</a:t>
            </a:r>
          </a:p>
          <a:p>
            <a:pPr eaLnBrk="1" hangingPunct="1">
              <a:defRPr/>
            </a:pPr>
            <a:r>
              <a:rPr lang="en-US" dirty="0" smtClean="0"/>
              <a:t>The demand (</a:t>
            </a:r>
            <a:r>
              <a:rPr lang="en-US" dirty="0" smtClean="0">
                <a:solidFill>
                  <a:srgbClr val="FFC000"/>
                </a:solidFill>
              </a:rPr>
              <a:t>supply</a:t>
            </a:r>
            <a:r>
              <a:rPr lang="en-US" dirty="0" smtClean="0"/>
              <a:t>) curve represents the marginal private benefit (</a:t>
            </a:r>
            <a:r>
              <a:rPr lang="en-US" dirty="0" smtClean="0">
                <a:solidFill>
                  <a:srgbClr val="FFC000"/>
                </a:solidFill>
              </a:rPr>
              <a:t>cost</a:t>
            </a:r>
            <a:r>
              <a:rPr lang="en-US" dirty="0" smtClean="0"/>
              <a:t>)</a:t>
            </a:r>
          </a:p>
          <a:p>
            <a:pPr eaLnBrk="1" hangingPunct="1">
              <a:defRPr/>
            </a:pPr>
            <a:r>
              <a:rPr lang="en-US" dirty="0" smtClean="0"/>
              <a:t>At the equilibrium quantity these two are equal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blinds(horizontal)">
                                      <p:cBhvr>
                                        <p:cTn id="7" dur="500"/>
                                        <p:tgtEl>
                                          <p:spTgt spid="485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blinds(horizontal)">
                                      <p:cBhvr>
                                        <p:cTn id="12" dur="500"/>
                                        <p:tgtEl>
                                          <p:spTgt spid="485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5379">
                                            <p:txEl>
                                              <p:pRg st="2" end="2"/>
                                            </p:txEl>
                                          </p:spTgt>
                                        </p:tgtEl>
                                        <p:attrNameLst>
                                          <p:attrName>style.visibility</p:attrName>
                                        </p:attrNameLst>
                                      </p:cBhvr>
                                      <p:to>
                                        <p:strVal val="visible"/>
                                      </p:to>
                                    </p:set>
                                    <p:animEffect transition="in" filter="blinds(horizontal)">
                                      <p:cBhvr>
                                        <p:cTn id="17" dur="500"/>
                                        <p:tgtEl>
                                          <p:spTgt spid="485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eaLnBrk="1" hangingPunct="1">
              <a:defRPr/>
            </a:pPr>
            <a:r>
              <a:rPr lang="en-US" smtClean="0">
                <a:solidFill>
                  <a:srgbClr val="99FF33"/>
                </a:solidFill>
              </a:rPr>
              <a:t>Social Costs</a:t>
            </a:r>
          </a:p>
        </p:txBody>
      </p:sp>
      <p:sp>
        <p:nvSpPr>
          <p:cNvPr id="489475" name="Rectangle 3"/>
          <p:cNvSpPr>
            <a:spLocks noGrp="1" noChangeArrowheads="1"/>
          </p:cNvSpPr>
          <p:nvPr>
            <p:ph type="body" idx="1"/>
          </p:nvPr>
        </p:nvSpPr>
        <p:spPr>
          <a:xfrm>
            <a:off x="460375" y="1617663"/>
            <a:ext cx="8218488" cy="4017962"/>
          </a:xfrm>
        </p:spPr>
        <p:txBody>
          <a:bodyPr/>
          <a:lstStyle/>
          <a:p>
            <a:pPr eaLnBrk="1" hangingPunct="1">
              <a:lnSpc>
                <a:spcPct val="90000"/>
              </a:lnSpc>
              <a:defRPr/>
            </a:pPr>
            <a:r>
              <a:rPr lang="en-US" dirty="0" smtClean="0">
                <a:solidFill>
                  <a:srgbClr val="00B85C"/>
                </a:solidFill>
              </a:rPr>
              <a:t>Marginal Social Costs</a:t>
            </a:r>
            <a:r>
              <a:rPr lang="en-US" dirty="0" smtClean="0"/>
              <a:t> </a:t>
            </a:r>
            <a:r>
              <a:rPr lang="en-US" dirty="0" smtClean="0">
                <a:solidFill>
                  <a:srgbClr val="00B85C"/>
                </a:solidFill>
              </a:rPr>
              <a:t>(MSC) </a:t>
            </a:r>
            <a:r>
              <a:rPr lang="en-US" dirty="0" smtClean="0">
                <a:solidFill>
                  <a:schemeClr val="tx1">
                    <a:lumMod val="20000"/>
                    <a:lumOff val="80000"/>
                  </a:schemeClr>
                </a:solidFill>
              </a:rPr>
              <a:t>marginal costs accruing to society as a whole from production of a given good.  It includes</a:t>
            </a:r>
          </a:p>
          <a:p>
            <a:pPr lvl="1" eaLnBrk="1" hangingPunct="1">
              <a:lnSpc>
                <a:spcPct val="90000"/>
              </a:lnSpc>
              <a:defRPr/>
            </a:pPr>
            <a:r>
              <a:rPr lang="en-US" dirty="0" smtClean="0">
                <a:solidFill>
                  <a:schemeClr val="tx1">
                    <a:lumMod val="20000"/>
                    <a:lumOff val="80000"/>
                  </a:schemeClr>
                </a:solidFill>
              </a:rPr>
              <a:t> marginal costs borne by the producer</a:t>
            </a:r>
          </a:p>
          <a:p>
            <a:pPr lvl="1" eaLnBrk="1" hangingPunct="1">
              <a:lnSpc>
                <a:spcPct val="90000"/>
              </a:lnSpc>
              <a:defRPr/>
            </a:pPr>
            <a:r>
              <a:rPr lang="en-US" dirty="0" smtClean="0">
                <a:solidFill>
                  <a:schemeClr val="tx1">
                    <a:lumMod val="20000"/>
                    <a:lumOff val="80000"/>
                  </a:schemeClr>
                </a:solidFill>
              </a:rPr>
              <a:t> as well as costs borne by all other individuals who are not producers.</a:t>
            </a:r>
          </a:p>
          <a:p>
            <a:pPr lvl="1" eaLnBrk="1" hangingPunct="1">
              <a:lnSpc>
                <a:spcPct val="90000"/>
              </a:lnSpc>
              <a:defRPr/>
            </a:pPr>
            <a:endParaRPr lang="en-US" dirty="0" smtClean="0"/>
          </a:p>
          <a:p>
            <a:pPr eaLnBrk="1" hangingPunct="1">
              <a:lnSpc>
                <a:spcPct val="90000"/>
              </a:lnSpc>
              <a:defRPr/>
            </a:pPr>
            <a:r>
              <a:rPr lang="en-US" dirty="0" smtClean="0">
                <a:solidFill>
                  <a:srgbClr val="FF0066"/>
                </a:solidFill>
              </a:rPr>
              <a:t>Marginal Social Costs = Marginal Private cost + External Cost.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animEffect transition="in" filter="blinds(horizontal)">
                                      <p:cBhvr>
                                        <p:cTn id="7" dur="500"/>
                                        <p:tgtEl>
                                          <p:spTgt spid="48947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9475">
                                            <p:txEl>
                                              <p:pRg st="1" end="1"/>
                                            </p:txEl>
                                          </p:spTgt>
                                        </p:tgtEl>
                                        <p:attrNameLst>
                                          <p:attrName>style.visibility</p:attrName>
                                        </p:attrNameLst>
                                      </p:cBhvr>
                                      <p:to>
                                        <p:strVal val="visible"/>
                                      </p:to>
                                    </p:set>
                                    <p:animEffect transition="in" filter="blinds(horizontal)">
                                      <p:cBhvr>
                                        <p:cTn id="10" dur="500"/>
                                        <p:tgtEl>
                                          <p:spTgt spid="48947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89475">
                                            <p:txEl>
                                              <p:pRg st="2" end="2"/>
                                            </p:txEl>
                                          </p:spTgt>
                                        </p:tgtEl>
                                        <p:attrNameLst>
                                          <p:attrName>style.visibility</p:attrName>
                                        </p:attrNameLst>
                                      </p:cBhvr>
                                      <p:to>
                                        <p:strVal val="visible"/>
                                      </p:to>
                                    </p:set>
                                    <p:animEffect transition="in" filter="blinds(horizontal)">
                                      <p:cBhvr>
                                        <p:cTn id="13" dur="500"/>
                                        <p:tgtEl>
                                          <p:spTgt spid="48947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489475">
                                            <p:txEl>
                                              <p:pRg st="4" end="4"/>
                                            </p:txEl>
                                          </p:spTgt>
                                        </p:tgtEl>
                                        <p:attrNameLst>
                                          <p:attrName>style.visibility</p:attrName>
                                        </p:attrNameLst>
                                      </p:cBhvr>
                                      <p:to>
                                        <p:strVal val="visible"/>
                                      </p:to>
                                    </p:set>
                                    <p:animEffect transition="in" filter="fade">
                                      <p:cBhvr>
                                        <p:cTn id="18" dur="1000"/>
                                        <p:tgtEl>
                                          <p:spTgt spid="489475">
                                            <p:txEl>
                                              <p:pRg st="4" end="4"/>
                                            </p:txEl>
                                          </p:spTgt>
                                        </p:tgtEl>
                                      </p:cBhvr>
                                    </p:animEffect>
                                    <p:anim calcmode="lin" valueType="num">
                                      <p:cBhvr>
                                        <p:cTn id="19" dur="1000" fill="hold"/>
                                        <p:tgtEl>
                                          <p:spTgt spid="489475">
                                            <p:txEl>
                                              <p:pRg st="4" end="4"/>
                                            </p:txEl>
                                          </p:spTgt>
                                        </p:tgtEl>
                                        <p:attrNameLst>
                                          <p:attrName>ppt_x</p:attrName>
                                        </p:attrNameLst>
                                      </p:cBhvr>
                                      <p:tavLst>
                                        <p:tav tm="0">
                                          <p:val>
                                            <p:strVal val="#ppt_x-.1"/>
                                          </p:val>
                                        </p:tav>
                                        <p:tav tm="100000">
                                          <p:val>
                                            <p:strVal val="#ppt_x"/>
                                          </p:val>
                                        </p:tav>
                                      </p:tavLst>
                                    </p:anim>
                                    <p:anim calcmode="lin" valueType="num">
                                      <p:cBhvr>
                                        <p:cTn id="20" dur="1000" fill="hold"/>
                                        <p:tgtEl>
                                          <p:spTgt spid="4894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Green Production: No Externality</a:t>
            </a:r>
          </a:p>
        </p:txBody>
      </p:sp>
      <p:pic>
        <p:nvPicPr>
          <p:cNvPr id="550915" name="Picture 3" descr="C:\Documents and Settings\rahmed\Local Settings\Temporary Internet Files\Content.IE5\5R4O1XII\MCj04326260000[1].png"/>
          <p:cNvPicPr>
            <a:picLocks noChangeAspect="1" noChangeArrowheads="1"/>
          </p:cNvPicPr>
          <p:nvPr/>
        </p:nvPicPr>
        <p:blipFill>
          <a:blip r:embed="rId2" cstate="print"/>
          <a:srcRect/>
          <a:stretch>
            <a:fillRect/>
          </a:stretch>
        </p:blipFill>
        <p:spPr bwMode="auto">
          <a:xfrm>
            <a:off x="6032500" y="4025900"/>
            <a:ext cx="1547813" cy="1547813"/>
          </a:xfrm>
          <a:prstGeom prst="rect">
            <a:avLst/>
          </a:prstGeom>
          <a:noFill/>
          <a:ln w="9525">
            <a:noFill/>
            <a:miter lim="800000"/>
            <a:headEnd/>
            <a:tailEnd/>
          </a:ln>
        </p:spPr>
      </p:pic>
      <p:pic>
        <p:nvPicPr>
          <p:cNvPr id="550916" name="Picture 4" descr="C:\Documents and Settings\rahmed\Local Settings\Temporary Internet Files\Content.IE5\8ECERJN0\MCj04326210000[1].png"/>
          <p:cNvPicPr>
            <a:picLocks noChangeAspect="1" noChangeArrowheads="1"/>
          </p:cNvPicPr>
          <p:nvPr/>
        </p:nvPicPr>
        <p:blipFill>
          <a:blip r:embed="rId3" cstate="print"/>
          <a:srcRect/>
          <a:stretch>
            <a:fillRect/>
          </a:stretch>
        </p:blipFill>
        <p:spPr bwMode="auto">
          <a:xfrm>
            <a:off x="7556500" y="1612900"/>
            <a:ext cx="1428750" cy="1428750"/>
          </a:xfrm>
          <a:prstGeom prst="rect">
            <a:avLst/>
          </a:prstGeom>
          <a:noFill/>
          <a:ln w="9525">
            <a:noFill/>
            <a:miter lim="800000"/>
            <a:headEnd/>
            <a:tailEnd/>
          </a:ln>
        </p:spPr>
      </p:pic>
      <p:pic>
        <p:nvPicPr>
          <p:cNvPr id="550917" name="Picture 5" descr="C:\Documents and Settings\rahmed\Local Settings\Temporary Internet Files\Content.IE5\B3SRJ3PB\MCj04326250000[1].png"/>
          <p:cNvPicPr>
            <a:picLocks noChangeAspect="1" noChangeArrowheads="1"/>
          </p:cNvPicPr>
          <p:nvPr/>
        </p:nvPicPr>
        <p:blipFill>
          <a:blip r:embed="rId4" cstate="print"/>
          <a:srcRect/>
          <a:stretch>
            <a:fillRect/>
          </a:stretch>
        </p:blipFill>
        <p:spPr bwMode="auto">
          <a:xfrm>
            <a:off x="6896100" y="2463800"/>
            <a:ext cx="1562100" cy="1562100"/>
          </a:xfrm>
          <a:prstGeom prst="rect">
            <a:avLst/>
          </a:prstGeom>
          <a:noFill/>
          <a:ln w="9525">
            <a:noFill/>
            <a:miter lim="800000"/>
            <a:headEnd/>
            <a:tailEnd/>
          </a:ln>
        </p:spPr>
      </p:pic>
      <p:pic>
        <p:nvPicPr>
          <p:cNvPr id="550918" name="Picture 6" descr="C:\Documents and Settings\rahmed\Local Settings\Temporary Internet Files\Content.IE5\CPBHL83M\MCj04326220000[1].png"/>
          <p:cNvPicPr>
            <a:picLocks noChangeAspect="1" noChangeArrowheads="1"/>
          </p:cNvPicPr>
          <p:nvPr/>
        </p:nvPicPr>
        <p:blipFill>
          <a:blip r:embed="rId5" cstate="print"/>
          <a:srcRect/>
          <a:stretch>
            <a:fillRect/>
          </a:stretch>
        </p:blipFill>
        <p:spPr bwMode="auto">
          <a:xfrm>
            <a:off x="5626100" y="2374900"/>
            <a:ext cx="1538288" cy="1538288"/>
          </a:xfrm>
          <a:prstGeom prst="rect">
            <a:avLst/>
          </a:prstGeom>
          <a:noFill/>
          <a:ln w="9525">
            <a:noFill/>
            <a:miter lim="800000"/>
            <a:headEnd/>
            <a:tailEnd/>
          </a:ln>
        </p:spPr>
      </p:pic>
      <p:pic>
        <p:nvPicPr>
          <p:cNvPr id="550920" name="Picture 8" descr="C:\Documents and Settings\rahmed\Local Settings\Temporary Internet Files\Content.IE5\Z1SPVHGY\MCj04326230000[1].png"/>
          <p:cNvPicPr>
            <a:picLocks noChangeAspect="1" noChangeArrowheads="1"/>
          </p:cNvPicPr>
          <p:nvPr/>
        </p:nvPicPr>
        <p:blipFill>
          <a:blip r:embed="rId6" cstate="print"/>
          <a:srcRect/>
          <a:stretch>
            <a:fillRect/>
          </a:stretch>
        </p:blipFill>
        <p:spPr bwMode="auto">
          <a:xfrm>
            <a:off x="7556500" y="4127500"/>
            <a:ext cx="1587500" cy="1587500"/>
          </a:xfrm>
          <a:prstGeom prst="rect">
            <a:avLst/>
          </a:prstGeom>
          <a:noFill/>
          <a:ln w="9525">
            <a:noFill/>
            <a:miter lim="800000"/>
            <a:headEnd/>
            <a:tailEnd/>
          </a:ln>
        </p:spPr>
      </p:pic>
      <p:sp>
        <p:nvSpPr>
          <p:cNvPr id="50185" name="TextBox 13"/>
          <p:cNvSpPr txBox="1">
            <a:spLocks noChangeArrowheads="1"/>
          </p:cNvSpPr>
          <p:nvPr/>
        </p:nvSpPr>
        <p:spPr bwMode="auto">
          <a:xfrm>
            <a:off x="2197100" y="1536700"/>
            <a:ext cx="952500" cy="646113"/>
          </a:xfrm>
          <a:prstGeom prst="rect">
            <a:avLst/>
          </a:prstGeom>
          <a:noFill/>
          <a:ln w="9525">
            <a:noFill/>
            <a:miter lim="800000"/>
            <a:headEnd/>
            <a:tailEnd/>
          </a:ln>
        </p:spPr>
        <p:txBody>
          <a:bodyPr>
            <a:spAutoFit/>
          </a:bodyPr>
          <a:lstStyle/>
          <a:p>
            <a:r>
              <a:rPr lang="en-US" sz="3600" u="none"/>
              <a:t>$10</a:t>
            </a:r>
          </a:p>
        </p:txBody>
      </p:sp>
      <p:sp>
        <p:nvSpPr>
          <p:cNvPr id="15" name="TextBox 14"/>
          <p:cNvSpPr txBox="1">
            <a:spLocks noChangeArrowheads="1"/>
          </p:cNvSpPr>
          <p:nvPr/>
        </p:nvSpPr>
        <p:spPr bwMode="auto">
          <a:xfrm>
            <a:off x="8067675" y="2581275"/>
            <a:ext cx="1050925" cy="708025"/>
          </a:xfrm>
          <a:prstGeom prst="rect">
            <a:avLst/>
          </a:prstGeom>
          <a:noFill/>
          <a:ln w="9525">
            <a:noFill/>
            <a:miter lim="800000"/>
            <a:headEnd/>
            <a:tailEnd/>
          </a:ln>
        </p:spPr>
        <p:txBody>
          <a:bodyPr>
            <a:spAutoFit/>
          </a:bodyPr>
          <a:lstStyle/>
          <a:p>
            <a:r>
              <a:rPr lang="en-US" sz="4000" u="none" dirty="0" smtClean="0"/>
              <a:t>$0</a:t>
            </a:r>
            <a:endParaRPr lang="en-US" sz="4000" u="none" dirty="0"/>
          </a:p>
        </p:txBody>
      </p:sp>
      <p:sp>
        <p:nvSpPr>
          <p:cNvPr id="16" name="TextBox 15"/>
          <p:cNvSpPr txBox="1">
            <a:spLocks noChangeArrowheads="1"/>
          </p:cNvSpPr>
          <p:nvPr/>
        </p:nvSpPr>
        <p:spPr bwMode="auto">
          <a:xfrm>
            <a:off x="7391400" y="3543300"/>
            <a:ext cx="1050925" cy="708025"/>
          </a:xfrm>
          <a:prstGeom prst="rect">
            <a:avLst/>
          </a:prstGeom>
          <a:noFill/>
          <a:ln w="9525">
            <a:noFill/>
            <a:miter lim="800000"/>
            <a:headEnd/>
            <a:tailEnd/>
          </a:ln>
        </p:spPr>
        <p:txBody>
          <a:bodyPr>
            <a:spAutoFit/>
          </a:bodyPr>
          <a:lstStyle/>
          <a:p>
            <a:r>
              <a:rPr lang="en-US" sz="4000" u="none" dirty="0" smtClean="0"/>
              <a:t>$0</a:t>
            </a:r>
            <a:endParaRPr lang="en-US" sz="4000" u="none" dirty="0"/>
          </a:p>
        </p:txBody>
      </p:sp>
      <p:sp>
        <p:nvSpPr>
          <p:cNvPr id="17" name="TextBox 16"/>
          <p:cNvSpPr txBox="1">
            <a:spLocks noChangeArrowheads="1"/>
          </p:cNvSpPr>
          <p:nvPr/>
        </p:nvSpPr>
        <p:spPr bwMode="auto">
          <a:xfrm>
            <a:off x="8001000" y="5270500"/>
            <a:ext cx="1050925" cy="708025"/>
          </a:xfrm>
          <a:prstGeom prst="rect">
            <a:avLst/>
          </a:prstGeom>
          <a:noFill/>
          <a:ln w="9525">
            <a:noFill/>
            <a:miter lim="800000"/>
            <a:headEnd/>
            <a:tailEnd/>
          </a:ln>
        </p:spPr>
        <p:txBody>
          <a:bodyPr>
            <a:spAutoFit/>
          </a:bodyPr>
          <a:lstStyle/>
          <a:p>
            <a:r>
              <a:rPr lang="en-US" sz="4000" u="none" dirty="0" smtClean="0"/>
              <a:t>$0</a:t>
            </a:r>
            <a:endParaRPr lang="en-US" sz="4000" u="none" dirty="0"/>
          </a:p>
        </p:txBody>
      </p:sp>
      <p:sp>
        <p:nvSpPr>
          <p:cNvPr id="18" name="TextBox 17"/>
          <p:cNvSpPr txBox="1">
            <a:spLocks noChangeArrowheads="1"/>
          </p:cNvSpPr>
          <p:nvPr/>
        </p:nvSpPr>
        <p:spPr bwMode="auto">
          <a:xfrm>
            <a:off x="6172200" y="5245100"/>
            <a:ext cx="1050925" cy="708025"/>
          </a:xfrm>
          <a:prstGeom prst="rect">
            <a:avLst/>
          </a:prstGeom>
          <a:noFill/>
          <a:ln w="9525">
            <a:noFill/>
            <a:miter lim="800000"/>
            <a:headEnd/>
            <a:tailEnd/>
          </a:ln>
        </p:spPr>
        <p:txBody>
          <a:bodyPr>
            <a:spAutoFit/>
          </a:bodyPr>
          <a:lstStyle/>
          <a:p>
            <a:r>
              <a:rPr lang="en-US" sz="4000" u="none" dirty="0" smtClean="0"/>
              <a:t>$0</a:t>
            </a:r>
            <a:endParaRPr lang="en-US" sz="4000" u="none" dirty="0"/>
          </a:p>
        </p:txBody>
      </p:sp>
      <p:sp>
        <p:nvSpPr>
          <p:cNvPr id="19" name="TextBox 18"/>
          <p:cNvSpPr txBox="1">
            <a:spLocks noChangeArrowheads="1"/>
          </p:cNvSpPr>
          <p:nvPr/>
        </p:nvSpPr>
        <p:spPr bwMode="auto">
          <a:xfrm>
            <a:off x="5854700" y="3482975"/>
            <a:ext cx="1050925" cy="708025"/>
          </a:xfrm>
          <a:prstGeom prst="rect">
            <a:avLst/>
          </a:prstGeom>
          <a:noFill/>
          <a:ln w="9525">
            <a:noFill/>
            <a:miter lim="800000"/>
            <a:headEnd/>
            <a:tailEnd/>
          </a:ln>
        </p:spPr>
        <p:txBody>
          <a:bodyPr>
            <a:spAutoFit/>
          </a:bodyPr>
          <a:lstStyle/>
          <a:p>
            <a:r>
              <a:rPr lang="en-US" sz="4000" u="none" dirty="0" smtClean="0"/>
              <a:t>$0</a:t>
            </a:r>
            <a:endParaRPr lang="en-US" sz="4000" u="none" dirty="0"/>
          </a:p>
        </p:txBody>
      </p:sp>
      <p:sp>
        <p:nvSpPr>
          <p:cNvPr id="20" name="TextBox 19"/>
          <p:cNvSpPr txBox="1"/>
          <p:nvPr/>
        </p:nvSpPr>
        <p:spPr>
          <a:xfrm>
            <a:off x="1701800" y="6083300"/>
            <a:ext cx="6169025" cy="584200"/>
          </a:xfrm>
          <a:prstGeom prst="rect">
            <a:avLst/>
          </a:prstGeom>
          <a:solidFill>
            <a:srgbClr val="99FF33"/>
          </a:solidFill>
        </p:spPr>
        <p:txBody>
          <a:bodyPr wrap="none">
            <a:spAutoFit/>
          </a:bodyPr>
          <a:lstStyle/>
          <a:p>
            <a:pPr>
              <a:defRPr/>
            </a:pPr>
            <a:r>
              <a:rPr lang="en-US" sz="3200" u="none" dirty="0">
                <a:solidFill>
                  <a:schemeClr val="bg2">
                    <a:lumMod val="50000"/>
                  </a:schemeClr>
                </a:solidFill>
              </a:rPr>
              <a:t>The MPC=$10      The MSC</a:t>
            </a:r>
            <a:r>
              <a:rPr lang="en-US" sz="3200" u="none" dirty="0" smtClean="0">
                <a:solidFill>
                  <a:schemeClr val="bg2">
                    <a:lumMod val="50000"/>
                  </a:schemeClr>
                </a:solidFill>
              </a:rPr>
              <a:t>=$10</a:t>
            </a:r>
            <a:endParaRPr lang="en-US" sz="3200" u="none" dirty="0">
              <a:solidFill>
                <a:schemeClr val="bg2">
                  <a:lumMod val="50000"/>
                </a:schemeClr>
              </a:solidFill>
            </a:endParaRPr>
          </a:p>
        </p:txBody>
      </p:sp>
      <p:pic>
        <p:nvPicPr>
          <p:cNvPr id="21" name="Picture 3" descr="C:\Documents and Settings\rahmed\Local Settings\Temporary Internet Files\Content.IE5\FM3OU83B\MCj03038210000[1].wmf"/>
          <p:cNvPicPr>
            <a:picLocks noChangeAspect="1" noChangeArrowheads="1"/>
          </p:cNvPicPr>
          <p:nvPr/>
        </p:nvPicPr>
        <p:blipFill>
          <a:blip r:embed="rId7" cstate="print"/>
          <a:srcRect/>
          <a:stretch>
            <a:fillRect/>
          </a:stretch>
        </p:blipFill>
        <p:spPr bwMode="auto">
          <a:xfrm>
            <a:off x="784972" y="2222500"/>
            <a:ext cx="3749925" cy="367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50915"/>
                                        </p:tgtEl>
                                        <p:attrNameLst>
                                          <p:attrName>style.visibility</p:attrName>
                                        </p:attrNameLst>
                                      </p:cBhvr>
                                      <p:to>
                                        <p:strVal val="visible"/>
                                      </p:to>
                                    </p:set>
                                    <p:anim calcmode="lin" valueType="num">
                                      <p:cBhvr>
                                        <p:cTn id="7" dur="2000" fill="hold"/>
                                        <p:tgtEl>
                                          <p:spTgt spid="550915"/>
                                        </p:tgtEl>
                                        <p:attrNameLst>
                                          <p:attrName>ppt_w</p:attrName>
                                        </p:attrNameLst>
                                      </p:cBhvr>
                                      <p:tavLst>
                                        <p:tav tm="0">
                                          <p:val>
                                            <p:fltVal val="0"/>
                                          </p:val>
                                        </p:tav>
                                        <p:tav tm="100000">
                                          <p:val>
                                            <p:strVal val="#ppt_w"/>
                                          </p:val>
                                        </p:tav>
                                      </p:tavLst>
                                    </p:anim>
                                    <p:anim calcmode="lin" valueType="num">
                                      <p:cBhvr>
                                        <p:cTn id="8" dur="2000" fill="hold"/>
                                        <p:tgtEl>
                                          <p:spTgt spid="550915"/>
                                        </p:tgtEl>
                                        <p:attrNameLst>
                                          <p:attrName>ppt_h</p:attrName>
                                        </p:attrNameLst>
                                      </p:cBhvr>
                                      <p:tavLst>
                                        <p:tav tm="0">
                                          <p:val>
                                            <p:fltVal val="0"/>
                                          </p:val>
                                        </p:tav>
                                        <p:tav tm="100000">
                                          <p:val>
                                            <p:strVal val="#ppt_h"/>
                                          </p:val>
                                        </p:tav>
                                      </p:tavLst>
                                    </p:anim>
                                    <p:animEffect transition="in" filter="fade">
                                      <p:cBhvr>
                                        <p:cTn id="9" dur="2000"/>
                                        <p:tgtEl>
                                          <p:spTgt spid="550915"/>
                                        </p:tgtEl>
                                      </p:cBhvr>
                                    </p:animEffect>
                                  </p:childTnLst>
                                </p:cTn>
                              </p:par>
                              <p:par>
                                <p:cTn id="10" presetID="53" presetClass="entr" presetSubtype="0" fill="hold" nodeType="withEffect">
                                  <p:stCondLst>
                                    <p:cond delay="0"/>
                                  </p:stCondLst>
                                  <p:childTnLst>
                                    <p:set>
                                      <p:cBhvr>
                                        <p:cTn id="11" dur="1" fill="hold">
                                          <p:stCondLst>
                                            <p:cond delay="0"/>
                                          </p:stCondLst>
                                        </p:cTn>
                                        <p:tgtEl>
                                          <p:spTgt spid="550916"/>
                                        </p:tgtEl>
                                        <p:attrNameLst>
                                          <p:attrName>style.visibility</p:attrName>
                                        </p:attrNameLst>
                                      </p:cBhvr>
                                      <p:to>
                                        <p:strVal val="visible"/>
                                      </p:to>
                                    </p:set>
                                    <p:anim calcmode="lin" valueType="num">
                                      <p:cBhvr>
                                        <p:cTn id="12" dur="2000" fill="hold"/>
                                        <p:tgtEl>
                                          <p:spTgt spid="550916"/>
                                        </p:tgtEl>
                                        <p:attrNameLst>
                                          <p:attrName>ppt_w</p:attrName>
                                        </p:attrNameLst>
                                      </p:cBhvr>
                                      <p:tavLst>
                                        <p:tav tm="0">
                                          <p:val>
                                            <p:fltVal val="0"/>
                                          </p:val>
                                        </p:tav>
                                        <p:tav tm="100000">
                                          <p:val>
                                            <p:strVal val="#ppt_w"/>
                                          </p:val>
                                        </p:tav>
                                      </p:tavLst>
                                    </p:anim>
                                    <p:anim calcmode="lin" valueType="num">
                                      <p:cBhvr>
                                        <p:cTn id="13" dur="2000" fill="hold"/>
                                        <p:tgtEl>
                                          <p:spTgt spid="550916"/>
                                        </p:tgtEl>
                                        <p:attrNameLst>
                                          <p:attrName>ppt_h</p:attrName>
                                        </p:attrNameLst>
                                      </p:cBhvr>
                                      <p:tavLst>
                                        <p:tav tm="0">
                                          <p:val>
                                            <p:fltVal val="0"/>
                                          </p:val>
                                        </p:tav>
                                        <p:tav tm="100000">
                                          <p:val>
                                            <p:strVal val="#ppt_h"/>
                                          </p:val>
                                        </p:tav>
                                      </p:tavLst>
                                    </p:anim>
                                    <p:animEffect transition="in" filter="fade">
                                      <p:cBhvr>
                                        <p:cTn id="14" dur="2000"/>
                                        <p:tgtEl>
                                          <p:spTgt spid="550916"/>
                                        </p:tgtEl>
                                      </p:cBhvr>
                                    </p:animEffect>
                                  </p:childTnLst>
                                </p:cTn>
                              </p:par>
                              <p:par>
                                <p:cTn id="15" presetID="53" presetClass="entr" presetSubtype="0" fill="hold" nodeType="withEffect">
                                  <p:stCondLst>
                                    <p:cond delay="0"/>
                                  </p:stCondLst>
                                  <p:childTnLst>
                                    <p:set>
                                      <p:cBhvr>
                                        <p:cTn id="16" dur="1" fill="hold">
                                          <p:stCondLst>
                                            <p:cond delay="0"/>
                                          </p:stCondLst>
                                        </p:cTn>
                                        <p:tgtEl>
                                          <p:spTgt spid="550917"/>
                                        </p:tgtEl>
                                        <p:attrNameLst>
                                          <p:attrName>style.visibility</p:attrName>
                                        </p:attrNameLst>
                                      </p:cBhvr>
                                      <p:to>
                                        <p:strVal val="visible"/>
                                      </p:to>
                                    </p:set>
                                    <p:anim calcmode="lin" valueType="num">
                                      <p:cBhvr>
                                        <p:cTn id="17" dur="2000" fill="hold"/>
                                        <p:tgtEl>
                                          <p:spTgt spid="550917"/>
                                        </p:tgtEl>
                                        <p:attrNameLst>
                                          <p:attrName>ppt_w</p:attrName>
                                        </p:attrNameLst>
                                      </p:cBhvr>
                                      <p:tavLst>
                                        <p:tav tm="0">
                                          <p:val>
                                            <p:fltVal val="0"/>
                                          </p:val>
                                        </p:tav>
                                        <p:tav tm="100000">
                                          <p:val>
                                            <p:strVal val="#ppt_w"/>
                                          </p:val>
                                        </p:tav>
                                      </p:tavLst>
                                    </p:anim>
                                    <p:anim calcmode="lin" valueType="num">
                                      <p:cBhvr>
                                        <p:cTn id="18" dur="2000" fill="hold"/>
                                        <p:tgtEl>
                                          <p:spTgt spid="550917"/>
                                        </p:tgtEl>
                                        <p:attrNameLst>
                                          <p:attrName>ppt_h</p:attrName>
                                        </p:attrNameLst>
                                      </p:cBhvr>
                                      <p:tavLst>
                                        <p:tav tm="0">
                                          <p:val>
                                            <p:fltVal val="0"/>
                                          </p:val>
                                        </p:tav>
                                        <p:tav tm="100000">
                                          <p:val>
                                            <p:strVal val="#ppt_h"/>
                                          </p:val>
                                        </p:tav>
                                      </p:tavLst>
                                    </p:anim>
                                    <p:animEffect transition="in" filter="fade">
                                      <p:cBhvr>
                                        <p:cTn id="19" dur="2000"/>
                                        <p:tgtEl>
                                          <p:spTgt spid="550917"/>
                                        </p:tgtEl>
                                      </p:cBhvr>
                                    </p:animEffect>
                                  </p:childTnLst>
                                </p:cTn>
                              </p:par>
                              <p:par>
                                <p:cTn id="20" presetID="53" presetClass="entr" presetSubtype="0" fill="hold" nodeType="withEffect">
                                  <p:stCondLst>
                                    <p:cond delay="0"/>
                                  </p:stCondLst>
                                  <p:childTnLst>
                                    <p:set>
                                      <p:cBhvr>
                                        <p:cTn id="21" dur="1" fill="hold">
                                          <p:stCondLst>
                                            <p:cond delay="0"/>
                                          </p:stCondLst>
                                        </p:cTn>
                                        <p:tgtEl>
                                          <p:spTgt spid="550918"/>
                                        </p:tgtEl>
                                        <p:attrNameLst>
                                          <p:attrName>style.visibility</p:attrName>
                                        </p:attrNameLst>
                                      </p:cBhvr>
                                      <p:to>
                                        <p:strVal val="visible"/>
                                      </p:to>
                                    </p:set>
                                    <p:anim calcmode="lin" valueType="num">
                                      <p:cBhvr>
                                        <p:cTn id="22" dur="2000" fill="hold"/>
                                        <p:tgtEl>
                                          <p:spTgt spid="550918"/>
                                        </p:tgtEl>
                                        <p:attrNameLst>
                                          <p:attrName>ppt_w</p:attrName>
                                        </p:attrNameLst>
                                      </p:cBhvr>
                                      <p:tavLst>
                                        <p:tav tm="0">
                                          <p:val>
                                            <p:fltVal val="0"/>
                                          </p:val>
                                        </p:tav>
                                        <p:tav tm="100000">
                                          <p:val>
                                            <p:strVal val="#ppt_w"/>
                                          </p:val>
                                        </p:tav>
                                      </p:tavLst>
                                    </p:anim>
                                    <p:anim calcmode="lin" valueType="num">
                                      <p:cBhvr>
                                        <p:cTn id="23" dur="2000" fill="hold"/>
                                        <p:tgtEl>
                                          <p:spTgt spid="550918"/>
                                        </p:tgtEl>
                                        <p:attrNameLst>
                                          <p:attrName>ppt_h</p:attrName>
                                        </p:attrNameLst>
                                      </p:cBhvr>
                                      <p:tavLst>
                                        <p:tav tm="0">
                                          <p:val>
                                            <p:fltVal val="0"/>
                                          </p:val>
                                        </p:tav>
                                        <p:tav tm="100000">
                                          <p:val>
                                            <p:strVal val="#ppt_h"/>
                                          </p:val>
                                        </p:tav>
                                      </p:tavLst>
                                    </p:anim>
                                    <p:animEffect transition="in" filter="fade">
                                      <p:cBhvr>
                                        <p:cTn id="24" dur="2000"/>
                                        <p:tgtEl>
                                          <p:spTgt spid="550918"/>
                                        </p:tgtEl>
                                      </p:cBhvr>
                                    </p:animEffect>
                                  </p:childTnLst>
                                </p:cTn>
                              </p:par>
                              <p:par>
                                <p:cTn id="25" presetID="53" presetClass="entr" presetSubtype="0" fill="hold" nodeType="withEffect">
                                  <p:stCondLst>
                                    <p:cond delay="0"/>
                                  </p:stCondLst>
                                  <p:childTnLst>
                                    <p:set>
                                      <p:cBhvr>
                                        <p:cTn id="26" dur="1" fill="hold">
                                          <p:stCondLst>
                                            <p:cond delay="0"/>
                                          </p:stCondLst>
                                        </p:cTn>
                                        <p:tgtEl>
                                          <p:spTgt spid="550920"/>
                                        </p:tgtEl>
                                        <p:attrNameLst>
                                          <p:attrName>style.visibility</p:attrName>
                                        </p:attrNameLst>
                                      </p:cBhvr>
                                      <p:to>
                                        <p:strVal val="visible"/>
                                      </p:to>
                                    </p:set>
                                    <p:anim calcmode="lin" valueType="num">
                                      <p:cBhvr>
                                        <p:cTn id="27" dur="2000" fill="hold"/>
                                        <p:tgtEl>
                                          <p:spTgt spid="550920"/>
                                        </p:tgtEl>
                                        <p:attrNameLst>
                                          <p:attrName>ppt_w</p:attrName>
                                        </p:attrNameLst>
                                      </p:cBhvr>
                                      <p:tavLst>
                                        <p:tav tm="0">
                                          <p:val>
                                            <p:fltVal val="0"/>
                                          </p:val>
                                        </p:tav>
                                        <p:tav tm="100000">
                                          <p:val>
                                            <p:strVal val="#ppt_w"/>
                                          </p:val>
                                        </p:tav>
                                      </p:tavLst>
                                    </p:anim>
                                    <p:anim calcmode="lin" valueType="num">
                                      <p:cBhvr>
                                        <p:cTn id="28" dur="2000" fill="hold"/>
                                        <p:tgtEl>
                                          <p:spTgt spid="550920"/>
                                        </p:tgtEl>
                                        <p:attrNameLst>
                                          <p:attrName>ppt_h</p:attrName>
                                        </p:attrNameLst>
                                      </p:cBhvr>
                                      <p:tavLst>
                                        <p:tav tm="0">
                                          <p:val>
                                            <p:fltVal val="0"/>
                                          </p:val>
                                        </p:tav>
                                        <p:tav tm="100000">
                                          <p:val>
                                            <p:strVal val="#ppt_h"/>
                                          </p:val>
                                        </p:tav>
                                      </p:tavLst>
                                    </p:anim>
                                    <p:animEffect transition="in" filter="fade">
                                      <p:cBhvr>
                                        <p:cTn id="29" dur="2000"/>
                                        <p:tgtEl>
                                          <p:spTgt spid="550920"/>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2000" fill="hold"/>
                                        <p:tgtEl>
                                          <p:spTgt spid="15"/>
                                        </p:tgtEl>
                                        <p:attrNameLst>
                                          <p:attrName>ppt_w</p:attrName>
                                        </p:attrNameLst>
                                      </p:cBhvr>
                                      <p:tavLst>
                                        <p:tav tm="0">
                                          <p:val>
                                            <p:fltVal val="0"/>
                                          </p:val>
                                        </p:tav>
                                        <p:tav tm="100000">
                                          <p:val>
                                            <p:strVal val="#ppt_w"/>
                                          </p:val>
                                        </p:tav>
                                      </p:tavLst>
                                    </p:anim>
                                    <p:anim calcmode="lin" valueType="num">
                                      <p:cBhvr>
                                        <p:cTn id="33" dur="2000" fill="hold"/>
                                        <p:tgtEl>
                                          <p:spTgt spid="15"/>
                                        </p:tgtEl>
                                        <p:attrNameLst>
                                          <p:attrName>ppt_h</p:attrName>
                                        </p:attrNameLst>
                                      </p:cBhvr>
                                      <p:tavLst>
                                        <p:tav tm="0">
                                          <p:val>
                                            <p:fltVal val="0"/>
                                          </p:val>
                                        </p:tav>
                                        <p:tav tm="100000">
                                          <p:val>
                                            <p:strVal val="#ppt_h"/>
                                          </p:val>
                                        </p:tav>
                                      </p:tavLst>
                                    </p:anim>
                                    <p:animEffect transition="in" filter="fade">
                                      <p:cBhvr>
                                        <p:cTn id="34" dur="2000"/>
                                        <p:tgtEl>
                                          <p:spTgt spid="15"/>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2000" fill="hold"/>
                                        <p:tgtEl>
                                          <p:spTgt spid="16"/>
                                        </p:tgtEl>
                                        <p:attrNameLst>
                                          <p:attrName>ppt_w</p:attrName>
                                        </p:attrNameLst>
                                      </p:cBhvr>
                                      <p:tavLst>
                                        <p:tav tm="0">
                                          <p:val>
                                            <p:fltVal val="0"/>
                                          </p:val>
                                        </p:tav>
                                        <p:tav tm="100000">
                                          <p:val>
                                            <p:strVal val="#ppt_w"/>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Effect transition="in" filter="fade">
                                      <p:cBhvr>
                                        <p:cTn id="39" dur="2000"/>
                                        <p:tgtEl>
                                          <p:spTgt spid="16"/>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0" fill="hold"/>
                                        <p:tgtEl>
                                          <p:spTgt spid="17"/>
                                        </p:tgtEl>
                                        <p:attrNameLst>
                                          <p:attrName>ppt_w</p:attrName>
                                        </p:attrNameLst>
                                      </p:cBhvr>
                                      <p:tavLst>
                                        <p:tav tm="0">
                                          <p:val>
                                            <p:fltVal val="0"/>
                                          </p:val>
                                        </p:tav>
                                        <p:tav tm="100000">
                                          <p:val>
                                            <p:strVal val="#ppt_w"/>
                                          </p:val>
                                        </p:tav>
                                      </p:tavLst>
                                    </p:anim>
                                    <p:anim calcmode="lin" valueType="num">
                                      <p:cBhvr>
                                        <p:cTn id="43" dur="2000" fill="hold"/>
                                        <p:tgtEl>
                                          <p:spTgt spid="17"/>
                                        </p:tgtEl>
                                        <p:attrNameLst>
                                          <p:attrName>ppt_h</p:attrName>
                                        </p:attrNameLst>
                                      </p:cBhvr>
                                      <p:tavLst>
                                        <p:tav tm="0">
                                          <p:val>
                                            <p:fltVal val="0"/>
                                          </p:val>
                                        </p:tav>
                                        <p:tav tm="100000">
                                          <p:val>
                                            <p:strVal val="#ppt_h"/>
                                          </p:val>
                                        </p:tav>
                                      </p:tavLst>
                                    </p:anim>
                                    <p:animEffect transition="in" filter="fade">
                                      <p:cBhvr>
                                        <p:cTn id="44" dur="2000"/>
                                        <p:tgtEl>
                                          <p:spTgt spid="17"/>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000" fill="hold"/>
                                        <p:tgtEl>
                                          <p:spTgt spid="18"/>
                                        </p:tgtEl>
                                        <p:attrNameLst>
                                          <p:attrName>ppt_w</p:attrName>
                                        </p:attrNameLst>
                                      </p:cBhvr>
                                      <p:tavLst>
                                        <p:tav tm="0">
                                          <p:val>
                                            <p:fltVal val="0"/>
                                          </p:val>
                                        </p:tav>
                                        <p:tav tm="100000">
                                          <p:val>
                                            <p:strVal val="#ppt_w"/>
                                          </p:val>
                                        </p:tav>
                                      </p:tavLst>
                                    </p:anim>
                                    <p:anim calcmode="lin" valueType="num">
                                      <p:cBhvr>
                                        <p:cTn id="48" dur="2000" fill="hold"/>
                                        <p:tgtEl>
                                          <p:spTgt spid="18"/>
                                        </p:tgtEl>
                                        <p:attrNameLst>
                                          <p:attrName>ppt_h</p:attrName>
                                        </p:attrNameLst>
                                      </p:cBhvr>
                                      <p:tavLst>
                                        <p:tav tm="0">
                                          <p:val>
                                            <p:fltVal val="0"/>
                                          </p:val>
                                        </p:tav>
                                        <p:tav tm="100000">
                                          <p:val>
                                            <p:strVal val="#ppt_h"/>
                                          </p:val>
                                        </p:tav>
                                      </p:tavLst>
                                    </p:anim>
                                    <p:animEffect transition="in" filter="fade">
                                      <p:cBhvr>
                                        <p:cTn id="49" dur="2000"/>
                                        <p:tgtEl>
                                          <p:spTgt spid="18"/>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2000" fill="hold"/>
                                        <p:tgtEl>
                                          <p:spTgt spid="19"/>
                                        </p:tgtEl>
                                        <p:attrNameLst>
                                          <p:attrName>ppt_w</p:attrName>
                                        </p:attrNameLst>
                                      </p:cBhvr>
                                      <p:tavLst>
                                        <p:tav tm="0">
                                          <p:val>
                                            <p:fltVal val="0"/>
                                          </p:val>
                                        </p:tav>
                                        <p:tav tm="100000">
                                          <p:val>
                                            <p:strVal val="#ppt_w"/>
                                          </p:val>
                                        </p:tav>
                                      </p:tavLst>
                                    </p:anim>
                                    <p:anim calcmode="lin" valueType="num">
                                      <p:cBhvr>
                                        <p:cTn id="53" dur="2000" fill="hold"/>
                                        <p:tgtEl>
                                          <p:spTgt spid="19"/>
                                        </p:tgtEl>
                                        <p:attrNameLst>
                                          <p:attrName>ppt_h</p:attrName>
                                        </p:attrNameLst>
                                      </p:cBhvr>
                                      <p:tavLst>
                                        <p:tav tm="0">
                                          <p:val>
                                            <p:fltVal val="0"/>
                                          </p:val>
                                        </p:tav>
                                        <p:tav tm="100000">
                                          <p:val>
                                            <p:strVal val="#ppt_h"/>
                                          </p:val>
                                        </p:tav>
                                      </p:tavLst>
                                    </p:anim>
                                    <p:animEffect transition="in" filter="fade">
                                      <p:cBhvr>
                                        <p:cTn id="54" dur="2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Polluting Production: With Externalities</a:t>
            </a:r>
          </a:p>
        </p:txBody>
      </p:sp>
      <p:pic>
        <p:nvPicPr>
          <p:cNvPr id="550915" name="Picture 3" descr="C:\Documents and Settings\rahmed\Local Settings\Temporary Internet Files\Content.IE5\5R4O1XII\MCj04326260000[1].png"/>
          <p:cNvPicPr>
            <a:picLocks noChangeAspect="1" noChangeArrowheads="1"/>
          </p:cNvPicPr>
          <p:nvPr/>
        </p:nvPicPr>
        <p:blipFill>
          <a:blip r:embed="rId2" cstate="print"/>
          <a:srcRect/>
          <a:stretch>
            <a:fillRect/>
          </a:stretch>
        </p:blipFill>
        <p:spPr bwMode="auto">
          <a:xfrm>
            <a:off x="6032500" y="4025900"/>
            <a:ext cx="1547813" cy="1547813"/>
          </a:xfrm>
          <a:prstGeom prst="rect">
            <a:avLst/>
          </a:prstGeom>
          <a:noFill/>
          <a:ln w="9525">
            <a:noFill/>
            <a:miter lim="800000"/>
            <a:headEnd/>
            <a:tailEnd/>
          </a:ln>
        </p:spPr>
      </p:pic>
      <p:pic>
        <p:nvPicPr>
          <p:cNvPr id="550916" name="Picture 4" descr="C:\Documents and Settings\rahmed\Local Settings\Temporary Internet Files\Content.IE5\8ECERJN0\MCj04326210000[1].png"/>
          <p:cNvPicPr>
            <a:picLocks noChangeAspect="1" noChangeArrowheads="1"/>
          </p:cNvPicPr>
          <p:nvPr/>
        </p:nvPicPr>
        <p:blipFill>
          <a:blip r:embed="rId3" cstate="print"/>
          <a:srcRect/>
          <a:stretch>
            <a:fillRect/>
          </a:stretch>
        </p:blipFill>
        <p:spPr bwMode="auto">
          <a:xfrm>
            <a:off x="7556500" y="1612900"/>
            <a:ext cx="1428750" cy="1428750"/>
          </a:xfrm>
          <a:prstGeom prst="rect">
            <a:avLst/>
          </a:prstGeom>
          <a:noFill/>
          <a:ln w="9525">
            <a:noFill/>
            <a:miter lim="800000"/>
            <a:headEnd/>
            <a:tailEnd/>
          </a:ln>
        </p:spPr>
      </p:pic>
      <p:pic>
        <p:nvPicPr>
          <p:cNvPr id="550917" name="Picture 5" descr="C:\Documents and Settings\rahmed\Local Settings\Temporary Internet Files\Content.IE5\B3SRJ3PB\MCj04326250000[1].png"/>
          <p:cNvPicPr>
            <a:picLocks noChangeAspect="1" noChangeArrowheads="1"/>
          </p:cNvPicPr>
          <p:nvPr/>
        </p:nvPicPr>
        <p:blipFill>
          <a:blip r:embed="rId4" cstate="print"/>
          <a:srcRect/>
          <a:stretch>
            <a:fillRect/>
          </a:stretch>
        </p:blipFill>
        <p:spPr bwMode="auto">
          <a:xfrm>
            <a:off x="6896100" y="2463800"/>
            <a:ext cx="1562100" cy="1562100"/>
          </a:xfrm>
          <a:prstGeom prst="rect">
            <a:avLst/>
          </a:prstGeom>
          <a:noFill/>
          <a:ln w="9525">
            <a:noFill/>
            <a:miter lim="800000"/>
            <a:headEnd/>
            <a:tailEnd/>
          </a:ln>
        </p:spPr>
      </p:pic>
      <p:pic>
        <p:nvPicPr>
          <p:cNvPr id="550918" name="Picture 6" descr="C:\Documents and Settings\rahmed\Local Settings\Temporary Internet Files\Content.IE5\CPBHL83M\MCj04326220000[1].png"/>
          <p:cNvPicPr>
            <a:picLocks noChangeAspect="1" noChangeArrowheads="1"/>
          </p:cNvPicPr>
          <p:nvPr/>
        </p:nvPicPr>
        <p:blipFill>
          <a:blip r:embed="rId5" cstate="print"/>
          <a:srcRect/>
          <a:stretch>
            <a:fillRect/>
          </a:stretch>
        </p:blipFill>
        <p:spPr bwMode="auto">
          <a:xfrm>
            <a:off x="5626100" y="2374900"/>
            <a:ext cx="1538288" cy="1538288"/>
          </a:xfrm>
          <a:prstGeom prst="rect">
            <a:avLst/>
          </a:prstGeom>
          <a:noFill/>
          <a:ln w="9525">
            <a:noFill/>
            <a:miter lim="800000"/>
            <a:headEnd/>
            <a:tailEnd/>
          </a:ln>
        </p:spPr>
      </p:pic>
      <p:pic>
        <p:nvPicPr>
          <p:cNvPr id="550920" name="Picture 8" descr="C:\Documents and Settings\rahmed\Local Settings\Temporary Internet Files\Content.IE5\Z1SPVHGY\MCj04326230000[1].png"/>
          <p:cNvPicPr>
            <a:picLocks noChangeAspect="1" noChangeArrowheads="1"/>
          </p:cNvPicPr>
          <p:nvPr/>
        </p:nvPicPr>
        <p:blipFill>
          <a:blip r:embed="rId6" cstate="print"/>
          <a:srcRect/>
          <a:stretch>
            <a:fillRect/>
          </a:stretch>
        </p:blipFill>
        <p:spPr bwMode="auto">
          <a:xfrm>
            <a:off x="7556500" y="4127500"/>
            <a:ext cx="1587500" cy="1587500"/>
          </a:xfrm>
          <a:prstGeom prst="rect">
            <a:avLst/>
          </a:prstGeom>
          <a:noFill/>
          <a:ln w="9525">
            <a:noFill/>
            <a:miter lim="800000"/>
            <a:headEnd/>
            <a:tailEnd/>
          </a:ln>
        </p:spPr>
      </p:pic>
      <p:sp>
        <p:nvSpPr>
          <p:cNvPr id="50185" name="TextBox 13"/>
          <p:cNvSpPr txBox="1">
            <a:spLocks noChangeArrowheads="1"/>
          </p:cNvSpPr>
          <p:nvPr/>
        </p:nvSpPr>
        <p:spPr bwMode="auto">
          <a:xfrm>
            <a:off x="2197100" y="1536700"/>
            <a:ext cx="952500" cy="646113"/>
          </a:xfrm>
          <a:prstGeom prst="rect">
            <a:avLst/>
          </a:prstGeom>
          <a:noFill/>
          <a:ln w="9525">
            <a:noFill/>
            <a:miter lim="800000"/>
            <a:headEnd/>
            <a:tailEnd/>
          </a:ln>
        </p:spPr>
        <p:txBody>
          <a:bodyPr>
            <a:spAutoFit/>
          </a:bodyPr>
          <a:lstStyle/>
          <a:p>
            <a:r>
              <a:rPr lang="en-US" sz="3600" u="none"/>
              <a:t>$10</a:t>
            </a:r>
          </a:p>
        </p:txBody>
      </p:sp>
      <p:sp>
        <p:nvSpPr>
          <p:cNvPr id="15" name="TextBox 14"/>
          <p:cNvSpPr txBox="1">
            <a:spLocks noChangeArrowheads="1"/>
          </p:cNvSpPr>
          <p:nvPr/>
        </p:nvSpPr>
        <p:spPr bwMode="auto">
          <a:xfrm>
            <a:off x="8067675" y="2581275"/>
            <a:ext cx="1050925" cy="708025"/>
          </a:xfrm>
          <a:prstGeom prst="rect">
            <a:avLst/>
          </a:prstGeom>
          <a:noFill/>
          <a:ln w="9525">
            <a:noFill/>
            <a:miter lim="800000"/>
            <a:headEnd/>
            <a:tailEnd/>
          </a:ln>
        </p:spPr>
        <p:txBody>
          <a:bodyPr>
            <a:spAutoFit/>
          </a:bodyPr>
          <a:lstStyle/>
          <a:p>
            <a:r>
              <a:rPr lang="en-US" sz="4000" u="none"/>
              <a:t>$2</a:t>
            </a:r>
          </a:p>
        </p:txBody>
      </p:sp>
      <p:sp>
        <p:nvSpPr>
          <p:cNvPr id="16" name="TextBox 15"/>
          <p:cNvSpPr txBox="1">
            <a:spLocks noChangeArrowheads="1"/>
          </p:cNvSpPr>
          <p:nvPr/>
        </p:nvSpPr>
        <p:spPr bwMode="auto">
          <a:xfrm>
            <a:off x="7391400" y="3543300"/>
            <a:ext cx="1050925" cy="708025"/>
          </a:xfrm>
          <a:prstGeom prst="rect">
            <a:avLst/>
          </a:prstGeom>
          <a:noFill/>
          <a:ln w="9525">
            <a:noFill/>
            <a:miter lim="800000"/>
            <a:headEnd/>
            <a:tailEnd/>
          </a:ln>
        </p:spPr>
        <p:txBody>
          <a:bodyPr>
            <a:spAutoFit/>
          </a:bodyPr>
          <a:lstStyle/>
          <a:p>
            <a:r>
              <a:rPr lang="en-US" sz="4000" u="none"/>
              <a:t>$2</a:t>
            </a:r>
          </a:p>
        </p:txBody>
      </p:sp>
      <p:sp>
        <p:nvSpPr>
          <p:cNvPr id="17" name="TextBox 16"/>
          <p:cNvSpPr txBox="1">
            <a:spLocks noChangeArrowheads="1"/>
          </p:cNvSpPr>
          <p:nvPr/>
        </p:nvSpPr>
        <p:spPr bwMode="auto">
          <a:xfrm>
            <a:off x="8001000" y="5270500"/>
            <a:ext cx="1050925" cy="708025"/>
          </a:xfrm>
          <a:prstGeom prst="rect">
            <a:avLst/>
          </a:prstGeom>
          <a:noFill/>
          <a:ln w="9525">
            <a:noFill/>
            <a:miter lim="800000"/>
            <a:headEnd/>
            <a:tailEnd/>
          </a:ln>
        </p:spPr>
        <p:txBody>
          <a:bodyPr>
            <a:spAutoFit/>
          </a:bodyPr>
          <a:lstStyle/>
          <a:p>
            <a:r>
              <a:rPr lang="en-US" sz="4000" u="none"/>
              <a:t>$2</a:t>
            </a:r>
          </a:p>
        </p:txBody>
      </p:sp>
      <p:sp>
        <p:nvSpPr>
          <p:cNvPr id="18" name="TextBox 17"/>
          <p:cNvSpPr txBox="1">
            <a:spLocks noChangeArrowheads="1"/>
          </p:cNvSpPr>
          <p:nvPr/>
        </p:nvSpPr>
        <p:spPr bwMode="auto">
          <a:xfrm>
            <a:off x="6172200" y="5245100"/>
            <a:ext cx="1050925" cy="708025"/>
          </a:xfrm>
          <a:prstGeom prst="rect">
            <a:avLst/>
          </a:prstGeom>
          <a:noFill/>
          <a:ln w="9525">
            <a:noFill/>
            <a:miter lim="800000"/>
            <a:headEnd/>
            <a:tailEnd/>
          </a:ln>
        </p:spPr>
        <p:txBody>
          <a:bodyPr>
            <a:spAutoFit/>
          </a:bodyPr>
          <a:lstStyle/>
          <a:p>
            <a:r>
              <a:rPr lang="en-US" sz="4000" u="none"/>
              <a:t>$2</a:t>
            </a:r>
          </a:p>
        </p:txBody>
      </p:sp>
      <p:sp>
        <p:nvSpPr>
          <p:cNvPr id="19" name="TextBox 18"/>
          <p:cNvSpPr txBox="1">
            <a:spLocks noChangeArrowheads="1"/>
          </p:cNvSpPr>
          <p:nvPr/>
        </p:nvSpPr>
        <p:spPr bwMode="auto">
          <a:xfrm>
            <a:off x="5854700" y="3482975"/>
            <a:ext cx="1050925" cy="708025"/>
          </a:xfrm>
          <a:prstGeom prst="rect">
            <a:avLst/>
          </a:prstGeom>
          <a:noFill/>
          <a:ln w="9525">
            <a:noFill/>
            <a:miter lim="800000"/>
            <a:headEnd/>
            <a:tailEnd/>
          </a:ln>
        </p:spPr>
        <p:txBody>
          <a:bodyPr>
            <a:spAutoFit/>
          </a:bodyPr>
          <a:lstStyle/>
          <a:p>
            <a:r>
              <a:rPr lang="en-US" sz="4000" u="none"/>
              <a:t>$2</a:t>
            </a:r>
          </a:p>
        </p:txBody>
      </p:sp>
      <p:sp>
        <p:nvSpPr>
          <p:cNvPr id="20" name="TextBox 19"/>
          <p:cNvSpPr txBox="1"/>
          <p:nvPr/>
        </p:nvSpPr>
        <p:spPr>
          <a:xfrm>
            <a:off x="1701800" y="6083300"/>
            <a:ext cx="6169025" cy="584200"/>
          </a:xfrm>
          <a:prstGeom prst="rect">
            <a:avLst/>
          </a:prstGeom>
          <a:solidFill>
            <a:srgbClr val="99FF33"/>
          </a:solidFill>
        </p:spPr>
        <p:txBody>
          <a:bodyPr wrap="none">
            <a:spAutoFit/>
          </a:bodyPr>
          <a:lstStyle/>
          <a:p>
            <a:pPr>
              <a:defRPr/>
            </a:pPr>
            <a:r>
              <a:rPr lang="en-US" sz="3200" u="none" dirty="0">
                <a:solidFill>
                  <a:schemeClr val="bg2">
                    <a:lumMod val="50000"/>
                  </a:schemeClr>
                </a:solidFill>
              </a:rPr>
              <a:t>The MPC=$10      The MSC=$20</a:t>
            </a:r>
          </a:p>
        </p:txBody>
      </p:sp>
      <p:pic>
        <p:nvPicPr>
          <p:cNvPr id="21" name="Picture 4" descr="C:\Documents and Settings\rahmed\Local Settings\Temporary Internet Files\Content.IE5\LSH2NVQ4\MCj03197900000[1].wmf"/>
          <p:cNvPicPr>
            <a:picLocks noChangeAspect="1" noChangeArrowheads="1"/>
          </p:cNvPicPr>
          <p:nvPr/>
        </p:nvPicPr>
        <p:blipFill>
          <a:blip r:embed="rId7" cstate="print"/>
          <a:srcRect/>
          <a:stretch>
            <a:fillRect/>
          </a:stretch>
        </p:blipFill>
        <p:spPr bwMode="auto">
          <a:xfrm>
            <a:off x="571500" y="2095500"/>
            <a:ext cx="4110717" cy="38593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50915"/>
                                        </p:tgtEl>
                                        <p:attrNameLst>
                                          <p:attrName>style.visibility</p:attrName>
                                        </p:attrNameLst>
                                      </p:cBhvr>
                                      <p:to>
                                        <p:strVal val="visible"/>
                                      </p:to>
                                    </p:set>
                                    <p:anim calcmode="lin" valueType="num">
                                      <p:cBhvr>
                                        <p:cTn id="7" dur="2000" fill="hold"/>
                                        <p:tgtEl>
                                          <p:spTgt spid="550915"/>
                                        </p:tgtEl>
                                        <p:attrNameLst>
                                          <p:attrName>ppt_w</p:attrName>
                                        </p:attrNameLst>
                                      </p:cBhvr>
                                      <p:tavLst>
                                        <p:tav tm="0">
                                          <p:val>
                                            <p:fltVal val="0"/>
                                          </p:val>
                                        </p:tav>
                                        <p:tav tm="100000">
                                          <p:val>
                                            <p:strVal val="#ppt_w"/>
                                          </p:val>
                                        </p:tav>
                                      </p:tavLst>
                                    </p:anim>
                                    <p:anim calcmode="lin" valueType="num">
                                      <p:cBhvr>
                                        <p:cTn id="8" dur="2000" fill="hold"/>
                                        <p:tgtEl>
                                          <p:spTgt spid="550915"/>
                                        </p:tgtEl>
                                        <p:attrNameLst>
                                          <p:attrName>ppt_h</p:attrName>
                                        </p:attrNameLst>
                                      </p:cBhvr>
                                      <p:tavLst>
                                        <p:tav tm="0">
                                          <p:val>
                                            <p:fltVal val="0"/>
                                          </p:val>
                                        </p:tav>
                                        <p:tav tm="100000">
                                          <p:val>
                                            <p:strVal val="#ppt_h"/>
                                          </p:val>
                                        </p:tav>
                                      </p:tavLst>
                                    </p:anim>
                                    <p:animEffect transition="in" filter="fade">
                                      <p:cBhvr>
                                        <p:cTn id="9" dur="2000"/>
                                        <p:tgtEl>
                                          <p:spTgt spid="550915"/>
                                        </p:tgtEl>
                                      </p:cBhvr>
                                    </p:animEffect>
                                  </p:childTnLst>
                                </p:cTn>
                              </p:par>
                              <p:par>
                                <p:cTn id="10" presetID="53" presetClass="entr" presetSubtype="0" fill="hold" nodeType="withEffect">
                                  <p:stCondLst>
                                    <p:cond delay="0"/>
                                  </p:stCondLst>
                                  <p:childTnLst>
                                    <p:set>
                                      <p:cBhvr>
                                        <p:cTn id="11" dur="1" fill="hold">
                                          <p:stCondLst>
                                            <p:cond delay="0"/>
                                          </p:stCondLst>
                                        </p:cTn>
                                        <p:tgtEl>
                                          <p:spTgt spid="550916"/>
                                        </p:tgtEl>
                                        <p:attrNameLst>
                                          <p:attrName>style.visibility</p:attrName>
                                        </p:attrNameLst>
                                      </p:cBhvr>
                                      <p:to>
                                        <p:strVal val="visible"/>
                                      </p:to>
                                    </p:set>
                                    <p:anim calcmode="lin" valueType="num">
                                      <p:cBhvr>
                                        <p:cTn id="12" dur="2000" fill="hold"/>
                                        <p:tgtEl>
                                          <p:spTgt spid="550916"/>
                                        </p:tgtEl>
                                        <p:attrNameLst>
                                          <p:attrName>ppt_w</p:attrName>
                                        </p:attrNameLst>
                                      </p:cBhvr>
                                      <p:tavLst>
                                        <p:tav tm="0">
                                          <p:val>
                                            <p:fltVal val="0"/>
                                          </p:val>
                                        </p:tav>
                                        <p:tav tm="100000">
                                          <p:val>
                                            <p:strVal val="#ppt_w"/>
                                          </p:val>
                                        </p:tav>
                                      </p:tavLst>
                                    </p:anim>
                                    <p:anim calcmode="lin" valueType="num">
                                      <p:cBhvr>
                                        <p:cTn id="13" dur="2000" fill="hold"/>
                                        <p:tgtEl>
                                          <p:spTgt spid="550916"/>
                                        </p:tgtEl>
                                        <p:attrNameLst>
                                          <p:attrName>ppt_h</p:attrName>
                                        </p:attrNameLst>
                                      </p:cBhvr>
                                      <p:tavLst>
                                        <p:tav tm="0">
                                          <p:val>
                                            <p:fltVal val="0"/>
                                          </p:val>
                                        </p:tav>
                                        <p:tav tm="100000">
                                          <p:val>
                                            <p:strVal val="#ppt_h"/>
                                          </p:val>
                                        </p:tav>
                                      </p:tavLst>
                                    </p:anim>
                                    <p:animEffect transition="in" filter="fade">
                                      <p:cBhvr>
                                        <p:cTn id="14" dur="2000"/>
                                        <p:tgtEl>
                                          <p:spTgt spid="550916"/>
                                        </p:tgtEl>
                                      </p:cBhvr>
                                    </p:animEffect>
                                  </p:childTnLst>
                                </p:cTn>
                              </p:par>
                              <p:par>
                                <p:cTn id="15" presetID="53" presetClass="entr" presetSubtype="0" fill="hold" nodeType="withEffect">
                                  <p:stCondLst>
                                    <p:cond delay="0"/>
                                  </p:stCondLst>
                                  <p:childTnLst>
                                    <p:set>
                                      <p:cBhvr>
                                        <p:cTn id="16" dur="1" fill="hold">
                                          <p:stCondLst>
                                            <p:cond delay="0"/>
                                          </p:stCondLst>
                                        </p:cTn>
                                        <p:tgtEl>
                                          <p:spTgt spid="550917"/>
                                        </p:tgtEl>
                                        <p:attrNameLst>
                                          <p:attrName>style.visibility</p:attrName>
                                        </p:attrNameLst>
                                      </p:cBhvr>
                                      <p:to>
                                        <p:strVal val="visible"/>
                                      </p:to>
                                    </p:set>
                                    <p:anim calcmode="lin" valueType="num">
                                      <p:cBhvr>
                                        <p:cTn id="17" dur="2000" fill="hold"/>
                                        <p:tgtEl>
                                          <p:spTgt spid="550917"/>
                                        </p:tgtEl>
                                        <p:attrNameLst>
                                          <p:attrName>ppt_w</p:attrName>
                                        </p:attrNameLst>
                                      </p:cBhvr>
                                      <p:tavLst>
                                        <p:tav tm="0">
                                          <p:val>
                                            <p:fltVal val="0"/>
                                          </p:val>
                                        </p:tav>
                                        <p:tav tm="100000">
                                          <p:val>
                                            <p:strVal val="#ppt_w"/>
                                          </p:val>
                                        </p:tav>
                                      </p:tavLst>
                                    </p:anim>
                                    <p:anim calcmode="lin" valueType="num">
                                      <p:cBhvr>
                                        <p:cTn id="18" dur="2000" fill="hold"/>
                                        <p:tgtEl>
                                          <p:spTgt spid="550917"/>
                                        </p:tgtEl>
                                        <p:attrNameLst>
                                          <p:attrName>ppt_h</p:attrName>
                                        </p:attrNameLst>
                                      </p:cBhvr>
                                      <p:tavLst>
                                        <p:tav tm="0">
                                          <p:val>
                                            <p:fltVal val="0"/>
                                          </p:val>
                                        </p:tav>
                                        <p:tav tm="100000">
                                          <p:val>
                                            <p:strVal val="#ppt_h"/>
                                          </p:val>
                                        </p:tav>
                                      </p:tavLst>
                                    </p:anim>
                                    <p:animEffect transition="in" filter="fade">
                                      <p:cBhvr>
                                        <p:cTn id="19" dur="2000"/>
                                        <p:tgtEl>
                                          <p:spTgt spid="550917"/>
                                        </p:tgtEl>
                                      </p:cBhvr>
                                    </p:animEffect>
                                  </p:childTnLst>
                                </p:cTn>
                              </p:par>
                              <p:par>
                                <p:cTn id="20" presetID="53" presetClass="entr" presetSubtype="0" fill="hold" nodeType="withEffect">
                                  <p:stCondLst>
                                    <p:cond delay="0"/>
                                  </p:stCondLst>
                                  <p:childTnLst>
                                    <p:set>
                                      <p:cBhvr>
                                        <p:cTn id="21" dur="1" fill="hold">
                                          <p:stCondLst>
                                            <p:cond delay="0"/>
                                          </p:stCondLst>
                                        </p:cTn>
                                        <p:tgtEl>
                                          <p:spTgt spid="550918"/>
                                        </p:tgtEl>
                                        <p:attrNameLst>
                                          <p:attrName>style.visibility</p:attrName>
                                        </p:attrNameLst>
                                      </p:cBhvr>
                                      <p:to>
                                        <p:strVal val="visible"/>
                                      </p:to>
                                    </p:set>
                                    <p:anim calcmode="lin" valueType="num">
                                      <p:cBhvr>
                                        <p:cTn id="22" dur="2000" fill="hold"/>
                                        <p:tgtEl>
                                          <p:spTgt spid="550918"/>
                                        </p:tgtEl>
                                        <p:attrNameLst>
                                          <p:attrName>ppt_w</p:attrName>
                                        </p:attrNameLst>
                                      </p:cBhvr>
                                      <p:tavLst>
                                        <p:tav tm="0">
                                          <p:val>
                                            <p:fltVal val="0"/>
                                          </p:val>
                                        </p:tav>
                                        <p:tav tm="100000">
                                          <p:val>
                                            <p:strVal val="#ppt_w"/>
                                          </p:val>
                                        </p:tav>
                                      </p:tavLst>
                                    </p:anim>
                                    <p:anim calcmode="lin" valueType="num">
                                      <p:cBhvr>
                                        <p:cTn id="23" dur="2000" fill="hold"/>
                                        <p:tgtEl>
                                          <p:spTgt spid="550918"/>
                                        </p:tgtEl>
                                        <p:attrNameLst>
                                          <p:attrName>ppt_h</p:attrName>
                                        </p:attrNameLst>
                                      </p:cBhvr>
                                      <p:tavLst>
                                        <p:tav tm="0">
                                          <p:val>
                                            <p:fltVal val="0"/>
                                          </p:val>
                                        </p:tav>
                                        <p:tav tm="100000">
                                          <p:val>
                                            <p:strVal val="#ppt_h"/>
                                          </p:val>
                                        </p:tav>
                                      </p:tavLst>
                                    </p:anim>
                                    <p:animEffect transition="in" filter="fade">
                                      <p:cBhvr>
                                        <p:cTn id="24" dur="2000"/>
                                        <p:tgtEl>
                                          <p:spTgt spid="550918"/>
                                        </p:tgtEl>
                                      </p:cBhvr>
                                    </p:animEffect>
                                  </p:childTnLst>
                                </p:cTn>
                              </p:par>
                              <p:par>
                                <p:cTn id="25" presetID="53" presetClass="entr" presetSubtype="0" fill="hold" nodeType="withEffect">
                                  <p:stCondLst>
                                    <p:cond delay="0"/>
                                  </p:stCondLst>
                                  <p:childTnLst>
                                    <p:set>
                                      <p:cBhvr>
                                        <p:cTn id="26" dur="1" fill="hold">
                                          <p:stCondLst>
                                            <p:cond delay="0"/>
                                          </p:stCondLst>
                                        </p:cTn>
                                        <p:tgtEl>
                                          <p:spTgt spid="550920"/>
                                        </p:tgtEl>
                                        <p:attrNameLst>
                                          <p:attrName>style.visibility</p:attrName>
                                        </p:attrNameLst>
                                      </p:cBhvr>
                                      <p:to>
                                        <p:strVal val="visible"/>
                                      </p:to>
                                    </p:set>
                                    <p:anim calcmode="lin" valueType="num">
                                      <p:cBhvr>
                                        <p:cTn id="27" dur="2000" fill="hold"/>
                                        <p:tgtEl>
                                          <p:spTgt spid="550920"/>
                                        </p:tgtEl>
                                        <p:attrNameLst>
                                          <p:attrName>ppt_w</p:attrName>
                                        </p:attrNameLst>
                                      </p:cBhvr>
                                      <p:tavLst>
                                        <p:tav tm="0">
                                          <p:val>
                                            <p:fltVal val="0"/>
                                          </p:val>
                                        </p:tav>
                                        <p:tav tm="100000">
                                          <p:val>
                                            <p:strVal val="#ppt_w"/>
                                          </p:val>
                                        </p:tav>
                                      </p:tavLst>
                                    </p:anim>
                                    <p:anim calcmode="lin" valueType="num">
                                      <p:cBhvr>
                                        <p:cTn id="28" dur="2000" fill="hold"/>
                                        <p:tgtEl>
                                          <p:spTgt spid="550920"/>
                                        </p:tgtEl>
                                        <p:attrNameLst>
                                          <p:attrName>ppt_h</p:attrName>
                                        </p:attrNameLst>
                                      </p:cBhvr>
                                      <p:tavLst>
                                        <p:tav tm="0">
                                          <p:val>
                                            <p:fltVal val="0"/>
                                          </p:val>
                                        </p:tav>
                                        <p:tav tm="100000">
                                          <p:val>
                                            <p:strVal val="#ppt_h"/>
                                          </p:val>
                                        </p:tav>
                                      </p:tavLst>
                                    </p:anim>
                                    <p:animEffect transition="in" filter="fade">
                                      <p:cBhvr>
                                        <p:cTn id="29" dur="2000"/>
                                        <p:tgtEl>
                                          <p:spTgt spid="550920"/>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2000" fill="hold"/>
                                        <p:tgtEl>
                                          <p:spTgt spid="15"/>
                                        </p:tgtEl>
                                        <p:attrNameLst>
                                          <p:attrName>ppt_w</p:attrName>
                                        </p:attrNameLst>
                                      </p:cBhvr>
                                      <p:tavLst>
                                        <p:tav tm="0">
                                          <p:val>
                                            <p:fltVal val="0"/>
                                          </p:val>
                                        </p:tav>
                                        <p:tav tm="100000">
                                          <p:val>
                                            <p:strVal val="#ppt_w"/>
                                          </p:val>
                                        </p:tav>
                                      </p:tavLst>
                                    </p:anim>
                                    <p:anim calcmode="lin" valueType="num">
                                      <p:cBhvr>
                                        <p:cTn id="33" dur="2000" fill="hold"/>
                                        <p:tgtEl>
                                          <p:spTgt spid="15"/>
                                        </p:tgtEl>
                                        <p:attrNameLst>
                                          <p:attrName>ppt_h</p:attrName>
                                        </p:attrNameLst>
                                      </p:cBhvr>
                                      <p:tavLst>
                                        <p:tav tm="0">
                                          <p:val>
                                            <p:fltVal val="0"/>
                                          </p:val>
                                        </p:tav>
                                        <p:tav tm="100000">
                                          <p:val>
                                            <p:strVal val="#ppt_h"/>
                                          </p:val>
                                        </p:tav>
                                      </p:tavLst>
                                    </p:anim>
                                    <p:animEffect transition="in" filter="fade">
                                      <p:cBhvr>
                                        <p:cTn id="34" dur="2000"/>
                                        <p:tgtEl>
                                          <p:spTgt spid="15"/>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2000" fill="hold"/>
                                        <p:tgtEl>
                                          <p:spTgt spid="16"/>
                                        </p:tgtEl>
                                        <p:attrNameLst>
                                          <p:attrName>ppt_w</p:attrName>
                                        </p:attrNameLst>
                                      </p:cBhvr>
                                      <p:tavLst>
                                        <p:tav tm="0">
                                          <p:val>
                                            <p:fltVal val="0"/>
                                          </p:val>
                                        </p:tav>
                                        <p:tav tm="100000">
                                          <p:val>
                                            <p:strVal val="#ppt_w"/>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Effect transition="in" filter="fade">
                                      <p:cBhvr>
                                        <p:cTn id="39" dur="2000"/>
                                        <p:tgtEl>
                                          <p:spTgt spid="16"/>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0" fill="hold"/>
                                        <p:tgtEl>
                                          <p:spTgt spid="17"/>
                                        </p:tgtEl>
                                        <p:attrNameLst>
                                          <p:attrName>ppt_w</p:attrName>
                                        </p:attrNameLst>
                                      </p:cBhvr>
                                      <p:tavLst>
                                        <p:tav tm="0">
                                          <p:val>
                                            <p:fltVal val="0"/>
                                          </p:val>
                                        </p:tav>
                                        <p:tav tm="100000">
                                          <p:val>
                                            <p:strVal val="#ppt_w"/>
                                          </p:val>
                                        </p:tav>
                                      </p:tavLst>
                                    </p:anim>
                                    <p:anim calcmode="lin" valueType="num">
                                      <p:cBhvr>
                                        <p:cTn id="43" dur="2000" fill="hold"/>
                                        <p:tgtEl>
                                          <p:spTgt spid="17"/>
                                        </p:tgtEl>
                                        <p:attrNameLst>
                                          <p:attrName>ppt_h</p:attrName>
                                        </p:attrNameLst>
                                      </p:cBhvr>
                                      <p:tavLst>
                                        <p:tav tm="0">
                                          <p:val>
                                            <p:fltVal val="0"/>
                                          </p:val>
                                        </p:tav>
                                        <p:tav tm="100000">
                                          <p:val>
                                            <p:strVal val="#ppt_h"/>
                                          </p:val>
                                        </p:tav>
                                      </p:tavLst>
                                    </p:anim>
                                    <p:animEffect transition="in" filter="fade">
                                      <p:cBhvr>
                                        <p:cTn id="44" dur="2000"/>
                                        <p:tgtEl>
                                          <p:spTgt spid="17"/>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000" fill="hold"/>
                                        <p:tgtEl>
                                          <p:spTgt spid="18"/>
                                        </p:tgtEl>
                                        <p:attrNameLst>
                                          <p:attrName>ppt_w</p:attrName>
                                        </p:attrNameLst>
                                      </p:cBhvr>
                                      <p:tavLst>
                                        <p:tav tm="0">
                                          <p:val>
                                            <p:fltVal val="0"/>
                                          </p:val>
                                        </p:tav>
                                        <p:tav tm="100000">
                                          <p:val>
                                            <p:strVal val="#ppt_w"/>
                                          </p:val>
                                        </p:tav>
                                      </p:tavLst>
                                    </p:anim>
                                    <p:anim calcmode="lin" valueType="num">
                                      <p:cBhvr>
                                        <p:cTn id="48" dur="2000" fill="hold"/>
                                        <p:tgtEl>
                                          <p:spTgt spid="18"/>
                                        </p:tgtEl>
                                        <p:attrNameLst>
                                          <p:attrName>ppt_h</p:attrName>
                                        </p:attrNameLst>
                                      </p:cBhvr>
                                      <p:tavLst>
                                        <p:tav tm="0">
                                          <p:val>
                                            <p:fltVal val="0"/>
                                          </p:val>
                                        </p:tav>
                                        <p:tav tm="100000">
                                          <p:val>
                                            <p:strVal val="#ppt_h"/>
                                          </p:val>
                                        </p:tav>
                                      </p:tavLst>
                                    </p:anim>
                                    <p:animEffect transition="in" filter="fade">
                                      <p:cBhvr>
                                        <p:cTn id="49" dur="2000"/>
                                        <p:tgtEl>
                                          <p:spTgt spid="18"/>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2000" fill="hold"/>
                                        <p:tgtEl>
                                          <p:spTgt spid="19"/>
                                        </p:tgtEl>
                                        <p:attrNameLst>
                                          <p:attrName>ppt_w</p:attrName>
                                        </p:attrNameLst>
                                      </p:cBhvr>
                                      <p:tavLst>
                                        <p:tav tm="0">
                                          <p:val>
                                            <p:fltVal val="0"/>
                                          </p:val>
                                        </p:tav>
                                        <p:tav tm="100000">
                                          <p:val>
                                            <p:strVal val="#ppt_w"/>
                                          </p:val>
                                        </p:tav>
                                      </p:tavLst>
                                    </p:anim>
                                    <p:anim calcmode="lin" valueType="num">
                                      <p:cBhvr>
                                        <p:cTn id="53" dur="2000" fill="hold"/>
                                        <p:tgtEl>
                                          <p:spTgt spid="19"/>
                                        </p:tgtEl>
                                        <p:attrNameLst>
                                          <p:attrName>ppt_h</p:attrName>
                                        </p:attrNameLst>
                                      </p:cBhvr>
                                      <p:tavLst>
                                        <p:tav tm="0">
                                          <p:val>
                                            <p:fltVal val="0"/>
                                          </p:val>
                                        </p:tav>
                                        <p:tav tm="100000">
                                          <p:val>
                                            <p:strVal val="#ppt_h"/>
                                          </p:val>
                                        </p:tav>
                                      </p:tavLst>
                                    </p:anim>
                                    <p:animEffect transition="in" filter="fade">
                                      <p:cBhvr>
                                        <p:cTn id="54" dur="2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703388" y="1617663"/>
            <a:ext cx="6202362" cy="4102100"/>
          </a:xfrm>
          <a:prstGeom prst="rect">
            <a:avLst/>
          </a:prstGeom>
          <a:solidFill>
            <a:srgbClr val="F3F6F9"/>
          </a:solidFill>
          <a:ln w="196850">
            <a:solidFill>
              <a:srgbClr val="F3F6F9"/>
            </a:solidFill>
            <a:miter lim="800000"/>
            <a:headEnd/>
            <a:tailEnd/>
          </a:ln>
        </p:spPr>
        <p:txBody>
          <a:bodyPr/>
          <a:lstStyle/>
          <a:p>
            <a:endParaRPr lang="en-US"/>
          </a:p>
        </p:txBody>
      </p:sp>
      <p:sp>
        <p:nvSpPr>
          <p:cNvPr id="44035" name="Rectangle 3"/>
          <p:cNvSpPr>
            <a:spLocks noChangeArrowheads="1"/>
          </p:cNvSpPr>
          <p:nvPr/>
        </p:nvSpPr>
        <p:spPr bwMode="auto">
          <a:xfrm>
            <a:off x="1703388" y="1617663"/>
            <a:ext cx="6202362" cy="4102100"/>
          </a:xfrm>
          <a:prstGeom prst="rect">
            <a:avLst/>
          </a:prstGeom>
          <a:solidFill>
            <a:srgbClr val="F2F4F8"/>
          </a:solidFill>
          <a:ln w="179388">
            <a:solidFill>
              <a:srgbClr val="F2F4F8"/>
            </a:solidFill>
            <a:miter lim="800000"/>
            <a:headEnd/>
            <a:tailEnd/>
          </a:ln>
        </p:spPr>
        <p:txBody>
          <a:bodyPr/>
          <a:lstStyle/>
          <a:p>
            <a:endParaRPr lang="en-US"/>
          </a:p>
        </p:txBody>
      </p:sp>
      <p:sp>
        <p:nvSpPr>
          <p:cNvPr id="44036" name="Rectangle 4"/>
          <p:cNvSpPr>
            <a:spLocks noChangeArrowheads="1"/>
          </p:cNvSpPr>
          <p:nvPr/>
        </p:nvSpPr>
        <p:spPr bwMode="auto">
          <a:xfrm>
            <a:off x="1703388" y="1617663"/>
            <a:ext cx="6202362" cy="4102100"/>
          </a:xfrm>
          <a:prstGeom prst="rect">
            <a:avLst/>
          </a:prstGeom>
          <a:solidFill>
            <a:srgbClr val="F1F4F7"/>
          </a:solidFill>
          <a:ln w="160338">
            <a:solidFill>
              <a:srgbClr val="F1F4F7"/>
            </a:solidFill>
            <a:miter lim="800000"/>
            <a:headEnd/>
            <a:tailEnd/>
          </a:ln>
        </p:spPr>
        <p:txBody>
          <a:bodyPr/>
          <a:lstStyle/>
          <a:p>
            <a:endParaRPr lang="en-US"/>
          </a:p>
        </p:txBody>
      </p:sp>
      <p:sp>
        <p:nvSpPr>
          <p:cNvPr id="44037" name="Rectangle 5"/>
          <p:cNvSpPr>
            <a:spLocks noChangeArrowheads="1"/>
          </p:cNvSpPr>
          <p:nvPr/>
        </p:nvSpPr>
        <p:spPr bwMode="auto">
          <a:xfrm>
            <a:off x="1703388" y="1617663"/>
            <a:ext cx="6202362" cy="4102100"/>
          </a:xfrm>
          <a:prstGeom prst="rect">
            <a:avLst/>
          </a:prstGeom>
          <a:solidFill>
            <a:srgbClr val="F0F2F5"/>
          </a:solidFill>
          <a:ln w="142875">
            <a:solidFill>
              <a:srgbClr val="F0F2F5"/>
            </a:solidFill>
            <a:miter lim="800000"/>
            <a:headEnd/>
            <a:tailEnd/>
          </a:ln>
        </p:spPr>
        <p:txBody>
          <a:bodyPr/>
          <a:lstStyle/>
          <a:p>
            <a:endParaRPr lang="en-US"/>
          </a:p>
        </p:txBody>
      </p:sp>
      <p:sp>
        <p:nvSpPr>
          <p:cNvPr id="44038" name="Rectangle 6"/>
          <p:cNvSpPr>
            <a:spLocks noChangeArrowheads="1"/>
          </p:cNvSpPr>
          <p:nvPr/>
        </p:nvSpPr>
        <p:spPr bwMode="auto">
          <a:xfrm>
            <a:off x="1703388" y="1617663"/>
            <a:ext cx="6202362" cy="4102100"/>
          </a:xfrm>
          <a:prstGeom prst="rect">
            <a:avLst/>
          </a:prstGeom>
          <a:solidFill>
            <a:srgbClr val="EEF1F4"/>
          </a:solidFill>
          <a:ln w="125413">
            <a:solidFill>
              <a:srgbClr val="EEF1F4"/>
            </a:solidFill>
            <a:miter lim="800000"/>
            <a:headEnd/>
            <a:tailEnd/>
          </a:ln>
        </p:spPr>
        <p:txBody>
          <a:bodyPr/>
          <a:lstStyle/>
          <a:p>
            <a:endParaRPr lang="en-US"/>
          </a:p>
        </p:txBody>
      </p:sp>
      <p:sp>
        <p:nvSpPr>
          <p:cNvPr id="44039" name="Rectangle 7"/>
          <p:cNvSpPr>
            <a:spLocks noChangeArrowheads="1"/>
          </p:cNvSpPr>
          <p:nvPr/>
        </p:nvSpPr>
        <p:spPr bwMode="auto">
          <a:xfrm>
            <a:off x="1703388" y="1617663"/>
            <a:ext cx="6202362" cy="4102100"/>
          </a:xfrm>
          <a:prstGeom prst="rect">
            <a:avLst/>
          </a:prstGeom>
          <a:solidFill>
            <a:srgbClr val="EDEFF3"/>
          </a:solidFill>
          <a:ln w="107950">
            <a:solidFill>
              <a:srgbClr val="EDEFF3"/>
            </a:solidFill>
            <a:miter lim="800000"/>
            <a:headEnd/>
            <a:tailEnd/>
          </a:ln>
        </p:spPr>
        <p:txBody>
          <a:bodyPr/>
          <a:lstStyle/>
          <a:p>
            <a:endParaRPr lang="en-US"/>
          </a:p>
        </p:txBody>
      </p:sp>
      <p:sp>
        <p:nvSpPr>
          <p:cNvPr id="44040" name="Rectangle 8"/>
          <p:cNvSpPr>
            <a:spLocks noChangeArrowheads="1"/>
          </p:cNvSpPr>
          <p:nvPr/>
        </p:nvSpPr>
        <p:spPr bwMode="auto">
          <a:xfrm>
            <a:off x="1703388" y="1617663"/>
            <a:ext cx="6202362" cy="4102100"/>
          </a:xfrm>
          <a:prstGeom prst="rect">
            <a:avLst/>
          </a:prstGeom>
          <a:solidFill>
            <a:srgbClr val="EBEEF2"/>
          </a:solidFill>
          <a:ln w="88900">
            <a:solidFill>
              <a:srgbClr val="EBEEF2"/>
            </a:solidFill>
            <a:miter lim="800000"/>
            <a:headEnd/>
            <a:tailEnd/>
          </a:ln>
        </p:spPr>
        <p:txBody>
          <a:bodyPr/>
          <a:lstStyle/>
          <a:p>
            <a:endParaRPr lang="en-US"/>
          </a:p>
        </p:txBody>
      </p:sp>
      <p:sp>
        <p:nvSpPr>
          <p:cNvPr id="44041" name="Rectangle 9"/>
          <p:cNvSpPr>
            <a:spLocks noChangeArrowheads="1"/>
          </p:cNvSpPr>
          <p:nvPr/>
        </p:nvSpPr>
        <p:spPr bwMode="auto">
          <a:xfrm>
            <a:off x="1703388" y="1617663"/>
            <a:ext cx="6202362" cy="4102100"/>
          </a:xfrm>
          <a:prstGeom prst="rect">
            <a:avLst/>
          </a:prstGeom>
          <a:solidFill>
            <a:srgbClr val="EAECF1"/>
          </a:solidFill>
          <a:ln w="71438">
            <a:solidFill>
              <a:srgbClr val="EAECF1"/>
            </a:solidFill>
            <a:miter lim="800000"/>
            <a:headEnd/>
            <a:tailEnd/>
          </a:ln>
        </p:spPr>
        <p:txBody>
          <a:bodyPr/>
          <a:lstStyle/>
          <a:p>
            <a:endParaRPr lang="en-US"/>
          </a:p>
        </p:txBody>
      </p:sp>
      <p:sp>
        <p:nvSpPr>
          <p:cNvPr id="44042" name="Rectangle 10"/>
          <p:cNvSpPr>
            <a:spLocks noChangeArrowheads="1"/>
          </p:cNvSpPr>
          <p:nvPr/>
        </p:nvSpPr>
        <p:spPr bwMode="auto">
          <a:xfrm>
            <a:off x="1703388" y="1617663"/>
            <a:ext cx="6202362" cy="4102100"/>
          </a:xfrm>
          <a:prstGeom prst="rect">
            <a:avLst/>
          </a:prstGeom>
          <a:solidFill>
            <a:srgbClr val="E9EBF0"/>
          </a:solidFill>
          <a:ln w="53975">
            <a:solidFill>
              <a:srgbClr val="E9EBF0"/>
            </a:solidFill>
            <a:miter lim="800000"/>
            <a:headEnd/>
            <a:tailEnd/>
          </a:ln>
        </p:spPr>
        <p:txBody>
          <a:bodyPr/>
          <a:lstStyle/>
          <a:p>
            <a:endParaRPr lang="en-US"/>
          </a:p>
        </p:txBody>
      </p:sp>
      <p:sp>
        <p:nvSpPr>
          <p:cNvPr id="44043" name="Rectangle 11"/>
          <p:cNvSpPr>
            <a:spLocks noChangeArrowheads="1"/>
          </p:cNvSpPr>
          <p:nvPr/>
        </p:nvSpPr>
        <p:spPr bwMode="auto">
          <a:xfrm>
            <a:off x="1703388" y="1617663"/>
            <a:ext cx="6202362" cy="4102100"/>
          </a:xfrm>
          <a:prstGeom prst="rect">
            <a:avLst/>
          </a:prstGeom>
          <a:solidFill>
            <a:srgbClr val="E7EAEF"/>
          </a:solidFill>
          <a:ln w="36513">
            <a:solidFill>
              <a:srgbClr val="E7EAEF"/>
            </a:solidFill>
            <a:miter lim="800000"/>
            <a:headEnd/>
            <a:tailEnd/>
          </a:ln>
        </p:spPr>
        <p:txBody>
          <a:bodyPr/>
          <a:lstStyle/>
          <a:p>
            <a:endParaRPr lang="en-US"/>
          </a:p>
        </p:txBody>
      </p:sp>
      <p:sp>
        <p:nvSpPr>
          <p:cNvPr id="44044" name="Rectangle 12"/>
          <p:cNvSpPr>
            <a:spLocks noChangeArrowheads="1"/>
          </p:cNvSpPr>
          <p:nvPr/>
        </p:nvSpPr>
        <p:spPr bwMode="auto">
          <a:xfrm>
            <a:off x="1703388" y="1617663"/>
            <a:ext cx="6202362" cy="4102100"/>
          </a:xfrm>
          <a:prstGeom prst="rect">
            <a:avLst/>
          </a:prstGeom>
          <a:solidFill>
            <a:srgbClr val="E6E9EF"/>
          </a:solidFill>
          <a:ln w="17463">
            <a:solidFill>
              <a:srgbClr val="E6E9EF"/>
            </a:solidFill>
            <a:miter lim="800000"/>
            <a:headEnd/>
            <a:tailEnd/>
          </a:ln>
        </p:spPr>
        <p:txBody>
          <a:bodyPr/>
          <a:lstStyle/>
          <a:p>
            <a:endParaRPr lang="en-US"/>
          </a:p>
        </p:txBody>
      </p:sp>
      <p:sp>
        <p:nvSpPr>
          <p:cNvPr id="44045" name="Rectangle 13"/>
          <p:cNvSpPr>
            <a:spLocks noChangeArrowheads="1"/>
          </p:cNvSpPr>
          <p:nvPr/>
        </p:nvSpPr>
        <p:spPr bwMode="auto">
          <a:xfrm>
            <a:off x="1631950" y="1527175"/>
            <a:ext cx="6219825" cy="4157663"/>
          </a:xfrm>
          <a:prstGeom prst="rect">
            <a:avLst/>
          </a:prstGeom>
          <a:solidFill>
            <a:schemeClr val="tx2">
              <a:lumMod val="75000"/>
            </a:schemeClr>
          </a:solidFill>
          <a:ln w="9525">
            <a:noFill/>
            <a:miter lim="800000"/>
            <a:headEnd/>
            <a:tailEnd/>
          </a:ln>
        </p:spPr>
        <p:txBody>
          <a:bodyPr/>
          <a:lstStyle/>
          <a:p>
            <a:endParaRPr lang="en-US"/>
          </a:p>
        </p:txBody>
      </p:sp>
      <p:sp>
        <p:nvSpPr>
          <p:cNvPr id="44046" name="Freeform 14"/>
          <p:cNvSpPr>
            <a:spLocks/>
          </p:cNvSpPr>
          <p:nvPr/>
        </p:nvSpPr>
        <p:spPr bwMode="auto">
          <a:xfrm>
            <a:off x="1631950" y="1527175"/>
            <a:ext cx="6219825" cy="4157663"/>
          </a:xfrm>
          <a:custGeom>
            <a:avLst/>
            <a:gdLst>
              <a:gd name="T0" fmla="*/ 0 w 3918"/>
              <a:gd name="T1" fmla="*/ 0 h 2619"/>
              <a:gd name="T2" fmla="*/ 0 w 3918"/>
              <a:gd name="T3" fmla="*/ 4157663 h 2619"/>
              <a:gd name="T4" fmla="*/ 6219825 w 3918"/>
              <a:gd name="T5" fmla="*/ 4157663 h 2619"/>
              <a:gd name="T6" fmla="*/ 0 60000 65536"/>
              <a:gd name="T7" fmla="*/ 0 60000 65536"/>
              <a:gd name="T8" fmla="*/ 0 60000 65536"/>
              <a:gd name="T9" fmla="*/ 0 w 3918"/>
              <a:gd name="T10" fmla="*/ 0 h 2619"/>
              <a:gd name="T11" fmla="*/ 3918 w 3918"/>
              <a:gd name="T12" fmla="*/ 2619 h 2619"/>
            </a:gdLst>
            <a:ahLst/>
            <a:cxnLst>
              <a:cxn ang="T6">
                <a:pos x="T0" y="T1"/>
              </a:cxn>
              <a:cxn ang="T7">
                <a:pos x="T2" y="T3"/>
              </a:cxn>
              <a:cxn ang="T8">
                <a:pos x="T4" y="T5"/>
              </a:cxn>
            </a:cxnLst>
            <a:rect l="T9" t="T10" r="T11" b="T12"/>
            <a:pathLst>
              <a:path w="3918" h="2619">
                <a:moveTo>
                  <a:pt x="0" y="0"/>
                </a:moveTo>
                <a:lnTo>
                  <a:pt x="0" y="2619"/>
                </a:lnTo>
                <a:lnTo>
                  <a:pt x="3918" y="2619"/>
                </a:lnTo>
              </a:path>
            </a:pathLst>
          </a:custGeom>
          <a:noFill/>
          <a:ln w="17463">
            <a:solidFill>
              <a:srgbClr val="000000"/>
            </a:solidFill>
            <a:round/>
            <a:headEnd/>
            <a:tailEnd/>
          </a:ln>
        </p:spPr>
        <p:txBody>
          <a:bodyPr/>
          <a:lstStyle/>
          <a:p>
            <a:endParaRPr lang="en-US"/>
          </a:p>
        </p:txBody>
      </p:sp>
      <p:sp>
        <p:nvSpPr>
          <p:cNvPr id="44047" name="Rectangle 15"/>
          <p:cNvSpPr>
            <a:spLocks noChangeArrowheads="1"/>
          </p:cNvSpPr>
          <p:nvPr/>
        </p:nvSpPr>
        <p:spPr bwMode="auto">
          <a:xfrm>
            <a:off x="6869113" y="5732463"/>
            <a:ext cx="823912" cy="228600"/>
          </a:xfrm>
          <a:prstGeom prst="rect">
            <a:avLst/>
          </a:prstGeom>
          <a:noFill/>
          <a:ln w="9525">
            <a:noFill/>
            <a:miter lim="800000"/>
            <a:headEnd/>
            <a:tailEnd/>
          </a:ln>
        </p:spPr>
        <p:txBody>
          <a:bodyPr wrap="none" lIns="0" tIns="0" rIns="0" bIns="0">
            <a:spAutoFit/>
          </a:bodyPr>
          <a:lstStyle/>
          <a:p>
            <a:pPr eaLnBrk="0" hangingPunct="0"/>
            <a:r>
              <a:rPr lang="en-US" sz="1500" b="1" u="none">
                <a:solidFill>
                  <a:srgbClr val="000000"/>
                </a:solidFill>
              </a:rPr>
              <a:t>Quantity </a:t>
            </a:r>
            <a:endParaRPr lang="en-US" sz="2400" u="none">
              <a:latin typeface="Times New Roman" pitchFamily="18" charset="0"/>
            </a:endParaRPr>
          </a:p>
        </p:txBody>
      </p:sp>
      <p:sp>
        <p:nvSpPr>
          <p:cNvPr id="44048" name="Rectangle 16"/>
          <p:cNvSpPr>
            <a:spLocks noChangeArrowheads="1"/>
          </p:cNvSpPr>
          <p:nvPr/>
        </p:nvSpPr>
        <p:spPr bwMode="auto">
          <a:xfrm>
            <a:off x="1476375" y="5738813"/>
            <a:ext cx="106363" cy="228600"/>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0</a:t>
            </a:r>
            <a:endParaRPr lang="en-US" sz="2400" u="none">
              <a:latin typeface="Times New Roman" pitchFamily="18" charset="0"/>
            </a:endParaRPr>
          </a:p>
        </p:txBody>
      </p:sp>
      <p:sp>
        <p:nvSpPr>
          <p:cNvPr id="44049" name="Rectangle 17"/>
          <p:cNvSpPr>
            <a:spLocks noChangeArrowheads="1"/>
          </p:cNvSpPr>
          <p:nvPr/>
        </p:nvSpPr>
        <p:spPr bwMode="auto">
          <a:xfrm>
            <a:off x="889000" y="1498600"/>
            <a:ext cx="466725" cy="228600"/>
          </a:xfrm>
          <a:prstGeom prst="rect">
            <a:avLst/>
          </a:prstGeom>
          <a:noFill/>
          <a:ln w="9525">
            <a:noFill/>
            <a:miter lim="800000"/>
            <a:headEnd/>
            <a:tailEnd/>
          </a:ln>
        </p:spPr>
        <p:txBody>
          <a:bodyPr wrap="none" lIns="0" tIns="0" rIns="0" bIns="0">
            <a:spAutoFit/>
          </a:bodyPr>
          <a:lstStyle/>
          <a:p>
            <a:pPr eaLnBrk="0" hangingPunct="0"/>
            <a:r>
              <a:rPr lang="en-US" sz="1500" b="1" u="none">
                <a:solidFill>
                  <a:srgbClr val="000000"/>
                </a:solidFill>
              </a:rPr>
              <a:t>Price</a:t>
            </a:r>
            <a:endParaRPr lang="en-US" sz="2400" u="none">
              <a:latin typeface="Times New Roman" pitchFamily="18" charset="0"/>
            </a:endParaRPr>
          </a:p>
        </p:txBody>
      </p:sp>
      <p:grpSp>
        <p:nvGrpSpPr>
          <p:cNvPr id="2" name="Group 18"/>
          <p:cNvGrpSpPr>
            <a:grpSpLocks/>
          </p:cNvGrpSpPr>
          <p:nvPr/>
        </p:nvGrpSpPr>
        <p:grpSpPr bwMode="auto">
          <a:xfrm>
            <a:off x="4633913" y="3500438"/>
            <a:ext cx="1419225" cy="228600"/>
            <a:chOff x="2919" y="2205"/>
            <a:chExt cx="894" cy="144"/>
          </a:xfrm>
        </p:grpSpPr>
        <p:sp>
          <p:nvSpPr>
            <p:cNvPr id="44071" name="Line 19"/>
            <p:cNvSpPr>
              <a:spLocks noChangeShapeType="1"/>
            </p:cNvSpPr>
            <p:nvPr/>
          </p:nvSpPr>
          <p:spPr bwMode="auto">
            <a:xfrm>
              <a:off x="2919" y="2277"/>
              <a:ext cx="259" cy="1"/>
            </a:xfrm>
            <a:prstGeom prst="line">
              <a:avLst/>
            </a:prstGeom>
            <a:noFill/>
            <a:ln w="17463">
              <a:solidFill>
                <a:srgbClr val="000000"/>
              </a:solidFill>
              <a:round/>
              <a:headEnd/>
              <a:tailEnd/>
            </a:ln>
          </p:spPr>
          <p:txBody>
            <a:bodyPr/>
            <a:lstStyle/>
            <a:p>
              <a:endParaRPr lang="en-US"/>
            </a:p>
          </p:txBody>
        </p:sp>
        <p:sp>
          <p:nvSpPr>
            <p:cNvPr id="44072" name="Rectangle 20"/>
            <p:cNvSpPr>
              <a:spLocks noChangeArrowheads="1"/>
            </p:cNvSpPr>
            <p:nvPr/>
          </p:nvSpPr>
          <p:spPr bwMode="auto">
            <a:xfrm>
              <a:off x="3217" y="2205"/>
              <a:ext cx="596" cy="144"/>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Equilibrium</a:t>
              </a:r>
              <a:endParaRPr lang="en-US" sz="2400" u="none">
                <a:latin typeface="Times New Roman" pitchFamily="18" charset="0"/>
              </a:endParaRPr>
            </a:p>
          </p:txBody>
        </p:sp>
      </p:grpSp>
      <p:grpSp>
        <p:nvGrpSpPr>
          <p:cNvPr id="3" name="Group 21"/>
          <p:cNvGrpSpPr>
            <a:grpSpLocks/>
          </p:cNvGrpSpPr>
          <p:nvPr/>
        </p:nvGrpSpPr>
        <p:grpSpPr bwMode="auto">
          <a:xfrm>
            <a:off x="2144713" y="1979613"/>
            <a:ext cx="6148387" cy="3746500"/>
            <a:chOff x="1343" y="1255"/>
            <a:chExt cx="3873" cy="2360"/>
          </a:xfrm>
        </p:grpSpPr>
        <p:sp>
          <p:nvSpPr>
            <p:cNvPr id="44068" name="Line 22"/>
            <p:cNvSpPr>
              <a:spLocks noChangeShapeType="1"/>
            </p:cNvSpPr>
            <p:nvPr/>
          </p:nvSpPr>
          <p:spPr bwMode="auto">
            <a:xfrm>
              <a:off x="1343" y="1255"/>
              <a:ext cx="2826" cy="1899"/>
            </a:xfrm>
            <a:prstGeom prst="line">
              <a:avLst/>
            </a:prstGeom>
            <a:noFill/>
            <a:ln w="53975">
              <a:solidFill>
                <a:srgbClr val="003F95"/>
              </a:solidFill>
              <a:round/>
              <a:headEnd/>
              <a:tailEnd/>
            </a:ln>
          </p:spPr>
          <p:txBody>
            <a:bodyPr/>
            <a:lstStyle/>
            <a:p>
              <a:endParaRPr lang="en-US"/>
            </a:p>
          </p:txBody>
        </p:sp>
        <p:sp>
          <p:nvSpPr>
            <p:cNvPr id="44069" name="Rectangle 23"/>
            <p:cNvSpPr>
              <a:spLocks noChangeArrowheads="1"/>
            </p:cNvSpPr>
            <p:nvPr/>
          </p:nvSpPr>
          <p:spPr bwMode="auto">
            <a:xfrm>
              <a:off x="4226" y="3091"/>
              <a:ext cx="990" cy="288"/>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Demand (marginal</a:t>
              </a:r>
            </a:p>
            <a:p>
              <a:pPr eaLnBrk="0" hangingPunct="0"/>
              <a:r>
                <a:rPr lang="en-US" sz="1500" u="none">
                  <a:solidFill>
                    <a:srgbClr val="000000"/>
                  </a:solidFill>
                </a:rPr>
                <a:t> private benefit)</a:t>
              </a:r>
              <a:endParaRPr lang="en-US" sz="2400" u="none">
                <a:latin typeface="Times New Roman" pitchFamily="18" charset="0"/>
              </a:endParaRPr>
            </a:p>
          </p:txBody>
        </p:sp>
        <p:sp>
          <p:nvSpPr>
            <p:cNvPr id="44070" name="Rectangle 24"/>
            <p:cNvSpPr>
              <a:spLocks noChangeArrowheads="1"/>
            </p:cNvSpPr>
            <p:nvPr/>
          </p:nvSpPr>
          <p:spPr bwMode="auto">
            <a:xfrm>
              <a:off x="4073" y="3241"/>
              <a:ext cx="1" cy="374"/>
            </a:xfrm>
            <a:prstGeom prst="rect">
              <a:avLst/>
            </a:prstGeom>
            <a:noFill/>
            <a:ln w="9525">
              <a:noFill/>
              <a:miter lim="800000"/>
              <a:headEnd/>
              <a:tailEnd/>
            </a:ln>
          </p:spPr>
          <p:txBody>
            <a:bodyPr wrap="none" lIns="0" tIns="0" rIns="0" bIns="0">
              <a:spAutoFit/>
            </a:bodyPr>
            <a:lstStyle/>
            <a:p>
              <a:pPr eaLnBrk="0" hangingPunct="0"/>
              <a:endParaRPr lang="en-US" sz="1500" u="none">
                <a:solidFill>
                  <a:srgbClr val="000000"/>
                </a:solidFill>
              </a:endParaRPr>
            </a:p>
            <a:p>
              <a:pPr eaLnBrk="0" hangingPunct="0"/>
              <a:endParaRPr lang="en-US" sz="2400" u="none">
                <a:latin typeface="Times New Roman" pitchFamily="18" charset="0"/>
              </a:endParaRPr>
            </a:p>
          </p:txBody>
        </p:sp>
      </p:grpSp>
      <p:grpSp>
        <p:nvGrpSpPr>
          <p:cNvPr id="4" name="Group 25"/>
          <p:cNvGrpSpPr>
            <a:grpSpLocks/>
          </p:cNvGrpSpPr>
          <p:nvPr/>
        </p:nvGrpSpPr>
        <p:grpSpPr bwMode="auto">
          <a:xfrm>
            <a:off x="2049463" y="1704975"/>
            <a:ext cx="6032500" cy="3554413"/>
            <a:chOff x="1310" y="1083"/>
            <a:chExt cx="3800" cy="2239"/>
          </a:xfrm>
        </p:grpSpPr>
        <p:sp>
          <p:nvSpPr>
            <p:cNvPr id="44065" name="Line 26"/>
            <p:cNvSpPr>
              <a:spLocks noChangeShapeType="1"/>
            </p:cNvSpPr>
            <p:nvPr/>
          </p:nvSpPr>
          <p:spPr bwMode="auto">
            <a:xfrm flipH="1">
              <a:off x="1310" y="1401"/>
              <a:ext cx="2837" cy="1921"/>
            </a:xfrm>
            <a:prstGeom prst="line">
              <a:avLst/>
            </a:prstGeom>
            <a:noFill/>
            <a:ln w="53975">
              <a:solidFill>
                <a:srgbClr val="003F95"/>
              </a:solidFill>
              <a:round/>
              <a:headEnd/>
              <a:tailEnd/>
            </a:ln>
          </p:spPr>
          <p:txBody>
            <a:bodyPr/>
            <a:lstStyle/>
            <a:p>
              <a:endParaRPr lang="en-US"/>
            </a:p>
          </p:txBody>
        </p:sp>
        <p:sp>
          <p:nvSpPr>
            <p:cNvPr id="44066" name="Rectangle 27"/>
            <p:cNvSpPr>
              <a:spLocks noChangeArrowheads="1"/>
            </p:cNvSpPr>
            <p:nvPr/>
          </p:nvSpPr>
          <p:spPr bwMode="auto">
            <a:xfrm>
              <a:off x="3976" y="1083"/>
              <a:ext cx="1134" cy="288"/>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      Supply (marginal </a:t>
              </a:r>
            </a:p>
            <a:p>
              <a:pPr eaLnBrk="0" hangingPunct="0"/>
              <a:r>
                <a:rPr lang="en-US" sz="1500" u="none">
                  <a:solidFill>
                    <a:srgbClr val="000000"/>
                  </a:solidFill>
                </a:rPr>
                <a:t>       private cost) </a:t>
              </a:r>
              <a:endParaRPr lang="en-US" sz="2400" u="none">
                <a:latin typeface="Times New Roman" pitchFamily="18" charset="0"/>
              </a:endParaRPr>
            </a:p>
          </p:txBody>
        </p:sp>
        <p:sp>
          <p:nvSpPr>
            <p:cNvPr id="44067" name="Rectangle 28"/>
            <p:cNvSpPr>
              <a:spLocks noChangeArrowheads="1"/>
            </p:cNvSpPr>
            <p:nvPr/>
          </p:nvSpPr>
          <p:spPr bwMode="auto">
            <a:xfrm>
              <a:off x="3815" y="1233"/>
              <a:ext cx="330" cy="288"/>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          </a:t>
              </a:r>
            </a:p>
            <a:p>
              <a:pPr eaLnBrk="0" hangingPunct="0"/>
              <a:r>
                <a:rPr lang="en-US" sz="1500" u="none">
                  <a:solidFill>
                    <a:srgbClr val="000000"/>
                  </a:solidFill>
                </a:rPr>
                <a:t>          </a:t>
              </a:r>
              <a:endParaRPr lang="en-US" sz="2400" u="none">
                <a:latin typeface="Times New Roman" pitchFamily="18" charset="0"/>
              </a:endParaRPr>
            </a:p>
          </p:txBody>
        </p:sp>
      </p:grpSp>
      <p:grpSp>
        <p:nvGrpSpPr>
          <p:cNvPr id="5" name="Group 29"/>
          <p:cNvGrpSpPr>
            <a:grpSpLocks/>
          </p:cNvGrpSpPr>
          <p:nvPr/>
        </p:nvGrpSpPr>
        <p:grpSpPr bwMode="auto">
          <a:xfrm>
            <a:off x="4205288" y="3562350"/>
            <a:ext cx="587375" cy="2405063"/>
            <a:chOff x="2649" y="2244"/>
            <a:chExt cx="370" cy="1515"/>
          </a:xfrm>
        </p:grpSpPr>
        <p:sp>
          <p:nvSpPr>
            <p:cNvPr id="44062" name="Line 30"/>
            <p:cNvSpPr>
              <a:spLocks noChangeShapeType="1"/>
            </p:cNvSpPr>
            <p:nvPr/>
          </p:nvSpPr>
          <p:spPr bwMode="auto">
            <a:xfrm flipV="1">
              <a:off x="2852" y="2277"/>
              <a:ext cx="1" cy="1304"/>
            </a:xfrm>
            <a:prstGeom prst="line">
              <a:avLst/>
            </a:prstGeom>
            <a:noFill/>
            <a:ln w="17463">
              <a:solidFill>
                <a:schemeClr val="tx1"/>
              </a:solidFill>
              <a:prstDash val="sysDot"/>
              <a:round/>
              <a:headEnd/>
              <a:tailEnd/>
            </a:ln>
          </p:spPr>
          <p:txBody>
            <a:bodyPr/>
            <a:lstStyle/>
            <a:p>
              <a:endParaRPr lang="en-US"/>
            </a:p>
          </p:txBody>
        </p:sp>
        <p:sp>
          <p:nvSpPr>
            <p:cNvPr id="44063" name="Oval 31"/>
            <p:cNvSpPr>
              <a:spLocks noChangeArrowheads="1"/>
            </p:cNvSpPr>
            <p:nvPr/>
          </p:nvSpPr>
          <p:spPr bwMode="auto">
            <a:xfrm>
              <a:off x="2818" y="2244"/>
              <a:ext cx="79" cy="67"/>
            </a:xfrm>
            <a:prstGeom prst="ellipse">
              <a:avLst/>
            </a:prstGeom>
            <a:solidFill>
              <a:srgbClr val="000000"/>
            </a:solidFill>
            <a:ln w="9525">
              <a:noFill/>
              <a:round/>
              <a:headEnd/>
              <a:tailEnd/>
            </a:ln>
          </p:spPr>
          <p:txBody>
            <a:bodyPr/>
            <a:lstStyle/>
            <a:p>
              <a:endParaRPr lang="en-US"/>
            </a:p>
          </p:txBody>
        </p:sp>
        <p:sp>
          <p:nvSpPr>
            <p:cNvPr id="44064" name="Rectangle 32"/>
            <p:cNvSpPr>
              <a:spLocks noChangeArrowheads="1"/>
            </p:cNvSpPr>
            <p:nvPr/>
          </p:nvSpPr>
          <p:spPr bwMode="auto">
            <a:xfrm>
              <a:off x="2649" y="3615"/>
              <a:ext cx="370" cy="144"/>
            </a:xfrm>
            <a:prstGeom prst="rect">
              <a:avLst/>
            </a:prstGeom>
            <a:noFill/>
            <a:ln w="9525">
              <a:noFill/>
              <a:miter lim="800000"/>
              <a:headEnd/>
              <a:tailEnd/>
            </a:ln>
          </p:spPr>
          <p:txBody>
            <a:bodyPr wrap="none" lIns="0" tIns="0" rIns="0" bIns="0">
              <a:spAutoFit/>
            </a:bodyPr>
            <a:lstStyle/>
            <a:p>
              <a:pPr eaLnBrk="0" hangingPunct="0"/>
              <a:r>
                <a:rPr lang="en-US" sz="1500" i="1" u="none">
                  <a:solidFill>
                    <a:srgbClr val="000000"/>
                  </a:solidFill>
                </a:rPr>
                <a:t>Q </a:t>
              </a:r>
              <a:r>
                <a:rPr lang="en-US" sz="1500" u="none" baseline="-25000">
                  <a:solidFill>
                    <a:srgbClr val="000000"/>
                  </a:solidFill>
                </a:rPr>
                <a:t>Market</a:t>
              </a:r>
              <a:endParaRPr lang="en-US" sz="2400" u="none">
                <a:latin typeface="Times New Roman" pitchFamily="18" charset="0"/>
              </a:endParaRPr>
            </a:p>
          </p:txBody>
        </p:sp>
      </p:grpSp>
      <p:sp>
        <p:nvSpPr>
          <p:cNvPr id="44054" name="Text Box 33"/>
          <p:cNvSpPr txBox="1">
            <a:spLocks noChangeArrowheads="1"/>
          </p:cNvSpPr>
          <p:nvPr/>
        </p:nvSpPr>
        <p:spPr bwMode="auto">
          <a:xfrm>
            <a:off x="506413" y="747713"/>
            <a:ext cx="5487987" cy="519112"/>
          </a:xfrm>
          <a:prstGeom prst="rect">
            <a:avLst/>
          </a:prstGeom>
          <a:noFill/>
          <a:ln w="9525">
            <a:noFill/>
            <a:miter lim="800000"/>
            <a:headEnd/>
            <a:tailEnd/>
          </a:ln>
        </p:spPr>
        <p:txBody>
          <a:bodyPr wrap="none">
            <a:spAutoFit/>
          </a:bodyPr>
          <a:lstStyle/>
          <a:p>
            <a:r>
              <a:rPr lang="en-US" sz="2800" b="1" u="none"/>
              <a:t>In the Absence of Externalities:</a:t>
            </a:r>
          </a:p>
        </p:txBody>
      </p:sp>
      <p:grpSp>
        <p:nvGrpSpPr>
          <p:cNvPr id="6" name="Group 34"/>
          <p:cNvGrpSpPr>
            <a:grpSpLocks/>
          </p:cNvGrpSpPr>
          <p:nvPr/>
        </p:nvGrpSpPr>
        <p:grpSpPr bwMode="auto">
          <a:xfrm>
            <a:off x="4200525" y="3495675"/>
            <a:ext cx="636588" cy="2735263"/>
            <a:chOff x="2649" y="2244"/>
            <a:chExt cx="401" cy="1496"/>
          </a:xfrm>
        </p:grpSpPr>
        <p:sp>
          <p:nvSpPr>
            <p:cNvPr id="44059" name="Line 35"/>
            <p:cNvSpPr>
              <a:spLocks noChangeShapeType="1"/>
            </p:cNvSpPr>
            <p:nvPr/>
          </p:nvSpPr>
          <p:spPr bwMode="auto">
            <a:xfrm flipV="1">
              <a:off x="2852" y="2277"/>
              <a:ext cx="1" cy="1304"/>
            </a:xfrm>
            <a:prstGeom prst="line">
              <a:avLst/>
            </a:prstGeom>
            <a:noFill/>
            <a:ln w="17463">
              <a:solidFill>
                <a:schemeClr val="tx1"/>
              </a:solidFill>
              <a:prstDash val="sysDot"/>
              <a:round/>
              <a:headEnd/>
              <a:tailEnd/>
            </a:ln>
          </p:spPr>
          <p:txBody>
            <a:bodyPr/>
            <a:lstStyle/>
            <a:p>
              <a:endParaRPr lang="en-US"/>
            </a:p>
          </p:txBody>
        </p:sp>
        <p:sp>
          <p:nvSpPr>
            <p:cNvPr id="44060" name="Oval 36"/>
            <p:cNvSpPr>
              <a:spLocks noChangeArrowheads="1"/>
            </p:cNvSpPr>
            <p:nvPr/>
          </p:nvSpPr>
          <p:spPr bwMode="auto">
            <a:xfrm>
              <a:off x="2818" y="2244"/>
              <a:ext cx="79" cy="67"/>
            </a:xfrm>
            <a:prstGeom prst="ellipse">
              <a:avLst/>
            </a:prstGeom>
            <a:solidFill>
              <a:srgbClr val="000000"/>
            </a:solidFill>
            <a:ln w="9525">
              <a:noFill/>
              <a:round/>
              <a:headEnd/>
              <a:tailEnd/>
            </a:ln>
          </p:spPr>
          <p:txBody>
            <a:bodyPr/>
            <a:lstStyle/>
            <a:p>
              <a:endParaRPr lang="en-US"/>
            </a:p>
          </p:txBody>
        </p:sp>
        <p:sp>
          <p:nvSpPr>
            <p:cNvPr id="44061" name="Rectangle 37"/>
            <p:cNvSpPr>
              <a:spLocks noChangeArrowheads="1"/>
            </p:cNvSpPr>
            <p:nvPr/>
          </p:nvSpPr>
          <p:spPr bwMode="auto">
            <a:xfrm>
              <a:off x="2649" y="3615"/>
              <a:ext cx="401" cy="125"/>
            </a:xfrm>
            <a:prstGeom prst="rect">
              <a:avLst/>
            </a:prstGeom>
            <a:noFill/>
            <a:ln w="9525">
              <a:noFill/>
              <a:miter lim="800000"/>
              <a:headEnd/>
              <a:tailEnd/>
            </a:ln>
          </p:spPr>
          <p:txBody>
            <a:bodyPr lIns="0" tIns="0" rIns="0" bIns="0">
              <a:spAutoFit/>
            </a:bodyPr>
            <a:lstStyle/>
            <a:p>
              <a:pPr eaLnBrk="0" hangingPunct="0"/>
              <a:r>
                <a:rPr lang="en-US" sz="1500" i="1" u="none">
                  <a:solidFill>
                    <a:srgbClr val="000000"/>
                  </a:solidFill>
                </a:rPr>
                <a:t>Q </a:t>
              </a:r>
              <a:r>
                <a:rPr lang="en-US" sz="1500" u="none" baseline="-25000">
                  <a:solidFill>
                    <a:srgbClr val="000000"/>
                  </a:solidFill>
                </a:rPr>
                <a:t>Welfare</a:t>
              </a:r>
              <a:endParaRPr lang="en-US" sz="2400" u="none">
                <a:latin typeface="Times New Roman" pitchFamily="18" charset="0"/>
              </a:endParaRPr>
            </a:p>
          </p:txBody>
        </p:sp>
      </p:grpSp>
      <p:sp>
        <p:nvSpPr>
          <p:cNvPr id="490534" name="Text Box 38"/>
          <p:cNvSpPr txBox="1">
            <a:spLocks noChangeArrowheads="1"/>
          </p:cNvSpPr>
          <p:nvPr/>
        </p:nvSpPr>
        <p:spPr bwMode="auto">
          <a:xfrm>
            <a:off x="2965450" y="1266825"/>
            <a:ext cx="3054350" cy="1190625"/>
          </a:xfrm>
          <a:prstGeom prst="rect">
            <a:avLst/>
          </a:prstGeom>
          <a:solidFill>
            <a:schemeClr val="bg2"/>
          </a:solidFill>
          <a:ln w="9525">
            <a:noFill/>
            <a:miter lim="800000"/>
            <a:headEnd/>
            <a:tailEnd/>
          </a:ln>
        </p:spPr>
        <p:txBody>
          <a:bodyPr>
            <a:spAutoFit/>
          </a:bodyPr>
          <a:lstStyle/>
          <a:p>
            <a:pPr algn="ctr"/>
            <a:r>
              <a:rPr lang="en-US" u="none">
                <a:solidFill>
                  <a:srgbClr val="FF9900"/>
                </a:solidFill>
              </a:rPr>
              <a:t>Adam Smith’s Invisible Hand: The market system maximizes </a:t>
            </a:r>
          </a:p>
          <a:p>
            <a:pPr algn="ctr"/>
            <a:r>
              <a:rPr lang="en-US" u="none">
                <a:solidFill>
                  <a:srgbClr val="FF9900"/>
                </a:solidFill>
              </a:rPr>
              <a:t>social welfare</a:t>
            </a:r>
          </a:p>
        </p:txBody>
      </p:sp>
      <p:sp>
        <p:nvSpPr>
          <p:cNvPr id="490536" name="Rectangle 40"/>
          <p:cNvSpPr>
            <a:spLocks noChangeArrowheads="1"/>
          </p:cNvSpPr>
          <p:nvPr/>
        </p:nvSpPr>
        <p:spPr bwMode="auto">
          <a:xfrm>
            <a:off x="6397625" y="2228850"/>
            <a:ext cx="2085975" cy="336550"/>
          </a:xfrm>
          <a:prstGeom prst="rect">
            <a:avLst/>
          </a:prstGeom>
          <a:noFill/>
          <a:ln w="9525">
            <a:noFill/>
            <a:miter lim="800000"/>
            <a:headEnd/>
            <a:tailEnd/>
          </a:ln>
        </p:spPr>
        <p:txBody>
          <a:bodyPr wrap="none">
            <a:spAutoFit/>
          </a:bodyPr>
          <a:lstStyle/>
          <a:p>
            <a:r>
              <a:rPr lang="en-US" sz="1600" u="none">
                <a:solidFill>
                  <a:srgbClr val="000000"/>
                </a:solidFill>
              </a:rPr>
              <a:t>=marginal social cost</a:t>
            </a:r>
          </a:p>
        </p:txBody>
      </p:sp>
      <p:sp>
        <p:nvSpPr>
          <p:cNvPr id="490537" name="Rectangle 41"/>
          <p:cNvSpPr>
            <a:spLocks noChangeArrowheads="1"/>
          </p:cNvSpPr>
          <p:nvPr/>
        </p:nvSpPr>
        <p:spPr bwMode="auto">
          <a:xfrm>
            <a:off x="6429375" y="5302250"/>
            <a:ext cx="2322513" cy="336550"/>
          </a:xfrm>
          <a:prstGeom prst="rect">
            <a:avLst/>
          </a:prstGeom>
          <a:noFill/>
          <a:ln w="9525">
            <a:noFill/>
            <a:miter lim="800000"/>
            <a:headEnd/>
            <a:tailEnd/>
          </a:ln>
        </p:spPr>
        <p:txBody>
          <a:bodyPr wrap="none">
            <a:spAutoFit/>
          </a:bodyPr>
          <a:lstStyle/>
          <a:p>
            <a:r>
              <a:rPr lang="en-US" sz="1600" u="none">
                <a:solidFill>
                  <a:srgbClr val="000000"/>
                </a:solidFill>
              </a:rPr>
              <a:t>=marginal social benefit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0536"/>
                                        </p:tgtEl>
                                        <p:attrNameLst>
                                          <p:attrName>style.visibility</p:attrName>
                                        </p:attrNameLst>
                                      </p:cBhvr>
                                      <p:to>
                                        <p:strVal val="visible"/>
                                      </p:to>
                                    </p:set>
                                    <p:animEffect transition="in" filter="blinds(horizontal)">
                                      <p:cBhvr>
                                        <p:cTn id="7" dur="500"/>
                                        <p:tgtEl>
                                          <p:spTgt spid="4905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0537"/>
                                        </p:tgtEl>
                                        <p:attrNameLst>
                                          <p:attrName>style.visibility</p:attrName>
                                        </p:attrNameLst>
                                      </p:cBhvr>
                                      <p:to>
                                        <p:strVal val="visible"/>
                                      </p:to>
                                    </p:set>
                                    <p:animEffect transition="in" filter="blinds(horizontal)">
                                      <p:cBhvr>
                                        <p:cTn id="12" dur="500"/>
                                        <p:tgtEl>
                                          <p:spTgt spid="4905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0534"/>
                                        </p:tgtEl>
                                        <p:attrNameLst>
                                          <p:attrName>style.visibility</p:attrName>
                                        </p:attrNameLst>
                                      </p:cBhvr>
                                      <p:to>
                                        <p:strVal val="visible"/>
                                      </p:to>
                                    </p:set>
                                    <p:anim calcmode="lin" valueType="num">
                                      <p:cBhvr additive="base">
                                        <p:cTn id="31" dur="500" fill="hold"/>
                                        <p:tgtEl>
                                          <p:spTgt spid="490534"/>
                                        </p:tgtEl>
                                        <p:attrNameLst>
                                          <p:attrName>ppt_x</p:attrName>
                                        </p:attrNameLst>
                                      </p:cBhvr>
                                      <p:tavLst>
                                        <p:tav tm="0">
                                          <p:val>
                                            <p:strVal val="#ppt_x"/>
                                          </p:val>
                                        </p:tav>
                                        <p:tav tm="100000">
                                          <p:val>
                                            <p:strVal val="#ppt_x"/>
                                          </p:val>
                                        </p:tav>
                                      </p:tavLst>
                                    </p:anim>
                                    <p:anim calcmode="lin" valueType="num">
                                      <p:cBhvr additive="base">
                                        <p:cTn id="32" dur="500" fill="hold"/>
                                        <p:tgtEl>
                                          <p:spTgt spid="4905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490534"/>
                                        </p:tgtEl>
                                        <p:attrNameLst>
                                          <p:attrName>style.visibility</p:attrName>
                                        </p:attrNameLst>
                                      </p:cBhvr>
                                      <p:to>
                                        <p:strVal val="visible"/>
                                      </p:to>
                                    </p:set>
                                    <p:animEffect transition="in" filter="checkerboard(across)">
                                      <p:cBhvr>
                                        <p:cTn id="37" dur="500"/>
                                        <p:tgtEl>
                                          <p:spTgt spid="490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34" grpId="0" animBg="1"/>
      <p:bldP spid="490534" grpId="1" animBg="1"/>
      <p:bldP spid="490536" grpId="0"/>
      <p:bldP spid="4905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SF8sEFa37f09jl1cAUG4E1S9yW69c4L0yAweVFH4vF6SKxtCgh5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608013"/>
            <a:ext cx="428625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TghyOqfUbDI1Jh7T-92WJnZw9495CnBUo6vdtwsxOSYyyxA8L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950" y="1690688"/>
            <a:ext cx="3905250" cy="2933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THEKyq0mCVZg8k88_OSk4veLaNWmJYEWohlmz4t738Cs276MMcbw">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775" y="3543300"/>
            <a:ext cx="5080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0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title"/>
          </p:nvPr>
        </p:nvSpPr>
        <p:spPr/>
        <p:txBody>
          <a:bodyPr/>
          <a:lstStyle/>
          <a:p>
            <a:pPr eaLnBrk="1" hangingPunct="1">
              <a:defRPr/>
            </a:pPr>
            <a:r>
              <a:rPr lang="en-US" dirty="0" smtClean="0">
                <a:solidFill>
                  <a:srgbClr val="99FF33"/>
                </a:solidFill>
              </a:rPr>
              <a:t>Production Externality</a:t>
            </a:r>
          </a:p>
        </p:txBody>
      </p:sp>
      <p:sp>
        <p:nvSpPr>
          <p:cNvPr id="403461" name="Rectangle 5"/>
          <p:cNvSpPr>
            <a:spLocks noGrp="1" noChangeArrowheads="1"/>
          </p:cNvSpPr>
          <p:nvPr>
            <p:ph type="body" idx="1"/>
          </p:nvPr>
        </p:nvSpPr>
        <p:spPr/>
        <p:txBody>
          <a:bodyPr/>
          <a:lstStyle/>
          <a:p>
            <a:pPr eaLnBrk="1" hangingPunct="1">
              <a:defRPr/>
            </a:pPr>
            <a:r>
              <a:rPr lang="en-US" dirty="0" smtClean="0">
                <a:solidFill>
                  <a:schemeClr val="tx1">
                    <a:lumMod val="20000"/>
                    <a:lumOff val="80000"/>
                  </a:schemeClr>
                </a:solidFill>
              </a:rPr>
              <a:t>Consider as an example the paper industry,</a:t>
            </a:r>
          </a:p>
          <a:p>
            <a:pPr lvl="1" eaLnBrk="1" hangingPunct="1">
              <a:defRPr/>
            </a:pPr>
            <a:r>
              <a:rPr lang="en-US" dirty="0" smtClean="0">
                <a:solidFill>
                  <a:schemeClr val="tx1">
                    <a:lumMod val="20000"/>
                    <a:lumOff val="80000"/>
                  </a:schemeClr>
                </a:solidFill>
              </a:rPr>
              <a:t>The firm dumps the wastes generated from production in a nearby river</a:t>
            </a:r>
          </a:p>
          <a:p>
            <a:pPr lvl="1" eaLnBrk="1" hangingPunct="1">
              <a:defRPr/>
            </a:pPr>
            <a:r>
              <a:rPr lang="en-US" dirty="0" smtClean="0">
                <a:solidFill>
                  <a:schemeClr val="tx1">
                    <a:lumMod val="20000"/>
                    <a:lumOff val="80000"/>
                  </a:schemeClr>
                </a:solidFill>
              </a:rPr>
              <a:t>The firm’s MPC curve accounts for costs of resources the firm uses and pays for</a:t>
            </a:r>
          </a:p>
          <a:p>
            <a:pPr lvl="1" eaLnBrk="1" hangingPunct="1">
              <a:defRPr/>
            </a:pPr>
            <a:r>
              <a:rPr lang="en-US" dirty="0" smtClean="0">
                <a:solidFill>
                  <a:schemeClr val="tx1">
                    <a:lumMod val="20000"/>
                    <a:lumOff val="80000"/>
                  </a:schemeClr>
                </a:solidFill>
              </a:rPr>
              <a:t>The firm uses clean water from the river but does not pay for the cost of using it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title"/>
          </p:nvPr>
        </p:nvSpPr>
        <p:spPr/>
        <p:txBody>
          <a:bodyPr/>
          <a:lstStyle/>
          <a:p>
            <a:pPr eaLnBrk="1" hangingPunct="1">
              <a:defRPr/>
            </a:pPr>
            <a:r>
              <a:rPr lang="en-US" dirty="0" smtClean="0">
                <a:solidFill>
                  <a:srgbClr val="99FF33"/>
                </a:solidFill>
              </a:rPr>
              <a:t>Production Externality</a:t>
            </a:r>
          </a:p>
        </p:txBody>
      </p:sp>
      <p:sp>
        <p:nvSpPr>
          <p:cNvPr id="403461" name="Rectangle 5"/>
          <p:cNvSpPr>
            <a:spLocks noGrp="1" noChangeArrowheads="1"/>
          </p:cNvSpPr>
          <p:nvPr>
            <p:ph type="body" idx="1"/>
          </p:nvPr>
        </p:nvSpPr>
        <p:spPr/>
        <p:txBody>
          <a:bodyPr/>
          <a:lstStyle/>
          <a:p>
            <a:pPr eaLnBrk="1" hangingPunct="1">
              <a:defRPr/>
            </a:pPr>
            <a:r>
              <a:rPr lang="en-US" dirty="0" smtClean="0">
                <a:solidFill>
                  <a:schemeClr val="tx1">
                    <a:lumMod val="20000"/>
                    <a:lumOff val="80000"/>
                  </a:schemeClr>
                </a:solidFill>
              </a:rPr>
              <a:t>Consider as an example the paper industry,</a:t>
            </a:r>
          </a:p>
          <a:p>
            <a:pPr lvl="1" eaLnBrk="1" hangingPunct="1">
              <a:defRPr/>
            </a:pPr>
            <a:r>
              <a:rPr lang="en-US" dirty="0" smtClean="0">
                <a:solidFill>
                  <a:schemeClr val="tx1">
                    <a:lumMod val="20000"/>
                    <a:lumOff val="80000"/>
                  </a:schemeClr>
                </a:solidFill>
              </a:rPr>
              <a:t>The MSC includes the private costs as well as the cost of using the clean water from the river</a:t>
            </a:r>
          </a:p>
          <a:p>
            <a:pPr lvl="1" eaLnBrk="1" hangingPunct="1">
              <a:defRPr/>
            </a:pPr>
            <a:r>
              <a:rPr lang="en-US" dirty="0" smtClean="0">
                <a:solidFill>
                  <a:schemeClr val="tx1">
                    <a:lumMod val="20000"/>
                    <a:lumOff val="80000"/>
                  </a:schemeClr>
                </a:solidFill>
              </a:rPr>
              <a:t>MSC &gt; MPC</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The private and social cost</a:t>
            </a:r>
          </a:p>
        </p:txBody>
      </p:sp>
      <p:pic>
        <p:nvPicPr>
          <p:cNvPr id="550915" name="Picture 3" descr="C:\Documents and Settings\rahmed\Local Settings\Temporary Internet Files\Content.IE5\5R4O1XII\MCj04326260000[1].png"/>
          <p:cNvPicPr>
            <a:picLocks noChangeAspect="1" noChangeArrowheads="1"/>
          </p:cNvPicPr>
          <p:nvPr/>
        </p:nvPicPr>
        <p:blipFill>
          <a:blip r:embed="rId2" cstate="print"/>
          <a:srcRect/>
          <a:stretch>
            <a:fillRect/>
          </a:stretch>
        </p:blipFill>
        <p:spPr bwMode="auto">
          <a:xfrm>
            <a:off x="6032500" y="4025900"/>
            <a:ext cx="1547813" cy="1547813"/>
          </a:xfrm>
          <a:prstGeom prst="rect">
            <a:avLst/>
          </a:prstGeom>
          <a:noFill/>
          <a:ln w="9525">
            <a:noFill/>
            <a:miter lim="800000"/>
            <a:headEnd/>
            <a:tailEnd/>
          </a:ln>
        </p:spPr>
      </p:pic>
      <p:pic>
        <p:nvPicPr>
          <p:cNvPr id="550916" name="Picture 4" descr="C:\Documents and Settings\rahmed\Local Settings\Temporary Internet Files\Content.IE5\8ECERJN0\MCj04326210000[1].png"/>
          <p:cNvPicPr>
            <a:picLocks noChangeAspect="1" noChangeArrowheads="1"/>
          </p:cNvPicPr>
          <p:nvPr/>
        </p:nvPicPr>
        <p:blipFill>
          <a:blip r:embed="rId3" cstate="print"/>
          <a:srcRect/>
          <a:stretch>
            <a:fillRect/>
          </a:stretch>
        </p:blipFill>
        <p:spPr bwMode="auto">
          <a:xfrm>
            <a:off x="7556500" y="1612900"/>
            <a:ext cx="1428750" cy="1428750"/>
          </a:xfrm>
          <a:prstGeom prst="rect">
            <a:avLst/>
          </a:prstGeom>
          <a:noFill/>
          <a:ln w="9525">
            <a:noFill/>
            <a:miter lim="800000"/>
            <a:headEnd/>
            <a:tailEnd/>
          </a:ln>
        </p:spPr>
      </p:pic>
      <p:pic>
        <p:nvPicPr>
          <p:cNvPr id="550917" name="Picture 5" descr="C:\Documents and Settings\rahmed\Local Settings\Temporary Internet Files\Content.IE5\B3SRJ3PB\MCj04326250000[1].png"/>
          <p:cNvPicPr>
            <a:picLocks noChangeAspect="1" noChangeArrowheads="1"/>
          </p:cNvPicPr>
          <p:nvPr/>
        </p:nvPicPr>
        <p:blipFill>
          <a:blip r:embed="rId4" cstate="print"/>
          <a:srcRect/>
          <a:stretch>
            <a:fillRect/>
          </a:stretch>
        </p:blipFill>
        <p:spPr bwMode="auto">
          <a:xfrm>
            <a:off x="6896100" y="2463800"/>
            <a:ext cx="1562100" cy="1562100"/>
          </a:xfrm>
          <a:prstGeom prst="rect">
            <a:avLst/>
          </a:prstGeom>
          <a:noFill/>
          <a:ln w="9525">
            <a:noFill/>
            <a:miter lim="800000"/>
            <a:headEnd/>
            <a:tailEnd/>
          </a:ln>
        </p:spPr>
      </p:pic>
      <p:pic>
        <p:nvPicPr>
          <p:cNvPr id="550918" name="Picture 6" descr="C:\Documents and Settings\rahmed\Local Settings\Temporary Internet Files\Content.IE5\CPBHL83M\MCj04326220000[1].png"/>
          <p:cNvPicPr>
            <a:picLocks noChangeAspect="1" noChangeArrowheads="1"/>
          </p:cNvPicPr>
          <p:nvPr/>
        </p:nvPicPr>
        <p:blipFill>
          <a:blip r:embed="rId5" cstate="print"/>
          <a:srcRect/>
          <a:stretch>
            <a:fillRect/>
          </a:stretch>
        </p:blipFill>
        <p:spPr bwMode="auto">
          <a:xfrm>
            <a:off x="5626100" y="2374900"/>
            <a:ext cx="1538288" cy="1538288"/>
          </a:xfrm>
          <a:prstGeom prst="rect">
            <a:avLst/>
          </a:prstGeom>
          <a:noFill/>
          <a:ln w="9525">
            <a:noFill/>
            <a:miter lim="800000"/>
            <a:headEnd/>
            <a:tailEnd/>
          </a:ln>
        </p:spPr>
      </p:pic>
      <p:pic>
        <p:nvPicPr>
          <p:cNvPr id="550920" name="Picture 8" descr="C:\Documents and Settings\rahmed\Local Settings\Temporary Internet Files\Content.IE5\Z1SPVHGY\MCj04326230000[1].png"/>
          <p:cNvPicPr>
            <a:picLocks noChangeAspect="1" noChangeArrowheads="1"/>
          </p:cNvPicPr>
          <p:nvPr/>
        </p:nvPicPr>
        <p:blipFill>
          <a:blip r:embed="rId6" cstate="print"/>
          <a:srcRect/>
          <a:stretch>
            <a:fillRect/>
          </a:stretch>
        </p:blipFill>
        <p:spPr bwMode="auto">
          <a:xfrm>
            <a:off x="7556500" y="4127500"/>
            <a:ext cx="1587500" cy="1587500"/>
          </a:xfrm>
          <a:prstGeom prst="rect">
            <a:avLst/>
          </a:prstGeom>
          <a:noFill/>
          <a:ln w="9525">
            <a:noFill/>
            <a:miter lim="800000"/>
            <a:headEnd/>
            <a:tailEnd/>
          </a:ln>
        </p:spPr>
      </p:pic>
      <p:pic>
        <p:nvPicPr>
          <p:cNvPr id="50184" name="Picture 11" descr="C:\Documents and Settings\rahmed\Local Settings\Temporary Internet Files\Content.IE5\WA3ZNTO4\MCj02373790000[1].wmf"/>
          <p:cNvPicPr>
            <a:picLocks noChangeAspect="1" noChangeArrowheads="1"/>
          </p:cNvPicPr>
          <p:nvPr/>
        </p:nvPicPr>
        <p:blipFill>
          <a:blip r:embed="rId7" cstate="print"/>
          <a:srcRect/>
          <a:stretch>
            <a:fillRect/>
          </a:stretch>
        </p:blipFill>
        <p:spPr bwMode="auto">
          <a:xfrm>
            <a:off x="1295400" y="2041525"/>
            <a:ext cx="3022600" cy="3459163"/>
          </a:xfrm>
          <a:prstGeom prst="rect">
            <a:avLst/>
          </a:prstGeom>
          <a:noFill/>
          <a:ln w="9525">
            <a:noFill/>
            <a:miter lim="800000"/>
            <a:headEnd/>
            <a:tailEnd/>
          </a:ln>
        </p:spPr>
      </p:pic>
      <p:sp>
        <p:nvSpPr>
          <p:cNvPr id="50185" name="TextBox 13"/>
          <p:cNvSpPr txBox="1">
            <a:spLocks noChangeArrowheads="1"/>
          </p:cNvSpPr>
          <p:nvPr/>
        </p:nvSpPr>
        <p:spPr bwMode="auto">
          <a:xfrm>
            <a:off x="2197100" y="1536700"/>
            <a:ext cx="952500" cy="646113"/>
          </a:xfrm>
          <a:prstGeom prst="rect">
            <a:avLst/>
          </a:prstGeom>
          <a:noFill/>
          <a:ln w="9525">
            <a:noFill/>
            <a:miter lim="800000"/>
            <a:headEnd/>
            <a:tailEnd/>
          </a:ln>
        </p:spPr>
        <p:txBody>
          <a:bodyPr>
            <a:spAutoFit/>
          </a:bodyPr>
          <a:lstStyle/>
          <a:p>
            <a:r>
              <a:rPr lang="en-US" sz="3600" u="none"/>
              <a:t>$10</a:t>
            </a:r>
          </a:p>
        </p:txBody>
      </p:sp>
      <p:sp>
        <p:nvSpPr>
          <p:cNvPr id="15" name="TextBox 14"/>
          <p:cNvSpPr txBox="1">
            <a:spLocks noChangeArrowheads="1"/>
          </p:cNvSpPr>
          <p:nvPr/>
        </p:nvSpPr>
        <p:spPr bwMode="auto">
          <a:xfrm>
            <a:off x="8067675" y="2581275"/>
            <a:ext cx="1050925" cy="708025"/>
          </a:xfrm>
          <a:prstGeom prst="rect">
            <a:avLst/>
          </a:prstGeom>
          <a:noFill/>
          <a:ln w="9525">
            <a:noFill/>
            <a:miter lim="800000"/>
            <a:headEnd/>
            <a:tailEnd/>
          </a:ln>
        </p:spPr>
        <p:txBody>
          <a:bodyPr>
            <a:spAutoFit/>
          </a:bodyPr>
          <a:lstStyle/>
          <a:p>
            <a:r>
              <a:rPr lang="en-US" sz="4000" u="none"/>
              <a:t>$2</a:t>
            </a:r>
          </a:p>
        </p:txBody>
      </p:sp>
      <p:sp>
        <p:nvSpPr>
          <p:cNvPr id="16" name="TextBox 15"/>
          <p:cNvSpPr txBox="1">
            <a:spLocks noChangeArrowheads="1"/>
          </p:cNvSpPr>
          <p:nvPr/>
        </p:nvSpPr>
        <p:spPr bwMode="auto">
          <a:xfrm>
            <a:off x="7391400" y="3543300"/>
            <a:ext cx="1050925" cy="708025"/>
          </a:xfrm>
          <a:prstGeom prst="rect">
            <a:avLst/>
          </a:prstGeom>
          <a:noFill/>
          <a:ln w="9525">
            <a:noFill/>
            <a:miter lim="800000"/>
            <a:headEnd/>
            <a:tailEnd/>
          </a:ln>
        </p:spPr>
        <p:txBody>
          <a:bodyPr>
            <a:spAutoFit/>
          </a:bodyPr>
          <a:lstStyle/>
          <a:p>
            <a:r>
              <a:rPr lang="en-US" sz="4000" u="none"/>
              <a:t>$2</a:t>
            </a:r>
          </a:p>
        </p:txBody>
      </p:sp>
      <p:sp>
        <p:nvSpPr>
          <p:cNvPr id="17" name="TextBox 16"/>
          <p:cNvSpPr txBox="1">
            <a:spLocks noChangeArrowheads="1"/>
          </p:cNvSpPr>
          <p:nvPr/>
        </p:nvSpPr>
        <p:spPr bwMode="auto">
          <a:xfrm>
            <a:off x="8001000" y="5270500"/>
            <a:ext cx="1050925" cy="708025"/>
          </a:xfrm>
          <a:prstGeom prst="rect">
            <a:avLst/>
          </a:prstGeom>
          <a:noFill/>
          <a:ln w="9525">
            <a:noFill/>
            <a:miter lim="800000"/>
            <a:headEnd/>
            <a:tailEnd/>
          </a:ln>
        </p:spPr>
        <p:txBody>
          <a:bodyPr>
            <a:spAutoFit/>
          </a:bodyPr>
          <a:lstStyle/>
          <a:p>
            <a:r>
              <a:rPr lang="en-US" sz="4000" u="none"/>
              <a:t>$2</a:t>
            </a:r>
          </a:p>
        </p:txBody>
      </p:sp>
      <p:sp>
        <p:nvSpPr>
          <p:cNvPr id="18" name="TextBox 17"/>
          <p:cNvSpPr txBox="1">
            <a:spLocks noChangeArrowheads="1"/>
          </p:cNvSpPr>
          <p:nvPr/>
        </p:nvSpPr>
        <p:spPr bwMode="auto">
          <a:xfrm>
            <a:off x="6172200" y="5245100"/>
            <a:ext cx="1050925" cy="708025"/>
          </a:xfrm>
          <a:prstGeom prst="rect">
            <a:avLst/>
          </a:prstGeom>
          <a:noFill/>
          <a:ln w="9525">
            <a:noFill/>
            <a:miter lim="800000"/>
            <a:headEnd/>
            <a:tailEnd/>
          </a:ln>
        </p:spPr>
        <p:txBody>
          <a:bodyPr>
            <a:spAutoFit/>
          </a:bodyPr>
          <a:lstStyle/>
          <a:p>
            <a:r>
              <a:rPr lang="en-US" sz="4000" u="none"/>
              <a:t>$2</a:t>
            </a:r>
          </a:p>
        </p:txBody>
      </p:sp>
      <p:sp>
        <p:nvSpPr>
          <p:cNvPr id="19" name="TextBox 18"/>
          <p:cNvSpPr txBox="1">
            <a:spLocks noChangeArrowheads="1"/>
          </p:cNvSpPr>
          <p:nvPr/>
        </p:nvSpPr>
        <p:spPr bwMode="auto">
          <a:xfrm>
            <a:off x="5854700" y="3482975"/>
            <a:ext cx="1050925" cy="708025"/>
          </a:xfrm>
          <a:prstGeom prst="rect">
            <a:avLst/>
          </a:prstGeom>
          <a:noFill/>
          <a:ln w="9525">
            <a:noFill/>
            <a:miter lim="800000"/>
            <a:headEnd/>
            <a:tailEnd/>
          </a:ln>
        </p:spPr>
        <p:txBody>
          <a:bodyPr>
            <a:spAutoFit/>
          </a:bodyPr>
          <a:lstStyle/>
          <a:p>
            <a:r>
              <a:rPr lang="en-US" sz="4000" u="none"/>
              <a:t>$2</a:t>
            </a:r>
          </a:p>
        </p:txBody>
      </p:sp>
      <p:sp>
        <p:nvSpPr>
          <p:cNvPr id="20" name="TextBox 19"/>
          <p:cNvSpPr txBox="1"/>
          <p:nvPr/>
        </p:nvSpPr>
        <p:spPr>
          <a:xfrm>
            <a:off x="1701800" y="6083300"/>
            <a:ext cx="6169025" cy="584200"/>
          </a:xfrm>
          <a:prstGeom prst="rect">
            <a:avLst/>
          </a:prstGeom>
          <a:solidFill>
            <a:srgbClr val="99FF33"/>
          </a:solidFill>
        </p:spPr>
        <p:txBody>
          <a:bodyPr wrap="none">
            <a:spAutoFit/>
          </a:bodyPr>
          <a:lstStyle/>
          <a:p>
            <a:pPr>
              <a:defRPr/>
            </a:pPr>
            <a:r>
              <a:rPr lang="en-US" sz="3200" u="none" dirty="0">
                <a:solidFill>
                  <a:schemeClr val="bg2">
                    <a:lumMod val="50000"/>
                  </a:schemeClr>
                </a:solidFill>
              </a:rPr>
              <a:t>The MPC=$10      The MSC=$20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pPr eaLnBrk="1" hangingPunct="1">
              <a:defRPr/>
            </a:pPr>
            <a:r>
              <a:rPr lang="en-US" smtClean="0">
                <a:solidFill>
                  <a:srgbClr val="99FF33"/>
                </a:solidFill>
              </a:rPr>
              <a:t>Social Welfare</a:t>
            </a:r>
          </a:p>
        </p:txBody>
      </p:sp>
      <p:sp>
        <p:nvSpPr>
          <p:cNvPr id="491523" name="Rectangle 3"/>
          <p:cNvSpPr>
            <a:spLocks noGrp="1" noChangeArrowheads="1"/>
          </p:cNvSpPr>
          <p:nvPr>
            <p:ph type="body" idx="1"/>
          </p:nvPr>
        </p:nvSpPr>
        <p:spPr>
          <a:xfrm>
            <a:off x="460375" y="1617663"/>
            <a:ext cx="8218488" cy="4017962"/>
          </a:xfrm>
        </p:spPr>
        <p:txBody>
          <a:bodyPr/>
          <a:lstStyle/>
          <a:p>
            <a:pPr eaLnBrk="1" hangingPunct="1">
              <a:defRPr/>
            </a:pPr>
            <a:r>
              <a:rPr lang="en-US" dirty="0" smtClean="0"/>
              <a:t>The output level that maximizes social welfare is where:</a:t>
            </a:r>
          </a:p>
          <a:p>
            <a:pPr eaLnBrk="1" hangingPunct="1">
              <a:defRPr/>
            </a:pPr>
            <a:endParaRPr lang="en-US" dirty="0" smtClean="0"/>
          </a:p>
          <a:p>
            <a:pPr eaLnBrk="1" hangingPunct="1">
              <a:buFont typeface="Wingdings" pitchFamily="2" charset="2"/>
              <a:buNone/>
              <a:defRPr/>
            </a:pPr>
            <a:r>
              <a:rPr lang="en-US" dirty="0" smtClean="0">
                <a:solidFill>
                  <a:srgbClr val="FF0066"/>
                </a:solidFill>
              </a:rPr>
              <a:t>Marginal Social costs= Marginal Social Benefits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8"/>
          <p:cNvSpPr>
            <a:spLocks noGrp="1" noChangeArrowheads="1"/>
          </p:cNvSpPr>
          <p:nvPr>
            <p:ph type="title"/>
          </p:nvPr>
        </p:nvSpPr>
        <p:spPr>
          <a:xfrm>
            <a:off x="457200" y="100013"/>
            <a:ext cx="8229600" cy="1139825"/>
          </a:xfrm>
        </p:spPr>
        <p:txBody>
          <a:bodyPr/>
          <a:lstStyle/>
          <a:p>
            <a:pPr eaLnBrk="1" hangingPunct="1"/>
            <a:r>
              <a:rPr lang="en-US" sz="3600" smtClean="0"/>
              <a:t>Pollution and the Social Optimum</a:t>
            </a:r>
          </a:p>
        </p:txBody>
      </p:sp>
      <p:sp>
        <p:nvSpPr>
          <p:cNvPr id="51203" name="Rectangle 5"/>
          <p:cNvSpPr>
            <a:spLocks noChangeArrowheads="1"/>
          </p:cNvSpPr>
          <p:nvPr/>
        </p:nvSpPr>
        <p:spPr bwMode="auto">
          <a:xfrm>
            <a:off x="1609725" y="1303338"/>
            <a:ext cx="6621463" cy="4787900"/>
          </a:xfrm>
          <a:prstGeom prst="rect">
            <a:avLst/>
          </a:prstGeom>
          <a:solidFill>
            <a:srgbClr val="F3F6F9"/>
          </a:solidFill>
          <a:ln w="212725">
            <a:solidFill>
              <a:srgbClr val="F3F6F9"/>
            </a:solidFill>
            <a:miter lim="800000"/>
            <a:headEnd/>
            <a:tailEnd/>
          </a:ln>
        </p:spPr>
        <p:txBody>
          <a:bodyPr/>
          <a:lstStyle/>
          <a:p>
            <a:endParaRPr lang="en-US"/>
          </a:p>
        </p:txBody>
      </p:sp>
      <p:sp>
        <p:nvSpPr>
          <p:cNvPr id="51204" name="Rectangle 6"/>
          <p:cNvSpPr>
            <a:spLocks noChangeArrowheads="1"/>
          </p:cNvSpPr>
          <p:nvPr/>
        </p:nvSpPr>
        <p:spPr bwMode="auto">
          <a:xfrm>
            <a:off x="1609725" y="1303338"/>
            <a:ext cx="6621463" cy="4787900"/>
          </a:xfrm>
          <a:prstGeom prst="rect">
            <a:avLst/>
          </a:prstGeom>
          <a:solidFill>
            <a:srgbClr val="F2F4F8"/>
          </a:solidFill>
          <a:ln w="193675">
            <a:solidFill>
              <a:srgbClr val="F2F4F8"/>
            </a:solidFill>
            <a:miter lim="800000"/>
            <a:headEnd/>
            <a:tailEnd/>
          </a:ln>
        </p:spPr>
        <p:txBody>
          <a:bodyPr/>
          <a:lstStyle/>
          <a:p>
            <a:endParaRPr lang="en-US"/>
          </a:p>
        </p:txBody>
      </p:sp>
      <p:sp>
        <p:nvSpPr>
          <p:cNvPr id="51205" name="Rectangle 7"/>
          <p:cNvSpPr>
            <a:spLocks noChangeArrowheads="1"/>
          </p:cNvSpPr>
          <p:nvPr/>
        </p:nvSpPr>
        <p:spPr bwMode="auto">
          <a:xfrm>
            <a:off x="1609725" y="1303338"/>
            <a:ext cx="6621463" cy="4787900"/>
          </a:xfrm>
          <a:prstGeom prst="rect">
            <a:avLst/>
          </a:prstGeom>
          <a:solidFill>
            <a:srgbClr val="F1F4F7"/>
          </a:solidFill>
          <a:ln w="173038">
            <a:solidFill>
              <a:srgbClr val="F1F4F7"/>
            </a:solidFill>
            <a:miter lim="800000"/>
            <a:headEnd/>
            <a:tailEnd/>
          </a:ln>
        </p:spPr>
        <p:txBody>
          <a:bodyPr/>
          <a:lstStyle/>
          <a:p>
            <a:endParaRPr lang="en-US"/>
          </a:p>
        </p:txBody>
      </p:sp>
      <p:sp>
        <p:nvSpPr>
          <p:cNvPr id="51206" name="Rectangle 8"/>
          <p:cNvSpPr>
            <a:spLocks noChangeArrowheads="1"/>
          </p:cNvSpPr>
          <p:nvPr/>
        </p:nvSpPr>
        <p:spPr bwMode="auto">
          <a:xfrm>
            <a:off x="1609725" y="1303338"/>
            <a:ext cx="6621463" cy="4787900"/>
          </a:xfrm>
          <a:prstGeom prst="rect">
            <a:avLst/>
          </a:prstGeom>
          <a:solidFill>
            <a:srgbClr val="F0F2F5"/>
          </a:solidFill>
          <a:ln w="153988">
            <a:solidFill>
              <a:srgbClr val="F0F2F5"/>
            </a:solidFill>
            <a:miter lim="800000"/>
            <a:headEnd/>
            <a:tailEnd/>
          </a:ln>
        </p:spPr>
        <p:txBody>
          <a:bodyPr/>
          <a:lstStyle/>
          <a:p>
            <a:endParaRPr lang="en-US"/>
          </a:p>
        </p:txBody>
      </p:sp>
      <p:sp>
        <p:nvSpPr>
          <p:cNvPr id="51207" name="Rectangle 9"/>
          <p:cNvSpPr>
            <a:spLocks noChangeArrowheads="1"/>
          </p:cNvSpPr>
          <p:nvPr/>
        </p:nvSpPr>
        <p:spPr bwMode="auto">
          <a:xfrm>
            <a:off x="1609725" y="1303338"/>
            <a:ext cx="6621463" cy="4787900"/>
          </a:xfrm>
          <a:prstGeom prst="rect">
            <a:avLst/>
          </a:prstGeom>
          <a:solidFill>
            <a:srgbClr val="EEF1F4"/>
          </a:solidFill>
          <a:ln w="134938">
            <a:solidFill>
              <a:srgbClr val="EEF1F4"/>
            </a:solidFill>
            <a:miter lim="800000"/>
            <a:headEnd/>
            <a:tailEnd/>
          </a:ln>
        </p:spPr>
        <p:txBody>
          <a:bodyPr/>
          <a:lstStyle/>
          <a:p>
            <a:endParaRPr lang="en-US"/>
          </a:p>
        </p:txBody>
      </p:sp>
      <p:sp>
        <p:nvSpPr>
          <p:cNvPr id="51208" name="Rectangle 10"/>
          <p:cNvSpPr>
            <a:spLocks noChangeArrowheads="1"/>
          </p:cNvSpPr>
          <p:nvPr/>
        </p:nvSpPr>
        <p:spPr bwMode="auto">
          <a:xfrm>
            <a:off x="1609725" y="1303338"/>
            <a:ext cx="6621463" cy="4787900"/>
          </a:xfrm>
          <a:prstGeom prst="rect">
            <a:avLst/>
          </a:prstGeom>
          <a:solidFill>
            <a:srgbClr val="EDEFF3"/>
          </a:solidFill>
          <a:ln w="115888">
            <a:solidFill>
              <a:srgbClr val="EDEFF3"/>
            </a:solidFill>
            <a:miter lim="800000"/>
            <a:headEnd/>
            <a:tailEnd/>
          </a:ln>
        </p:spPr>
        <p:txBody>
          <a:bodyPr/>
          <a:lstStyle/>
          <a:p>
            <a:endParaRPr lang="en-US"/>
          </a:p>
        </p:txBody>
      </p:sp>
      <p:sp>
        <p:nvSpPr>
          <p:cNvPr id="51209" name="Rectangle 11"/>
          <p:cNvSpPr>
            <a:spLocks noChangeArrowheads="1"/>
          </p:cNvSpPr>
          <p:nvPr/>
        </p:nvSpPr>
        <p:spPr bwMode="auto">
          <a:xfrm>
            <a:off x="1609725" y="1303338"/>
            <a:ext cx="6621463" cy="4787900"/>
          </a:xfrm>
          <a:prstGeom prst="rect">
            <a:avLst/>
          </a:prstGeom>
          <a:solidFill>
            <a:srgbClr val="EBEEF2"/>
          </a:solidFill>
          <a:ln w="96838">
            <a:solidFill>
              <a:srgbClr val="EBEEF2"/>
            </a:solidFill>
            <a:miter lim="800000"/>
            <a:headEnd/>
            <a:tailEnd/>
          </a:ln>
        </p:spPr>
        <p:txBody>
          <a:bodyPr/>
          <a:lstStyle/>
          <a:p>
            <a:endParaRPr lang="en-US"/>
          </a:p>
        </p:txBody>
      </p:sp>
      <p:sp>
        <p:nvSpPr>
          <p:cNvPr id="51210" name="Rectangle 12"/>
          <p:cNvSpPr>
            <a:spLocks noChangeArrowheads="1"/>
          </p:cNvSpPr>
          <p:nvPr/>
        </p:nvSpPr>
        <p:spPr bwMode="auto">
          <a:xfrm>
            <a:off x="1609725" y="1303338"/>
            <a:ext cx="6621463" cy="4787900"/>
          </a:xfrm>
          <a:prstGeom prst="rect">
            <a:avLst/>
          </a:prstGeom>
          <a:solidFill>
            <a:srgbClr val="EAECF1"/>
          </a:solidFill>
          <a:ln w="77788">
            <a:solidFill>
              <a:srgbClr val="EAECF1"/>
            </a:solidFill>
            <a:miter lim="800000"/>
            <a:headEnd/>
            <a:tailEnd/>
          </a:ln>
        </p:spPr>
        <p:txBody>
          <a:bodyPr/>
          <a:lstStyle/>
          <a:p>
            <a:endParaRPr lang="en-US"/>
          </a:p>
        </p:txBody>
      </p:sp>
      <p:sp>
        <p:nvSpPr>
          <p:cNvPr id="51211" name="Rectangle 13"/>
          <p:cNvSpPr>
            <a:spLocks noChangeArrowheads="1"/>
          </p:cNvSpPr>
          <p:nvPr/>
        </p:nvSpPr>
        <p:spPr bwMode="auto">
          <a:xfrm>
            <a:off x="1609725" y="1303338"/>
            <a:ext cx="6621463" cy="4787900"/>
          </a:xfrm>
          <a:prstGeom prst="rect">
            <a:avLst/>
          </a:prstGeom>
          <a:solidFill>
            <a:srgbClr val="E9EBF0"/>
          </a:solidFill>
          <a:ln w="57150">
            <a:solidFill>
              <a:srgbClr val="E9EBF0"/>
            </a:solidFill>
            <a:miter lim="800000"/>
            <a:headEnd/>
            <a:tailEnd/>
          </a:ln>
        </p:spPr>
        <p:txBody>
          <a:bodyPr/>
          <a:lstStyle/>
          <a:p>
            <a:endParaRPr lang="en-US"/>
          </a:p>
        </p:txBody>
      </p:sp>
      <p:sp>
        <p:nvSpPr>
          <p:cNvPr id="51212" name="Rectangle 14"/>
          <p:cNvSpPr>
            <a:spLocks noChangeArrowheads="1"/>
          </p:cNvSpPr>
          <p:nvPr/>
        </p:nvSpPr>
        <p:spPr bwMode="auto">
          <a:xfrm>
            <a:off x="1609725" y="1303338"/>
            <a:ext cx="6621463" cy="4787900"/>
          </a:xfrm>
          <a:prstGeom prst="rect">
            <a:avLst/>
          </a:prstGeom>
          <a:solidFill>
            <a:srgbClr val="E7EAEF"/>
          </a:solidFill>
          <a:ln w="38100">
            <a:solidFill>
              <a:srgbClr val="E7EAEF"/>
            </a:solidFill>
            <a:miter lim="800000"/>
            <a:headEnd/>
            <a:tailEnd/>
          </a:ln>
        </p:spPr>
        <p:txBody>
          <a:bodyPr/>
          <a:lstStyle/>
          <a:p>
            <a:endParaRPr lang="en-US"/>
          </a:p>
        </p:txBody>
      </p:sp>
      <p:sp>
        <p:nvSpPr>
          <p:cNvPr id="51213" name="Rectangle 15"/>
          <p:cNvSpPr>
            <a:spLocks noChangeArrowheads="1"/>
          </p:cNvSpPr>
          <p:nvPr/>
        </p:nvSpPr>
        <p:spPr bwMode="auto">
          <a:xfrm>
            <a:off x="1609725" y="1303338"/>
            <a:ext cx="6621463" cy="4787900"/>
          </a:xfrm>
          <a:prstGeom prst="rect">
            <a:avLst/>
          </a:prstGeom>
          <a:solidFill>
            <a:srgbClr val="E6E9EF"/>
          </a:solidFill>
          <a:ln w="19050">
            <a:solidFill>
              <a:srgbClr val="E6E9EF"/>
            </a:solidFill>
            <a:miter lim="800000"/>
            <a:headEnd/>
            <a:tailEnd/>
          </a:ln>
        </p:spPr>
        <p:txBody>
          <a:bodyPr/>
          <a:lstStyle/>
          <a:p>
            <a:endParaRPr lang="en-US"/>
          </a:p>
        </p:txBody>
      </p:sp>
      <p:sp>
        <p:nvSpPr>
          <p:cNvPr id="51214" name="Rectangle 16"/>
          <p:cNvSpPr>
            <a:spLocks noChangeArrowheads="1"/>
          </p:cNvSpPr>
          <p:nvPr/>
        </p:nvSpPr>
        <p:spPr bwMode="auto">
          <a:xfrm>
            <a:off x="1454150" y="1166813"/>
            <a:ext cx="6718300" cy="4886325"/>
          </a:xfrm>
          <a:prstGeom prst="rect">
            <a:avLst/>
          </a:prstGeom>
          <a:solidFill>
            <a:srgbClr val="FFFFFF"/>
          </a:solidFill>
          <a:ln w="9525">
            <a:noFill/>
            <a:miter lim="800000"/>
            <a:headEnd/>
            <a:tailEnd/>
          </a:ln>
        </p:spPr>
        <p:txBody>
          <a:bodyPr/>
          <a:lstStyle/>
          <a:p>
            <a:endParaRPr lang="en-US"/>
          </a:p>
        </p:txBody>
      </p:sp>
      <p:sp>
        <p:nvSpPr>
          <p:cNvPr id="51215" name="Freeform 17"/>
          <p:cNvSpPr>
            <a:spLocks/>
          </p:cNvSpPr>
          <p:nvPr/>
        </p:nvSpPr>
        <p:spPr bwMode="auto">
          <a:xfrm>
            <a:off x="1454150" y="1166813"/>
            <a:ext cx="6718300" cy="4886325"/>
          </a:xfrm>
          <a:custGeom>
            <a:avLst/>
            <a:gdLst>
              <a:gd name="T0" fmla="*/ 0 w 4232"/>
              <a:gd name="T1" fmla="*/ 0 h 3078"/>
              <a:gd name="T2" fmla="*/ 0 w 4232"/>
              <a:gd name="T3" fmla="*/ 4886325 h 3078"/>
              <a:gd name="T4" fmla="*/ 6718300 w 4232"/>
              <a:gd name="T5" fmla="*/ 4886325 h 3078"/>
              <a:gd name="T6" fmla="*/ 0 60000 65536"/>
              <a:gd name="T7" fmla="*/ 0 60000 65536"/>
              <a:gd name="T8" fmla="*/ 0 60000 65536"/>
              <a:gd name="T9" fmla="*/ 0 w 4232"/>
              <a:gd name="T10" fmla="*/ 0 h 3078"/>
              <a:gd name="T11" fmla="*/ 4232 w 4232"/>
              <a:gd name="T12" fmla="*/ 3078 h 3078"/>
            </a:gdLst>
            <a:ahLst/>
            <a:cxnLst>
              <a:cxn ang="T6">
                <a:pos x="T0" y="T1"/>
              </a:cxn>
              <a:cxn ang="T7">
                <a:pos x="T2" y="T3"/>
              </a:cxn>
              <a:cxn ang="T8">
                <a:pos x="T4" y="T5"/>
              </a:cxn>
            </a:cxnLst>
            <a:rect l="T9" t="T10" r="T11" b="T12"/>
            <a:pathLst>
              <a:path w="4232" h="3078">
                <a:moveTo>
                  <a:pt x="0" y="0"/>
                </a:moveTo>
                <a:lnTo>
                  <a:pt x="0" y="3078"/>
                </a:lnTo>
                <a:lnTo>
                  <a:pt x="4232" y="3078"/>
                </a:lnTo>
              </a:path>
            </a:pathLst>
          </a:custGeom>
          <a:noFill/>
          <a:ln w="19050">
            <a:solidFill>
              <a:srgbClr val="000000"/>
            </a:solidFill>
            <a:round/>
            <a:headEnd/>
            <a:tailEnd/>
          </a:ln>
        </p:spPr>
        <p:txBody>
          <a:bodyPr/>
          <a:lstStyle/>
          <a:p>
            <a:endParaRPr lang="en-US"/>
          </a:p>
        </p:txBody>
      </p:sp>
      <p:sp>
        <p:nvSpPr>
          <p:cNvPr id="405522" name="Line 18"/>
          <p:cNvSpPr>
            <a:spLocks noChangeShapeType="1"/>
          </p:cNvSpPr>
          <p:nvPr/>
        </p:nvSpPr>
        <p:spPr bwMode="auto">
          <a:xfrm>
            <a:off x="5759450" y="2217738"/>
            <a:ext cx="1588" cy="693737"/>
          </a:xfrm>
          <a:prstGeom prst="line">
            <a:avLst/>
          </a:prstGeom>
          <a:noFill/>
          <a:ln w="19050">
            <a:solidFill>
              <a:srgbClr val="000000"/>
            </a:solidFill>
            <a:round/>
            <a:headEnd type="stealth" w="med" len="med"/>
            <a:tailEnd/>
          </a:ln>
        </p:spPr>
        <p:txBody>
          <a:bodyPr/>
          <a:lstStyle/>
          <a:p>
            <a:endParaRPr lang="en-US"/>
          </a:p>
        </p:txBody>
      </p:sp>
      <p:grpSp>
        <p:nvGrpSpPr>
          <p:cNvPr id="2" name="Group 19"/>
          <p:cNvGrpSpPr>
            <a:grpSpLocks/>
          </p:cNvGrpSpPr>
          <p:nvPr/>
        </p:nvGrpSpPr>
        <p:grpSpPr bwMode="auto">
          <a:xfrm>
            <a:off x="4718050" y="3663950"/>
            <a:ext cx="1328738" cy="244475"/>
            <a:chOff x="2972" y="2308"/>
            <a:chExt cx="837" cy="154"/>
          </a:xfrm>
        </p:grpSpPr>
        <p:sp>
          <p:nvSpPr>
            <p:cNvPr id="51251" name="Line 20"/>
            <p:cNvSpPr>
              <a:spLocks noChangeShapeType="1"/>
            </p:cNvSpPr>
            <p:nvPr/>
          </p:nvSpPr>
          <p:spPr bwMode="auto">
            <a:xfrm>
              <a:off x="2972" y="2384"/>
              <a:ext cx="182" cy="1"/>
            </a:xfrm>
            <a:prstGeom prst="line">
              <a:avLst/>
            </a:prstGeom>
            <a:noFill/>
            <a:ln w="19050">
              <a:solidFill>
                <a:srgbClr val="000000"/>
              </a:solidFill>
              <a:round/>
              <a:headEnd/>
              <a:tailEnd/>
            </a:ln>
          </p:spPr>
          <p:txBody>
            <a:bodyPr/>
            <a:lstStyle/>
            <a:p>
              <a:endParaRPr lang="en-US"/>
            </a:p>
          </p:txBody>
        </p:sp>
        <p:sp>
          <p:nvSpPr>
            <p:cNvPr id="51252" name="Rectangle 21"/>
            <p:cNvSpPr>
              <a:spLocks noChangeArrowheads="1"/>
            </p:cNvSpPr>
            <p:nvPr/>
          </p:nvSpPr>
          <p:spPr bwMode="auto">
            <a:xfrm>
              <a:off x="3178" y="2308"/>
              <a:ext cx="631"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Equilibrium</a:t>
              </a:r>
              <a:endParaRPr lang="en-US" sz="2400" u="none">
                <a:latin typeface="Times New Roman" pitchFamily="18" charset="0"/>
              </a:endParaRPr>
            </a:p>
          </p:txBody>
        </p:sp>
      </p:grpSp>
      <p:sp>
        <p:nvSpPr>
          <p:cNvPr id="51218" name="Rectangle 22"/>
          <p:cNvSpPr>
            <a:spLocks noChangeArrowheads="1"/>
          </p:cNvSpPr>
          <p:nvPr/>
        </p:nvSpPr>
        <p:spPr bwMode="auto">
          <a:xfrm>
            <a:off x="7077075" y="6081713"/>
            <a:ext cx="1074738"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Quantity of</a:t>
            </a:r>
            <a:endParaRPr lang="en-US" sz="2400" u="none">
              <a:latin typeface="Times New Roman" pitchFamily="18" charset="0"/>
            </a:endParaRPr>
          </a:p>
        </p:txBody>
      </p:sp>
      <p:sp>
        <p:nvSpPr>
          <p:cNvPr id="51219" name="Rectangle 23"/>
          <p:cNvSpPr>
            <a:spLocks noChangeArrowheads="1"/>
          </p:cNvSpPr>
          <p:nvPr/>
        </p:nvSpPr>
        <p:spPr bwMode="auto">
          <a:xfrm>
            <a:off x="7153275" y="6338888"/>
            <a:ext cx="568325" cy="246062"/>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Paper</a:t>
            </a:r>
            <a:endParaRPr lang="en-US" sz="2400" u="none">
              <a:latin typeface="Times New Roman" pitchFamily="18" charset="0"/>
            </a:endParaRPr>
          </a:p>
        </p:txBody>
      </p:sp>
      <p:sp>
        <p:nvSpPr>
          <p:cNvPr id="51220" name="Rectangle 24"/>
          <p:cNvSpPr>
            <a:spLocks noChangeArrowheads="1"/>
          </p:cNvSpPr>
          <p:nvPr/>
        </p:nvSpPr>
        <p:spPr bwMode="auto">
          <a:xfrm>
            <a:off x="1231900" y="6088063"/>
            <a:ext cx="112713" cy="244475"/>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0</a:t>
            </a:r>
            <a:endParaRPr lang="en-US" sz="2400" u="none">
              <a:latin typeface="Times New Roman" pitchFamily="18" charset="0"/>
            </a:endParaRPr>
          </a:p>
        </p:txBody>
      </p:sp>
      <p:sp>
        <p:nvSpPr>
          <p:cNvPr id="51221" name="Rectangle 25"/>
          <p:cNvSpPr>
            <a:spLocks noChangeArrowheads="1"/>
          </p:cNvSpPr>
          <p:nvPr/>
        </p:nvSpPr>
        <p:spPr bwMode="auto">
          <a:xfrm>
            <a:off x="588963" y="1123950"/>
            <a:ext cx="746125"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Price of</a:t>
            </a:r>
            <a:endParaRPr lang="en-US" sz="2400" u="none">
              <a:latin typeface="Times New Roman" pitchFamily="18" charset="0"/>
            </a:endParaRPr>
          </a:p>
        </p:txBody>
      </p:sp>
      <p:sp>
        <p:nvSpPr>
          <p:cNvPr id="51222" name="Rectangle 26"/>
          <p:cNvSpPr>
            <a:spLocks noChangeArrowheads="1"/>
          </p:cNvSpPr>
          <p:nvPr/>
        </p:nvSpPr>
        <p:spPr bwMode="auto">
          <a:xfrm>
            <a:off x="693738" y="1381125"/>
            <a:ext cx="568325" cy="246063"/>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Paper</a:t>
            </a:r>
            <a:endParaRPr lang="en-US" sz="2400" u="none">
              <a:latin typeface="Times New Roman" pitchFamily="18" charset="0"/>
            </a:endParaRPr>
          </a:p>
        </p:txBody>
      </p:sp>
      <p:grpSp>
        <p:nvGrpSpPr>
          <p:cNvPr id="51223" name="Group 27"/>
          <p:cNvGrpSpPr>
            <a:grpSpLocks/>
          </p:cNvGrpSpPr>
          <p:nvPr/>
        </p:nvGrpSpPr>
        <p:grpSpPr bwMode="auto">
          <a:xfrm>
            <a:off x="1995488" y="2019300"/>
            <a:ext cx="5673725" cy="3670300"/>
            <a:chOff x="1257" y="1272"/>
            <a:chExt cx="3574" cy="2312"/>
          </a:xfrm>
        </p:grpSpPr>
        <p:sp>
          <p:nvSpPr>
            <p:cNvPr id="51248" name="Line 28"/>
            <p:cNvSpPr>
              <a:spLocks noChangeShapeType="1"/>
            </p:cNvSpPr>
            <p:nvPr/>
          </p:nvSpPr>
          <p:spPr bwMode="auto">
            <a:xfrm>
              <a:off x="1257" y="1272"/>
              <a:ext cx="3052" cy="2077"/>
            </a:xfrm>
            <a:prstGeom prst="line">
              <a:avLst/>
            </a:prstGeom>
            <a:noFill/>
            <a:ln w="57150">
              <a:solidFill>
                <a:srgbClr val="003F95"/>
              </a:solidFill>
              <a:round/>
              <a:headEnd/>
              <a:tailEnd/>
            </a:ln>
          </p:spPr>
          <p:txBody>
            <a:bodyPr/>
            <a:lstStyle/>
            <a:p>
              <a:endParaRPr lang="en-US"/>
            </a:p>
          </p:txBody>
        </p:sp>
        <p:sp>
          <p:nvSpPr>
            <p:cNvPr id="51249" name="Rectangle 29"/>
            <p:cNvSpPr>
              <a:spLocks noChangeArrowheads="1"/>
            </p:cNvSpPr>
            <p:nvPr/>
          </p:nvSpPr>
          <p:spPr bwMode="auto">
            <a:xfrm>
              <a:off x="4348" y="3268"/>
              <a:ext cx="483"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Demand</a:t>
              </a:r>
              <a:endParaRPr lang="en-US" sz="2400" u="none">
                <a:latin typeface="Times New Roman" pitchFamily="18" charset="0"/>
              </a:endParaRPr>
            </a:p>
          </p:txBody>
        </p:sp>
        <p:sp>
          <p:nvSpPr>
            <p:cNvPr id="51250" name="Rectangle 30"/>
            <p:cNvSpPr>
              <a:spLocks noChangeArrowheads="1"/>
            </p:cNvSpPr>
            <p:nvPr/>
          </p:nvSpPr>
          <p:spPr bwMode="auto">
            <a:xfrm>
              <a:off x="4182" y="3430"/>
              <a:ext cx="615"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       (MPB)</a:t>
              </a:r>
              <a:endParaRPr lang="en-US" sz="2400" u="none">
                <a:latin typeface="Times New Roman" pitchFamily="18" charset="0"/>
              </a:endParaRPr>
            </a:p>
          </p:txBody>
        </p:sp>
      </p:grpSp>
      <p:grpSp>
        <p:nvGrpSpPr>
          <p:cNvPr id="51224" name="Group 31"/>
          <p:cNvGrpSpPr>
            <a:grpSpLocks/>
          </p:cNvGrpSpPr>
          <p:nvPr/>
        </p:nvGrpSpPr>
        <p:grpSpPr bwMode="auto">
          <a:xfrm>
            <a:off x="2284413" y="2211388"/>
            <a:ext cx="5283200" cy="3143250"/>
            <a:chOff x="1439" y="1393"/>
            <a:chExt cx="3328" cy="1980"/>
          </a:xfrm>
        </p:grpSpPr>
        <p:sp>
          <p:nvSpPr>
            <p:cNvPr id="51245" name="Line 32"/>
            <p:cNvSpPr>
              <a:spLocks noChangeShapeType="1"/>
            </p:cNvSpPr>
            <p:nvPr/>
          </p:nvSpPr>
          <p:spPr bwMode="auto">
            <a:xfrm flipH="1">
              <a:off x="1439" y="1443"/>
              <a:ext cx="2846" cy="1930"/>
            </a:xfrm>
            <a:prstGeom prst="line">
              <a:avLst/>
            </a:prstGeom>
            <a:noFill/>
            <a:ln w="57150">
              <a:solidFill>
                <a:srgbClr val="003F95"/>
              </a:solidFill>
              <a:round/>
              <a:headEnd/>
              <a:tailEnd/>
            </a:ln>
          </p:spPr>
          <p:txBody>
            <a:bodyPr/>
            <a:lstStyle/>
            <a:p>
              <a:endParaRPr lang="en-US"/>
            </a:p>
          </p:txBody>
        </p:sp>
        <p:sp>
          <p:nvSpPr>
            <p:cNvPr id="51246" name="Rectangle 33"/>
            <p:cNvSpPr>
              <a:spLocks noChangeArrowheads="1"/>
            </p:cNvSpPr>
            <p:nvPr/>
          </p:nvSpPr>
          <p:spPr bwMode="auto">
            <a:xfrm>
              <a:off x="4359" y="1393"/>
              <a:ext cx="390"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Supply</a:t>
              </a:r>
              <a:endParaRPr lang="en-US" sz="2400" u="none">
                <a:latin typeface="Times New Roman" pitchFamily="18" charset="0"/>
              </a:endParaRPr>
            </a:p>
          </p:txBody>
        </p:sp>
        <p:sp>
          <p:nvSpPr>
            <p:cNvPr id="51247" name="Rectangle 34"/>
            <p:cNvSpPr>
              <a:spLocks noChangeArrowheads="1"/>
            </p:cNvSpPr>
            <p:nvPr/>
          </p:nvSpPr>
          <p:spPr bwMode="auto">
            <a:xfrm>
              <a:off x="4181" y="1555"/>
              <a:ext cx="586"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      (MPC)</a:t>
              </a:r>
              <a:endParaRPr lang="en-US" sz="2400" u="none">
                <a:latin typeface="Times New Roman" pitchFamily="18" charset="0"/>
              </a:endParaRPr>
            </a:p>
          </p:txBody>
        </p:sp>
      </p:grpSp>
      <p:grpSp>
        <p:nvGrpSpPr>
          <p:cNvPr id="5" name="Group 56"/>
          <p:cNvGrpSpPr>
            <a:grpSpLocks/>
          </p:cNvGrpSpPr>
          <p:nvPr/>
        </p:nvGrpSpPr>
        <p:grpSpPr bwMode="auto">
          <a:xfrm>
            <a:off x="2303463" y="998538"/>
            <a:ext cx="6562725" cy="3463925"/>
            <a:chOff x="1451" y="629"/>
            <a:chExt cx="4134" cy="2182"/>
          </a:xfrm>
        </p:grpSpPr>
        <p:sp>
          <p:nvSpPr>
            <p:cNvPr id="51243" name="Line 36"/>
            <p:cNvSpPr>
              <a:spLocks noChangeShapeType="1"/>
            </p:cNvSpPr>
            <p:nvPr/>
          </p:nvSpPr>
          <p:spPr bwMode="auto">
            <a:xfrm flipH="1">
              <a:off x="1451" y="869"/>
              <a:ext cx="2834" cy="1942"/>
            </a:xfrm>
            <a:prstGeom prst="line">
              <a:avLst/>
            </a:prstGeom>
            <a:noFill/>
            <a:ln w="57150">
              <a:solidFill>
                <a:srgbClr val="AD0D1B"/>
              </a:solidFill>
              <a:round/>
              <a:headEnd/>
              <a:tailEnd/>
            </a:ln>
          </p:spPr>
          <p:txBody>
            <a:bodyPr/>
            <a:lstStyle/>
            <a:p>
              <a:endParaRPr lang="en-US"/>
            </a:p>
          </p:txBody>
        </p:sp>
        <p:sp>
          <p:nvSpPr>
            <p:cNvPr id="51244" name="Rectangle 37"/>
            <p:cNvSpPr>
              <a:spLocks noChangeArrowheads="1"/>
            </p:cNvSpPr>
            <p:nvPr/>
          </p:nvSpPr>
          <p:spPr bwMode="auto">
            <a:xfrm>
              <a:off x="3063" y="629"/>
              <a:ext cx="2522" cy="155"/>
            </a:xfrm>
            <a:prstGeom prst="rect">
              <a:avLst/>
            </a:prstGeom>
            <a:noFill/>
            <a:ln w="9525">
              <a:noFill/>
              <a:miter lim="800000"/>
              <a:headEnd/>
              <a:tailEnd/>
            </a:ln>
          </p:spPr>
          <p:txBody>
            <a:bodyPr wrap="square" lIns="0" tIns="0" rIns="0" bIns="0">
              <a:spAutoFit/>
            </a:bodyPr>
            <a:lstStyle/>
            <a:p>
              <a:pPr eaLnBrk="0" hangingPunct="0"/>
              <a:r>
                <a:rPr lang="en-US" sz="1600" u="none" dirty="0" smtClean="0">
                  <a:solidFill>
                    <a:srgbClr val="000000"/>
                  </a:solidFill>
                </a:rPr>
                <a:t>Marginal Social </a:t>
              </a:r>
              <a:r>
                <a:rPr lang="en-US" sz="1600" u="none" dirty="0">
                  <a:solidFill>
                    <a:srgbClr val="000000"/>
                  </a:solidFill>
                </a:rPr>
                <a:t>C</a:t>
              </a:r>
              <a:r>
                <a:rPr lang="en-US" sz="1600" u="none" dirty="0" smtClean="0">
                  <a:solidFill>
                    <a:srgbClr val="000000"/>
                  </a:solidFill>
                </a:rPr>
                <a:t>ost </a:t>
              </a:r>
              <a:r>
                <a:rPr lang="en-US" sz="1600" u="none" dirty="0">
                  <a:solidFill>
                    <a:srgbClr val="000000"/>
                  </a:solidFill>
                </a:rPr>
                <a:t>(MPC + external cost)</a:t>
              </a:r>
              <a:endParaRPr lang="en-US" sz="2400" u="none" dirty="0">
                <a:latin typeface="Times New Roman" pitchFamily="18" charset="0"/>
              </a:endParaRPr>
            </a:p>
          </p:txBody>
        </p:sp>
      </p:grpSp>
      <p:grpSp>
        <p:nvGrpSpPr>
          <p:cNvPr id="6" name="Group 39"/>
          <p:cNvGrpSpPr>
            <a:grpSpLocks/>
          </p:cNvGrpSpPr>
          <p:nvPr/>
        </p:nvGrpSpPr>
        <p:grpSpPr bwMode="auto">
          <a:xfrm>
            <a:off x="3475038" y="3279775"/>
            <a:ext cx="836612" cy="3052763"/>
            <a:chOff x="2189" y="2066"/>
            <a:chExt cx="527" cy="1923"/>
          </a:xfrm>
        </p:grpSpPr>
        <p:sp>
          <p:nvSpPr>
            <p:cNvPr id="51240" name="Line 40"/>
            <p:cNvSpPr>
              <a:spLocks noChangeShapeType="1"/>
            </p:cNvSpPr>
            <p:nvPr/>
          </p:nvSpPr>
          <p:spPr bwMode="auto">
            <a:xfrm flipV="1">
              <a:off x="2473" y="2103"/>
              <a:ext cx="1" cy="1697"/>
            </a:xfrm>
            <a:prstGeom prst="line">
              <a:avLst/>
            </a:prstGeom>
            <a:noFill/>
            <a:ln w="19050">
              <a:solidFill>
                <a:schemeClr val="tx1"/>
              </a:solidFill>
              <a:prstDash val="sysDot"/>
              <a:round/>
              <a:headEnd/>
              <a:tailEnd/>
            </a:ln>
          </p:spPr>
          <p:txBody>
            <a:bodyPr/>
            <a:lstStyle/>
            <a:p>
              <a:endParaRPr lang="en-US"/>
            </a:p>
          </p:txBody>
        </p:sp>
        <p:sp>
          <p:nvSpPr>
            <p:cNvPr id="51241" name="Oval 41"/>
            <p:cNvSpPr>
              <a:spLocks noChangeArrowheads="1"/>
            </p:cNvSpPr>
            <p:nvPr/>
          </p:nvSpPr>
          <p:spPr bwMode="auto">
            <a:xfrm>
              <a:off x="2437" y="2066"/>
              <a:ext cx="86" cy="86"/>
            </a:xfrm>
            <a:prstGeom prst="ellipse">
              <a:avLst/>
            </a:prstGeom>
            <a:solidFill>
              <a:srgbClr val="000000"/>
            </a:solidFill>
            <a:ln w="9525">
              <a:noFill/>
              <a:round/>
              <a:headEnd/>
              <a:tailEnd/>
            </a:ln>
          </p:spPr>
          <p:txBody>
            <a:bodyPr/>
            <a:lstStyle/>
            <a:p>
              <a:endParaRPr lang="en-US"/>
            </a:p>
          </p:txBody>
        </p:sp>
        <p:sp>
          <p:nvSpPr>
            <p:cNvPr id="51242" name="Rectangle 42"/>
            <p:cNvSpPr>
              <a:spLocks noChangeArrowheads="1"/>
            </p:cNvSpPr>
            <p:nvPr/>
          </p:nvSpPr>
          <p:spPr bwMode="auto">
            <a:xfrm>
              <a:off x="2189" y="3835"/>
              <a:ext cx="527" cy="154"/>
            </a:xfrm>
            <a:prstGeom prst="rect">
              <a:avLst/>
            </a:prstGeom>
            <a:noFill/>
            <a:ln w="9525">
              <a:noFill/>
              <a:miter lim="800000"/>
              <a:headEnd/>
              <a:tailEnd/>
            </a:ln>
          </p:spPr>
          <p:txBody>
            <a:bodyPr wrap="none" lIns="0" tIns="0" rIns="0" bIns="0">
              <a:spAutoFit/>
            </a:bodyPr>
            <a:lstStyle/>
            <a:p>
              <a:pPr eaLnBrk="0" hangingPunct="0"/>
              <a:r>
                <a:rPr lang="en-US" sz="1600" i="1" u="none">
                  <a:solidFill>
                    <a:srgbClr val="000000"/>
                  </a:solidFill>
                </a:rPr>
                <a:t>Q</a:t>
              </a:r>
              <a:r>
                <a:rPr lang="en-US" sz="1600" u="none" baseline="-25000">
                  <a:solidFill>
                    <a:srgbClr val="000000"/>
                  </a:solidFill>
                </a:rPr>
                <a:t>WELFARE</a:t>
              </a:r>
              <a:endParaRPr lang="en-US" sz="2400" u="none">
                <a:latin typeface="Times New Roman" pitchFamily="18" charset="0"/>
              </a:endParaRPr>
            </a:p>
          </p:txBody>
        </p:sp>
      </p:grpSp>
      <p:grpSp>
        <p:nvGrpSpPr>
          <p:cNvPr id="7" name="Group 43"/>
          <p:cNvGrpSpPr>
            <a:grpSpLocks/>
          </p:cNvGrpSpPr>
          <p:nvPr/>
        </p:nvGrpSpPr>
        <p:grpSpPr bwMode="auto">
          <a:xfrm>
            <a:off x="2595563" y="3200400"/>
            <a:ext cx="1214437" cy="244475"/>
            <a:chOff x="1635" y="2016"/>
            <a:chExt cx="765" cy="154"/>
          </a:xfrm>
        </p:grpSpPr>
        <p:sp>
          <p:nvSpPr>
            <p:cNvPr id="51238" name="Line 44"/>
            <p:cNvSpPr>
              <a:spLocks noChangeShapeType="1"/>
            </p:cNvSpPr>
            <p:nvPr/>
          </p:nvSpPr>
          <p:spPr bwMode="auto">
            <a:xfrm>
              <a:off x="2218" y="2103"/>
              <a:ext cx="182" cy="1"/>
            </a:xfrm>
            <a:prstGeom prst="line">
              <a:avLst/>
            </a:prstGeom>
            <a:noFill/>
            <a:ln w="19050">
              <a:solidFill>
                <a:srgbClr val="000000"/>
              </a:solidFill>
              <a:round/>
              <a:headEnd/>
              <a:tailEnd/>
            </a:ln>
          </p:spPr>
          <p:txBody>
            <a:bodyPr/>
            <a:lstStyle/>
            <a:p>
              <a:endParaRPr lang="en-US"/>
            </a:p>
          </p:txBody>
        </p:sp>
        <p:sp>
          <p:nvSpPr>
            <p:cNvPr id="51239" name="Rectangle 45"/>
            <p:cNvSpPr>
              <a:spLocks noChangeArrowheads="1"/>
            </p:cNvSpPr>
            <p:nvPr/>
          </p:nvSpPr>
          <p:spPr bwMode="auto">
            <a:xfrm>
              <a:off x="1635" y="2016"/>
              <a:ext cx="520"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Optimum</a:t>
              </a:r>
              <a:endParaRPr lang="en-US" sz="2400" u="none">
                <a:latin typeface="Times New Roman" pitchFamily="18" charset="0"/>
              </a:endParaRPr>
            </a:p>
          </p:txBody>
        </p:sp>
      </p:grpSp>
      <p:grpSp>
        <p:nvGrpSpPr>
          <p:cNvPr id="8" name="Group 57"/>
          <p:cNvGrpSpPr>
            <a:grpSpLocks/>
          </p:cNvGrpSpPr>
          <p:nvPr/>
        </p:nvGrpSpPr>
        <p:grpSpPr bwMode="auto">
          <a:xfrm>
            <a:off x="4079875" y="1768475"/>
            <a:ext cx="1622425" cy="793750"/>
            <a:chOff x="2570" y="1114"/>
            <a:chExt cx="1022" cy="500"/>
          </a:xfrm>
        </p:grpSpPr>
        <p:sp>
          <p:nvSpPr>
            <p:cNvPr id="51235" name="Line 47"/>
            <p:cNvSpPr>
              <a:spLocks noChangeShapeType="1"/>
            </p:cNvSpPr>
            <p:nvPr/>
          </p:nvSpPr>
          <p:spPr bwMode="auto">
            <a:xfrm>
              <a:off x="3166" y="1395"/>
              <a:ext cx="426" cy="219"/>
            </a:xfrm>
            <a:prstGeom prst="line">
              <a:avLst/>
            </a:prstGeom>
            <a:noFill/>
            <a:ln w="19050">
              <a:solidFill>
                <a:srgbClr val="000000"/>
              </a:solidFill>
              <a:round/>
              <a:headEnd/>
              <a:tailEnd/>
            </a:ln>
          </p:spPr>
          <p:txBody>
            <a:bodyPr/>
            <a:lstStyle/>
            <a:p>
              <a:endParaRPr lang="en-US"/>
            </a:p>
          </p:txBody>
        </p:sp>
        <p:sp>
          <p:nvSpPr>
            <p:cNvPr id="51236" name="Rectangle 48"/>
            <p:cNvSpPr>
              <a:spLocks noChangeArrowheads="1"/>
            </p:cNvSpPr>
            <p:nvPr/>
          </p:nvSpPr>
          <p:spPr bwMode="auto">
            <a:xfrm>
              <a:off x="2570" y="1114"/>
              <a:ext cx="621" cy="390"/>
            </a:xfrm>
            <a:prstGeom prst="rect">
              <a:avLst/>
            </a:prstGeom>
            <a:solidFill>
              <a:srgbClr val="E1E5E9"/>
            </a:solidFill>
            <a:ln w="9525">
              <a:noFill/>
              <a:miter lim="800000"/>
              <a:headEnd/>
              <a:tailEnd/>
            </a:ln>
          </p:spPr>
          <p:txBody>
            <a:bodyPr/>
            <a:lstStyle/>
            <a:p>
              <a:endParaRPr lang="en-US"/>
            </a:p>
          </p:txBody>
        </p:sp>
        <p:sp>
          <p:nvSpPr>
            <p:cNvPr id="51237" name="Rectangle 49"/>
            <p:cNvSpPr>
              <a:spLocks noChangeArrowheads="1"/>
            </p:cNvSpPr>
            <p:nvPr/>
          </p:nvSpPr>
          <p:spPr bwMode="auto">
            <a:xfrm>
              <a:off x="2625" y="1153"/>
              <a:ext cx="478" cy="308"/>
            </a:xfrm>
            <a:prstGeom prst="rect">
              <a:avLst/>
            </a:prstGeom>
            <a:noFill/>
            <a:ln w="9525">
              <a:noFill/>
              <a:miter lim="800000"/>
              <a:headEnd/>
              <a:tailEnd/>
            </a:ln>
          </p:spPr>
          <p:txBody>
            <a:bodyPr lIns="0" tIns="0" rIns="0" bIns="0">
              <a:spAutoFit/>
            </a:bodyPr>
            <a:lstStyle/>
            <a:p>
              <a:pPr eaLnBrk="0" hangingPunct="0"/>
              <a:r>
                <a:rPr lang="en-US" sz="1600" u="none">
                  <a:solidFill>
                    <a:srgbClr val="000000"/>
                  </a:solidFill>
                </a:rPr>
                <a:t>External Cost </a:t>
              </a:r>
              <a:endParaRPr lang="en-US" sz="2400" u="none">
                <a:latin typeface="Times New Roman" pitchFamily="18" charset="0"/>
              </a:endParaRPr>
            </a:p>
          </p:txBody>
        </p:sp>
      </p:grpSp>
      <p:grpSp>
        <p:nvGrpSpPr>
          <p:cNvPr id="51229" name="Group 51"/>
          <p:cNvGrpSpPr>
            <a:grpSpLocks/>
          </p:cNvGrpSpPr>
          <p:nvPr/>
        </p:nvGrpSpPr>
        <p:grpSpPr bwMode="auto">
          <a:xfrm>
            <a:off x="4459288" y="3725863"/>
            <a:ext cx="742950" cy="2606675"/>
            <a:chOff x="2809" y="2347"/>
            <a:chExt cx="468" cy="1642"/>
          </a:xfrm>
        </p:grpSpPr>
        <p:sp>
          <p:nvSpPr>
            <p:cNvPr id="51232" name="Line 52"/>
            <p:cNvSpPr>
              <a:spLocks noChangeShapeType="1"/>
            </p:cNvSpPr>
            <p:nvPr/>
          </p:nvSpPr>
          <p:spPr bwMode="auto">
            <a:xfrm flipV="1">
              <a:off x="2887" y="2396"/>
              <a:ext cx="1" cy="1404"/>
            </a:xfrm>
            <a:prstGeom prst="line">
              <a:avLst/>
            </a:prstGeom>
            <a:noFill/>
            <a:ln w="19050">
              <a:solidFill>
                <a:schemeClr val="tx1"/>
              </a:solidFill>
              <a:prstDash val="sysDot"/>
              <a:round/>
              <a:headEnd/>
              <a:tailEnd/>
            </a:ln>
          </p:spPr>
          <p:txBody>
            <a:bodyPr/>
            <a:lstStyle/>
            <a:p>
              <a:endParaRPr lang="en-US"/>
            </a:p>
          </p:txBody>
        </p:sp>
        <p:sp>
          <p:nvSpPr>
            <p:cNvPr id="51233" name="Oval 53"/>
            <p:cNvSpPr>
              <a:spLocks noChangeArrowheads="1"/>
            </p:cNvSpPr>
            <p:nvPr/>
          </p:nvSpPr>
          <p:spPr bwMode="auto">
            <a:xfrm>
              <a:off x="2850" y="2347"/>
              <a:ext cx="86" cy="86"/>
            </a:xfrm>
            <a:prstGeom prst="ellipse">
              <a:avLst/>
            </a:prstGeom>
            <a:solidFill>
              <a:srgbClr val="000000"/>
            </a:solidFill>
            <a:ln w="9525">
              <a:noFill/>
              <a:round/>
              <a:headEnd/>
              <a:tailEnd/>
            </a:ln>
          </p:spPr>
          <p:txBody>
            <a:bodyPr/>
            <a:lstStyle/>
            <a:p>
              <a:endParaRPr lang="en-US"/>
            </a:p>
          </p:txBody>
        </p:sp>
        <p:sp>
          <p:nvSpPr>
            <p:cNvPr id="51234" name="Rectangle 54"/>
            <p:cNvSpPr>
              <a:spLocks noChangeArrowheads="1"/>
            </p:cNvSpPr>
            <p:nvPr/>
          </p:nvSpPr>
          <p:spPr bwMode="auto">
            <a:xfrm>
              <a:off x="2809" y="3835"/>
              <a:ext cx="468" cy="154"/>
            </a:xfrm>
            <a:prstGeom prst="rect">
              <a:avLst/>
            </a:prstGeom>
            <a:noFill/>
            <a:ln w="9525">
              <a:noFill/>
              <a:miter lim="800000"/>
              <a:headEnd/>
              <a:tailEnd/>
            </a:ln>
          </p:spPr>
          <p:txBody>
            <a:bodyPr wrap="none" lIns="0" tIns="0" rIns="0" bIns="0">
              <a:spAutoFit/>
            </a:bodyPr>
            <a:lstStyle/>
            <a:p>
              <a:pPr eaLnBrk="0" hangingPunct="0"/>
              <a:r>
                <a:rPr lang="en-US" sz="1600" i="1" u="none">
                  <a:solidFill>
                    <a:srgbClr val="000000"/>
                  </a:solidFill>
                </a:rPr>
                <a:t>Q</a:t>
              </a:r>
              <a:r>
                <a:rPr lang="en-US" sz="1600" u="none" baseline="-25000">
                  <a:solidFill>
                    <a:srgbClr val="000000"/>
                  </a:solidFill>
                </a:rPr>
                <a:t>MARKET</a:t>
              </a:r>
              <a:endParaRPr lang="en-US" sz="2400" u="none">
                <a:latin typeface="Times New Roman" pitchFamily="18" charset="0"/>
              </a:endParaRPr>
            </a:p>
          </p:txBody>
        </p:sp>
      </p:grpSp>
      <p:sp>
        <p:nvSpPr>
          <p:cNvPr id="405564" name="AutoShape 60"/>
          <p:cNvSpPr>
            <a:spLocks/>
          </p:cNvSpPr>
          <p:nvPr/>
        </p:nvSpPr>
        <p:spPr bwMode="auto">
          <a:xfrm rot="-5400000">
            <a:off x="4171950" y="5988050"/>
            <a:ext cx="139700" cy="914400"/>
          </a:xfrm>
          <a:prstGeom prst="leftBrace">
            <a:avLst>
              <a:gd name="adj1" fmla="val 54545"/>
              <a:gd name="adj2" fmla="val 50000"/>
            </a:avLst>
          </a:prstGeom>
          <a:noFill/>
          <a:ln w="38100">
            <a:solidFill>
              <a:srgbClr val="FF0000"/>
            </a:solidFill>
            <a:round/>
            <a:headEnd/>
            <a:tailEnd/>
          </a:ln>
        </p:spPr>
        <p:txBody>
          <a:bodyPr wrap="none" anchor="ctr"/>
          <a:lstStyle/>
          <a:p>
            <a:endParaRPr lang="en-US"/>
          </a:p>
        </p:txBody>
      </p:sp>
      <p:sp>
        <p:nvSpPr>
          <p:cNvPr id="405565" name="Text Box 61"/>
          <p:cNvSpPr txBox="1">
            <a:spLocks noChangeArrowheads="1"/>
          </p:cNvSpPr>
          <p:nvPr/>
        </p:nvSpPr>
        <p:spPr bwMode="auto">
          <a:xfrm>
            <a:off x="3438525" y="6491288"/>
            <a:ext cx="1695450" cy="366712"/>
          </a:xfrm>
          <a:prstGeom prst="rect">
            <a:avLst/>
          </a:prstGeom>
          <a:noFill/>
          <a:ln w="9525">
            <a:noFill/>
            <a:miter lim="800000"/>
            <a:headEnd/>
            <a:tailEnd/>
          </a:ln>
        </p:spPr>
        <p:txBody>
          <a:bodyPr wrap="none">
            <a:spAutoFit/>
          </a:bodyPr>
          <a:lstStyle/>
          <a:p>
            <a:r>
              <a:rPr lang="en-US" u="none">
                <a:solidFill>
                  <a:srgbClr val="FF0000"/>
                </a:solidFill>
              </a:rPr>
              <a:t>overproduction</a:t>
            </a:r>
          </a:p>
        </p:txBody>
      </p:sp>
      <p:sp>
        <p:nvSpPr>
          <p:cNvPr id="53" name="Rectangle 30"/>
          <p:cNvSpPr>
            <a:spLocks noChangeArrowheads="1"/>
          </p:cNvSpPr>
          <p:nvPr/>
        </p:nvSpPr>
        <p:spPr bwMode="auto">
          <a:xfrm>
            <a:off x="5876926" y="5673725"/>
            <a:ext cx="2465419" cy="246221"/>
          </a:xfrm>
          <a:prstGeom prst="rect">
            <a:avLst/>
          </a:prstGeom>
          <a:noFill/>
          <a:ln w="9525">
            <a:noFill/>
            <a:miter lim="800000"/>
            <a:headEnd/>
            <a:tailEnd/>
          </a:ln>
        </p:spPr>
        <p:txBody>
          <a:bodyPr wrap="none" lIns="0" tIns="0" rIns="0" bIns="0">
            <a:spAutoFit/>
          </a:bodyPr>
          <a:lstStyle/>
          <a:p>
            <a:pPr eaLnBrk="0" hangingPunct="0"/>
            <a:r>
              <a:rPr lang="en-US" sz="1600" u="none" dirty="0">
                <a:solidFill>
                  <a:srgbClr val="000000"/>
                </a:solidFill>
              </a:rPr>
              <a:t>       </a:t>
            </a:r>
            <a:r>
              <a:rPr lang="en-US" sz="1600" u="none" dirty="0" smtClean="0">
                <a:solidFill>
                  <a:srgbClr val="000000"/>
                </a:solidFill>
              </a:rPr>
              <a:t>Marginal social Benefit</a:t>
            </a:r>
            <a:endParaRPr lang="en-US" sz="2400" u="none"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5522"/>
                                        </p:tgtEl>
                                        <p:attrNameLst>
                                          <p:attrName>style.visibility</p:attrName>
                                        </p:attrNameLst>
                                      </p:cBhvr>
                                      <p:to>
                                        <p:strVal val="visible"/>
                                      </p:to>
                                    </p:set>
                                    <p:animEffect transition="in" filter="wipe(down)">
                                      <p:cBhvr>
                                        <p:cTn id="12" dur="500"/>
                                        <p:tgtEl>
                                          <p:spTgt spid="40552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upRigh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ppt_x"/>
                                          </p:val>
                                        </p:tav>
                                        <p:tav tm="100000">
                                          <p:val>
                                            <p:strVal val="#ppt_x"/>
                                          </p:val>
                                        </p:tav>
                                      </p:tavLst>
                                    </p:anim>
                                    <p:anim calcmode="lin" valueType="num">
                                      <p:cBhvr additive="base">
                                        <p:cTn id="2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05564"/>
                                        </p:tgtEl>
                                        <p:attrNameLst>
                                          <p:attrName>style.visibility</p:attrName>
                                        </p:attrNameLst>
                                      </p:cBhvr>
                                      <p:to>
                                        <p:strVal val="visible"/>
                                      </p:to>
                                    </p:set>
                                    <p:animEffect transition="in" filter="blinds(horizontal)">
                                      <p:cBhvr>
                                        <p:cTn id="41" dur="500"/>
                                        <p:tgtEl>
                                          <p:spTgt spid="40556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05565"/>
                                        </p:tgtEl>
                                        <p:attrNameLst>
                                          <p:attrName>style.visibility</p:attrName>
                                        </p:attrNameLst>
                                      </p:cBhvr>
                                      <p:to>
                                        <p:strVal val="visible"/>
                                      </p:to>
                                    </p:set>
                                    <p:animEffect transition="in" filter="blinds(horizontal)">
                                      <p:cBhvr>
                                        <p:cTn id="44" dur="500"/>
                                        <p:tgtEl>
                                          <p:spTgt spid="405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22" grpId="0" animBg="1"/>
      <p:bldP spid="405564" grpId="0" animBg="1"/>
      <p:bldP spid="405565"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8"/>
          <p:cNvSpPr>
            <a:spLocks noGrp="1" noChangeArrowheads="1"/>
          </p:cNvSpPr>
          <p:nvPr>
            <p:ph type="title"/>
          </p:nvPr>
        </p:nvSpPr>
        <p:spPr>
          <a:xfrm>
            <a:off x="457200" y="100013"/>
            <a:ext cx="8229600" cy="1139825"/>
          </a:xfrm>
        </p:spPr>
        <p:txBody>
          <a:bodyPr/>
          <a:lstStyle/>
          <a:p>
            <a:pPr eaLnBrk="1" hangingPunct="1"/>
            <a:r>
              <a:rPr lang="en-US" sz="3600" smtClean="0"/>
              <a:t>Impact on Welfare</a:t>
            </a:r>
          </a:p>
        </p:txBody>
      </p:sp>
      <p:sp>
        <p:nvSpPr>
          <p:cNvPr id="52227" name="Rectangle 5"/>
          <p:cNvSpPr>
            <a:spLocks noChangeArrowheads="1"/>
          </p:cNvSpPr>
          <p:nvPr/>
        </p:nvSpPr>
        <p:spPr bwMode="auto">
          <a:xfrm>
            <a:off x="1609725" y="1303338"/>
            <a:ext cx="6621463" cy="4787900"/>
          </a:xfrm>
          <a:prstGeom prst="rect">
            <a:avLst/>
          </a:prstGeom>
          <a:solidFill>
            <a:srgbClr val="F3F6F9"/>
          </a:solidFill>
          <a:ln w="212725">
            <a:solidFill>
              <a:srgbClr val="F3F6F9"/>
            </a:solidFill>
            <a:miter lim="800000"/>
            <a:headEnd/>
            <a:tailEnd/>
          </a:ln>
        </p:spPr>
        <p:txBody>
          <a:bodyPr/>
          <a:lstStyle/>
          <a:p>
            <a:endParaRPr lang="en-US"/>
          </a:p>
        </p:txBody>
      </p:sp>
      <p:sp>
        <p:nvSpPr>
          <p:cNvPr id="52228" name="Rectangle 6"/>
          <p:cNvSpPr>
            <a:spLocks noChangeArrowheads="1"/>
          </p:cNvSpPr>
          <p:nvPr/>
        </p:nvSpPr>
        <p:spPr bwMode="auto">
          <a:xfrm>
            <a:off x="1609725" y="1303338"/>
            <a:ext cx="6621463" cy="4787900"/>
          </a:xfrm>
          <a:prstGeom prst="rect">
            <a:avLst/>
          </a:prstGeom>
          <a:solidFill>
            <a:srgbClr val="F2F4F8"/>
          </a:solidFill>
          <a:ln w="193675">
            <a:solidFill>
              <a:srgbClr val="F2F4F8"/>
            </a:solidFill>
            <a:miter lim="800000"/>
            <a:headEnd/>
            <a:tailEnd/>
          </a:ln>
        </p:spPr>
        <p:txBody>
          <a:bodyPr/>
          <a:lstStyle/>
          <a:p>
            <a:endParaRPr lang="en-US"/>
          </a:p>
        </p:txBody>
      </p:sp>
      <p:sp>
        <p:nvSpPr>
          <p:cNvPr id="52229" name="Rectangle 7"/>
          <p:cNvSpPr>
            <a:spLocks noChangeArrowheads="1"/>
          </p:cNvSpPr>
          <p:nvPr/>
        </p:nvSpPr>
        <p:spPr bwMode="auto">
          <a:xfrm>
            <a:off x="1609725" y="1303338"/>
            <a:ext cx="6621463" cy="4787900"/>
          </a:xfrm>
          <a:prstGeom prst="rect">
            <a:avLst/>
          </a:prstGeom>
          <a:solidFill>
            <a:srgbClr val="F1F4F7"/>
          </a:solidFill>
          <a:ln w="173038">
            <a:solidFill>
              <a:srgbClr val="F1F4F7"/>
            </a:solidFill>
            <a:miter lim="800000"/>
            <a:headEnd/>
            <a:tailEnd/>
          </a:ln>
        </p:spPr>
        <p:txBody>
          <a:bodyPr/>
          <a:lstStyle/>
          <a:p>
            <a:endParaRPr lang="en-US"/>
          </a:p>
        </p:txBody>
      </p:sp>
      <p:sp>
        <p:nvSpPr>
          <p:cNvPr id="52230" name="Rectangle 8"/>
          <p:cNvSpPr>
            <a:spLocks noChangeArrowheads="1"/>
          </p:cNvSpPr>
          <p:nvPr/>
        </p:nvSpPr>
        <p:spPr bwMode="auto">
          <a:xfrm>
            <a:off x="1609725" y="1303338"/>
            <a:ext cx="6621463" cy="4787900"/>
          </a:xfrm>
          <a:prstGeom prst="rect">
            <a:avLst/>
          </a:prstGeom>
          <a:solidFill>
            <a:srgbClr val="F0F2F5"/>
          </a:solidFill>
          <a:ln w="153988">
            <a:solidFill>
              <a:srgbClr val="F0F2F5"/>
            </a:solidFill>
            <a:miter lim="800000"/>
            <a:headEnd/>
            <a:tailEnd/>
          </a:ln>
        </p:spPr>
        <p:txBody>
          <a:bodyPr/>
          <a:lstStyle/>
          <a:p>
            <a:endParaRPr lang="en-US"/>
          </a:p>
        </p:txBody>
      </p:sp>
      <p:sp>
        <p:nvSpPr>
          <p:cNvPr id="52231" name="Rectangle 9"/>
          <p:cNvSpPr>
            <a:spLocks noChangeArrowheads="1"/>
          </p:cNvSpPr>
          <p:nvPr/>
        </p:nvSpPr>
        <p:spPr bwMode="auto">
          <a:xfrm>
            <a:off x="1609725" y="1303338"/>
            <a:ext cx="6621463" cy="4787900"/>
          </a:xfrm>
          <a:prstGeom prst="rect">
            <a:avLst/>
          </a:prstGeom>
          <a:solidFill>
            <a:srgbClr val="EEF1F4"/>
          </a:solidFill>
          <a:ln w="134938">
            <a:solidFill>
              <a:srgbClr val="EEF1F4"/>
            </a:solidFill>
            <a:miter lim="800000"/>
            <a:headEnd/>
            <a:tailEnd/>
          </a:ln>
        </p:spPr>
        <p:txBody>
          <a:bodyPr/>
          <a:lstStyle/>
          <a:p>
            <a:endParaRPr lang="en-US"/>
          </a:p>
        </p:txBody>
      </p:sp>
      <p:sp>
        <p:nvSpPr>
          <p:cNvPr id="52232" name="Rectangle 10"/>
          <p:cNvSpPr>
            <a:spLocks noChangeArrowheads="1"/>
          </p:cNvSpPr>
          <p:nvPr/>
        </p:nvSpPr>
        <p:spPr bwMode="auto">
          <a:xfrm>
            <a:off x="1609725" y="1303338"/>
            <a:ext cx="6621463" cy="4787900"/>
          </a:xfrm>
          <a:prstGeom prst="rect">
            <a:avLst/>
          </a:prstGeom>
          <a:solidFill>
            <a:srgbClr val="EDEFF3"/>
          </a:solidFill>
          <a:ln w="115888">
            <a:solidFill>
              <a:srgbClr val="EDEFF3"/>
            </a:solidFill>
            <a:miter lim="800000"/>
            <a:headEnd/>
            <a:tailEnd/>
          </a:ln>
        </p:spPr>
        <p:txBody>
          <a:bodyPr/>
          <a:lstStyle/>
          <a:p>
            <a:endParaRPr lang="en-US"/>
          </a:p>
        </p:txBody>
      </p:sp>
      <p:sp>
        <p:nvSpPr>
          <p:cNvPr id="52233" name="Rectangle 11"/>
          <p:cNvSpPr>
            <a:spLocks noChangeArrowheads="1"/>
          </p:cNvSpPr>
          <p:nvPr/>
        </p:nvSpPr>
        <p:spPr bwMode="auto">
          <a:xfrm>
            <a:off x="1609725" y="1303338"/>
            <a:ext cx="6621463" cy="4787900"/>
          </a:xfrm>
          <a:prstGeom prst="rect">
            <a:avLst/>
          </a:prstGeom>
          <a:solidFill>
            <a:srgbClr val="EBEEF2"/>
          </a:solidFill>
          <a:ln w="96838">
            <a:solidFill>
              <a:srgbClr val="EBEEF2"/>
            </a:solidFill>
            <a:miter lim="800000"/>
            <a:headEnd/>
            <a:tailEnd/>
          </a:ln>
        </p:spPr>
        <p:txBody>
          <a:bodyPr/>
          <a:lstStyle/>
          <a:p>
            <a:endParaRPr lang="en-US"/>
          </a:p>
        </p:txBody>
      </p:sp>
      <p:sp>
        <p:nvSpPr>
          <p:cNvPr id="52234" name="Rectangle 12"/>
          <p:cNvSpPr>
            <a:spLocks noChangeArrowheads="1"/>
          </p:cNvSpPr>
          <p:nvPr/>
        </p:nvSpPr>
        <p:spPr bwMode="auto">
          <a:xfrm>
            <a:off x="1609725" y="1303338"/>
            <a:ext cx="6621463" cy="4787900"/>
          </a:xfrm>
          <a:prstGeom prst="rect">
            <a:avLst/>
          </a:prstGeom>
          <a:solidFill>
            <a:srgbClr val="EAECF1"/>
          </a:solidFill>
          <a:ln w="77788">
            <a:solidFill>
              <a:srgbClr val="EAECF1"/>
            </a:solidFill>
            <a:miter lim="800000"/>
            <a:headEnd/>
            <a:tailEnd/>
          </a:ln>
        </p:spPr>
        <p:txBody>
          <a:bodyPr/>
          <a:lstStyle/>
          <a:p>
            <a:endParaRPr lang="en-US"/>
          </a:p>
        </p:txBody>
      </p:sp>
      <p:sp>
        <p:nvSpPr>
          <p:cNvPr id="52235" name="Rectangle 13"/>
          <p:cNvSpPr>
            <a:spLocks noChangeArrowheads="1"/>
          </p:cNvSpPr>
          <p:nvPr/>
        </p:nvSpPr>
        <p:spPr bwMode="auto">
          <a:xfrm>
            <a:off x="1609725" y="1303338"/>
            <a:ext cx="6621463" cy="4787900"/>
          </a:xfrm>
          <a:prstGeom prst="rect">
            <a:avLst/>
          </a:prstGeom>
          <a:solidFill>
            <a:srgbClr val="E9EBF0"/>
          </a:solidFill>
          <a:ln w="57150">
            <a:solidFill>
              <a:srgbClr val="E9EBF0"/>
            </a:solidFill>
            <a:miter lim="800000"/>
            <a:headEnd/>
            <a:tailEnd/>
          </a:ln>
        </p:spPr>
        <p:txBody>
          <a:bodyPr/>
          <a:lstStyle/>
          <a:p>
            <a:endParaRPr lang="en-US"/>
          </a:p>
        </p:txBody>
      </p:sp>
      <p:sp>
        <p:nvSpPr>
          <p:cNvPr id="52236" name="Rectangle 14"/>
          <p:cNvSpPr>
            <a:spLocks noChangeArrowheads="1"/>
          </p:cNvSpPr>
          <p:nvPr/>
        </p:nvSpPr>
        <p:spPr bwMode="auto">
          <a:xfrm>
            <a:off x="1609725" y="1303338"/>
            <a:ext cx="6621463" cy="4787900"/>
          </a:xfrm>
          <a:prstGeom prst="rect">
            <a:avLst/>
          </a:prstGeom>
          <a:solidFill>
            <a:srgbClr val="E7EAEF"/>
          </a:solidFill>
          <a:ln w="38100">
            <a:solidFill>
              <a:srgbClr val="E7EAEF"/>
            </a:solidFill>
            <a:miter lim="800000"/>
            <a:headEnd/>
            <a:tailEnd/>
          </a:ln>
        </p:spPr>
        <p:txBody>
          <a:bodyPr/>
          <a:lstStyle/>
          <a:p>
            <a:endParaRPr lang="en-US"/>
          </a:p>
        </p:txBody>
      </p:sp>
      <p:sp>
        <p:nvSpPr>
          <p:cNvPr id="52237" name="Rectangle 15"/>
          <p:cNvSpPr>
            <a:spLocks noChangeArrowheads="1"/>
          </p:cNvSpPr>
          <p:nvPr/>
        </p:nvSpPr>
        <p:spPr bwMode="auto">
          <a:xfrm>
            <a:off x="1609725" y="1303338"/>
            <a:ext cx="6621463" cy="4787900"/>
          </a:xfrm>
          <a:prstGeom prst="rect">
            <a:avLst/>
          </a:prstGeom>
          <a:solidFill>
            <a:srgbClr val="E6E9EF"/>
          </a:solidFill>
          <a:ln w="19050">
            <a:solidFill>
              <a:srgbClr val="E6E9EF"/>
            </a:solidFill>
            <a:miter lim="800000"/>
            <a:headEnd/>
            <a:tailEnd/>
          </a:ln>
        </p:spPr>
        <p:txBody>
          <a:bodyPr/>
          <a:lstStyle/>
          <a:p>
            <a:endParaRPr lang="en-US"/>
          </a:p>
        </p:txBody>
      </p:sp>
      <p:sp>
        <p:nvSpPr>
          <p:cNvPr id="52238" name="Rectangle 16"/>
          <p:cNvSpPr>
            <a:spLocks noChangeArrowheads="1"/>
          </p:cNvSpPr>
          <p:nvPr/>
        </p:nvSpPr>
        <p:spPr bwMode="auto">
          <a:xfrm>
            <a:off x="1454150" y="1166813"/>
            <a:ext cx="6718300" cy="4886325"/>
          </a:xfrm>
          <a:prstGeom prst="rect">
            <a:avLst/>
          </a:prstGeom>
          <a:solidFill>
            <a:srgbClr val="FFFFFF"/>
          </a:solidFill>
          <a:ln w="9525">
            <a:noFill/>
            <a:miter lim="800000"/>
            <a:headEnd/>
            <a:tailEnd/>
          </a:ln>
        </p:spPr>
        <p:txBody>
          <a:bodyPr/>
          <a:lstStyle/>
          <a:p>
            <a:endParaRPr lang="en-US"/>
          </a:p>
        </p:txBody>
      </p:sp>
      <p:sp>
        <p:nvSpPr>
          <p:cNvPr id="52239" name="Freeform 17"/>
          <p:cNvSpPr>
            <a:spLocks/>
          </p:cNvSpPr>
          <p:nvPr/>
        </p:nvSpPr>
        <p:spPr bwMode="auto">
          <a:xfrm>
            <a:off x="1454150" y="1166813"/>
            <a:ext cx="6718300" cy="4886325"/>
          </a:xfrm>
          <a:custGeom>
            <a:avLst/>
            <a:gdLst>
              <a:gd name="T0" fmla="*/ 0 w 4232"/>
              <a:gd name="T1" fmla="*/ 0 h 3078"/>
              <a:gd name="T2" fmla="*/ 0 w 4232"/>
              <a:gd name="T3" fmla="*/ 4886325 h 3078"/>
              <a:gd name="T4" fmla="*/ 6718300 w 4232"/>
              <a:gd name="T5" fmla="*/ 4886325 h 3078"/>
              <a:gd name="T6" fmla="*/ 0 60000 65536"/>
              <a:gd name="T7" fmla="*/ 0 60000 65536"/>
              <a:gd name="T8" fmla="*/ 0 60000 65536"/>
              <a:gd name="T9" fmla="*/ 0 w 4232"/>
              <a:gd name="T10" fmla="*/ 0 h 3078"/>
              <a:gd name="T11" fmla="*/ 4232 w 4232"/>
              <a:gd name="T12" fmla="*/ 3078 h 3078"/>
            </a:gdLst>
            <a:ahLst/>
            <a:cxnLst>
              <a:cxn ang="T6">
                <a:pos x="T0" y="T1"/>
              </a:cxn>
              <a:cxn ang="T7">
                <a:pos x="T2" y="T3"/>
              </a:cxn>
              <a:cxn ang="T8">
                <a:pos x="T4" y="T5"/>
              </a:cxn>
            </a:cxnLst>
            <a:rect l="T9" t="T10" r="T11" b="T12"/>
            <a:pathLst>
              <a:path w="4232" h="3078">
                <a:moveTo>
                  <a:pt x="0" y="0"/>
                </a:moveTo>
                <a:lnTo>
                  <a:pt x="0" y="3078"/>
                </a:lnTo>
                <a:lnTo>
                  <a:pt x="4232" y="3078"/>
                </a:lnTo>
              </a:path>
            </a:pathLst>
          </a:custGeom>
          <a:noFill/>
          <a:ln w="19050">
            <a:solidFill>
              <a:srgbClr val="000000"/>
            </a:solidFill>
            <a:round/>
            <a:headEnd/>
            <a:tailEnd/>
          </a:ln>
        </p:spPr>
        <p:txBody>
          <a:bodyPr/>
          <a:lstStyle/>
          <a:p>
            <a:endParaRPr lang="en-US"/>
          </a:p>
        </p:txBody>
      </p:sp>
      <p:sp>
        <p:nvSpPr>
          <p:cNvPr id="405522" name="Line 18"/>
          <p:cNvSpPr>
            <a:spLocks noChangeShapeType="1"/>
          </p:cNvSpPr>
          <p:nvPr/>
        </p:nvSpPr>
        <p:spPr bwMode="auto">
          <a:xfrm>
            <a:off x="5759450" y="2217738"/>
            <a:ext cx="1588" cy="693737"/>
          </a:xfrm>
          <a:prstGeom prst="line">
            <a:avLst/>
          </a:prstGeom>
          <a:noFill/>
          <a:ln w="19050">
            <a:solidFill>
              <a:srgbClr val="000000"/>
            </a:solidFill>
            <a:round/>
            <a:headEnd type="stealth" w="med" len="med"/>
            <a:tailEnd/>
          </a:ln>
        </p:spPr>
        <p:txBody>
          <a:bodyPr/>
          <a:lstStyle/>
          <a:p>
            <a:endParaRPr lang="en-US"/>
          </a:p>
        </p:txBody>
      </p:sp>
      <p:grpSp>
        <p:nvGrpSpPr>
          <p:cNvPr id="52241" name="Group 19"/>
          <p:cNvGrpSpPr>
            <a:grpSpLocks/>
          </p:cNvGrpSpPr>
          <p:nvPr/>
        </p:nvGrpSpPr>
        <p:grpSpPr bwMode="auto">
          <a:xfrm>
            <a:off x="4718050" y="3663950"/>
            <a:ext cx="1328738" cy="244475"/>
            <a:chOff x="2972" y="2308"/>
            <a:chExt cx="837" cy="154"/>
          </a:xfrm>
        </p:grpSpPr>
        <p:sp>
          <p:nvSpPr>
            <p:cNvPr id="52280" name="Line 20"/>
            <p:cNvSpPr>
              <a:spLocks noChangeShapeType="1"/>
            </p:cNvSpPr>
            <p:nvPr/>
          </p:nvSpPr>
          <p:spPr bwMode="auto">
            <a:xfrm>
              <a:off x="2972" y="2384"/>
              <a:ext cx="182" cy="1"/>
            </a:xfrm>
            <a:prstGeom prst="line">
              <a:avLst/>
            </a:prstGeom>
            <a:noFill/>
            <a:ln w="19050">
              <a:solidFill>
                <a:srgbClr val="000000"/>
              </a:solidFill>
              <a:round/>
              <a:headEnd/>
              <a:tailEnd/>
            </a:ln>
          </p:spPr>
          <p:txBody>
            <a:bodyPr/>
            <a:lstStyle/>
            <a:p>
              <a:endParaRPr lang="en-US"/>
            </a:p>
          </p:txBody>
        </p:sp>
        <p:sp>
          <p:nvSpPr>
            <p:cNvPr id="52281" name="Rectangle 21"/>
            <p:cNvSpPr>
              <a:spLocks noChangeArrowheads="1"/>
            </p:cNvSpPr>
            <p:nvPr/>
          </p:nvSpPr>
          <p:spPr bwMode="auto">
            <a:xfrm>
              <a:off x="3178" y="2308"/>
              <a:ext cx="631"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Equilibrium</a:t>
              </a:r>
              <a:endParaRPr lang="en-US" sz="2400" u="none">
                <a:latin typeface="Times New Roman" pitchFamily="18" charset="0"/>
              </a:endParaRPr>
            </a:p>
          </p:txBody>
        </p:sp>
      </p:grpSp>
      <p:sp>
        <p:nvSpPr>
          <p:cNvPr id="52242" name="Rectangle 22"/>
          <p:cNvSpPr>
            <a:spLocks noChangeArrowheads="1"/>
          </p:cNvSpPr>
          <p:nvPr/>
        </p:nvSpPr>
        <p:spPr bwMode="auto">
          <a:xfrm>
            <a:off x="7077075" y="6081713"/>
            <a:ext cx="1074738"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Quantity of</a:t>
            </a:r>
            <a:endParaRPr lang="en-US" sz="2400" u="none">
              <a:latin typeface="Times New Roman" pitchFamily="18" charset="0"/>
            </a:endParaRPr>
          </a:p>
        </p:txBody>
      </p:sp>
      <p:sp>
        <p:nvSpPr>
          <p:cNvPr id="52243" name="Rectangle 23"/>
          <p:cNvSpPr>
            <a:spLocks noChangeArrowheads="1"/>
          </p:cNvSpPr>
          <p:nvPr/>
        </p:nvSpPr>
        <p:spPr bwMode="auto">
          <a:xfrm>
            <a:off x="7153275" y="6338888"/>
            <a:ext cx="568325" cy="246062"/>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Paper</a:t>
            </a:r>
            <a:endParaRPr lang="en-US" sz="2400" u="none">
              <a:latin typeface="Times New Roman" pitchFamily="18" charset="0"/>
            </a:endParaRPr>
          </a:p>
        </p:txBody>
      </p:sp>
      <p:sp>
        <p:nvSpPr>
          <p:cNvPr id="52244" name="Rectangle 24"/>
          <p:cNvSpPr>
            <a:spLocks noChangeArrowheads="1"/>
          </p:cNvSpPr>
          <p:nvPr/>
        </p:nvSpPr>
        <p:spPr bwMode="auto">
          <a:xfrm>
            <a:off x="1231900" y="6088063"/>
            <a:ext cx="112713" cy="244475"/>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0</a:t>
            </a:r>
            <a:endParaRPr lang="en-US" sz="2400" u="none">
              <a:latin typeface="Times New Roman" pitchFamily="18" charset="0"/>
            </a:endParaRPr>
          </a:p>
        </p:txBody>
      </p:sp>
      <p:sp>
        <p:nvSpPr>
          <p:cNvPr id="52245" name="Rectangle 25"/>
          <p:cNvSpPr>
            <a:spLocks noChangeArrowheads="1"/>
          </p:cNvSpPr>
          <p:nvPr/>
        </p:nvSpPr>
        <p:spPr bwMode="auto">
          <a:xfrm>
            <a:off x="588963" y="1123950"/>
            <a:ext cx="746125"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Price of</a:t>
            </a:r>
            <a:endParaRPr lang="en-US" sz="2400" u="none">
              <a:latin typeface="Times New Roman" pitchFamily="18" charset="0"/>
            </a:endParaRPr>
          </a:p>
        </p:txBody>
      </p:sp>
      <p:sp>
        <p:nvSpPr>
          <p:cNvPr id="52246" name="Rectangle 26"/>
          <p:cNvSpPr>
            <a:spLocks noChangeArrowheads="1"/>
          </p:cNvSpPr>
          <p:nvPr/>
        </p:nvSpPr>
        <p:spPr bwMode="auto">
          <a:xfrm>
            <a:off x="693738" y="1381125"/>
            <a:ext cx="568325" cy="246063"/>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Paper</a:t>
            </a:r>
            <a:endParaRPr lang="en-US" sz="2400" u="none">
              <a:latin typeface="Times New Roman" pitchFamily="18" charset="0"/>
            </a:endParaRPr>
          </a:p>
        </p:txBody>
      </p:sp>
      <p:grpSp>
        <p:nvGrpSpPr>
          <p:cNvPr id="52247" name="Group 27"/>
          <p:cNvGrpSpPr>
            <a:grpSpLocks/>
          </p:cNvGrpSpPr>
          <p:nvPr/>
        </p:nvGrpSpPr>
        <p:grpSpPr bwMode="auto">
          <a:xfrm>
            <a:off x="1995488" y="2019300"/>
            <a:ext cx="5673725" cy="3670300"/>
            <a:chOff x="1257" y="1272"/>
            <a:chExt cx="3574" cy="2312"/>
          </a:xfrm>
        </p:grpSpPr>
        <p:sp>
          <p:nvSpPr>
            <p:cNvPr id="52277" name="Line 28"/>
            <p:cNvSpPr>
              <a:spLocks noChangeShapeType="1"/>
            </p:cNvSpPr>
            <p:nvPr/>
          </p:nvSpPr>
          <p:spPr bwMode="auto">
            <a:xfrm>
              <a:off x="1257" y="1272"/>
              <a:ext cx="3052" cy="2077"/>
            </a:xfrm>
            <a:prstGeom prst="line">
              <a:avLst/>
            </a:prstGeom>
            <a:noFill/>
            <a:ln w="57150">
              <a:solidFill>
                <a:srgbClr val="003F95"/>
              </a:solidFill>
              <a:round/>
              <a:headEnd/>
              <a:tailEnd/>
            </a:ln>
          </p:spPr>
          <p:txBody>
            <a:bodyPr/>
            <a:lstStyle/>
            <a:p>
              <a:endParaRPr lang="en-US"/>
            </a:p>
          </p:txBody>
        </p:sp>
        <p:sp>
          <p:nvSpPr>
            <p:cNvPr id="52278" name="Rectangle 29"/>
            <p:cNvSpPr>
              <a:spLocks noChangeArrowheads="1"/>
            </p:cNvSpPr>
            <p:nvPr/>
          </p:nvSpPr>
          <p:spPr bwMode="auto">
            <a:xfrm>
              <a:off x="4348" y="3268"/>
              <a:ext cx="483"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Demand</a:t>
              </a:r>
              <a:endParaRPr lang="en-US" sz="2400" u="none">
                <a:latin typeface="Times New Roman" pitchFamily="18" charset="0"/>
              </a:endParaRPr>
            </a:p>
          </p:txBody>
        </p:sp>
        <p:sp>
          <p:nvSpPr>
            <p:cNvPr id="52279" name="Rectangle 30"/>
            <p:cNvSpPr>
              <a:spLocks noChangeArrowheads="1"/>
            </p:cNvSpPr>
            <p:nvPr/>
          </p:nvSpPr>
          <p:spPr bwMode="auto">
            <a:xfrm>
              <a:off x="4182" y="3430"/>
              <a:ext cx="615" cy="154"/>
            </a:xfrm>
            <a:prstGeom prst="rect">
              <a:avLst/>
            </a:prstGeom>
            <a:noFill/>
            <a:ln w="9525">
              <a:noFill/>
              <a:miter lim="800000"/>
              <a:headEnd/>
              <a:tailEnd/>
            </a:ln>
          </p:spPr>
          <p:txBody>
            <a:bodyPr wrap="none" lIns="0" tIns="0" rIns="0" bIns="0">
              <a:spAutoFit/>
            </a:bodyPr>
            <a:lstStyle/>
            <a:p>
              <a:pPr eaLnBrk="0" hangingPunct="0"/>
              <a:r>
                <a:rPr lang="en-US" sz="1600" u="none" dirty="0">
                  <a:solidFill>
                    <a:srgbClr val="000000"/>
                  </a:solidFill>
                </a:rPr>
                <a:t>       (MPB)</a:t>
              </a:r>
              <a:endParaRPr lang="en-US" sz="2400" u="none" dirty="0">
                <a:latin typeface="Times New Roman" pitchFamily="18" charset="0"/>
              </a:endParaRPr>
            </a:p>
          </p:txBody>
        </p:sp>
      </p:grpSp>
      <p:grpSp>
        <p:nvGrpSpPr>
          <p:cNvPr id="4" name="Group 31"/>
          <p:cNvGrpSpPr>
            <a:grpSpLocks/>
          </p:cNvGrpSpPr>
          <p:nvPr/>
        </p:nvGrpSpPr>
        <p:grpSpPr bwMode="auto">
          <a:xfrm>
            <a:off x="2284413" y="2211388"/>
            <a:ext cx="5283200" cy="3143250"/>
            <a:chOff x="1439" y="1393"/>
            <a:chExt cx="3328" cy="1980"/>
          </a:xfrm>
        </p:grpSpPr>
        <p:sp>
          <p:nvSpPr>
            <p:cNvPr id="52274" name="Line 32"/>
            <p:cNvSpPr>
              <a:spLocks noChangeShapeType="1"/>
            </p:cNvSpPr>
            <p:nvPr/>
          </p:nvSpPr>
          <p:spPr bwMode="auto">
            <a:xfrm flipH="1">
              <a:off x="1439" y="1443"/>
              <a:ext cx="2846" cy="1930"/>
            </a:xfrm>
            <a:prstGeom prst="line">
              <a:avLst/>
            </a:prstGeom>
            <a:noFill/>
            <a:ln w="57150">
              <a:solidFill>
                <a:srgbClr val="003F95"/>
              </a:solidFill>
              <a:round/>
              <a:headEnd/>
              <a:tailEnd/>
            </a:ln>
          </p:spPr>
          <p:txBody>
            <a:bodyPr/>
            <a:lstStyle/>
            <a:p>
              <a:endParaRPr lang="en-US"/>
            </a:p>
          </p:txBody>
        </p:sp>
        <p:sp>
          <p:nvSpPr>
            <p:cNvPr id="52275" name="Rectangle 33"/>
            <p:cNvSpPr>
              <a:spLocks noChangeArrowheads="1"/>
            </p:cNvSpPr>
            <p:nvPr/>
          </p:nvSpPr>
          <p:spPr bwMode="auto">
            <a:xfrm>
              <a:off x="4359" y="1393"/>
              <a:ext cx="390"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Supply</a:t>
              </a:r>
              <a:endParaRPr lang="en-US" sz="2400" u="none">
                <a:latin typeface="Times New Roman" pitchFamily="18" charset="0"/>
              </a:endParaRPr>
            </a:p>
          </p:txBody>
        </p:sp>
        <p:sp>
          <p:nvSpPr>
            <p:cNvPr id="52276" name="Rectangle 34"/>
            <p:cNvSpPr>
              <a:spLocks noChangeArrowheads="1"/>
            </p:cNvSpPr>
            <p:nvPr/>
          </p:nvSpPr>
          <p:spPr bwMode="auto">
            <a:xfrm>
              <a:off x="4181" y="1555"/>
              <a:ext cx="586"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      (MPC)</a:t>
              </a:r>
              <a:endParaRPr lang="en-US" sz="2400" u="none">
                <a:latin typeface="Times New Roman" pitchFamily="18" charset="0"/>
              </a:endParaRPr>
            </a:p>
          </p:txBody>
        </p:sp>
      </p:grpSp>
      <p:grpSp>
        <p:nvGrpSpPr>
          <p:cNvPr id="52249" name="Group 56"/>
          <p:cNvGrpSpPr>
            <a:grpSpLocks/>
          </p:cNvGrpSpPr>
          <p:nvPr/>
        </p:nvGrpSpPr>
        <p:grpSpPr bwMode="auto">
          <a:xfrm>
            <a:off x="2303463" y="998538"/>
            <a:ext cx="6624638" cy="3463925"/>
            <a:chOff x="1451" y="629"/>
            <a:chExt cx="4173" cy="2182"/>
          </a:xfrm>
        </p:grpSpPr>
        <p:sp>
          <p:nvSpPr>
            <p:cNvPr id="52272" name="Line 36"/>
            <p:cNvSpPr>
              <a:spLocks noChangeShapeType="1"/>
            </p:cNvSpPr>
            <p:nvPr/>
          </p:nvSpPr>
          <p:spPr bwMode="auto">
            <a:xfrm flipH="1">
              <a:off x="1451" y="869"/>
              <a:ext cx="2834" cy="1942"/>
            </a:xfrm>
            <a:prstGeom prst="line">
              <a:avLst/>
            </a:prstGeom>
            <a:noFill/>
            <a:ln w="57150">
              <a:solidFill>
                <a:srgbClr val="AD0D1B"/>
              </a:solidFill>
              <a:round/>
              <a:headEnd/>
              <a:tailEnd/>
            </a:ln>
          </p:spPr>
          <p:txBody>
            <a:bodyPr/>
            <a:lstStyle/>
            <a:p>
              <a:endParaRPr lang="en-US"/>
            </a:p>
          </p:txBody>
        </p:sp>
        <p:sp>
          <p:nvSpPr>
            <p:cNvPr id="52273" name="Rectangle 37"/>
            <p:cNvSpPr>
              <a:spLocks noChangeArrowheads="1"/>
            </p:cNvSpPr>
            <p:nvPr/>
          </p:nvSpPr>
          <p:spPr bwMode="auto">
            <a:xfrm>
              <a:off x="2795" y="629"/>
              <a:ext cx="2829" cy="155"/>
            </a:xfrm>
            <a:prstGeom prst="rect">
              <a:avLst/>
            </a:prstGeom>
            <a:noFill/>
            <a:ln w="9525">
              <a:noFill/>
              <a:miter lim="800000"/>
              <a:headEnd/>
              <a:tailEnd/>
            </a:ln>
          </p:spPr>
          <p:txBody>
            <a:bodyPr wrap="square" lIns="0" tIns="0" rIns="0" bIns="0">
              <a:spAutoFit/>
            </a:bodyPr>
            <a:lstStyle/>
            <a:p>
              <a:pPr eaLnBrk="0" hangingPunct="0"/>
              <a:r>
                <a:rPr lang="en-US" sz="1600" u="none" dirty="0" smtClean="0">
                  <a:solidFill>
                    <a:srgbClr val="000000"/>
                  </a:solidFill>
                </a:rPr>
                <a:t>Marginal Social </a:t>
              </a:r>
              <a:r>
                <a:rPr lang="en-US" sz="1600" u="none" dirty="0">
                  <a:solidFill>
                    <a:srgbClr val="000000"/>
                  </a:solidFill>
                </a:rPr>
                <a:t>C</a:t>
              </a:r>
              <a:r>
                <a:rPr lang="en-US" sz="1600" u="none" dirty="0" smtClean="0">
                  <a:solidFill>
                    <a:srgbClr val="000000"/>
                  </a:solidFill>
                </a:rPr>
                <a:t>ost </a:t>
              </a:r>
              <a:r>
                <a:rPr lang="en-US" sz="1600" u="none" dirty="0">
                  <a:solidFill>
                    <a:srgbClr val="000000"/>
                  </a:solidFill>
                </a:rPr>
                <a:t>(MPC + external cost)</a:t>
              </a:r>
              <a:endParaRPr lang="en-US" sz="2400" u="none" dirty="0">
                <a:latin typeface="Times New Roman" pitchFamily="18" charset="0"/>
              </a:endParaRPr>
            </a:p>
          </p:txBody>
        </p:sp>
      </p:grpSp>
      <p:grpSp>
        <p:nvGrpSpPr>
          <p:cNvPr id="52250" name="Group 39"/>
          <p:cNvGrpSpPr>
            <a:grpSpLocks/>
          </p:cNvGrpSpPr>
          <p:nvPr/>
        </p:nvGrpSpPr>
        <p:grpSpPr bwMode="auto">
          <a:xfrm>
            <a:off x="3475038" y="3279775"/>
            <a:ext cx="836612" cy="3052763"/>
            <a:chOff x="2189" y="2066"/>
            <a:chExt cx="527" cy="1923"/>
          </a:xfrm>
        </p:grpSpPr>
        <p:sp>
          <p:nvSpPr>
            <p:cNvPr id="52269" name="Line 40"/>
            <p:cNvSpPr>
              <a:spLocks noChangeShapeType="1"/>
            </p:cNvSpPr>
            <p:nvPr/>
          </p:nvSpPr>
          <p:spPr bwMode="auto">
            <a:xfrm flipV="1">
              <a:off x="2473" y="2103"/>
              <a:ext cx="1" cy="1697"/>
            </a:xfrm>
            <a:prstGeom prst="line">
              <a:avLst/>
            </a:prstGeom>
            <a:noFill/>
            <a:ln w="19050">
              <a:solidFill>
                <a:schemeClr val="tx1"/>
              </a:solidFill>
              <a:prstDash val="sysDot"/>
              <a:round/>
              <a:headEnd/>
              <a:tailEnd/>
            </a:ln>
          </p:spPr>
          <p:txBody>
            <a:bodyPr/>
            <a:lstStyle/>
            <a:p>
              <a:endParaRPr lang="en-US"/>
            </a:p>
          </p:txBody>
        </p:sp>
        <p:sp>
          <p:nvSpPr>
            <p:cNvPr id="52270" name="Oval 41"/>
            <p:cNvSpPr>
              <a:spLocks noChangeArrowheads="1"/>
            </p:cNvSpPr>
            <p:nvPr/>
          </p:nvSpPr>
          <p:spPr bwMode="auto">
            <a:xfrm>
              <a:off x="2437" y="2066"/>
              <a:ext cx="86" cy="86"/>
            </a:xfrm>
            <a:prstGeom prst="ellipse">
              <a:avLst/>
            </a:prstGeom>
            <a:solidFill>
              <a:srgbClr val="000000"/>
            </a:solidFill>
            <a:ln w="9525">
              <a:noFill/>
              <a:round/>
              <a:headEnd/>
              <a:tailEnd/>
            </a:ln>
          </p:spPr>
          <p:txBody>
            <a:bodyPr/>
            <a:lstStyle/>
            <a:p>
              <a:endParaRPr lang="en-US"/>
            </a:p>
          </p:txBody>
        </p:sp>
        <p:sp>
          <p:nvSpPr>
            <p:cNvPr id="52271" name="Rectangle 42"/>
            <p:cNvSpPr>
              <a:spLocks noChangeArrowheads="1"/>
            </p:cNvSpPr>
            <p:nvPr/>
          </p:nvSpPr>
          <p:spPr bwMode="auto">
            <a:xfrm>
              <a:off x="2189" y="3835"/>
              <a:ext cx="527" cy="154"/>
            </a:xfrm>
            <a:prstGeom prst="rect">
              <a:avLst/>
            </a:prstGeom>
            <a:noFill/>
            <a:ln w="9525">
              <a:noFill/>
              <a:miter lim="800000"/>
              <a:headEnd/>
              <a:tailEnd/>
            </a:ln>
          </p:spPr>
          <p:txBody>
            <a:bodyPr wrap="none" lIns="0" tIns="0" rIns="0" bIns="0">
              <a:spAutoFit/>
            </a:bodyPr>
            <a:lstStyle/>
            <a:p>
              <a:pPr eaLnBrk="0" hangingPunct="0"/>
              <a:r>
                <a:rPr lang="en-US" sz="1600" i="1" u="none">
                  <a:solidFill>
                    <a:srgbClr val="000000"/>
                  </a:solidFill>
                </a:rPr>
                <a:t>Q</a:t>
              </a:r>
              <a:r>
                <a:rPr lang="en-US" sz="1600" u="none" baseline="-25000">
                  <a:solidFill>
                    <a:srgbClr val="000000"/>
                  </a:solidFill>
                </a:rPr>
                <a:t>WELFARE</a:t>
              </a:r>
              <a:endParaRPr lang="en-US" sz="2400" u="none">
                <a:latin typeface="Times New Roman" pitchFamily="18" charset="0"/>
              </a:endParaRPr>
            </a:p>
          </p:txBody>
        </p:sp>
      </p:grpSp>
      <p:grpSp>
        <p:nvGrpSpPr>
          <p:cNvPr id="52251" name="Group 43"/>
          <p:cNvGrpSpPr>
            <a:grpSpLocks/>
          </p:cNvGrpSpPr>
          <p:nvPr/>
        </p:nvGrpSpPr>
        <p:grpSpPr bwMode="auto">
          <a:xfrm>
            <a:off x="2595563" y="3200400"/>
            <a:ext cx="1214437" cy="244475"/>
            <a:chOff x="1635" y="2016"/>
            <a:chExt cx="765" cy="154"/>
          </a:xfrm>
        </p:grpSpPr>
        <p:sp>
          <p:nvSpPr>
            <p:cNvPr id="52267" name="Line 44"/>
            <p:cNvSpPr>
              <a:spLocks noChangeShapeType="1"/>
            </p:cNvSpPr>
            <p:nvPr/>
          </p:nvSpPr>
          <p:spPr bwMode="auto">
            <a:xfrm>
              <a:off x="2218" y="2103"/>
              <a:ext cx="182" cy="1"/>
            </a:xfrm>
            <a:prstGeom prst="line">
              <a:avLst/>
            </a:prstGeom>
            <a:noFill/>
            <a:ln w="19050">
              <a:solidFill>
                <a:srgbClr val="000000"/>
              </a:solidFill>
              <a:round/>
              <a:headEnd/>
              <a:tailEnd/>
            </a:ln>
          </p:spPr>
          <p:txBody>
            <a:bodyPr/>
            <a:lstStyle/>
            <a:p>
              <a:endParaRPr lang="en-US"/>
            </a:p>
          </p:txBody>
        </p:sp>
        <p:sp>
          <p:nvSpPr>
            <p:cNvPr id="52268" name="Rectangle 45"/>
            <p:cNvSpPr>
              <a:spLocks noChangeArrowheads="1"/>
            </p:cNvSpPr>
            <p:nvPr/>
          </p:nvSpPr>
          <p:spPr bwMode="auto">
            <a:xfrm>
              <a:off x="1635" y="2016"/>
              <a:ext cx="520"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Optimum</a:t>
              </a:r>
              <a:endParaRPr lang="en-US" sz="2400" u="none">
                <a:latin typeface="Times New Roman" pitchFamily="18" charset="0"/>
              </a:endParaRPr>
            </a:p>
          </p:txBody>
        </p:sp>
      </p:grpSp>
      <p:grpSp>
        <p:nvGrpSpPr>
          <p:cNvPr id="8" name="Group 57"/>
          <p:cNvGrpSpPr>
            <a:grpSpLocks/>
          </p:cNvGrpSpPr>
          <p:nvPr/>
        </p:nvGrpSpPr>
        <p:grpSpPr bwMode="auto">
          <a:xfrm>
            <a:off x="4079875" y="1768475"/>
            <a:ext cx="1622425" cy="793750"/>
            <a:chOff x="2570" y="1114"/>
            <a:chExt cx="1022" cy="500"/>
          </a:xfrm>
        </p:grpSpPr>
        <p:sp>
          <p:nvSpPr>
            <p:cNvPr id="52264" name="Line 47"/>
            <p:cNvSpPr>
              <a:spLocks noChangeShapeType="1"/>
            </p:cNvSpPr>
            <p:nvPr/>
          </p:nvSpPr>
          <p:spPr bwMode="auto">
            <a:xfrm>
              <a:off x="3166" y="1395"/>
              <a:ext cx="426" cy="219"/>
            </a:xfrm>
            <a:prstGeom prst="line">
              <a:avLst/>
            </a:prstGeom>
            <a:noFill/>
            <a:ln w="19050">
              <a:solidFill>
                <a:srgbClr val="000000"/>
              </a:solidFill>
              <a:round/>
              <a:headEnd/>
              <a:tailEnd/>
            </a:ln>
          </p:spPr>
          <p:txBody>
            <a:bodyPr/>
            <a:lstStyle/>
            <a:p>
              <a:endParaRPr lang="en-US"/>
            </a:p>
          </p:txBody>
        </p:sp>
        <p:sp>
          <p:nvSpPr>
            <p:cNvPr id="52265" name="Rectangle 48"/>
            <p:cNvSpPr>
              <a:spLocks noChangeArrowheads="1"/>
            </p:cNvSpPr>
            <p:nvPr/>
          </p:nvSpPr>
          <p:spPr bwMode="auto">
            <a:xfrm>
              <a:off x="2570" y="1114"/>
              <a:ext cx="621" cy="390"/>
            </a:xfrm>
            <a:prstGeom prst="rect">
              <a:avLst/>
            </a:prstGeom>
            <a:solidFill>
              <a:srgbClr val="E1E5E9"/>
            </a:solidFill>
            <a:ln w="9525">
              <a:noFill/>
              <a:miter lim="800000"/>
              <a:headEnd/>
              <a:tailEnd/>
            </a:ln>
          </p:spPr>
          <p:txBody>
            <a:bodyPr/>
            <a:lstStyle/>
            <a:p>
              <a:endParaRPr lang="en-US"/>
            </a:p>
          </p:txBody>
        </p:sp>
        <p:sp>
          <p:nvSpPr>
            <p:cNvPr id="52266" name="Rectangle 49"/>
            <p:cNvSpPr>
              <a:spLocks noChangeArrowheads="1"/>
            </p:cNvSpPr>
            <p:nvPr/>
          </p:nvSpPr>
          <p:spPr bwMode="auto">
            <a:xfrm>
              <a:off x="2625" y="1153"/>
              <a:ext cx="478" cy="308"/>
            </a:xfrm>
            <a:prstGeom prst="rect">
              <a:avLst/>
            </a:prstGeom>
            <a:noFill/>
            <a:ln w="9525">
              <a:noFill/>
              <a:miter lim="800000"/>
              <a:headEnd/>
              <a:tailEnd/>
            </a:ln>
          </p:spPr>
          <p:txBody>
            <a:bodyPr lIns="0" tIns="0" rIns="0" bIns="0">
              <a:spAutoFit/>
            </a:bodyPr>
            <a:lstStyle/>
            <a:p>
              <a:pPr eaLnBrk="0" hangingPunct="0"/>
              <a:r>
                <a:rPr lang="en-US" sz="1600" u="none">
                  <a:solidFill>
                    <a:srgbClr val="000000"/>
                  </a:solidFill>
                </a:rPr>
                <a:t>External Cost </a:t>
              </a:r>
              <a:endParaRPr lang="en-US" sz="2400" u="none">
                <a:latin typeface="Times New Roman" pitchFamily="18" charset="0"/>
              </a:endParaRPr>
            </a:p>
          </p:txBody>
        </p:sp>
      </p:grpSp>
      <p:grpSp>
        <p:nvGrpSpPr>
          <p:cNvPr id="52253" name="Group 51"/>
          <p:cNvGrpSpPr>
            <a:grpSpLocks/>
          </p:cNvGrpSpPr>
          <p:nvPr/>
        </p:nvGrpSpPr>
        <p:grpSpPr bwMode="auto">
          <a:xfrm>
            <a:off x="4459288" y="3725863"/>
            <a:ext cx="742950" cy="2606675"/>
            <a:chOff x="2809" y="2347"/>
            <a:chExt cx="468" cy="1642"/>
          </a:xfrm>
        </p:grpSpPr>
        <p:sp>
          <p:nvSpPr>
            <p:cNvPr id="52261" name="Line 52"/>
            <p:cNvSpPr>
              <a:spLocks noChangeShapeType="1"/>
            </p:cNvSpPr>
            <p:nvPr/>
          </p:nvSpPr>
          <p:spPr bwMode="auto">
            <a:xfrm flipV="1">
              <a:off x="2887" y="2396"/>
              <a:ext cx="1" cy="1404"/>
            </a:xfrm>
            <a:prstGeom prst="line">
              <a:avLst/>
            </a:prstGeom>
            <a:noFill/>
            <a:ln w="19050">
              <a:solidFill>
                <a:schemeClr val="tx1"/>
              </a:solidFill>
              <a:prstDash val="sysDot"/>
              <a:round/>
              <a:headEnd/>
              <a:tailEnd/>
            </a:ln>
          </p:spPr>
          <p:txBody>
            <a:bodyPr/>
            <a:lstStyle/>
            <a:p>
              <a:endParaRPr lang="en-US"/>
            </a:p>
          </p:txBody>
        </p:sp>
        <p:sp>
          <p:nvSpPr>
            <p:cNvPr id="52262" name="Oval 53"/>
            <p:cNvSpPr>
              <a:spLocks noChangeArrowheads="1"/>
            </p:cNvSpPr>
            <p:nvPr/>
          </p:nvSpPr>
          <p:spPr bwMode="auto">
            <a:xfrm>
              <a:off x="2850" y="2347"/>
              <a:ext cx="86" cy="86"/>
            </a:xfrm>
            <a:prstGeom prst="ellipse">
              <a:avLst/>
            </a:prstGeom>
            <a:solidFill>
              <a:srgbClr val="000000"/>
            </a:solidFill>
            <a:ln w="9525">
              <a:noFill/>
              <a:round/>
              <a:headEnd/>
              <a:tailEnd/>
            </a:ln>
          </p:spPr>
          <p:txBody>
            <a:bodyPr/>
            <a:lstStyle/>
            <a:p>
              <a:endParaRPr lang="en-US"/>
            </a:p>
          </p:txBody>
        </p:sp>
        <p:sp>
          <p:nvSpPr>
            <p:cNvPr id="52263" name="Rectangle 54"/>
            <p:cNvSpPr>
              <a:spLocks noChangeArrowheads="1"/>
            </p:cNvSpPr>
            <p:nvPr/>
          </p:nvSpPr>
          <p:spPr bwMode="auto">
            <a:xfrm>
              <a:off x="2809" y="3835"/>
              <a:ext cx="468" cy="154"/>
            </a:xfrm>
            <a:prstGeom prst="rect">
              <a:avLst/>
            </a:prstGeom>
            <a:noFill/>
            <a:ln w="9525">
              <a:noFill/>
              <a:miter lim="800000"/>
              <a:headEnd/>
              <a:tailEnd/>
            </a:ln>
          </p:spPr>
          <p:txBody>
            <a:bodyPr wrap="none" lIns="0" tIns="0" rIns="0" bIns="0">
              <a:spAutoFit/>
            </a:bodyPr>
            <a:lstStyle/>
            <a:p>
              <a:pPr eaLnBrk="0" hangingPunct="0"/>
              <a:r>
                <a:rPr lang="en-US" sz="1600" i="1" u="none">
                  <a:solidFill>
                    <a:srgbClr val="000000"/>
                  </a:solidFill>
                </a:rPr>
                <a:t>Q</a:t>
              </a:r>
              <a:r>
                <a:rPr lang="en-US" sz="1600" u="none" baseline="-25000">
                  <a:solidFill>
                    <a:srgbClr val="000000"/>
                  </a:solidFill>
                </a:rPr>
                <a:t>MARKET</a:t>
              </a:r>
              <a:endParaRPr lang="en-US" sz="2400" u="none">
                <a:latin typeface="Times New Roman" pitchFamily="18" charset="0"/>
              </a:endParaRPr>
            </a:p>
          </p:txBody>
        </p:sp>
      </p:grpSp>
      <p:sp>
        <p:nvSpPr>
          <p:cNvPr id="52254" name="AutoShape 60"/>
          <p:cNvSpPr>
            <a:spLocks/>
          </p:cNvSpPr>
          <p:nvPr/>
        </p:nvSpPr>
        <p:spPr bwMode="auto">
          <a:xfrm rot="-5400000">
            <a:off x="4171950" y="5988050"/>
            <a:ext cx="139700" cy="914400"/>
          </a:xfrm>
          <a:prstGeom prst="leftBrace">
            <a:avLst>
              <a:gd name="adj1" fmla="val 54545"/>
              <a:gd name="adj2" fmla="val 50000"/>
            </a:avLst>
          </a:prstGeom>
          <a:noFill/>
          <a:ln w="38100">
            <a:solidFill>
              <a:srgbClr val="FF0000"/>
            </a:solidFill>
            <a:round/>
            <a:headEnd/>
            <a:tailEnd/>
          </a:ln>
        </p:spPr>
        <p:txBody>
          <a:bodyPr wrap="none" anchor="ctr"/>
          <a:lstStyle/>
          <a:p>
            <a:endParaRPr lang="en-US"/>
          </a:p>
        </p:txBody>
      </p:sp>
      <p:sp>
        <p:nvSpPr>
          <p:cNvPr id="52255" name="Text Box 61"/>
          <p:cNvSpPr txBox="1">
            <a:spLocks noChangeArrowheads="1"/>
          </p:cNvSpPr>
          <p:nvPr/>
        </p:nvSpPr>
        <p:spPr bwMode="auto">
          <a:xfrm>
            <a:off x="3438525" y="6491288"/>
            <a:ext cx="1695450" cy="366712"/>
          </a:xfrm>
          <a:prstGeom prst="rect">
            <a:avLst/>
          </a:prstGeom>
          <a:noFill/>
          <a:ln w="9525">
            <a:noFill/>
            <a:miter lim="800000"/>
            <a:headEnd/>
            <a:tailEnd/>
          </a:ln>
        </p:spPr>
        <p:txBody>
          <a:bodyPr wrap="none">
            <a:spAutoFit/>
          </a:bodyPr>
          <a:lstStyle/>
          <a:p>
            <a:r>
              <a:rPr lang="en-US" u="none">
                <a:solidFill>
                  <a:srgbClr val="FF0000"/>
                </a:solidFill>
              </a:rPr>
              <a:t>overproduction</a:t>
            </a:r>
          </a:p>
        </p:txBody>
      </p:sp>
      <p:cxnSp>
        <p:nvCxnSpPr>
          <p:cNvPr id="52256" name="Straight Connector 53"/>
          <p:cNvCxnSpPr>
            <a:cxnSpLocks noChangeShapeType="1"/>
          </p:cNvCxnSpPr>
          <p:nvPr/>
        </p:nvCxnSpPr>
        <p:spPr bwMode="auto">
          <a:xfrm rot="5400000">
            <a:off x="3001963" y="4476750"/>
            <a:ext cx="3138488" cy="1587"/>
          </a:xfrm>
          <a:prstGeom prst="line">
            <a:avLst/>
          </a:prstGeom>
          <a:noFill/>
          <a:ln w="9525" algn="ctr">
            <a:solidFill>
              <a:schemeClr val="tx1"/>
            </a:solidFill>
            <a:round/>
            <a:headEnd/>
            <a:tailEnd/>
          </a:ln>
        </p:spPr>
      </p:cxnSp>
      <p:sp>
        <p:nvSpPr>
          <p:cNvPr id="56" name="Isosceles Triangle 55"/>
          <p:cNvSpPr/>
          <p:nvPr/>
        </p:nvSpPr>
        <p:spPr bwMode="auto">
          <a:xfrm rot="16200000">
            <a:off x="3808413" y="3046412"/>
            <a:ext cx="901700" cy="600075"/>
          </a:xfrm>
          <a:prstGeom prst="triangle">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nvGrpSpPr>
          <p:cNvPr id="10" name="Group 19"/>
          <p:cNvGrpSpPr>
            <a:grpSpLocks/>
          </p:cNvGrpSpPr>
          <p:nvPr/>
        </p:nvGrpSpPr>
        <p:grpSpPr bwMode="auto">
          <a:xfrm>
            <a:off x="4508500" y="3105150"/>
            <a:ext cx="3454400" cy="307975"/>
            <a:chOff x="2400" y="2308"/>
            <a:chExt cx="2176" cy="194"/>
          </a:xfrm>
        </p:grpSpPr>
        <p:sp>
          <p:nvSpPr>
            <p:cNvPr id="52259" name="Line 20"/>
            <p:cNvSpPr>
              <a:spLocks noChangeShapeType="1"/>
            </p:cNvSpPr>
            <p:nvPr/>
          </p:nvSpPr>
          <p:spPr bwMode="auto">
            <a:xfrm flipV="1">
              <a:off x="2400" y="2385"/>
              <a:ext cx="754" cy="87"/>
            </a:xfrm>
            <a:prstGeom prst="line">
              <a:avLst/>
            </a:prstGeom>
            <a:noFill/>
            <a:ln w="19050">
              <a:solidFill>
                <a:srgbClr val="000000"/>
              </a:solidFill>
              <a:round/>
              <a:headEnd/>
              <a:tailEnd/>
            </a:ln>
          </p:spPr>
          <p:txBody>
            <a:bodyPr/>
            <a:lstStyle/>
            <a:p>
              <a:endParaRPr lang="en-US"/>
            </a:p>
          </p:txBody>
        </p:sp>
        <p:sp>
          <p:nvSpPr>
            <p:cNvPr id="52260" name="Rectangle 21"/>
            <p:cNvSpPr>
              <a:spLocks noChangeArrowheads="1"/>
            </p:cNvSpPr>
            <p:nvPr/>
          </p:nvSpPr>
          <p:spPr bwMode="auto">
            <a:xfrm>
              <a:off x="3178" y="2308"/>
              <a:ext cx="1398" cy="194"/>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Dead Weight Loss</a:t>
              </a:r>
              <a:endParaRPr lang="en-US" sz="2000" b="1" u="none">
                <a:latin typeface="Times New Roman" pitchFamily="18" charset="0"/>
              </a:endParaRPr>
            </a:p>
          </p:txBody>
        </p:sp>
      </p:grpSp>
      <p:sp>
        <p:nvSpPr>
          <p:cNvPr id="58" name="Rectangle 30"/>
          <p:cNvSpPr>
            <a:spLocks noChangeArrowheads="1"/>
          </p:cNvSpPr>
          <p:nvPr/>
        </p:nvSpPr>
        <p:spPr bwMode="auto">
          <a:xfrm>
            <a:off x="5876926" y="5673725"/>
            <a:ext cx="2465419" cy="246221"/>
          </a:xfrm>
          <a:prstGeom prst="rect">
            <a:avLst/>
          </a:prstGeom>
          <a:noFill/>
          <a:ln w="9525">
            <a:noFill/>
            <a:miter lim="800000"/>
            <a:headEnd/>
            <a:tailEnd/>
          </a:ln>
        </p:spPr>
        <p:txBody>
          <a:bodyPr wrap="none" lIns="0" tIns="0" rIns="0" bIns="0">
            <a:spAutoFit/>
          </a:bodyPr>
          <a:lstStyle/>
          <a:p>
            <a:pPr eaLnBrk="0" hangingPunct="0"/>
            <a:r>
              <a:rPr lang="en-US" sz="1600" u="none" dirty="0">
                <a:solidFill>
                  <a:srgbClr val="000000"/>
                </a:solidFill>
              </a:rPr>
              <a:t>       </a:t>
            </a:r>
            <a:r>
              <a:rPr lang="en-US" sz="1600" u="none" dirty="0" smtClean="0">
                <a:solidFill>
                  <a:srgbClr val="000000"/>
                </a:solidFill>
              </a:rPr>
              <a:t>Marginal social Benefit</a:t>
            </a:r>
            <a:endParaRPr lang="en-US" sz="2400" u="none"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05522"/>
                                        </p:tgtEl>
                                        <p:attrNameLst>
                                          <p:attrName>ppt_x</p:attrName>
                                        </p:attrNameLst>
                                      </p:cBhvr>
                                      <p:tavLst>
                                        <p:tav tm="0">
                                          <p:val>
                                            <p:strVal val="ppt_x"/>
                                          </p:val>
                                        </p:tav>
                                        <p:tav tm="100000">
                                          <p:val>
                                            <p:strVal val="ppt_x"/>
                                          </p:val>
                                        </p:tav>
                                      </p:tavLst>
                                    </p:anim>
                                    <p:anim calcmode="lin" valueType="num">
                                      <p:cBhvr additive="base">
                                        <p:cTn id="7" dur="500"/>
                                        <p:tgtEl>
                                          <p:spTgt spid="405522"/>
                                        </p:tgtEl>
                                        <p:attrNameLst>
                                          <p:attrName>ppt_y</p:attrName>
                                        </p:attrNameLst>
                                      </p:cBhvr>
                                      <p:tavLst>
                                        <p:tav tm="0">
                                          <p:val>
                                            <p:strVal val="ppt_y"/>
                                          </p:val>
                                        </p:tav>
                                        <p:tav tm="100000">
                                          <p:val>
                                            <p:strVal val="1+ppt_h/2"/>
                                          </p:val>
                                        </p:tav>
                                      </p:tavLst>
                                    </p:anim>
                                    <p:set>
                                      <p:cBhvr>
                                        <p:cTn id="8" dur="1" fill="hold">
                                          <p:stCondLst>
                                            <p:cond delay="499"/>
                                          </p:stCondLst>
                                        </p:cTn>
                                        <p:tgtEl>
                                          <p:spTgt spid="405522"/>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70" decel="100000"/>
                                        <p:tgtEl>
                                          <p:spTgt spid="10"/>
                                        </p:tgtEl>
                                      </p:cBhvr>
                                    </p:animEffect>
                                    <p:animScale>
                                      <p:cBhvr>
                                        <p:cTn id="27" dur="770" decel="100000"/>
                                        <p:tgtEl>
                                          <p:spTgt spid="10"/>
                                        </p:tgtEl>
                                      </p:cBhvr>
                                      <p:from x="10000" y="10000"/>
                                      <p:to x="200000" y="450000"/>
                                    </p:animScale>
                                    <p:animScale>
                                      <p:cBhvr>
                                        <p:cTn id="28" dur="1230" accel="100000" fill="hold">
                                          <p:stCondLst>
                                            <p:cond delay="770"/>
                                          </p:stCondLst>
                                        </p:cTn>
                                        <p:tgtEl>
                                          <p:spTgt spid="10"/>
                                        </p:tgtEl>
                                      </p:cBhvr>
                                      <p:from x="200000" y="450000"/>
                                      <p:to x="100000" y="100000"/>
                                    </p:animScale>
                                    <p:set>
                                      <p:cBhvr>
                                        <p:cTn id="29" dur="770" fill="hold"/>
                                        <p:tgtEl>
                                          <p:spTgt spid="10"/>
                                        </p:tgtEl>
                                        <p:attrNameLst>
                                          <p:attrName>ppt_x</p:attrName>
                                        </p:attrNameLst>
                                      </p:cBhvr>
                                      <p:to>
                                        <p:strVal val="(0.5)"/>
                                      </p:to>
                                    </p:set>
                                    <p:anim from="(0.5)" to="(#ppt_x)" calcmode="lin" valueType="num">
                                      <p:cBhvr>
                                        <p:cTn id="30" dur="1230" accel="100000" fill="hold">
                                          <p:stCondLst>
                                            <p:cond delay="770"/>
                                          </p:stCondLst>
                                        </p:cTn>
                                        <p:tgtEl>
                                          <p:spTgt spid="10"/>
                                        </p:tgtEl>
                                        <p:attrNameLst>
                                          <p:attrName>ppt_x</p:attrName>
                                        </p:attrNameLst>
                                      </p:cBhvr>
                                    </p:anim>
                                    <p:set>
                                      <p:cBhvr>
                                        <p:cTn id="31" dur="770" fill="hold"/>
                                        <p:tgtEl>
                                          <p:spTgt spid="10"/>
                                        </p:tgtEl>
                                        <p:attrNameLst>
                                          <p:attrName>ppt_y</p:attrName>
                                        </p:attrNameLst>
                                      </p:cBhvr>
                                      <p:to>
                                        <p:strVal val="(#ppt_y+0.4)"/>
                                      </p:to>
                                    </p:set>
                                    <p:anim from="(#ppt_y+0.4)" to="(#ppt_y)" calcmode="lin" valueType="num">
                                      <p:cBhvr>
                                        <p:cTn id="32"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22" grpId="0" animBg="1"/>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04800"/>
            <a:ext cx="8686800" cy="1371600"/>
          </a:xfrm>
        </p:spPr>
        <p:txBody>
          <a:bodyPr/>
          <a:lstStyle/>
          <a:p>
            <a:pPr eaLnBrk="1" hangingPunct="1"/>
            <a:r>
              <a:rPr lang="en-US" smtClean="0"/>
              <a:t>Optimal Pollution</a:t>
            </a:r>
            <a:br>
              <a:rPr lang="en-US" smtClean="0"/>
            </a:br>
            <a:r>
              <a:rPr lang="en-US" smtClean="0"/>
              <a:t>Should we eliminate all pollution?</a:t>
            </a:r>
          </a:p>
        </p:txBody>
      </p:sp>
      <p:sp>
        <p:nvSpPr>
          <p:cNvPr id="53251" name="Rectangle 2"/>
          <p:cNvSpPr>
            <a:spLocks noChangeArrowheads="1"/>
          </p:cNvSpPr>
          <p:nvPr/>
        </p:nvSpPr>
        <p:spPr bwMode="auto">
          <a:xfrm>
            <a:off x="1906588" y="1935163"/>
            <a:ext cx="6202362" cy="4102100"/>
          </a:xfrm>
          <a:prstGeom prst="rect">
            <a:avLst/>
          </a:prstGeom>
          <a:solidFill>
            <a:srgbClr val="F3F6F9"/>
          </a:solidFill>
          <a:ln w="196850">
            <a:solidFill>
              <a:srgbClr val="F3F6F9"/>
            </a:solidFill>
            <a:miter lim="800000"/>
            <a:headEnd/>
            <a:tailEnd/>
          </a:ln>
        </p:spPr>
        <p:txBody>
          <a:bodyPr/>
          <a:lstStyle/>
          <a:p>
            <a:endParaRPr lang="en-US"/>
          </a:p>
        </p:txBody>
      </p:sp>
      <p:sp>
        <p:nvSpPr>
          <p:cNvPr id="53252" name="Rectangle 3"/>
          <p:cNvSpPr>
            <a:spLocks noChangeArrowheads="1"/>
          </p:cNvSpPr>
          <p:nvPr/>
        </p:nvSpPr>
        <p:spPr bwMode="auto">
          <a:xfrm>
            <a:off x="1906588" y="1935163"/>
            <a:ext cx="6202362" cy="4102100"/>
          </a:xfrm>
          <a:prstGeom prst="rect">
            <a:avLst/>
          </a:prstGeom>
          <a:solidFill>
            <a:srgbClr val="F2F4F8"/>
          </a:solidFill>
          <a:ln w="179388">
            <a:solidFill>
              <a:srgbClr val="F2F4F8"/>
            </a:solidFill>
            <a:miter lim="800000"/>
            <a:headEnd/>
            <a:tailEnd/>
          </a:ln>
        </p:spPr>
        <p:txBody>
          <a:bodyPr/>
          <a:lstStyle/>
          <a:p>
            <a:endParaRPr lang="en-US"/>
          </a:p>
        </p:txBody>
      </p:sp>
      <p:sp>
        <p:nvSpPr>
          <p:cNvPr id="53253" name="Rectangle 4"/>
          <p:cNvSpPr>
            <a:spLocks noChangeArrowheads="1"/>
          </p:cNvSpPr>
          <p:nvPr/>
        </p:nvSpPr>
        <p:spPr bwMode="auto">
          <a:xfrm>
            <a:off x="1906588" y="1935163"/>
            <a:ext cx="6202362" cy="4102100"/>
          </a:xfrm>
          <a:prstGeom prst="rect">
            <a:avLst/>
          </a:prstGeom>
          <a:solidFill>
            <a:srgbClr val="F1F4F7"/>
          </a:solidFill>
          <a:ln w="160338">
            <a:solidFill>
              <a:srgbClr val="F1F4F7"/>
            </a:solidFill>
            <a:miter lim="800000"/>
            <a:headEnd/>
            <a:tailEnd/>
          </a:ln>
        </p:spPr>
        <p:txBody>
          <a:bodyPr/>
          <a:lstStyle/>
          <a:p>
            <a:endParaRPr lang="en-US"/>
          </a:p>
        </p:txBody>
      </p:sp>
      <p:sp>
        <p:nvSpPr>
          <p:cNvPr id="53254" name="Rectangle 5"/>
          <p:cNvSpPr>
            <a:spLocks noChangeArrowheads="1"/>
          </p:cNvSpPr>
          <p:nvPr/>
        </p:nvSpPr>
        <p:spPr bwMode="auto">
          <a:xfrm>
            <a:off x="1906588" y="1935163"/>
            <a:ext cx="6202362" cy="4102100"/>
          </a:xfrm>
          <a:prstGeom prst="rect">
            <a:avLst/>
          </a:prstGeom>
          <a:solidFill>
            <a:srgbClr val="F0F2F5"/>
          </a:solidFill>
          <a:ln w="142875">
            <a:solidFill>
              <a:srgbClr val="F0F2F5"/>
            </a:solidFill>
            <a:miter lim="800000"/>
            <a:headEnd/>
            <a:tailEnd/>
          </a:ln>
        </p:spPr>
        <p:txBody>
          <a:bodyPr/>
          <a:lstStyle/>
          <a:p>
            <a:endParaRPr lang="en-US"/>
          </a:p>
        </p:txBody>
      </p:sp>
      <p:sp>
        <p:nvSpPr>
          <p:cNvPr id="53255" name="Rectangle 6"/>
          <p:cNvSpPr>
            <a:spLocks noChangeArrowheads="1"/>
          </p:cNvSpPr>
          <p:nvPr/>
        </p:nvSpPr>
        <p:spPr bwMode="auto">
          <a:xfrm>
            <a:off x="1906588" y="1935163"/>
            <a:ext cx="6202362" cy="4102100"/>
          </a:xfrm>
          <a:prstGeom prst="rect">
            <a:avLst/>
          </a:prstGeom>
          <a:solidFill>
            <a:srgbClr val="EEF1F4"/>
          </a:solidFill>
          <a:ln w="125413">
            <a:solidFill>
              <a:srgbClr val="EEF1F4"/>
            </a:solidFill>
            <a:miter lim="800000"/>
            <a:headEnd/>
            <a:tailEnd/>
          </a:ln>
        </p:spPr>
        <p:txBody>
          <a:bodyPr/>
          <a:lstStyle/>
          <a:p>
            <a:endParaRPr lang="en-US"/>
          </a:p>
        </p:txBody>
      </p:sp>
      <p:sp>
        <p:nvSpPr>
          <p:cNvPr id="53256" name="Rectangle 7"/>
          <p:cNvSpPr>
            <a:spLocks noChangeArrowheads="1"/>
          </p:cNvSpPr>
          <p:nvPr/>
        </p:nvSpPr>
        <p:spPr bwMode="auto">
          <a:xfrm>
            <a:off x="1906588" y="1935163"/>
            <a:ext cx="6202362" cy="4102100"/>
          </a:xfrm>
          <a:prstGeom prst="rect">
            <a:avLst/>
          </a:prstGeom>
          <a:solidFill>
            <a:srgbClr val="EDEFF3"/>
          </a:solidFill>
          <a:ln w="107950">
            <a:solidFill>
              <a:srgbClr val="EDEFF3"/>
            </a:solidFill>
            <a:miter lim="800000"/>
            <a:headEnd/>
            <a:tailEnd/>
          </a:ln>
        </p:spPr>
        <p:txBody>
          <a:bodyPr/>
          <a:lstStyle/>
          <a:p>
            <a:endParaRPr lang="en-US"/>
          </a:p>
        </p:txBody>
      </p:sp>
      <p:sp>
        <p:nvSpPr>
          <p:cNvPr id="53257" name="Rectangle 8"/>
          <p:cNvSpPr>
            <a:spLocks noChangeArrowheads="1"/>
          </p:cNvSpPr>
          <p:nvPr/>
        </p:nvSpPr>
        <p:spPr bwMode="auto">
          <a:xfrm>
            <a:off x="1906588" y="1935163"/>
            <a:ext cx="6202362" cy="4102100"/>
          </a:xfrm>
          <a:prstGeom prst="rect">
            <a:avLst/>
          </a:prstGeom>
          <a:solidFill>
            <a:srgbClr val="EBEEF2"/>
          </a:solidFill>
          <a:ln w="88900">
            <a:solidFill>
              <a:srgbClr val="EBEEF2"/>
            </a:solidFill>
            <a:miter lim="800000"/>
            <a:headEnd/>
            <a:tailEnd/>
          </a:ln>
        </p:spPr>
        <p:txBody>
          <a:bodyPr/>
          <a:lstStyle/>
          <a:p>
            <a:endParaRPr lang="en-US"/>
          </a:p>
        </p:txBody>
      </p:sp>
      <p:sp>
        <p:nvSpPr>
          <p:cNvPr id="53258" name="Rectangle 9"/>
          <p:cNvSpPr>
            <a:spLocks noChangeArrowheads="1"/>
          </p:cNvSpPr>
          <p:nvPr/>
        </p:nvSpPr>
        <p:spPr bwMode="auto">
          <a:xfrm>
            <a:off x="1906588" y="1935163"/>
            <a:ext cx="6202362" cy="4102100"/>
          </a:xfrm>
          <a:prstGeom prst="rect">
            <a:avLst/>
          </a:prstGeom>
          <a:solidFill>
            <a:srgbClr val="EAECF1"/>
          </a:solidFill>
          <a:ln w="71438">
            <a:solidFill>
              <a:srgbClr val="EAECF1"/>
            </a:solidFill>
            <a:miter lim="800000"/>
            <a:headEnd/>
            <a:tailEnd/>
          </a:ln>
        </p:spPr>
        <p:txBody>
          <a:bodyPr/>
          <a:lstStyle/>
          <a:p>
            <a:endParaRPr lang="en-US"/>
          </a:p>
        </p:txBody>
      </p:sp>
      <p:sp>
        <p:nvSpPr>
          <p:cNvPr id="53259" name="Rectangle 10"/>
          <p:cNvSpPr>
            <a:spLocks noChangeArrowheads="1"/>
          </p:cNvSpPr>
          <p:nvPr/>
        </p:nvSpPr>
        <p:spPr bwMode="auto">
          <a:xfrm>
            <a:off x="1906588" y="1935163"/>
            <a:ext cx="6202362" cy="4102100"/>
          </a:xfrm>
          <a:prstGeom prst="rect">
            <a:avLst/>
          </a:prstGeom>
          <a:solidFill>
            <a:srgbClr val="E9EBF0"/>
          </a:solidFill>
          <a:ln w="53975">
            <a:solidFill>
              <a:srgbClr val="E9EBF0"/>
            </a:solidFill>
            <a:miter lim="800000"/>
            <a:headEnd/>
            <a:tailEnd/>
          </a:ln>
        </p:spPr>
        <p:txBody>
          <a:bodyPr/>
          <a:lstStyle/>
          <a:p>
            <a:endParaRPr lang="en-US"/>
          </a:p>
        </p:txBody>
      </p:sp>
      <p:sp>
        <p:nvSpPr>
          <p:cNvPr id="53260" name="Rectangle 11"/>
          <p:cNvSpPr>
            <a:spLocks noChangeArrowheads="1"/>
          </p:cNvSpPr>
          <p:nvPr/>
        </p:nvSpPr>
        <p:spPr bwMode="auto">
          <a:xfrm>
            <a:off x="1906588" y="1935163"/>
            <a:ext cx="6202362" cy="4102100"/>
          </a:xfrm>
          <a:prstGeom prst="rect">
            <a:avLst/>
          </a:prstGeom>
          <a:solidFill>
            <a:srgbClr val="E7EAEF"/>
          </a:solidFill>
          <a:ln w="36513">
            <a:solidFill>
              <a:srgbClr val="E7EAEF"/>
            </a:solidFill>
            <a:miter lim="800000"/>
            <a:headEnd/>
            <a:tailEnd/>
          </a:ln>
        </p:spPr>
        <p:txBody>
          <a:bodyPr/>
          <a:lstStyle/>
          <a:p>
            <a:endParaRPr lang="en-US"/>
          </a:p>
        </p:txBody>
      </p:sp>
      <p:sp>
        <p:nvSpPr>
          <p:cNvPr id="53261" name="Rectangle 12"/>
          <p:cNvSpPr>
            <a:spLocks noChangeArrowheads="1"/>
          </p:cNvSpPr>
          <p:nvPr/>
        </p:nvSpPr>
        <p:spPr bwMode="auto">
          <a:xfrm>
            <a:off x="1906588" y="1935163"/>
            <a:ext cx="6202362" cy="4102100"/>
          </a:xfrm>
          <a:prstGeom prst="rect">
            <a:avLst/>
          </a:prstGeom>
          <a:solidFill>
            <a:srgbClr val="E6E9EF"/>
          </a:solidFill>
          <a:ln w="17463">
            <a:solidFill>
              <a:srgbClr val="E6E9EF"/>
            </a:solidFill>
            <a:miter lim="800000"/>
            <a:headEnd/>
            <a:tailEnd/>
          </a:ln>
        </p:spPr>
        <p:txBody>
          <a:bodyPr/>
          <a:lstStyle/>
          <a:p>
            <a:endParaRPr lang="en-US"/>
          </a:p>
        </p:txBody>
      </p:sp>
      <p:sp>
        <p:nvSpPr>
          <p:cNvPr id="53262" name="Rectangle 13"/>
          <p:cNvSpPr>
            <a:spLocks noChangeArrowheads="1"/>
          </p:cNvSpPr>
          <p:nvPr/>
        </p:nvSpPr>
        <p:spPr bwMode="auto">
          <a:xfrm>
            <a:off x="1835150" y="1844675"/>
            <a:ext cx="6219825" cy="4157663"/>
          </a:xfrm>
          <a:prstGeom prst="rect">
            <a:avLst/>
          </a:prstGeom>
          <a:solidFill>
            <a:srgbClr val="FFFFFF"/>
          </a:solidFill>
          <a:ln w="9525">
            <a:noFill/>
            <a:miter lim="800000"/>
            <a:headEnd/>
            <a:tailEnd/>
          </a:ln>
        </p:spPr>
        <p:txBody>
          <a:bodyPr/>
          <a:lstStyle/>
          <a:p>
            <a:endParaRPr lang="en-US"/>
          </a:p>
        </p:txBody>
      </p:sp>
      <p:sp>
        <p:nvSpPr>
          <p:cNvPr id="53263" name="Freeform 14"/>
          <p:cNvSpPr>
            <a:spLocks/>
          </p:cNvSpPr>
          <p:nvPr/>
        </p:nvSpPr>
        <p:spPr bwMode="auto">
          <a:xfrm>
            <a:off x="1835150" y="1844675"/>
            <a:ext cx="6219825" cy="4157663"/>
          </a:xfrm>
          <a:custGeom>
            <a:avLst/>
            <a:gdLst>
              <a:gd name="T0" fmla="*/ 0 w 3918"/>
              <a:gd name="T1" fmla="*/ 0 h 2619"/>
              <a:gd name="T2" fmla="*/ 0 w 3918"/>
              <a:gd name="T3" fmla="*/ 4157663 h 2619"/>
              <a:gd name="T4" fmla="*/ 6219825 w 3918"/>
              <a:gd name="T5" fmla="*/ 4157663 h 2619"/>
              <a:gd name="T6" fmla="*/ 0 60000 65536"/>
              <a:gd name="T7" fmla="*/ 0 60000 65536"/>
              <a:gd name="T8" fmla="*/ 0 60000 65536"/>
              <a:gd name="T9" fmla="*/ 0 w 3918"/>
              <a:gd name="T10" fmla="*/ 0 h 2619"/>
              <a:gd name="T11" fmla="*/ 3918 w 3918"/>
              <a:gd name="T12" fmla="*/ 2619 h 2619"/>
            </a:gdLst>
            <a:ahLst/>
            <a:cxnLst>
              <a:cxn ang="T6">
                <a:pos x="T0" y="T1"/>
              </a:cxn>
              <a:cxn ang="T7">
                <a:pos x="T2" y="T3"/>
              </a:cxn>
              <a:cxn ang="T8">
                <a:pos x="T4" y="T5"/>
              </a:cxn>
            </a:cxnLst>
            <a:rect l="T9" t="T10" r="T11" b="T12"/>
            <a:pathLst>
              <a:path w="3918" h="2619">
                <a:moveTo>
                  <a:pt x="0" y="0"/>
                </a:moveTo>
                <a:lnTo>
                  <a:pt x="0" y="2619"/>
                </a:lnTo>
                <a:lnTo>
                  <a:pt x="3918" y="2619"/>
                </a:lnTo>
              </a:path>
            </a:pathLst>
          </a:custGeom>
          <a:noFill/>
          <a:ln w="17463">
            <a:solidFill>
              <a:srgbClr val="000000"/>
            </a:solidFill>
            <a:round/>
            <a:headEnd/>
            <a:tailEnd/>
          </a:ln>
        </p:spPr>
        <p:txBody>
          <a:bodyPr/>
          <a:lstStyle/>
          <a:p>
            <a:endParaRPr lang="en-US"/>
          </a:p>
        </p:txBody>
      </p:sp>
      <p:sp>
        <p:nvSpPr>
          <p:cNvPr id="53264" name="Rectangle 15"/>
          <p:cNvSpPr>
            <a:spLocks noChangeArrowheads="1"/>
          </p:cNvSpPr>
          <p:nvPr/>
        </p:nvSpPr>
        <p:spPr bwMode="auto">
          <a:xfrm>
            <a:off x="7072313" y="6049963"/>
            <a:ext cx="1065212" cy="461962"/>
          </a:xfrm>
          <a:prstGeom prst="rect">
            <a:avLst/>
          </a:prstGeom>
          <a:noFill/>
          <a:ln w="9525">
            <a:noFill/>
            <a:miter lim="800000"/>
            <a:headEnd/>
            <a:tailEnd/>
          </a:ln>
        </p:spPr>
        <p:txBody>
          <a:bodyPr wrap="none" lIns="0" tIns="0" rIns="0" bIns="0">
            <a:spAutoFit/>
          </a:bodyPr>
          <a:lstStyle/>
          <a:p>
            <a:pPr eaLnBrk="0" hangingPunct="0"/>
            <a:r>
              <a:rPr lang="en-US" sz="1500" b="1" u="none">
                <a:solidFill>
                  <a:srgbClr val="000000"/>
                </a:solidFill>
              </a:rPr>
              <a:t>Quantity of </a:t>
            </a:r>
          </a:p>
          <a:p>
            <a:pPr eaLnBrk="0" hangingPunct="0"/>
            <a:r>
              <a:rPr lang="en-US" sz="1500" b="1" u="none">
                <a:solidFill>
                  <a:srgbClr val="000000"/>
                </a:solidFill>
              </a:rPr>
              <a:t>Pollution </a:t>
            </a:r>
            <a:endParaRPr lang="en-US" sz="2400" u="none">
              <a:latin typeface="Times New Roman" pitchFamily="18" charset="0"/>
            </a:endParaRPr>
          </a:p>
        </p:txBody>
      </p:sp>
      <p:sp>
        <p:nvSpPr>
          <p:cNvPr id="53265" name="Rectangle 16"/>
          <p:cNvSpPr>
            <a:spLocks noChangeArrowheads="1"/>
          </p:cNvSpPr>
          <p:nvPr/>
        </p:nvSpPr>
        <p:spPr bwMode="auto">
          <a:xfrm>
            <a:off x="1679575" y="6056313"/>
            <a:ext cx="106363" cy="228600"/>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0</a:t>
            </a:r>
            <a:endParaRPr lang="en-US" sz="2400" u="none">
              <a:latin typeface="Times New Roman" pitchFamily="18" charset="0"/>
            </a:endParaRPr>
          </a:p>
        </p:txBody>
      </p:sp>
      <p:sp>
        <p:nvSpPr>
          <p:cNvPr id="53266" name="Rectangle 17"/>
          <p:cNvSpPr>
            <a:spLocks noChangeArrowheads="1"/>
          </p:cNvSpPr>
          <p:nvPr/>
        </p:nvSpPr>
        <p:spPr bwMode="auto">
          <a:xfrm>
            <a:off x="1574800" y="2082800"/>
            <a:ext cx="107950" cy="230188"/>
          </a:xfrm>
          <a:prstGeom prst="rect">
            <a:avLst/>
          </a:prstGeom>
          <a:noFill/>
          <a:ln w="9525">
            <a:noFill/>
            <a:miter lim="800000"/>
            <a:headEnd/>
            <a:tailEnd/>
          </a:ln>
        </p:spPr>
        <p:txBody>
          <a:bodyPr wrap="none" lIns="0" tIns="0" rIns="0" bIns="0">
            <a:spAutoFit/>
          </a:bodyPr>
          <a:lstStyle/>
          <a:p>
            <a:pPr eaLnBrk="0" hangingPunct="0"/>
            <a:r>
              <a:rPr lang="en-US" sz="1500" b="1" u="none">
                <a:solidFill>
                  <a:srgbClr val="000000"/>
                </a:solidFill>
              </a:rPr>
              <a:t>$</a:t>
            </a:r>
            <a:endParaRPr lang="en-US" sz="2400" u="none">
              <a:latin typeface="Times New Roman" pitchFamily="18" charset="0"/>
            </a:endParaRPr>
          </a:p>
        </p:txBody>
      </p:sp>
      <p:grpSp>
        <p:nvGrpSpPr>
          <p:cNvPr id="2" name="Group 18"/>
          <p:cNvGrpSpPr>
            <a:grpSpLocks/>
          </p:cNvGrpSpPr>
          <p:nvPr/>
        </p:nvGrpSpPr>
        <p:grpSpPr bwMode="auto">
          <a:xfrm>
            <a:off x="4837113" y="3817938"/>
            <a:ext cx="1136650" cy="230187"/>
            <a:chOff x="2919" y="2205"/>
            <a:chExt cx="716" cy="145"/>
          </a:xfrm>
        </p:grpSpPr>
        <p:sp>
          <p:nvSpPr>
            <p:cNvPr id="53280" name="Line 19"/>
            <p:cNvSpPr>
              <a:spLocks noChangeShapeType="1"/>
            </p:cNvSpPr>
            <p:nvPr/>
          </p:nvSpPr>
          <p:spPr bwMode="auto">
            <a:xfrm>
              <a:off x="2919" y="2277"/>
              <a:ext cx="259" cy="1"/>
            </a:xfrm>
            <a:prstGeom prst="line">
              <a:avLst/>
            </a:prstGeom>
            <a:noFill/>
            <a:ln w="17463">
              <a:solidFill>
                <a:srgbClr val="000000"/>
              </a:solidFill>
              <a:round/>
              <a:headEnd/>
              <a:tailEnd/>
            </a:ln>
          </p:spPr>
          <p:txBody>
            <a:bodyPr/>
            <a:lstStyle/>
            <a:p>
              <a:endParaRPr lang="en-US"/>
            </a:p>
          </p:txBody>
        </p:sp>
        <p:sp>
          <p:nvSpPr>
            <p:cNvPr id="53281" name="Rectangle 20"/>
            <p:cNvSpPr>
              <a:spLocks noChangeArrowheads="1"/>
            </p:cNvSpPr>
            <p:nvPr/>
          </p:nvSpPr>
          <p:spPr bwMode="auto">
            <a:xfrm>
              <a:off x="3217" y="2205"/>
              <a:ext cx="418" cy="145"/>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Optimal</a:t>
              </a:r>
              <a:endParaRPr lang="en-US" sz="2400" u="none">
                <a:latin typeface="Times New Roman" pitchFamily="18" charset="0"/>
              </a:endParaRPr>
            </a:p>
          </p:txBody>
        </p:sp>
      </p:grpSp>
      <p:grpSp>
        <p:nvGrpSpPr>
          <p:cNvPr id="3" name="Group 21"/>
          <p:cNvGrpSpPr>
            <a:grpSpLocks/>
          </p:cNvGrpSpPr>
          <p:nvPr/>
        </p:nvGrpSpPr>
        <p:grpSpPr bwMode="auto">
          <a:xfrm>
            <a:off x="2347913" y="2297113"/>
            <a:ext cx="5337175" cy="3746500"/>
            <a:chOff x="1343" y="1255"/>
            <a:chExt cx="3362" cy="2360"/>
          </a:xfrm>
        </p:grpSpPr>
        <p:sp>
          <p:nvSpPr>
            <p:cNvPr id="53277" name="Line 22"/>
            <p:cNvSpPr>
              <a:spLocks noChangeShapeType="1"/>
            </p:cNvSpPr>
            <p:nvPr/>
          </p:nvSpPr>
          <p:spPr bwMode="auto">
            <a:xfrm>
              <a:off x="1343" y="1255"/>
              <a:ext cx="2826" cy="1899"/>
            </a:xfrm>
            <a:prstGeom prst="line">
              <a:avLst/>
            </a:prstGeom>
            <a:noFill/>
            <a:ln w="53975">
              <a:solidFill>
                <a:srgbClr val="003F95"/>
              </a:solidFill>
              <a:round/>
              <a:headEnd/>
              <a:tailEnd/>
            </a:ln>
          </p:spPr>
          <p:txBody>
            <a:bodyPr/>
            <a:lstStyle/>
            <a:p>
              <a:endParaRPr lang="en-US"/>
            </a:p>
          </p:txBody>
        </p:sp>
        <p:sp>
          <p:nvSpPr>
            <p:cNvPr id="53278" name="Rectangle 23"/>
            <p:cNvSpPr>
              <a:spLocks noChangeArrowheads="1"/>
            </p:cNvSpPr>
            <p:nvPr/>
          </p:nvSpPr>
          <p:spPr bwMode="auto">
            <a:xfrm>
              <a:off x="4226" y="3091"/>
              <a:ext cx="479" cy="291"/>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Marginal</a:t>
              </a:r>
            </a:p>
            <a:p>
              <a:pPr eaLnBrk="0" hangingPunct="0"/>
              <a:r>
                <a:rPr lang="en-US" sz="1500" u="none">
                  <a:solidFill>
                    <a:srgbClr val="000000"/>
                  </a:solidFill>
                </a:rPr>
                <a:t> Benefit</a:t>
              </a:r>
              <a:endParaRPr lang="en-US" sz="2400" u="none">
                <a:latin typeface="Times New Roman" pitchFamily="18" charset="0"/>
              </a:endParaRPr>
            </a:p>
          </p:txBody>
        </p:sp>
        <p:sp>
          <p:nvSpPr>
            <p:cNvPr id="53279" name="Rectangle 24"/>
            <p:cNvSpPr>
              <a:spLocks noChangeArrowheads="1"/>
            </p:cNvSpPr>
            <p:nvPr/>
          </p:nvSpPr>
          <p:spPr bwMode="auto">
            <a:xfrm>
              <a:off x="4073" y="3241"/>
              <a:ext cx="1" cy="374"/>
            </a:xfrm>
            <a:prstGeom prst="rect">
              <a:avLst/>
            </a:prstGeom>
            <a:noFill/>
            <a:ln w="9525">
              <a:noFill/>
              <a:miter lim="800000"/>
              <a:headEnd/>
              <a:tailEnd/>
            </a:ln>
          </p:spPr>
          <p:txBody>
            <a:bodyPr wrap="none" lIns="0" tIns="0" rIns="0" bIns="0">
              <a:spAutoFit/>
            </a:bodyPr>
            <a:lstStyle/>
            <a:p>
              <a:pPr eaLnBrk="0" hangingPunct="0"/>
              <a:endParaRPr lang="en-US" sz="1500" u="none">
                <a:solidFill>
                  <a:srgbClr val="000000"/>
                </a:solidFill>
              </a:endParaRPr>
            </a:p>
            <a:p>
              <a:pPr eaLnBrk="0" hangingPunct="0"/>
              <a:endParaRPr lang="en-US" sz="2400" u="none">
                <a:latin typeface="Times New Roman" pitchFamily="18" charset="0"/>
              </a:endParaRPr>
            </a:p>
          </p:txBody>
        </p:sp>
      </p:grpSp>
      <p:grpSp>
        <p:nvGrpSpPr>
          <p:cNvPr id="4" name="Group 25"/>
          <p:cNvGrpSpPr>
            <a:grpSpLocks/>
          </p:cNvGrpSpPr>
          <p:nvPr/>
        </p:nvGrpSpPr>
        <p:grpSpPr bwMode="auto">
          <a:xfrm>
            <a:off x="2252663" y="2022475"/>
            <a:ext cx="5422900" cy="3554413"/>
            <a:chOff x="1310" y="1083"/>
            <a:chExt cx="3416" cy="2239"/>
          </a:xfrm>
        </p:grpSpPr>
        <p:sp>
          <p:nvSpPr>
            <p:cNvPr id="53274" name="Line 26"/>
            <p:cNvSpPr>
              <a:spLocks noChangeShapeType="1"/>
            </p:cNvSpPr>
            <p:nvPr/>
          </p:nvSpPr>
          <p:spPr bwMode="auto">
            <a:xfrm flipH="1">
              <a:off x="1310" y="1401"/>
              <a:ext cx="2837" cy="1921"/>
            </a:xfrm>
            <a:prstGeom prst="line">
              <a:avLst/>
            </a:prstGeom>
            <a:noFill/>
            <a:ln w="53975">
              <a:solidFill>
                <a:srgbClr val="003F95"/>
              </a:solidFill>
              <a:round/>
              <a:headEnd/>
              <a:tailEnd/>
            </a:ln>
          </p:spPr>
          <p:txBody>
            <a:bodyPr/>
            <a:lstStyle/>
            <a:p>
              <a:endParaRPr lang="en-US"/>
            </a:p>
          </p:txBody>
        </p:sp>
        <p:sp>
          <p:nvSpPr>
            <p:cNvPr id="53275" name="Rectangle 27"/>
            <p:cNvSpPr>
              <a:spLocks noChangeArrowheads="1"/>
            </p:cNvSpPr>
            <p:nvPr/>
          </p:nvSpPr>
          <p:spPr bwMode="auto">
            <a:xfrm>
              <a:off x="4160" y="1083"/>
              <a:ext cx="566" cy="291"/>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  Marginal </a:t>
              </a:r>
            </a:p>
            <a:p>
              <a:pPr eaLnBrk="0" hangingPunct="0"/>
              <a:r>
                <a:rPr lang="en-US" sz="1500" u="none">
                  <a:solidFill>
                    <a:srgbClr val="000000"/>
                  </a:solidFill>
                </a:rPr>
                <a:t>  Cost </a:t>
              </a:r>
              <a:endParaRPr lang="en-US" sz="2400" u="none">
                <a:latin typeface="Times New Roman" pitchFamily="18" charset="0"/>
              </a:endParaRPr>
            </a:p>
          </p:txBody>
        </p:sp>
        <p:sp>
          <p:nvSpPr>
            <p:cNvPr id="53276" name="Rectangle 28"/>
            <p:cNvSpPr>
              <a:spLocks noChangeArrowheads="1"/>
            </p:cNvSpPr>
            <p:nvPr/>
          </p:nvSpPr>
          <p:spPr bwMode="auto">
            <a:xfrm>
              <a:off x="3815" y="1233"/>
              <a:ext cx="330" cy="288"/>
            </a:xfrm>
            <a:prstGeom prst="rect">
              <a:avLst/>
            </a:prstGeom>
            <a:noFill/>
            <a:ln w="9525">
              <a:noFill/>
              <a:miter lim="800000"/>
              <a:headEnd/>
              <a:tailEnd/>
            </a:ln>
          </p:spPr>
          <p:txBody>
            <a:bodyPr wrap="none" lIns="0" tIns="0" rIns="0" bIns="0">
              <a:spAutoFit/>
            </a:bodyPr>
            <a:lstStyle/>
            <a:p>
              <a:pPr eaLnBrk="0" hangingPunct="0"/>
              <a:r>
                <a:rPr lang="en-US" sz="1500" u="none">
                  <a:solidFill>
                    <a:srgbClr val="000000"/>
                  </a:solidFill>
                </a:rPr>
                <a:t>          </a:t>
              </a:r>
            </a:p>
            <a:p>
              <a:pPr eaLnBrk="0" hangingPunct="0"/>
              <a:r>
                <a:rPr lang="en-US" sz="1500" u="none">
                  <a:solidFill>
                    <a:srgbClr val="000000"/>
                  </a:solidFill>
                </a:rPr>
                <a:t>          </a:t>
              </a:r>
              <a:endParaRPr lang="en-US" sz="2400" u="none">
                <a:latin typeface="Times New Roman" pitchFamily="18" charset="0"/>
              </a:endParaRPr>
            </a:p>
          </p:txBody>
        </p:sp>
      </p:grpSp>
      <p:grpSp>
        <p:nvGrpSpPr>
          <p:cNvPr id="5" name="Group 34"/>
          <p:cNvGrpSpPr>
            <a:grpSpLocks/>
          </p:cNvGrpSpPr>
          <p:nvPr/>
        </p:nvGrpSpPr>
        <p:grpSpPr bwMode="auto">
          <a:xfrm>
            <a:off x="4403725" y="3784600"/>
            <a:ext cx="636588" cy="2578100"/>
            <a:chOff x="2649" y="2244"/>
            <a:chExt cx="401" cy="1496"/>
          </a:xfrm>
        </p:grpSpPr>
        <p:sp>
          <p:nvSpPr>
            <p:cNvPr id="53271" name="Line 35"/>
            <p:cNvSpPr>
              <a:spLocks noChangeShapeType="1"/>
            </p:cNvSpPr>
            <p:nvPr/>
          </p:nvSpPr>
          <p:spPr bwMode="auto">
            <a:xfrm flipV="1">
              <a:off x="2852" y="2277"/>
              <a:ext cx="1" cy="1304"/>
            </a:xfrm>
            <a:prstGeom prst="line">
              <a:avLst/>
            </a:prstGeom>
            <a:noFill/>
            <a:ln w="17463">
              <a:solidFill>
                <a:schemeClr val="tx1"/>
              </a:solidFill>
              <a:prstDash val="sysDot"/>
              <a:round/>
              <a:headEnd/>
              <a:tailEnd/>
            </a:ln>
          </p:spPr>
          <p:txBody>
            <a:bodyPr/>
            <a:lstStyle/>
            <a:p>
              <a:endParaRPr lang="en-US"/>
            </a:p>
          </p:txBody>
        </p:sp>
        <p:sp>
          <p:nvSpPr>
            <p:cNvPr id="53272" name="Oval 36"/>
            <p:cNvSpPr>
              <a:spLocks noChangeArrowheads="1"/>
            </p:cNvSpPr>
            <p:nvPr/>
          </p:nvSpPr>
          <p:spPr bwMode="auto">
            <a:xfrm>
              <a:off x="2818" y="2244"/>
              <a:ext cx="79" cy="67"/>
            </a:xfrm>
            <a:prstGeom prst="ellipse">
              <a:avLst/>
            </a:prstGeom>
            <a:solidFill>
              <a:srgbClr val="000000"/>
            </a:solidFill>
            <a:ln w="9525">
              <a:noFill/>
              <a:round/>
              <a:headEnd/>
              <a:tailEnd/>
            </a:ln>
          </p:spPr>
          <p:txBody>
            <a:bodyPr/>
            <a:lstStyle/>
            <a:p>
              <a:endParaRPr lang="en-US"/>
            </a:p>
          </p:txBody>
        </p:sp>
        <p:sp>
          <p:nvSpPr>
            <p:cNvPr id="53273" name="Rectangle 37"/>
            <p:cNvSpPr>
              <a:spLocks noChangeArrowheads="1"/>
            </p:cNvSpPr>
            <p:nvPr/>
          </p:nvSpPr>
          <p:spPr bwMode="auto">
            <a:xfrm>
              <a:off x="2649" y="3615"/>
              <a:ext cx="401" cy="125"/>
            </a:xfrm>
            <a:prstGeom prst="rect">
              <a:avLst/>
            </a:prstGeom>
            <a:noFill/>
            <a:ln w="9525">
              <a:noFill/>
              <a:miter lim="800000"/>
              <a:headEnd/>
              <a:tailEnd/>
            </a:ln>
          </p:spPr>
          <p:txBody>
            <a:bodyPr lIns="0" tIns="0" rIns="0" bIns="0">
              <a:spAutoFit/>
            </a:bodyPr>
            <a:lstStyle/>
            <a:p>
              <a:pPr eaLnBrk="0" hangingPunct="0"/>
              <a:r>
                <a:rPr lang="en-US" sz="1500" i="1" u="none">
                  <a:solidFill>
                    <a:srgbClr val="000000"/>
                  </a:solidFill>
                </a:rPr>
                <a:t>Q </a:t>
              </a:r>
              <a:r>
                <a:rPr lang="en-US" sz="1500" u="none" baseline="-25000">
                  <a:solidFill>
                    <a:srgbClr val="000000"/>
                  </a:solidFill>
                </a:rPr>
                <a:t>Welfare</a:t>
              </a:r>
              <a:endParaRPr lang="en-US" sz="2400" u="none">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pPr eaLnBrk="1" hangingPunct="1">
              <a:defRPr/>
            </a:pPr>
            <a:r>
              <a:rPr lang="en-US" smtClean="0">
                <a:solidFill>
                  <a:srgbClr val="99FF33"/>
                </a:solidFill>
              </a:rPr>
              <a:t>PUBLIC POLICIES TOWARD EXTERNALITIES</a:t>
            </a:r>
          </a:p>
        </p:txBody>
      </p:sp>
      <p:sp>
        <p:nvSpPr>
          <p:cNvPr id="495619" name="Rectangle 3"/>
          <p:cNvSpPr>
            <a:spLocks noGrp="1" noChangeArrowheads="1"/>
          </p:cNvSpPr>
          <p:nvPr>
            <p:ph type="body" idx="1"/>
          </p:nvPr>
        </p:nvSpPr>
        <p:spPr>
          <a:xfrm>
            <a:off x="490538" y="1725613"/>
            <a:ext cx="8078787" cy="4114800"/>
          </a:xfrm>
        </p:spPr>
        <p:txBody>
          <a:bodyPr/>
          <a:lstStyle/>
          <a:p>
            <a:pPr eaLnBrk="1" hangingPunct="1">
              <a:defRPr/>
            </a:pPr>
            <a:r>
              <a:rPr lang="en-US" dirty="0" smtClean="0">
                <a:solidFill>
                  <a:srgbClr val="FFFFFF"/>
                </a:solidFill>
              </a:rPr>
              <a:t>When externalities are significant, government may attempt to solve the problem through . . .</a:t>
            </a:r>
          </a:p>
          <a:p>
            <a:pPr lvl="1" eaLnBrk="1" hangingPunct="1">
              <a:defRPr/>
            </a:pPr>
            <a:r>
              <a:rPr lang="en-US" dirty="0" smtClean="0">
                <a:solidFill>
                  <a:srgbClr val="FFFFFF"/>
                </a:solidFill>
              </a:rPr>
              <a:t>Direct Controls policies(sometimes called command-and-control policies).</a:t>
            </a:r>
          </a:p>
          <a:p>
            <a:pPr lvl="1" eaLnBrk="1" hangingPunct="1">
              <a:defRPr/>
            </a:pPr>
            <a:r>
              <a:rPr lang="en-US" dirty="0" smtClean="0">
                <a:solidFill>
                  <a:srgbClr val="FFFFFF"/>
                </a:solidFill>
              </a:rPr>
              <a:t>market-based policies.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pPr eaLnBrk="1" hangingPunct="1">
              <a:defRPr/>
            </a:pPr>
            <a:r>
              <a:rPr lang="en-US" smtClean="0">
                <a:solidFill>
                  <a:srgbClr val="99FF33"/>
                </a:solidFill>
              </a:rPr>
              <a:t>Command-and-Control Policies:</a:t>
            </a:r>
          </a:p>
        </p:txBody>
      </p:sp>
      <p:sp>
        <p:nvSpPr>
          <p:cNvPr id="496643" name="Rectangle 3"/>
          <p:cNvSpPr>
            <a:spLocks noGrp="1" noChangeArrowheads="1"/>
          </p:cNvSpPr>
          <p:nvPr>
            <p:ph type="body" idx="1"/>
          </p:nvPr>
        </p:nvSpPr>
        <p:spPr>
          <a:xfrm>
            <a:off x="460375" y="1930400"/>
            <a:ext cx="8069263" cy="3856038"/>
          </a:xfrm>
        </p:spPr>
        <p:txBody>
          <a:bodyPr/>
          <a:lstStyle/>
          <a:p>
            <a:pPr eaLnBrk="1" hangingPunct="1">
              <a:defRPr/>
            </a:pPr>
            <a:r>
              <a:rPr lang="en-US" dirty="0" smtClean="0">
                <a:solidFill>
                  <a:schemeClr val="tx1">
                    <a:lumMod val="95000"/>
                  </a:schemeClr>
                </a:solidFill>
              </a:rPr>
              <a:t>Usually take the form of regulations: </a:t>
            </a:r>
          </a:p>
          <a:p>
            <a:pPr lvl="1" eaLnBrk="1" hangingPunct="1">
              <a:defRPr/>
            </a:pPr>
            <a:r>
              <a:rPr lang="en-US" dirty="0" smtClean="0">
                <a:solidFill>
                  <a:schemeClr val="tx1">
                    <a:lumMod val="95000"/>
                  </a:schemeClr>
                </a:solidFill>
              </a:rPr>
              <a:t>Forbid certain behaviors.</a:t>
            </a:r>
          </a:p>
          <a:p>
            <a:pPr lvl="1" eaLnBrk="1" hangingPunct="1">
              <a:defRPr/>
            </a:pPr>
            <a:r>
              <a:rPr lang="en-US" dirty="0" smtClean="0">
                <a:solidFill>
                  <a:schemeClr val="tx1">
                    <a:lumMod val="95000"/>
                  </a:schemeClr>
                </a:solidFill>
              </a:rPr>
              <a:t>Require certain behaviors.</a:t>
            </a:r>
          </a:p>
          <a:p>
            <a:pPr lvl="1" eaLnBrk="1" hangingPunct="1">
              <a:defRPr/>
            </a:pPr>
            <a:r>
              <a:rPr lang="en-US" dirty="0" smtClean="0">
                <a:solidFill>
                  <a:schemeClr val="tx1">
                    <a:lumMod val="95000"/>
                  </a:schemeClr>
                </a:solidFill>
              </a:rPr>
              <a:t>Example:</a:t>
            </a:r>
          </a:p>
          <a:p>
            <a:pPr marL="1085850" lvl="2" eaLnBrk="1" hangingPunct="1">
              <a:defRPr/>
            </a:pPr>
            <a:r>
              <a:rPr lang="en-US" dirty="0" smtClean="0">
                <a:solidFill>
                  <a:schemeClr val="tx1">
                    <a:lumMod val="95000"/>
                  </a:schemeClr>
                </a:solidFill>
              </a:rPr>
              <a:t>Banning the use of certain chemicals.</a:t>
            </a:r>
          </a:p>
          <a:p>
            <a:pPr marL="1085850" lvl="2" eaLnBrk="1" hangingPunct="1">
              <a:defRPr/>
            </a:pPr>
            <a:r>
              <a:rPr lang="en-US" dirty="0" smtClean="0">
                <a:solidFill>
                  <a:schemeClr val="tx1">
                    <a:lumMod val="95000"/>
                  </a:schemeClr>
                </a:solidFill>
              </a:rPr>
              <a:t>Setting a maximum on pollution emission levels.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eaLnBrk="1" hangingPunct="1">
              <a:defRPr/>
            </a:pPr>
            <a:r>
              <a:rPr lang="en-US" dirty="0" smtClean="0">
                <a:solidFill>
                  <a:srgbClr val="99FF33"/>
                </a:solidFill>
              </a:rPr>
              <a:t>Market-Based Policy: </a:t>
            </a:r>
            <a:br>
              <a:rPr lang="en-US" dirty="0" smtClean="0">
                <a:solidFill>
                  <a:srgbClr val="99FF33"/>
                </a:solidFill>
              </a:rPr>
            </a:br>
            <a:r>
              <a:rPr lang="en-US" dirty="0" smtClean="0">
                <a:solidFill>
                  <a:srgbClr val="99FF33"/>
                </a:solidFill>
              </a:rPr>
              <a:t>Corrective Taxes</a:t>
            </a:r>
          </a:p>
        </p:txBody>
      </p:sp>
      <p:sp>
        <p:nvSpPr>
          <p:cNvPr id="497667" name="Rectangle 3"/>
          <p:cNvSpPr>
            <a:spLocks noGrp="1" noChangeArrowheads="1"/>
          </p:cNvSpPr>
          <p:nvPr>
            <p:ph type="body" idx="1"/>
          </p:nvPr>
        </p:nvSpPr>
        <p:spPr>
          <a:xfrm>
            <a:off x="503238" y="1779588"/>
            <a:ext cx="8080375" cy="3937000"/>
          </a:xfrm>
        </p:spPr>
        <p:txBody>
          <a:bodyPr/>
          <a:lstStyle/>
          <a:p>
            <a:pPr eaLnBrk="1" hangingPunct="1">
              <a:defRPr/>
            </a:pPr>
            <a:r>
              <a:rPr lang="en-US" dirty="0" smtClean="0"/>
              <a:t>Government uses taxes to align private incentives with social efficiency, i.e. to internalize the externality.</a:t>
            </a:r>
          </a:p>
          <a:p>
            <a:pPr eaLnBrk="1" hangingPunct="1">
              <a:defRPr/>
            </a:pPr>
            <a:r>
              <a:rPr lang="en-US" i="1" dirty="0" smtClean="0">
                <a:solidFill>
                  <a:srgbClr val="FFFF00"/>
                </a:solidFill>
              </a:rPr>
              <a:t>Corrective taxes</a:t>
            </a:r>
            <a:r>
              <a:rPr lang="en-US" i="1" dirty="0" smtClean="0">
                <a:solidFill>
                  <a:srgbClr val="25A9A6"/>
                </a:solidFill>
              </a:rPr>
              <a:t> </a:t>
            </a:r>
            <a:r>
              <a:rPr lang="en-US" dirty="0" smtClean="0"/>
              <a:t>are taxes enacted to correct the effects of a negative externality.</a:t>
            </a:r>
          </a:p>
          <a:p>
            <a:pPr lvl="1" eaLnBrk="1" hangingPunct="1">
              <a:defRPr/>
            </a:pPr>
            <a:r>
              <a:rPr lang="en-US" dirty="0" smtClean="0"/>
              <a:t>Also called </a:t>
            </a:r>
            <a:r>
              <a:rPr lang="en-US" dirty="0" err="1" smtClean="0"/>
              <a:t>Pigouvian</a:t>
            </a:r>
            <a:r>
              <a:rPr lang="en-US" dirty="0" smtClean="0"/>
              <a:t> taxes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C:\Documents and Settings\rahmed\Local Settings\Temporary Internet Files\Content.IE5\YTQR7PSN\MPj04372560000[1].jpg"/>
          <p:cNvPicPr>
            <a:picLocks noChangeAspect="1" noChangeArrowheads="1"/>
          </p:cNvPicPr>
          <p:nvPr/>
        </p:nvPicPr>
        <p:blipFill>
          <a:blip r:embed="rId2" cstate="print"/>
          <a:srcRect/>
          <a:stretch>
            <a:fillRect/>
          </a:stretch>
        </p:blipFill>
        <p:spPr bwMode="auto">
          <a:xfrm>
            <a:off x="0" y="7938"/>
            <a:ext cx="9144000" cy="6850062"/>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dirty="0" smtClean="0">
                <a:solidFill>
                  <a:schemeClr val="bg2">
                    <a:lumMod val="75000"/>
                  </a:schemeClr>
                </a:solidFill>
              </a:rPr>
              <a:t>Economics of Pollution</a:t>
            </a:r>
          </a:p>
        </p:txBody>
      </p:sp>
      <p:sp>
        <p:nvSpPr>
          <p:cNvPr id="46084" name="Content Placeholder 2"/>
          <p:cNvSpPr>
            <a:spLocks noGrp="1"/>
          </p:cNvSpPr>
          <p:nvPr>
            <p:ph idx="1"/>
          </p:nvPr>
        </p:nvSpPr>
        <p:spPr>
          <a:xfrm>
            <a:off x="25400" y="1320800"/>
            <a:ext cx="6578600" cy="4530725"/>
          </a:xfrm>
        </p:spPr>
        <p:txBody>
          <a:bodyPr/>
          <a:lstStyle/>
          <a:p>
            <a:pPr eaLnBrk="1" hangingPunct="1"/>
            <a:r>
              <a:rPr lang="en-US" dirty="0" smtClean="0">
                <a:solidFill>
                  <a:srgbClr val="002060"/>
                </a:solidFill>
                <a:effectLst/>
              </a:rPr>
              <a:t>People use the environment in several ways:</a:t>
            </a:r>
          </a:p>
          <a:p>
            <a:pPr lvl="1" eaLnBrk="1" hangingPunct="1"/>
            <a:r>
              <a:rPr lang="en-US" dirty="0" smtClean="0">
                <a:solidFill>
                  <a:srgbClr val="002060"/>
                </a:solidFill>
                <a:effectLst/>
              </a:rPr>
              <a:t>Consumption of resources to produce goods or generate energy</a:t>
            </a:r>
          </a:p>
          <a:p>
            <a:pPr lvl="1" eaLnBrk="1" hangingPunct="1"/>
            <a:r>
              <a:rPr lang="en-US" dirty="0" smtClean="0">
                <a:solidFill>
                  <a:srgbClr val="002060"/>
                </a:solidFill>
                <a:effectLst/>
              </a:rPr>
              <a:t>Emissions of wastes from production or consumption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76200"/>
            <a:ext cx="8229600" cy="1371600"/>
          </a:xfrm>
        </p:spPr>
        <p:txBody>
          <a:bodyPr/>
          <a:lstStyle/>
          <a:p>
            <a:pPr eaLnBrk="1" hangingPunct="1"/>
            <a:r>
              <a:rPr lang="en-US" sz="3600" smtClean="0"/>
              <a:t>Corrective Tax </a:t>
            </a:r>
          </a:p>
        </p:txBody>
      </p:sp>
      <p:sp>
        <p:nvSpPr>
          <p:cNvPr id="57347" name="Rectangle 3"/>
          <p:cNvSpPr>
            <a:spLocks noChangeArrowheads="1"/>
          </p:cNvSpPr>
          <p:nvPr/>
        </p:nvSpPr>
        <p:spPr bwMode="auto">
          <a:xfrm>
            <a:off x="1609725" y="1303338"/>
            <a:ext cx="6621463" cy="4787900"/>
          </a:xfrm>
          <a:prstGeom prst="rect">
            <a:avLst/>
          </a:prstGeom>
          <a:solidFill>
            <a:srgbClr val="F3F6F9"/>
          </a:solidFill>
          <a:ln w="212725">
            <a:solidFill>
              <a:srgbClr val="F3F6F9"/>
            </a:solidFill>
            <a:miter lim="800000"/>
            <a:headEnd/>
            <a:tailEnd/>
          </a:ln>
        </p:spPr>
        <p:txBody>
          <a:bodyPr/>
          <a:lstStyle/>
          <a:p>
            <a:endParaRPr lang="en-US"/>
          </a:p>
        </p:txBody>
      </p:sp>
      <p:sp>
        <p:nvSpPr>
          <p:cNvPr id="57348" name="Rectangle 4"/>
          <p:cNvSpPr>
            <a:spLocks noChangeArrowheads="1"/>
          </p:cNvSpPr>
          <p:nvPr/>
        </p:nvSpPr>
        <p:spPr bwMode="auto">
          <a:xfrm>
            <a:off x="1609725" y="1303338"/>
            <a:ext cx="6621463" cy="4787900"/>
          </a:xfrm>
          <a:prstGeom prst="rect">
            <a:avLst/>
          </a:prstGeom>
          <a:solidFill>
            <a:srgbClr val="F2F4F8"/>
          </a:solidFill>
          <a:ln w="193675">
            <a:solidFill>
              <a:srgbClr val="F2F4F8"/>
            </a:solidFill>
            <a:miter lim="800000"/>
            <a:headEnd/>
            <a:tailEnd/>
          </a:ln>
        </p:spPr>
        <p:txBody>
          <a:bodyPr/>
          <a:lstStyle/>
          <a:p>
            <a:endParaRPr lang="en-US"/>
          </a:p>
        </p:txBody>
      </p:sp>
      <p:sp>
        <p:nvSpPr>
          <p:cNvPr id="57349" name="Rectangle 5"/>
          <p:cNvSpPr>
            <a:spLocks noChangeArrowheads="1"/>
          </p:cNvSpPr>
          <p:nvPr/>
        </p:nvSpPr>
        <p:spPr bwMode="auto">
          <a:xfrm>
            <a:off x="1609725" y="1303338"/>
            <a:ext cx="6621463" cy="4787900"/>
          </a:xfrm>
          <a:prstGeom prst="rect">
            <a:avLst/>
          </a:prstGeom>
          <a:solidFill>
            <a:srgbClr val="F1F4F7"/>
          </a:solidFill>
          <a:ln w="173038">
            <a:solidFill>
              <a:srgbClr val="F1F4F7"/>
            </a:solidFill>
            <a:miter lim="800000"/>
            <a:headEnd/>
            <a:tailEnd/>
          </a:ln>
        </p:spPr>
        <p:txBody>
          <a:bodyPr/>
          <a:lstStyle/>
          <a:p>
            <a:endParaRPr lang="en-US"/>
          </a:p>
        </p:txBody>
      </p:sp>
      <p:sp>
        <p:nvSpPr>
          <p:cNvPr id="57350" name="Rectangle 6"/>
          <p:cNvSpPr>
            <a:spLocks noChangeArrowheads="1"/>
          </p:cNvSpPr>
          <p:nvPr/>
        </p:nvSpPr>
        <p:spPr bwMode="auto">
          <a:xfrm>
            <a:off x="1609725" y="1303338"/>
            <a:ext cx="6621463" cy="4787900"/>
          </a:xfrm>
          <a:prstGeom prst="rect">
            <a:avLst/>
          </a:prstGeom>
          <a:solidFill>
            <a:srgbClr val="F0F2F5"/>
          </a:solidFill>
          <a:ln w="153988">
            <a:solidFill>
              <a:srgbClr val="F0F2F5"/>
            </a:solidFill>
            <a:miter lim="800000"/>
            <a:headEnd/>
            <a:tailEnd/>
          </a:ln>
        </p:spPr>
        <p:txBody>
          <a:bodyPr/>
          <a:lstStyle/>
          <a:p>
            <a:endParaRPr lang="en-US"/>
          </a:p>
        </p:txBody>
      </p:sp>
      <p:sp>
        <p:nvSpPr>
          <p:cNvPr id="57351" name="Rectangle 7"/>
          <p:cNvSpPr>
            <a:spLocks noChangeArrowheads="1"/>
          </p:cNvSpPr>
          <p:nvPr/>
        </p:nvSpPr>
        <p:spPr bwMode="auto">
          <a:xfrm>
            <a:off x="1609725" y="1303338"/>
            <a:ext cx="6621463" cy="4787900"/>
          </a:xfrm>
          <a:prstGeom prst="rect">
            <a:avLst/>
          </a:prstGeom>
          <a:solidFill>
            <a:srgbClr val="EEF1F4"/>
          </a:solidFill>
          <a:ln w="134938">
            <a:solidFill>
              <a:srgbClr val="EEF1F4"/>
            </a:solidFill>
            <a:miter lim="800000"/>
            <a:headEnd/>
            <a:tailEnd/>
          </a:ln>
        </p:spPr>
        <p:txBody>
          <a:bodyPr/>
          <a:lstStyle/>
          <a:p>
            <a:endParaRPr lang="en-US"/>
          </a:p>
        </p:txBody>
      </p:sp>
      <p:sp>
        <p:nvSpPr>
          <p:cNvPr id="57352" name="Rectangle 8"/>
          <p:cNvSpPr>
            <a:spLocks noChangeArrowheads="1"/>
          </p:cNvSpPr>
          <p:nvPr/>
        </p:nvSpPr>
        <p:spPr bwMode="auto">
          <a:xfrm>
            <a:off x="1609725" y="1303338"/>
            <a:ext cx="6621463" cy="4787900"/>
          </a:xfrm>
          <a:prstGeom prst="rect">
            <a:avLst/>
          </a:prstGeom>
          <a:solidFill>
            <a:srgbClr val="EDEFF3"/>
          </a:solidFill>
          <a:ln w="115888">
            <a:solidFill>
              <a:srgbClr val="EDEFF3"/>
            </a:solidFill>
            <a:miter lim="800000"/>
            <a:headEnd/>
            <a:tailEnd/>
          </a:ln>
        </p:spPr>
        <p:txBody>
          <a:bodyPr/>
          <a:lstStyle/>
          <a:p>
            <a:endParaRPr lang="en-US"/>
          </a:p>
        </p:txBody>
      </p:sp>
      <p:sp>
        <p:nvSpPr>
          <p:cNvPr id="57353" name="Rectangle 9"/>
          <p:cNvSpPr>
            <a:spLocks noChangeArrowheads="1"/>
          </p:cNvSpPr>
          <p:nvPr/>
        </p:nvSpPr>
        <p:spPr bwMode="auto">
          <a:xfrm>
            <a:off x="1609725" y="1303338"/>
            <a:ext cx="6621463" cy="4787900"/>
          </a:xfrm>
          <a:prstGeom prst="rect">
            <a:avLst/>
          </a:prstGeom>
          <a:solidFill>
            <a:srgbClr val="EBEEF2"/>
          </a:solidFill>
          <a:ln w="96838">
            <a:solidFill>
              <a:srgbClr val="EBEEF2"/>
            </a:solidFill>
            <a:miter lim="800000"/>
            <a:headEnd/>
            <a:tailEnd/>
          </a:ln>
        </p:spPr>
        <p:txBody>
          <a:bodyPr/>
          <a:lstStyle/>
          <a:p>
            <a:endParaRPr lang="en-US"/>
          </a:p>
        </p:txBody>
      </p:sp>
      <p:sp>
        <p:nvSpPr>
          <p:cNvPr id="57354" name="Rectangle 10"/>
          <p:cNvSpPr>
            <a:spLocks noChangeArrowheads="1"/>
          </p:cNvSpPr>
          <p:nvPr/>
        </p:nvSpPr>
        <p:spPr bwMode="auto">
          <a:xfrm>
            <a:off x="1609725" y="1303338"/>
            <a:ext cx="6621463" cy="4787900"/>
          </a:xfrm>
          <a:prstGeom prst="rect">
            <a:avLst/>
          </a:prstGeom>
          <a:solidFill>
            <a:srgbClr val="EAECF1"/>
          </a:solidFill>
          <a:ln w="77788">
            <a:solidFill>
              <a:srgbClr val="EAECF1"/>
            </a:solidFill>
            <a:miter lim="800000"/>
            <a:headEnd/>
            <a:tailEnd/>
          </a:ln>
        </p:spPr>
        <p:txBody>
          <a:bodyPr/>
          <a:lstStyle/>
          <a:p>
            <a:endParaRPr lang="en-US"/>
          </a:p>
        </p:txBody>
      </p:sp>
      <p:sp>
        <p:nvSpPr>
          <p:cNvPr id="57355" name="Rectangle 11"/>
          <p:cNvSpPr>
            <a:spLocks noChangeArrowheads="1"/>
          </p:cNvSpPr>
          <p:nvPr/>
        </p:nvSpPr>
        <p:spPr bwMode="auto">
          <a:xfrm>
            <a:off x="1609725" y="1303338"/>
            <a:ext cx="6621463" cy="4787900"/>
          </a:xfrm>
          <a:prstGeom prst="rect">
            <a:avLst/>
          </a:prstGeom>
          <a:solidFill>
            <a:srgbClr val="E9EBF0"/>
          </a:solidFill>
          <a:ln w="57150">
            <a:solidFill>
              <a:srgbClr val="E9EBF0"/>
            </a:solidFill>
            <a:miter lim="800000"/>
            <a:headEnd/>
            <a:tailEnd/>
          </a:ln>
        </p:spPr>
        <p:txBody>
          <a:bodyPr/>
          <a:lstStyle/>
          <a:p>
            <a:endParaRPr lang="en-US"/>
          </a:p>
        </p:txBody>
      </p:sp>
      <p:sp>
        <p:nvSpPr>
          <p:cNvPr id="57356" name="Rectangle 12"/>
          <p:cNvSpPr>
            <a:spLocks noChangeArrowheads="1"/>
          </p:cNvSpPr>
          <p:nvPr/>
        </p:nvSpPr>
        <p:spPr bwMode="auto">
          <a:xfrm>
            <a:off x="1609725" y="1303338"/>
            <a:ext cx="6621463" cy="4787900"/>
          </a:xfrm>
          <a:prstGeom prst="rect">
            <a:avLst/>
          </a:prstGeom>
          <a:solidFill>
            <a:srgbClr val="E7EAEF"/>
          </a:solidFill>
          <a:ln w="38100">
            <a:solidFill>
              <a:srgbClr val="E7EAEF"/>
            </a:solidFill>
            <a:miter lim="800000"/>
            <a:headEnd/>
            <a:tailEnd/>
          </a:ln>
        </p:spPr>
        <p:txBody>
          <a:bodyPr/>
          <a:lstStyle/>
          <a:p>
            <a:endParaRPr lang="en-US"/>
          </a:p>
        </p:txBody>
      </p:sp>
      <p:sp>
        <p:nvSpPr>
          <p:cNvPr id="57357" name="Rectangle 13"/>
          <p:cNvSpPr>
            <a:spLocks noChangeArrowheads="1"/>
          </p:cNvSpPr>
          <p:nvPr/>
        </p:nvSpPr>
        <p:spPr bwMode="auto">
          <a:xfrm>
            <a:off x="1609725" y="1303338"/>
            <a:ext cx="6621463" cy="4787900"/>
          </a:xfrm>
          <a:prstGeom prst="rect">
            <a:avLst/>
          </a:prstGeom>
          <a:solidFill>
            <a:srgbClr val="E6E9EF"/>
          </a:solidFill>
          <a:ln w="19050">
            <a:solidFill>
              <a:srgbClr val="E6E9EF"/>
            </a:solidFill>
            <a:miter lim="800000"/>
            <a:headEnd/>
            <a:tailEnd/>
          </a:ln>
        </p:spPr>
        <p:txBody>
          <a:bodyPr/>
          <a:lstStyle/>
          <a:p>
            <a:endParaRPr lang="en-US"/>
          </a:p>
        </p:txBody>
      </p:sp>
      <p:sp>
        <p:nvSpPr>
          <p:cNvPr id="57358" name="Rectangle 14"/>
          <p:cNvSpPr>
            <a:spLocks noChangeArrowheads="1"/>
          </p:cNvSpPr>
          <p:nvPr/>
        </p:nvSpPr>
        <p:spPr bwMode="auto">
          <a:xfrm>
            <a:off x="1441450" y="1179513"/>
            <a:ext cx="6718300" cy="4886325"/>
          </a:xfrm>
          <a:prstGeom prst="rect">
            <a:avLst/>
          </a:prstGeom>
          <a:solidFill>
            <a:srgbClr val="FFFFFF"/>
          </a:solidFill>
          <a:ln w="9525">
            <a:noFill/>
            <a:miter lim="800000"/>
            <a:headEnd/>
            <a:tailEnd/>
          </a:ln>
        </p:spPr>
        <p:txBody>
          <a:bodyPr/>
          <a:lstStyle/>
          <a:p>
            <a:endParaRPr lang="en-US"/>
          </a:p>
        </p:txBody>
      </p:sp>
      <p:sp>
        <p:nvSpPr>
          <p:cNvPr id="57359" name="Freeform 15"/>
          <p:cNvSpPr>
            <a:spLocks/>
          </p:cNvSpPr>
          <p:nvPr/>
        </p:nvSpPr>
        <p:spPr bwMode="auto">
          <a:xfrm>
            <a:off x="1454150" y="1166813"/>
            <a:ext cx="6718300" cy="4886325"/>
          </a:xfrm>
          <a:custGeom>
            <a:avLst/>
            <a:gdLst>
              <a:gd name="T0" fmla="*/ 0 w 4232"/>
              <a:gd name="T1" fmla="*/ 0 h 3078"/>
              <a:gd name="T2" fmla="*/ 0 w 4232"/>
              <a:gd name="T3" fmla="*/ 4886325 h 3078"/>
              <a:gd name="T4" fmla="*/ 6718300 w 4232"/>
              <a:gd name="T5" fmla="*/ 4886325 h 3078"/>
              <a:gd name="T6" fmla="*/ 0 60000 65536"/>
              <a:gd name="T7" fmla="*/ 0 60000 65536"/>
              <a:gd name="T8" fmla="*/ 0 60000 65536"/>
              <a:gd name="T9" fmla="*/ 0 w 4232"/>
              <a:gd name="T10" fmla="*/ 0 h 3078"/>
              <a:gd name="T11" fmla="*/ 4232 w 4232"/>
              <a:gd name="T12" fmla="*/ 3078 h 3078"/>
            </a:gdLst>
            <a:ahLst/>
            <a:cxnLst>
              <a:cxn ang="T6">
                <a:pos x="T0" y="T1"/>
              </a:cxn>
              <a:cxn ang="T7">
                <a:pos x="T2" y="T3"/>
              </a:cxn>
              <a:cxn ang="T8">
                <a:pos x="T4" y="T5"/>
              </a:cxn>
            </a:cxnLst>
            <a:rect l="T9" t="T10" r="T11" b="T12"/>
            <a:pathLst>
              <a:path w="4232" h="3078">
                <a:moveTo>
                  <a:pt x="0" y="0"/>
                </a:moveTo>
                <a:lnTo>
                  <a:pt x="0" y="3078"/>
                </a:lnTo>
                <a:lnTo>
                  <a:pt x="4232" y="3078"/>
                </a:lnTo>
              </a:path>
            </a:pathLst>
          </a:custGeom>
          <a:noFill/>
          <a:ln w="19050">
            <a:solidFill>
              <a:srgbClr val="000000"/>
            </a:solidFill>
            <a:round/>
            <a:headEnd/>
            <a:tailEnd/>
          </a:ln>
        </p:spPr>
        <p:txBody>
          <a:bodyPr/>
          <a:lstStyle/>
          <a:p>
            <a:endParaRPr lang="en-US"/>
          </a:p>
        </p:txBody>
      </p:sp>
      <p:sp>
        <p:nvSpPr>
          <p:cNvPr id="493584" name="Line 16"/>
          <p:cNvSpPr>
            <a:spLocks noChangeShapeType="1"/>
          </p:cNvSpPr>
          <p:nvPr/>
        </p:nvSpPr>
        <p:spPr bwMode="auto">
          <a:xfrm>
            <a:off x="5759450" y="2217738"/>
            <a:ext cx="1588" cy="693737"/>
          </a:xfrm>
          <a:prstGeom prst="line">
            <a:avLst/>
          </a:prstGeom>
          <a:noFill/>
          <a:ln w="19050">
            <a:solidFill>
              <a:srgbClr val="000000"/>
            </a:solidFill>
            <a:round/>
            <a:headEnd type="stealth" w="med" len="med"/>
            <a:tailEnd/>
          </a:ln>
        </p:spPr>
        <p:txBody>
          <a:bodyPr/>
          <a:lstStyle/>
          <a:p>
            <a:endParaRPr lang="en-US"/>
          </a:p>
        </p:txBody>
      </p:sp>
      <p:grpSp>
        <p:nvGrpSpPr>
          <p:cNvPr id="57361" name="Group 17"/>
          <p:cNvGrpSpPr>
            <a:grpSpLocks/>
          </p:cNvGrpSpPr>
          <p:nvPr/>
        </p:nvGrpSpPr>
        <p:grpSpPr bwMode="auto">
          <a:xfrm>
            <a:off x="4718050" y="3663950"/>
            <a:ext cx="1328738" cy="244475"/>
            <a:chOff x="2972" y="2308"/>
            <a:chExt cx="837" cy="154"/>
          </a:xfrm>
        </p:grpSpPr>
        <p:sp>
          <p:nvSpPr>
            <p:cNvPr id="57394" name="Line 18"/>
            <p:cNvSpPr>
              <a:spLocks noChangeShapeType="1"/>
            </p:cNvSpPr>
            <p:nvPr/>
          </p:nvSpPr>
          <p:spPr bwMode="auto">
            <a:xfrm>
              <a:off x="2972" y="2384"/>
              <a:ext cx="182" cy="1"/>
            </a:xfrm>
            <a:prstGeom prst="line">
              <a:avLst/>
            </a:prstGeom>
            <a:noFill/>
            <a:ln w="19050">
              <a:solidFill>
                <a:srgbClr val="000000"/>
              </a:solidFill>
              <a:round/>
              <a:headEnd/>
              <a:tailEnd/>
            </a:ln>
          </p:spPr>
          <p:txBody>
            <a:bodyPr/>
            <a:lstStyle/>
            <a:p>
              <a:endParaRPr lang="en-US"/>
            </a:p>
          </p:txBody>
        </p:sp>
        <p:sp>
          <p:nvSpPr>
            <p:cNvPr id="57395" name="Rectangle 19"/>
            <p:cNvSpPr>
              <a:spLocks noChangeArrowheads="1"/>
            </p:cNvSpPr>
            <p:nvPr/>
          </p:nvSpPr>
          <p:spPr bwMode="auto">
            <a:xfrm>
              <a:off x="3178" y="2308"/>
              <a:ext cx="631"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Equilibrium</a:t>
              </a:r>
              <a:endParaRPr lang="en-US" sz="2400" u="none">
                <a:latin typeface="Times New Roman" pitchFamily="18" charset="0"/>
              </a:endParaRPr>
            </a:p>
          </p:txBody>
        </p:sp>
      </p:grpSp>
      <p:sp>
        <p:nvSpPr>
          <p:cNvPr id="57362" name="Rectangle 20"/>
          <p:cNvSpPr>
            <a:spLocks noChangeArrowheads="1"/>
          </p:cNvSpPr>
          <p:nvPr/>
        </p:nvSpPr>
        <p:spPr bwMode="auto">
          <a:xfrm>
            <a:off x="7077075" y="6081713"/>
            <a:ext cx="1074738"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Quantity of</a:t>
            </a:r>
            <a:endParaRPr lang="en-US" sz="2400" u="none">
              <a:latin typeface="Times New Roman" pitchFamily="18" charset="0"/>
            </a:endParaRPr>
          </a:p>
        </p:txBody>
      </p:sp>
      <p:sp>
        <p:nvSpPr>
          <p:cNvPr id="57363" name="Rectangle 21"/>
          <p:cNvSpPr>
            <a:spLocks noChangeArrowheads="1"/>
          </p:cNvSpPr>
          <p:nvPr/>
        </p:nvSpPr>
        <p:spPr bwMode="auto">
          <a:xfrm>
            <a:off x="7153275" y="6338888"/>
            <a:ext cx="557213" cy="246062"/>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paper</a:t>
            </a:r>
            <a:endParaRPr lang="en-US" sz="2400" u="none">
              <a:latin typeface="Times New Roman" pitchFamily="18" charset="0"/>
            </a:endParaRPr>
          </a:p>
        </p:txBody>
      </p:sp>
      <p:sp>
        <p:nvSpPr>
          <p:cNvPr id="57364" name="Rectangle 22"/>
          <p:cNvSpPr>
            <a:spLocks noChangeArrowheads="1"/>
          </p:cNvSpPr>
          <p:nvPr/>
        </p:nvSpPr>
        <p:spPr bwMode="auto">
          <a:xfrm>
            <a:off x="1231900" y="6088063"/>
            <a:ext cx="112713" cy="244475"/>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0</a:t>
            </a:r>
            <a:endParaRPr lang="en-US" sz="2400" u="none">
              <a:latin typeface="Times New Roman" pitchFamily="18" charset="0"/>
            </a:endParaRPr>
          </a:p>
        </p:txBody>
      </p:sp>
      <p:sp>
        <p:nvSpPr>
          <p:cNvPr id="57365" name="Rectangle 23"/>
          <p:cNvSpPr>
            <a:spLocks noChangeArrowheads="1"/>
          </p:cNvSpPr>
          <p:nvPr/>
        </p:nvSpPr>
        <p:spPr bwMode="auto">
          <a:xfrm>
            <a:off x="588963" y="1123950"/>
            <a:ext cx="746125" cy="244475"/>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Price of</a:t>
            </a:r>
            <a:endParaRPr lang="en-US" sz="2400" u="none">
              <a:latin typeface="Times New Roman" pitchFamily="18" charset="0"/>
            </a:endParaRPr>
          </a:p>
        </p:txBody>
      </p:sp>
      <p:sp>
        <p:nvSpPr>
          <p:cNvPr id="57366" name="Rectangle 24"/>
          <p:cNvSpPr>
            <a:spLocks noChangeArrowheads="1"/>
          </p:cNvSpPr>
          <p:nvPr/>
        </p:nvSpPr>
        <p:spPr bwMode="auto">
          <a:xfrm>
            <a:off x="642938" y="1381125"/>
            <a:ext cx="557212" cy="246063"/>
          </a:xfrm>
          <a:prstGeom prst="rect">
            <a:avLst/>
          </a:prstGeom>
          <a:noFill/>
          <a:ln w="9525">
            <a:noFill/>
            <a:miter lim="800000"/>
            <a:headEnd/>
            <a:tailEnd/>
          </a:ln>
        </p:spPr>
        <p:txBody>
          <a:bodyPr wrap="none" lIns="0" tIns="0" rIns="0" bIns="0">
            <a:spAutoFit/>
          </a:bodyPr>
          <a:lstStyle/>
          <a:p>
            <a:pPr eaLnBrk="0" hangingPunct="0"/>
            <a:r>
              <a:rPr lang="en-US" sz="1600" b="1" u="none">
                <a:solidFill>
                  <a:srgbClr val="000000"/>
                </a:solidFill>
              </a:rPr>
              <a:t>paper</a:t>
            </a:r>
            <a:endParaRPr lang="en-US" sz="2400" u="none">
              <a:latin typeface="Times New Roman" pitchFamily="18" charset="0"/>
            </a:endParaRPr>
          </a:p>
        </p:txBody>
      </p:sp>
      <p:grpSp>
        <p:nvGrpSpPr>
          <p:cNvPr id="57367" name="Group 25"/>
          <p:cNvGrpSpPr>
            <a:grpSpLocks/>
          </p:cNvGrpSpPr>
          <p:nvPr/>
        </p:nvGrpSpPr>
        <p:grpSpPr bwMode="auto">
          <a:xfrm>
            <a:off x="1995488" y="2019300"/>
            <a:ext cx="6799262" cy="3914775"/>
            <a:chOff x="1257" y="1272"/>
            <a:chExt cx="4283" cy="2466"/>
          </a:xfrm>
        </p:grpSpPr>
        <p:sp>
          <p:nvSpPr>
            <p:cNvPr id="57391" name="Line 26"/>
            <p:cNvSpPr>
              <a:spLocks noChangeShapeType="1"/>
            </p:cNvSpPr>
            <p:nvPr/>
          </p:nvSpPr>
          <p:spPr bwMode="auto">
            <a:xfrm>
              <a:off x="1257" y="1272"/>
              <a:ext cx="3052" cy="2077"/>
            </a:xfrm>
            <a:prstGeom prst="line">
              <a:avLst/>
            </a:prstGeom>
            <a:noFill/>
            <a:ln w="57150">
              <a:solidFill>
                <a:srgbClr val="003F95"/>
              </a:solidFill>
              <a:round/>
              <a:headEnd/>
              <a:tailEnd/>
            </a:ln>
          </p:spPr>
          <p:txBody>
            <a:bodyPr/>
            <a:lstStyle/>
            <a:p>
              <a:endParaRPr lang="en-US"/>
            </a:p>
          </p:txBody>
        </p:sp>
        <p:sp>
          <p:nvSpPr>
            <p:cNvPr id="57392" name="Rectangle 27"/>
            <p:cNvSpPr>
              <a:spLocks noChangeArrowheads="1"/>
            </p:cNvSpPr>
            <p:nvPr/>
          </p:nvSpPr>
          <p:spPr bwMode="auto">
            <a:xfrm>
              <a:off x="4348" y="3268"/>
              <a:ext cx="1135" cy="310"/>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Demand (marginal </a:t>
              </a:r>
            </a:p>
            <a:p>
              <a:pPr eaLnBrk="0" hangingPunct="0"/>
              <a:r>
                <a:rPr lang="en-US" sz="1600" u="none">
                  <a:solidFill>
                    <a:srgbClr val="000000"/>
                  </a:solidFill>
                </a:rPr>
                <a:t>private benefit</a:t>
              </a:r>
              <a:endParaRPr lang="en-US" sz="2400" u="none">
                <a:latin typeface="Times New Roman" pitchFamily="18" charset="0"/>
              </a:endParaRPr>
            </a:p>
          </p:txBody>
        </p:sp>
        <p:sp>
          <p:nvSpPr>
            <p:cNvPr id="57393" name="Rectangle 28"/>
            <p:cNvSpPr>
              <a:spLocks noChangeArrowheads="1"/>
            </p:cNvSpPr>
            <p:nvPr/>
          </p:nvSpPr>
          <p:spPr bwMode="auto">
            <a:xfrm>
              <a:off x="4182" y="3430"/>
              <a:ext cx="1358" cy="308"/>
            </a:xfrm>
            <a:prstGeom prst="rect">
              <a:avLst/>
            </a:prstGeom>
            <a:noFill/>
            <a:ln w="9525">
              <a:noFill/>
              <a:miter lim="800000"/>
              <a:headEnd/>
              <a:tailEnd/>
            </a:ln>
          </p:spPr>
          <p:txBody>
            <a:bodyPr wrap="none" lIns="0" tIns="0" rIns="0" bIns="0">
              <a:spAutoFit/>
            </a:bodyPr>
            <a:lstStyle/>
            <a:p>
              <a:pPr eaLnBrk="0" hangingPunct="0"/>
              <a:endParaRPr lang="en-US" sz="1600" u="none">
                <a:solidFill>
                  <a:srgbClr val="000000"/>
                </a:solidFill>
              </a:endParaRPr>
            </a:p>
            <a:p>
              <a:pPr eaLnBrk="0" hangingPunct="0"/>
              <a:r>
                <a:rPr lang="en-US" sz="1600" u="none">
                  <a:solidFill>
                    <a:srgbClr val="000000"/>
                  </a:solidFill>
                </a:rPr>
                <a:t>(marginal social benefit)</a:t>
              </a:r>
              <a:endParaRPr lang="en-US" sz="2400" u="none">
                <a:latin typeface="Times New Roman" pitchFamily="18" charset="0"/>
              </a:endParaRPr>
            </a:p>
          </p:txBody>
        </p:sp>
      </p:grpSp>
      <p:grpSp>
        <p:nvGrpSpPr>
          <p:cNvPr id="4" name="Group 29"/>
          <p:cNvGrpSpPr>
            <a:grpSpLocks/>
          </p:cNvGrpSpPr>
          <p:nvPr/>
        </p:nvGrpSpPr>
        <p:grpSpPr bwMode="auto">
          <a:xfrm>
            <a:off x="2284413" y="2211388"/>
            <a:ext cx="6364287" cy="3143250"/>
            <a:chOff x="1439" y="1393"/>
            <a:chExt cx="4009" cy="1980"/>
          </a:xfrm>
        </p:grpSpPr>
        <p:sp>
          <p:nvSpPr>
            <p:cNvPr id="57388" name="Line 30"/>
            <p:cNvSpPr>
              <a:spLocks noChangeShapeType="1"/>
            </p:cNvSpPr>
            <p:nvPr/>
          </p:nvSpPr>
          <p:spPr bwMode="auto">
            <a:xfrm flipH="1">
              <a:off x="1439" y="1443"/>
              <a:ext cx="2846" cy="1930"/>
            </a:xfrm>
            <a:prstGeom prst="line">
              <a:avLst/>
            </a:prstGeom>
            <a:noFill/>
            <a:ln w="57150">
              <a:solidFill>
                <a:srgbClr val="003F95"/>
              </a:solidFill>
              <a:round/>
              <a:headEnd/>
              <a:tailEnd/>
            </a:ln>
          </p:spPr>
          <p:txBody>
            <a:bodyPr/>
            <a:lstStyle/>
            <a:p>
              <a:endParaRPr lang="en-US"/>
            </a:p>
          </p:txBody>
        </p:sp>
        <p:sp>
          <p:nvSpPr>
            <p:cNvPr id="57389" name="Rectangle 31"/>
            <p:cNvSpPr>
              <a:spLocks noChangeArrowheads="1"/>
            </p:cNvSpPr>
            <p:nvPr/>
          </p:nvSpPr>
          <p:spPr bwMode="auto">
            <a:xfrm>
              <a:off x="4359" y="1393"/>
              <a:ext cx="390"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Supply</a:t>
              </a:r>
              <a:endParaRPr lang="en-US" sz="2400" u="none">
                <a:latin typeface="Times New Roman" pitchFamily="18" charset="0"/>
              </a:endParaRPr>
            </a:p>
          </p:txBody>
        </p:sp>
        <p:sp>
          <p:nvSpPr>
            <p:cNvPr id="57390" name="Rectangle 32"/>
            <p:cNvSpPr>
              <a:spLocks noChangeArrowheads="1"/>
            </p:cNvSpPr>
            <p:nvPr/>
          </p:nvSpPr>
          <p:spPr bwMode="auto">
            <a:xfrm>
              <a:off x="4181" y="1555"/>
              <a:ext cx="1267"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(marginal private cost)</a:t>
              </a:r>
              <a:endParaRPr lang="en-US" sz="2400" u="none">
                <a:latin typeface="Times New Roman" pitchFamily="18" charset="0"/>
              </a:endParaRPr>
            </a:p>
          </p:txBody>
        </p:sp>
      </p:grpSp>
      <p:grpSp>
        <p:nvGrpSpPr>
          <p:cNvPr id="57369" name="Group 33"/>
          <p:cNvGrpSpPr>
            <a:grpSpLocks/>
          </p:cNvGrpSpPr>
          <p:nvPr/>
        </p:nvGrpSpPr>
        <p:grpSpPr bwMode="auto">
          <a:xfrm>
            <a:off x="2303463" y="998538"/>
            <a:ext cx="6562725" cy="3463925"/>
            <a:chOff x="1451" y="629"/>
            <a:chExt cx="4134" cy="2182"/>
          </a:xfrm>
        </p:grpSpPr>
        <p:sp>
          <p:nvSpPr>
            <p:cNvPr id="57386" name="Line 34"/>
            <p:cNvSpPr>
              <a:spLocks noChangeShapeType="1"/>
            </p:cNvSpPr>
            <p:nvPr/>
          </p:nvSpPr>
          <p:spPr bwMode="auto">
            <a:xfrm flipH="1">
              <a:off x="1451" y="869"/>
              <a:ext cx="2834" cy="1942"/>
            </a:xfrm>
            <a:prstGeom prst="line">
              <a:avLst/>
            </a:prstGeom>
            <a:noFill/>
            <a:ln w="57150">
              <a:solidFill>
                <a:srgbClr val="AD0D1B"/>
              </a:solidFill>
              <a:round/>
              <a:headEnd/>
              <a:tailEnd/>
            </a:ln>
          </p:spPr>
          <p:txBody>
            <a:bodyPr/>
            <a:lstStyle/>
            <a:p>
              <a:endParaRPr lang="en-US"/>
            </a:p>
          </p:txBody>
        </p:sp>
        <p:sp>
          <p:nvSpPr>
            <p:cNvPr id="57387" name="Rectangle 35"/>
            <p:cNvSpPr>
              <a:spLocks noChangeArrowheads="1"/>
            </p:cNvSpPr>
            <p:nvPr/>
          </p:nvSpPr>
          <p:spPr bwMode="auto">
            <a:xfrm>
              <a:off x="3179" y="629"/>
              <a:ext cx="2406" cy="154"/>
            </a:xfrm>
            <a:prstGeom prst="rect">
              <a:avLst/>
            </a:prstGeom>
            <a:noFill/>
            <a:ln w="9525">
              <a:noFill/>
              <a:miter lim="800000"/>
              <a:headEnd/>
              <a:tailEnd/>
            </a:ln>
          </p:spPr>
          <p:txBody>
            <a:bodyPr lIns="0" tIns="0" rIns="0" bIns="0">
              <a:spAutoFit/>
            </a:bodyPr>
            <a:lstStyle/>
            <a:p>
              <a:pPr eaLnBrk="0" hangingPunct="0"/>
              <a:r>
                <a:rPr lang="en-US" sz="1600" u="none">
                  <a:solidFill>
                    <a:srgbClr val="000000"/>
                  </a:solidFill>
                </a:rPr>
                <a:t>	Marginal Social cost </a:t>
              </a:r>
              <a:endParaRPr lang="en-US" sz="2400" u="none">
                <a:latin typeface="Times New Roman" pitchFamily="18" charset="0"/>
              </a:endParaRPr>
            </a:p>
          </p:txBody>
        </p:sp>
      </p:grpSp>
      <p:grpSp>
        <p:nvGrpSpPr>
          <p:cNvPr id="6" name="Group 36"/>
          <p:cNvGrpSpPr>
            <a:grpSpLocks/>
          </p:cNvGrpSpPr>
          <p:nvPr/>
        </p:nvGrpSpPr>
        <p:grpSpPr bwMode="auto">
          <a:xfrm>
            <a:off x="3475038" y="3279775"/>
            <a:ext cx="836612" cy="3052763"/>
            <a:chOff x="2189" y="2066"/>
            <a:chExt cx="527" cy="1923"/>
          </a:xfrm>
        </p:grpSpPr>
        <p:sp>
          <p:nvSpPr>
            <p:cNvPr id="57383" name="Line 37"/>
            <p:cNvSpPr>
              <a:spLocks noChangeShapeType="1"/>
            </p:cNvSpPr>
            <p:nvPr/>
          </p:nvSpPr>
          <p:spPr bwMode="auto">
            <a:xfrm flipV="1">
              <a:off x="2473" y="2103"/>
              <a:ext cx="1" cy="1697"/>
            </a:xfrm>
            <a:prstGeom prst="line">
              <a:avLst/>
            </a:prstGeom>
            <a:noFill/>
            <a:ln w="19050">
              <a:solidFill>
                <a:schemeClr val="tx1"/>
              </a:solidFill>
              <a:prstDash val="sysDot"/>
              <a:round/>
              <a:headEnd/>
              <a:tailEnd/>
            </a:ln>
          </p:spPr>
          <p:txBody>
            <a:bodyPr/>
            <a:lstStyle/>
            <a:p>
              <a:endParaRPr lang="en-US"/>
            </a:p>
          </p:txBody>
        </p:sp>
        <p:sp>
          <p:nvSpPr>
            <p:cNvPr id="57384" name="Oval 38"/>
            <p:cNvSpPr>
              <a:spLocks noChangeArrowheads="1"/>
            </p:cNvSpPr>
            <p:nvPr/>
          </p:nvSpPr>
          <p:spPr bwMode="auto">
            <a:xfrm>
              <a:off x="2437" y="2066"/>
              <a:ext cx="86" cy="86"/>
            </a:xfrm>
            <a:prstGeom prst="ellipse">
              <a:avLst/>
            </a:prstGeom>
            <a:solidFill>
              <a:srgbClr val="000000"/>
            </a:solidFill>
            <a:ln w="9525">
              <a:noFill/>
              <a:round/>
              <a:headEnd/>
              <a:tailEnd/>
            </a:ln>
          </p:spPr>
          <p:txBody>
            <a:bodyPr/>
            <a:lstStyle/>
            <a:p>
              <a:endParaRPr lang="en-US"/>
            </a:p>
          </p:txBody>
        </p:sp>
        <p:sp>
          <p:nvSpPr>
            <p:cNvPr id="57385" name="Rectangle 39"/>
            <p:cNvSpPr>
              <a:spLocks noChangeArrowheads="1"/>
            </p:cNvSpPr>
            <p:nvPr/>
          </p:nvSpPr>
          <p:spPr bwMode="auto">
            <a:xfrm>
              <a:off x="2189" y="3835"/>
              <a:ext cx="527" cy="154"/>
            </a:xfrm>
            <a:prstGeom prst="rect">
              <a:avLst/>
            </a:prstGeom>
            <a:noFill/>
            <a:ln w="9525">
              <a:noFill/>
              <a:miter lim="800000"/>
              <a:headEnd/>
              <a:tailEnd/>
            </a:ln>
          </p:spPr>
          <p:txBody>
            <a:bodyPr wrap="none" lIns="0" tIns="0" rIns="0" bIns="0">
              <a:spAutoFit/>
            </a:bodyPr>
            <a:lstStyle/>
            <a:p>
              <a:pPr eaLnBrk="0" hangingPunct="0"/>
              <a:r>
                <a:rPr lang="en-US" sz="1600" i="1" u="none">
                  <a:solidFill>
                    <a:srgbClr val="000000"/>
                  </a:solidFill>
                </a:rPr>
                <a:t>Q</a:t>
              </a:r>
              <a:r>
                <a:rPr lang="en-US" sz="1600" u="none" baseline="-25000">
                  <a:solidFill>
                    <a:srgbClr val="000000"/>
                  </a:solidFill>
                </a:rPr>
                <a:t>WELFARE</a:t>
              </a:r>
              <a:endParaRPr lang="en-US" sz="2400" u="none">
                <a:latin typeface="Times New Roman" pitchFamily="18" charset="0"/>
              </a:endParaRPr>
            </a:p>
          </p:txBody>
        </p:sp>
      </p:grpSp>
      <p:grpSp>
        <p:nvGrpSpPr>
          <p:cNvPr id="7" name="Group 40"/>
          <p:cNvGrpSpPr>
            <a:grpSpLocks/>
          </p:cNvGrpSpPr>
          <p:nvPr/>
        </p:nvGrpSpPr>
        <p:grpSpPr bwMode="auto">
          <a:xfrm>
            <a:off x="2595563" y="3200400"/>
            <a:ext cx="1214437" cy="244475"/>
            <a:chOff x="1635" y="2016"/>
            <a:chExt cx="765" cy="154"/>
          </a:xfrm>
        </p:grpSpPr>
        <p:sp>
          <p:nvSpPr>
            <p:cNvPr id="57381" name="Line 41"/>
            <p:cNvSpPr>
              <a:spLocks noChangeShapeType="1"/>
            </p:cNvSpPr>
            <p:nvPr/>
          </p:nvSpPr>
          <p:spPr bwMode="auto">
            <a:xfrm>
              <a:off x="2218" y="2103"/>
              <a:ext cx="182" cy="1"/>
            </a:xfrm>
            <a:prstGeom prst="line">
              <a:avLst/>
            </a:prstGeom>
            <a:noFill/>
            <a:ln w="19050">
              <a:solidFill>
                <a:srgbClr val="000000"/>
              </a:solidFill>
              <a:round/>
              <a:headEnd/>
              <a:tailEnd/>
            </a:ln>
          </p:spPr>
          <p:txBody>
            <a:bodyPr/>
            <a:lstStyle/>
            <a:p>
              <a:endParaRPr lang="en-US"/>
            </a:p>
          </p:txBody>
        </p:sp>
        <p:sp>
          <p:nvSpPr>
            <p:cNvPr id="57382" name="Rectangle 42"/>
            <p:cNvSpPr>
              <a:spLocks noChangeArrowheads="1"/>
            </p:cNvSpPr>
            <p:nvPr/>
          </p:nvSpPr>
          <p:spPr bwMode="auto">
            <a:xfrm>
              <a:off x="1635" y="2016"/>
              <a:ext cx="520" cy="154"/>
            </a:xfrm>
            <a:prstGeom prst="rect">
              <a:avLst/>
            </a:prstGeom>
            <a:noFill/>
            <a:ln w="9525">
              <a:noFill/>
              <a:miter lim="800000"/>
              <a:headEnd/>
              <a:tailEnd/>
            </a:ln>
          </p:spPr>
          <p:txBody>
            <a:bodyPr wrap="none" lIns="0" tIns="0" rIns="0" bIns="0">
              <a:spAutoFit/>
            </a:bodyPr>
            <a:lstStyle/>
            <a:p>
              <a:pPr eaLnBrk="0" hangingPunct="0"/>
              <a:r>
                <a:rPr lang="en-US" sz="1600" u="none">
                  <a:solidFill>
                    <a:srgbClr val="000000"/>
                  </a:solidFill>
                </a:rPr>
                <a:t>Optimum</a:t>
              </a:r>
              <a:endParaRPr lang="en-US" sz="2400" u="none">
                <a:latin typeface="Times New Roman" pitchFamily="18" charset="0"/>
              </a:endParaRPr>
            </a:p>
          </p:txBody>
        </p:sp>
      </p:grpSp>
      <p:grpSp>
        <p:nvGrpSpPr>
          <p:cNvPr id="8" name="Group 43"/>
          <p:cNvGrpSpPr>
            <a:grpSpLocks/>
          </p:cNvGrpSpPr>
          <p:nvPr/>
        </p:nvGrpSpPr>
        <p:grpSpPr bwMode="auto">
          <a:xfrm>
            <a:off x="4076700" y="1701800"/>
            <a:ext cx="1574800" cy="876300"/>
            <a:chOff x="2568" y="1073"/>
            <a:chExt cx="1024" cy="541"/>
          </a:xfrm>
        </p:grpSpPr>
        <p:sp>
          <p:nvSpPr>
            <p:cNvPr id="57378" name="Line 44"/>
            <p:cNvSpPr>
              <a:spLocks noChangeShapeType="1"/>
            </p:cNvSpPr>
            <p:nvPr/>
          </p:nvSpPr>
          <p:spPr bwMode="auto">
            <a:xfrm>
              <a:off x="3166" y="1395"/>
              <a:ext cx="426" cy="219"/>
            </a:xfrm>
            <a:prstGeom prst="line">
              <a:avLst/>
            </a:prstGeom>
            <a:noFill/>
            <a:ln w="19050">
              <a:solidFill>
                <a:srgbClr val="000000"/>
              </a:solidFill>
              <a:round/>
              <a:headEnd/>
              <a:tailEnd/>
            </a:ln>
          </p:spPr>
          <p:txBody>
            <a:bodyPr/>
            <a:lstStyle/>
            <a:p>
              <a:endParaRPr lang="en-US"/>
            </a:p>
          </p:txBody>
        </p:sp>
        <p:sp>
          <p:nvSpPr>
            <p:cNvPr id="57379" name="Rectangle 45"/>
            <p:cNvSpPr>
              <a:spLocks noChangeArrowheads="1"/>
            </p:cNvSpPr>
            <p:nvPr/>
          </p:nvSpPr>
          <p:spPr bwMode="auto">
            <a:xfrm>
              <a:off x="2568" y="1073"/>
              <a:ext cx="702" cy="471"/>
            </a:xfrm>
            <a:prstGeom prst="rect">
              <a:avLst/>
            </a:prstGeom>
            <a:solidFill>
              <a:srgbClr val="E1E5E9"/>
            </a:solidFill>
            <a:ln w="9525">
              <a:noFill/>
              <a:miter lim="800000"/>
              <a:headEnd/>
              <a:tailEnd/>
            </a:ln>
          </p:spPr>
          <p:txBody>
            <a:bodyPr/>
            <a:lstStyle/>
            <a:p>
              <a:endParaRPr lang="en-US"/>
            </a:p>
          </p:txBody>
        </p:sp>
        <p:sp>
          <p:nvSpPr>
            <p:cNvPr id="57380" name="Rectangle 46"/>
            <p:cNvSpPr>
              <a:spLocks noChangeArrowheads="1"/>
            </p:cNvSpPr>
            <p:nvPr/>
          </p:nvSpPr>
          <p:spPr bwMode="auto">
            <a:xfrm>
              <a:off x="2625" y="1090"/>
              <a:ext cx="637" cy="456"/>
            </a:xfrm>
            <a:prstGeom prst="rect">
              <a:avLst/>
            </a:prstGeom>
            <a:noFill/>
            <a:ln w="9525">
              <a:noFill/>
              <a:miter lim="800000"/>
              <a:headEnd/>
              <a:tailEnd/>
            </a:ln>
          </p:spPr>
          <p:txBody>
            <a:bodyPr lIns="0" tIns="0" rIns="0" bIns="0">
              <a:spAutoFit/>
            </a:bodyPr>
            <a:lstStyle/>
            <a:p>
              <a:pPr eaLnBrk="0" hangingPunct="0"/>
              <a:r>
                <a:rPr lang="en-US" sz="1600" u="none">
                  <a:solidFill>
                    <a:srgbClr val="000000"/>
                  </a:solidFill>
                </a:rPr>
                <a:t>Tax= External cost </a:t>
              </a:r>
              <a:endParaRPr lang="en-US" sz="2400" u="none">
                <a:latin typeface="Times New Roman" pitchFamily="18" charset="0"/>
              </a:endParaRPr>
            </a:p>
          </p:txBody>
        </p:sp>
      </p:grpSp>
      <p:grpSp>
        <p:nvGrpSpPr>
          <p:cNvPr id="57373" name="Group 47"/>
          <p:cNvGrpSpPr>
            <a:grpSpLocks/>
          </p:cNvGrpSpPr>
          <p:nvPr/>
        </p:nvGrpSpPr>
        <p:grpSpPr bwMode="auto">
          <a:xfrm>
            <a:off x="4459288" y="3725863"/>
            <a:ext cx="742950" cy="2606675"/>
            <a:chOff x="2809" y="2347"/>
            <a:chExt cx="468" cy="1642"/>
          </a:xfrm>
        </p:grpSpPr>
        <p:sp>
          <p:nvSpPr>
            <p:cNvPr id="57375" name="Line 48"/>
            <p:cNvSpPr>
              <a:spLocks noChangeShapeType="1"/>
            </p:cNvSpPr>
            <p:nvPr/>
          </p:nvSpPr>
          <p:spPr bwMode="auto">
            <a:xfrm flipV="1">
              <a:off x="2887" y="2396"/>
              <a:ext cx="1" cy="1404"/>
            </a:xfrm>
            <a:prstGeom prst="line">
              <a:avLst/>
            </a:prstGeom>
            <a:noFill/>
            <a:ln w="19050">
              <a:solidFill>
                <a:schemeClr val="tx1"/>
              </a:solidFill>
              <a:prstDash val="sysDot"/>
              <a:round/>
              <a:headEnd/>
              <a:tailEnd/>
            </a:ln>
          </p:spPr>
          <p:txBody>
            <a:bodyPr/>
            <a:lstStyle/>
            <a:p>
              <a:endParaRPr lang="en-US"/>
            </a:p>
          </p:txBody>
        </p:sp>
        <p:sp>
          <p:nvSpPr>
            <p:cNvPr id="57376" name="Oval 49"/>
            <p:cNvSpPr>
              <a:spLocks noChangeArrowheads="1"/>
            </p:cNvSpPr>
            <p:nvPr/>
          </p:nvSpPr>
          <p:spPr bwMode="auto">
            <a:xfrm>
              <a:off x="2850" y="2347"/>
              <a:ext cx="86" cy="86"/>
            </a:xfrm>
            <a:prstGeom prst="ellipse">
              <a:avLst/>
            </a:prstGeom>
            <a:solidFill>
              <a:srgbClr val="000000"/>
            </a:solidFill>
            <a:ln w="9525">
              <a:noFill/>
              <a:round/>
              <a:headEnd/>
              <a:tailEnd/>
            </a:ln>
          </p:spPr>
          <p:txBody>
            <a:bodyPr/>
            <a:lstStyle/>
            <a:p>
              <a:endParaRPr lang="en-US"/>
            </a:p>
          </p:txBody>
        </p:sp>
        <p:sp>
          <p:nvSpPr>
            <p:cNvPr id="57377" name="Rectangle 50"/>
            <p:cNvSpPr>
              <a:spLocks noChangeArrowheads="1"/>
            </p:cNvSpPr>
            <p:nvPr/>
          </p:nvSpPr>
          <p:spPr bwMode="auto">
            <a:xfrm>
              <a:off x="2809" y="3835"/>
              <a:ext cx="468" cy="154"/>
            </a:xfrm>
            <a:prstGeom prst="rect">
              <a:avLst/>
            </a:prstGeom>
            <a:noFill/>
            <a:ln w="9525">
              <a:noFill/>
              <a:miter lim="800000"/>
              <a:headEnd/>
              <a:tailEnd/>
            </a:ln>
          </p:spPr>
          <p:txBody>
            <a:bodyPr wrap="none" lIns="0" tIns="0" rIns="0" bIns="0">
              <a:spAutoFit/>
            </a:bodyPr>
            <a:lstStyle/>
            <a:p>
              <a:pPr eaLnBrk="0" hangingPunct="0"/>
              <a:r>
                <a:rPr lang="en-US" sz="1600" i="1" u="none">
                  <a:solidFill>
                    <a:srgbClr val="000000"/>
                  </a:solidFill>
                </a:rPr>
                <a:t>Q</a:t>
              </a:r>
              <a:r>
                <a:rPr lang="en-US" sz="1600" u="none" baseline="-25000">
                  <a:solidFill>
                    <a:srgbClr val="000000"/>
                  </a:solidFill>
                </a:rPr>
                <a:t>MARKET</a:t>
              </a:r>
              <a:endParaRPr lang="en-US" sz="2400" u="none">
                <a:latin typeface="Times New Roman" pitchFamily="18" charset="0"/>
              </a:endParaRPr>
            </a:p>
          </p:txBody>
        </p:sp>
      </p:grpSp>
      <p:sp>
        <p:nvSpPr>
          <p:cNvPr id="493619" name="Line 51"/>
          <p:cNvSpPr>
            <a:spLocks noChangeShapeType="1"/>
          </p:cNvSpPr>
          <p:nvPr/>
        </p:nvSpPr>
        <p:spPr bwMode="auto">
          <a:xfrm flipV="1">
            <a:off x="2286000" y="2286000"/>
            <a:ext cx="4521200" cy="3086100"/>
          </a:xfrm>
          <a:prstGeom prst="line">
            <a:avLst/>
          </a:prstGeom>
          <a:noFill/>
          <a:ln w="57150">
            <a:solidFill>
              <a:srgbClr val="336699"/>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93584"/>
                                        </p:tgtEl>
                                        <p:attrNameLst>
                                          <p:attrName>style.visibility</p:attrName>
                                        </p:attrNameLst>
                                      </p:cBhvr>
                                      <p:to>
                                        <p:strVal val="visible"/>
                                      </p:to>
                                    </p:set>
                                    <p:animEffect transition="in" filter="wipe(down)">
                                      <p:cBhvr>
                                        <p:cTn id="16" dur="500"/>
                                        <p:tgtEl>
                                          <p:spTgt spid="493584"/>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3" presetClass="entr" presetSubtype="10" fill="hold" grpId="0" nodeType="withEffect">
                                  <p:stCondLst>
                                    <p:cond delay="0"/>
                                  </p:stCondLst>
                                  <p:childTnLst>
                                    <p:set>
                                      <p:cBhvr>
                                        <p:cTn id="27" dur="1" fill="hold">
                                          <p:stCondLst>
                                            <p:cond delay="0"/>
                                          </p:stCondLst>
                                        </p:cTn>
                                        <p:tgtEl>
                                          <p:spTgt spid="493619"/>
                                        </p:tgtEl>
                                        <p:attrNameLst>
                                          <p:attrName>style.visibility</p:attrName>
                                        </p:attrNameLst>
                                      </p:cBhvr>
                                      <p:to>
                                        <p:strVal val="visible"/>
                                      </p:to>
                                    </p:set>
                                    <p:animEffect transition="in" filter="blinds(horizontal)">
                                      <p:cBhvr>
                                        <p:cTn id="28" dur="500"/>
                                        <p:tgtEl>
                                          <p:spTgt spid="493619"/>
                                        </p:tgtEl>
                                      </p:cBhvr>
                                    </p:animEffect>
                                  </p:childTnLst>
                                </p:cTn>
                              </p:par>
                              <p:par>
                                <p:cTn id="29" presetID="64" presetClass="path" presetSubtype="0" accel="50000" decel="50000" fill="hold" grpId="1" nodeType="withEffect">
                                  <p:stCondLst>
                                    <p:cond delay="0"/>
                                  </p:stCondLst>
                                  <p:childTnLst>
                                    <p:animMotion origin="layout" path="M -2.22222E-6 1.11111E-6 L -2.22222E-6 -0.13704 " pathEditMode="relative" rAng="0" ptsTypes="AA">
                                      <p:cBhvr>
                                        <p:cTn id="30" dur="2000" fill="hold"/>
                                        <p:tgtEl>
                                          <p:spTgt spid="493619"/>
                                        </p:tgtEl>
                                        <p:attrNameLst>
                                          <p:attrName>ppt_x</p:attrName>
                                          <p:attrName>ppt_y</p:attrName>
                                        </p:attrNameLst>
                                      </p:cBhvr>
                                      <p:rCtr x="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84" grpId="0" animBg="1"/>
      <p:bldP spid="493619" grpId="0" animBg="1"/>
      <p:bldP spid="49361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714500"/>
            <a:ext cx="8229600" cy="1371600"/>
          </a:xfrm>
        </p:spPr>
        <p:txBody>
          <a:bodyPr/>
          <a:lstStyle/>
          <a:p>
            <a:r>
              <a:rPr lang="en-US" smtClean="0"/>
              <a:t>Review of equilibrium and welfare effects of a unit tax</a:t>
            </a:r>
          </a:p>
        </p:txBody>
      </p:sp>
      <p:pic>
        <p:nvPicPr>
          <p:cNvPr id="58371" name="Picture 4" descr="C:\Documents and Settings\rahmed\Local Settings\Temporary Internet Files\Content.IE5\804BH1U2\MCj02957550000[1].wmf"/>
          <p:cNvPicPr>
            <a:picLocks noChangeAspect="1" noChangeArrowheads="1"/>
          </p:cNvPicPr>
          <p:nvPr/>
        </p:nvPicPr>
        <p:blipFill>
          <a:blip r:embed="rId2" cstate="print"/>
          <a:srcRect/>
          <a:stretch>
            <a:fillRect/>
          </a:stretch>
        </p:blipFill>
        <p:spPr bwMode="auto">
          <a:xfrm>
            <a:off x="5826125" y="3178175"/>
            <a:ext cx="3190875" cy="354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2700"/>
            <a:ext cx="8229600" cy="1371600"/>
          </a:xfrm>
          <a:noFill/>
        </p:spPr>
        <p:txBody>
          <a:bodyPr/>
          <a:lstStyle/>
          <a:p>
            <a:pPr eaLnBrk="1" hangingPunct="1"/>
            <a:r>
              <a:rPr lang="en-US" smtClean="0"/>
              <a:t>A Tax on Sellers</a:t>
            </a:r>
          </a:p>
        </p:txBody>
      </p:sp>
      <p:sp>
        <p:nvSpPr>
          <p:cNvPr id="59395" name="Rectangle 3"/>
          <p:cNvSpPr>
            <a:spLocks noChangeArrowheads="1"/>
          </p:cNvSpPr>
          <p:nvPr/>
        </p:nvSpPr>
        <p:spPr bwMode="auto">
          <a:xfrm>
            <a:off x="2108200" y="1308100"/>
            <a:ext cx="6419850" cy="4703763"/>
          </a:xfrm>
          <a:prstGeom prst="rect">
            <a:avLst/>
          </a:prstGeom>
          <a:solidFill>
            <a:srgbClr val="F3F6F9"/>
          </a:solidFill>
          <a:ln w="222250">
            <a:solidFill>
              <a:srgbClr val="F3F6F9"/>
            </a:solidFill>
            <a:miter lim="800000"/>
            <a:headEnd/>
            <a:tailEnd/>
          </a:ln>
        </p:spPr>
        <p:txBody>
          <a:bodyPr/>
          <a:lstStyle/>
          <a:p>
            <a:endParaRPr lang="en-US"/>
          </a:p>
        </p:txBody>
      </p:sp>
      <p:sp>
        <p:nvSpPr>
          <p:cNvPr id="59396" name="Rectangle 4"/>
          <p:cNvSpPr>
            <a:spLocks noChangeArrowheads="1"/>
          </p:cNvSpPr>
          <p:nvPr/>
        </p:nvSpPr>
        <p:spPr bwMode="auto">
          <a:xfrm>
            <a:off x="2108200" y="1308100"/>
            <a:ext cx="6419850" cy="4703763"/>
          </a:xfrm>
          <a:prstGeom prst="rect">
            <a:avLst/>
          </a:prstGeom>
          <a:solidFill>
            <a:srgbClr val="F2F4F8"/>
          </a:solidFill>
          <a:ln w="203200">
            <a:solidFill>
              <a:srgbClr val="F2F4F8"/>
            </a:solidFill>
            <a:miter lim="800000"/>
            <a:headEnd/>
            <a:tailEnd/>
          </a:ln>
        </p:spPr>
        <p:txBody>
          <a:bodyPr/>
          <a:lstStyle/>
          <a:p>
            <a:endParaRPr lang="en-US"/>
          </a:p>
        </p:txBody>
      </p:sp>
      <p:sp>
        <p:nvSpPr>
          <p:cNvPr id="59397" name="Rectangle 5"/>
          <p:cNvSpPr>
            <a:spLocks noChangeArrowheads="1"/>
          </p:cNvSpPr>
          <p:nvPr/>
        </p:nvSpPr>
        <p:spPr bwMode="auto">
          <a:xfrm>
            <a:off x="2108200" y="1308100"/>
            <a:ext cx="6419850" cy="4703763"/>
          </a:xfrm>
          <a:prstGeom prst="rect">
            <a:avLst/>
          </a:prstGeom>
          <a:solidFill>
            <a:srgbClr val="F1F4F7"/>
          </a:solidFill>
          <a:ln w="182563">
            <a:solidFill>
              <a:srgbClr val="F1F4F7"/>
            </a:solidFill>
            <a:miter lim="800000"/>
            <a:headEnd/>
            <a:tailEnd/>
          </a:ln>
        </p:spPr>
        <p:txBody>
          <a:bodyPr/>
          <a:lstStyle/>
          <a:p>
            <a:endParaRPr lang="en-US"/>
          </a:p>
        </p:txBody>
      </p:sp>
      <p:sp>
        <p:nvSpPr>
          <p:cNvPr id="59398" name="Rectangle 6"/>
          <p:cNvSpPr>
            <a:spLocks noChangeArrowheads="1"/>
          </p:cNvSpPr>
          <p:nvPr/>
        </p:nvSpPr>
        <p:spPr bwMode="auto">
          <a:xfrm>
            <a:off x="2108200" y="1308100"/>
            <a:ext cx="6419850" cy="4703763"/>
          </a:xfrm>
          <a:prstGeom prst="rect">
            <a:avLst/>
          </a:prstGeom>
          <a:solidFill>
            <a:srgbClr val="F0F2F5"/>
          </a:solidFill>
          <a:ln w="161925">
            <a:solidFill>
              <a:srgbClr val="F0F2F5"/>
            </a:solidFill>
            <a:miter lim="800000"/>
            <a:headEnd/>
            <a:tailEnd/>
          </a:ln>
        </p:spPr>
        <p:txBody>
          <a:bodyPr/>
          <a:lstStyle/>
          <a:p>
            <a:endParaRPr lang="en-US"/>
          </a:p>
        </p:txBody>
      </p:sp>
      <p:sp>
        <p:nvSpPr>
          <p:cNvPr id="59399" name="Rectangle 7"/>
          <p:cNvSpPr>
            <a:spLocks noChangeArrowheads="1"/>
          </p:cNvSpPr>
          <p:nvPr/>
        </p:nvSpPr>
        <p:spPr bwMode="auto">
          <a:xfrm>
            <a:off x="2108200" y="1308100"/>
            <a:ext cx="6419850" cy="4703763"/>
          </a:xfrm>
          <a:prstGeom prst="rect">
            <a:avLst/>
          </a:prstGeom>
          <a:solidFill>
            <a:srgbClr val="EEF1F4"/>
          </a:solidFill>
          <a:ln w="141288">
            <a:solidFill>
              <a:srgbClr val="EEF1F4"/>
            </a:solidFill>
            <a:miter lim="800000"/>
            <a:headEnd/>
            <a:tailEnd/>
          </a:ln>
        </p:spPr>
        <p:txBody>
          <a:bodyPr/>
          <a:lstStyle/>
          <a:p>
            <a:endParaRPr lang="en-US"/>
          </a:p>
        </p:txBody>
      </p:sp>
      <p:sp>
        <p:nvSpPr>
          <p:cNvPr id="59400" name="Rectangle 8"/>
          <p:cNvSpPr>
            <a:spLocks noChangeArrowheads="1"/>
          </p:cNvSpPr>
          <p:nvPr/>
        </p:nvSpPr>
        <p:spPr bwMode="auto">
          <a:xfrm>
            <a:off x="2108200" y="1308100"/>
            <a:ext cx="6419850" cy="4703763"/>
          </a:xfrm>
          <a:prstGeom prst="rect">
            <a:avLst/>
          </a:prstGeom>
          <a:solidFill>
            <a:srgbClr val="EDEFF3"/>
          </a:solidFill>
          <a:ln w="122238">
            <a:solidFill>
              <a:srgbClr val="EDEFF3"/>
            </a:solidFill>
            <a:miter lim="800000"/>
            <a:headEnd/>
            <a:tailEnd/>
          </a:ln>
        </p:spPr>
        <p:txBody>
          <a:bodyPr/>
          <a:lstStyle/>
          <a:p>
            <a:endParaRPr lang="en-US"/>
          </a:p>
        </p:txBody>
      </p:sp>
      <p:sp>
        <p:nvSpPr>
          <p:cNvPr id="59401" name="Rectangle 9"/>
          <p:cNvSpPr>
            <a:spLocks noChangeArrowheads="1"/>
          </p:cNvSpPr>
          <p:nvPr/>
        </p:nvSpPr>
        <p:spPr bwMode="auto">
          <a:xfrm>
            <a:off x="2108200" y="1308100"/>
            <a:ext cx="6419850" cy="4703763"/>
          </a:xfrm>
          <a:prstGeom prst="rect">
            <a:avLst/>
          </a:prstGeom>
          <a:solidFill>
            <a:srgbClr val="EBEEF2"/>
          </a:solidFill>
          <a:ln w="101600">
            <a:solidFill>
              <a:srgbClr val="EBEEF2"/>
            </a:solidFill>
            <a:miter lim="800000"/>
            <a:headEnd/>
            <a:tailEnd/>
          </a:ln>
        </p:spPr>
        <p:txBody>
          <a:bodyPr/>
          <a:lstStyle/>
          <a:p>
            <a:endParaRPr lang="en-US"/>
          </a:p>
        </p:txBody>
      </p:sp>
      <p:sp>
        <p:nvSpPr>
          <p:cNvPr id="59402" name="Rectangle 10"/>
          <p:cNvSpPr>
            <a:spLocks noChangeArrowheads="1"/>
          </p:cNvSpPr>
          <p:nvPr/>
        </p:nvSpPr>
        <p:spPr bwMode="auto">
          <a:xfrm>
            <a:off x="2108200" y="1308100"/>
            <a:ext cx="6419850" cy="4703763"/>
          </a:xfrm>
          <a:prstGeom prst="rect">
            <a:avLst/>
          </a:prstGeom>
          <a:solidFill>
            <a:srgbClr val="EAECF1"/>
          </a:solidFill>
          <a:ln w="80963">
            <a:solidFill>
              <a:srgbClr val="EAECF1"/>
            </a:solidFill>
            <a:miter lim="800000"/>
            <a:headEnd/>
            <a:tailEnd/>
          </a:ln>
        </p:spPr>
        <p:txBody>
          <a:bodyPr/>
          <a:lstStyle/>
          <a:p>
            <a:endParaRPr lang="en-US"/>
          </a:p>
        </p:txBody>
      </p:sp>
      <p:sp>
        <p:nvSpPr>
          <p:cNvPr id="59403" name="Rectangle 11"/>
          <p:cNvSpPr>
            <a:spLocks noChangeArrowheads="1"/>
          </p:cNvSpPr>
          <p:nvPr/>
        </p:nvSpPr>
        <p:spPr bwMode="auto">
          <a:xfrm>
            <a:off x="2108200" y="1308100"/>
            <a:ext cx="6419850" cy="4703763"/>
          </a:xfrm>
          <a:prstGeom prst="rect">
            <a:avLst/>
          </a:prstGeom>
          <a:solidFill>
            <a:srgbClr val="E9EBF0"/>
          </a:solidFill>
          <a:ln w="60325">
            <a:solidFill>
              <a:srgbClr val="E9EBF0"/>
            </a:solidFill>
            <a:miter lim="800000"/>
            <a:headEnd/>
            <a:tailEnd/>
          </a:ln>
        </p:spPr>
        <p:txBody>
          <a:bodyPr/>
          <a:lstStyle/>
          <a:p>
            <a:endParaRPr lang="en-US"/>
          </a:p>
        </p:txBody>
      </p:sp>
      <p:sp>
        <p:nvSpPr>
          <p:cNvPr id="59404" name="Rectangle 12"/>
          <p:cNvSpPr>
            <a:spLocks noChangeArrowheads="1"/>
          </p:cNvSpPr>
          <p:nvPr/>
        </p:nvSpPr>
        <p:spPr bwMode="auto">
          <a:xfrm>
            <a:off x="2108200" y="1308100"/>
            <a:ext cx="6419850" cy="4703763"/>
          </a:xfrm>
          <a:prstGeom prst="rect">
            <a:avLst/>
          </a:prstGeom>
          <a:solidFill>
            <a:srgbClr val="E7EAEF"/>
          </a:solidFill>
          <a:ln w="41275">
            <a:solidFill>
              <a:srgbClr val="E7EAEF"/>
            </a:solidFill>
            <a:miter lim="800000"/>
            <a:headEnd/>
            <a:tailEnd/>
          </a:ln>
        </p:spPr>
        <p:txBody>
          <a:bodyPr/>
          <a:lstStyle/>
          <a:p>
            <a:endParaRPr lang="en-US"/>
          </a:p>
        </p:txBody>
      </p:sp>
      <p:sp>
        <p:nvSpPr>
          <p:cNvPr id="59405" name="Rectangle 13"/>
          <p:cNvSpPr>
            <a:spLocks noChangeArrowheads="1"/>
          </p:cNvSpPr>
          <p:nvPr/>
        </p:nvSpPr>
        <p:spPr bwMode="auto">
          <a:xfrm>
            <a:off x="2108200" y="1308100"/>
            <a:ext cx="6419850" cy="4703763"/>
          </a:xfrm>
          <a:prstGeom prst="rect">
            <a:avLst/>
          </a:prstGeom>
          <a:solidFill>
            <a:srgbClr val="E6E9EF"/>
          </a:solidFill>
          <a:ln w="20638">
            <a:solidFill>
              <a:srgbClr val="E6E9EF"/>
            </a:solidFill>
            <a:miter lim="800000"/>
            <a:headEnd/>
            <a:tailEnd/>
          </a:ln>
        </p:spPr>
        <p:txBody>
          <a:bodyPr/>
          <a:lstStyle/>
          <a:p>
            <a:endParaRPr lang="en-US"/>
          </a:p>
        </p:txBody>
      </p:sp>
      <p:sp>
        <p:nvSpPr>
          <p:cNvPr id="59406" name="Rectangle 14"/>
          <p:cNvSpPr>
            <a:spLocks noChangeArrowheads="1"/>
          </p:cNvSpPr>
          <p:nvPr/>
        </p:nvSpPr>
        <p:spPr bwMode="auto">
          <a:xfrm>
            <a:off x="2027238" y="1206500"/>
            <a:ext cx="6399212" cy="4724400"/>
          </a:xfrm>
          <a:prstGeom prst="rect">
            <a:avLst/>
          </a:prstGeom>
          <a:solidFill>
            <a:srgbClr val="FFFFFF"/>
          </a:solidFill>
          <a:ln w="9525">
            <a:noFill/>
            <a:miter lim="800000"/>
            <a:headEnd/>
            <a:tailEnd/>
          </a:ln>
        </p:spPr>
        <p:txBody>
          <a:bodyPr/>
          <a:lstStyle/>
          <a:p>
            <a:endParaRPr lang="en-US"/>
          </a:p>
        </p:txBody>
      </p:sp>
      <p:sp>
        <p:nvSpPr>
          <p:cNvPr id="59407" name="Freeform 15"/>
          <p:cNvSpPr>
            <a:spLocks/>
          </p:cNvSpPr>
          <p:nvPr/>
        </p:nvSpPr>
        <p:spPr bwMode="auto">
          <a:xfrm>
            <a:off x="2027238" y="1206500"/>
            <a:ext cx="6399212" cy="4724400"/>
          </a:xfrm>
          <a:custGeom>
            <a:avLst/>
            <a:gdLst>
              <a:gd name="T0" fmla="*/ 0 w 4031"/>
              <a:gd name="T1" fmla="*/ 0 h 2976"/>
              <a:gd name="T2" fmla="*/ 0 w 4031"/>
              <a:gd name="T3" fmla="*/ 2147483647 h 2976"/>
              <a:gd name="T4" fmla="*/ 2147483647 w 4031"/>
              <a:gd name="T5" fmla="*/ 2147483647 h 2976"/>
              <a:gd name="T6" fmla="*/ 0 60000 65536"/>
              <a:gd name="T7" fmla="*/ 0 60000 65536"/>
              <a:gd name="T8" fmla="*/ 0 60000 65536"/>
              <a:gd name="T9" fmla="*/ 0 w 4031"/>
              <a:gd name="T10" fmla="*/ 0 h 2976"/>
              <a:gd name="T11" fmla="*/ 4031 w 4031"/>
              <a:gd name="T12" fmla="*/ 2976 h 2976"/>
            </a:gdLst>
            <a:ahLst/>
            <a:cxnLst>
              <a:cxn ang="T6">
                <a:pos x="T0" y="T1"/>
              </a:cxn>
              <a:cxn ang="T7">
                <a:pos x="T2" y="T3"/>
              </a:cxn>
              <a:cxn ang="T8">
                <a:pos x="T4" y="T5"/>
              </a:cxn>
            </a:cxnLst>
            <a:rect l="T9" t="T10" r="T11" b="T12"/>
            <a:pathLst>
              <a:path w="4031" h="2976">
                <a:moveTo>
                  <a:pt x="0" y="0"/>
                </a:moveTo>
                <a:lnTo>
                  <a:pt x="0" y="2976"/>
                </a:lnTo>
                <a:lnTo>
                  <a:pt x="4031" y="2976"/>
                </a:lnTo>
              </a:path>
            </a:pathLst>
          </a:custGeom>
          <a:noFill/>
          <a:ln w="20638">
            <a:solidFill>
              <a:srgbClr val="000000"/>
            </a:solidFill>
            <a:round/>
            <a:headEnd/>
            <a:tailEnd/>
          </a:ln>
        </p:spPr>
        <p:txBody>
          <a:bodyPr/>
          <a:lstStyle/>
          <a:p>
            <a:endParaRPr lang="en-US"/>
          </a:p>
        </p:txBody>
      </p:sp>
      <p:sp>
        <p:nvSpPr>
          <p:cNvPr id="59408" name="Line 16"/>
          <p:cNvSpPr>
            <a:spLocks noChangeShapeType="1"/>
          </p:cNvSpPr>
          <p:nvPr/>
        </p:nvSpPr>
        <p:spPr bwMode="auto">
          <a:xfrm>
            <a:off x="4903788" y="5910263"/>
            <a:ext cx="1587" cy="1587"/>
          </a:xfrm>
          <a:prstGeom prst="line">
            <a:avLst/>
          </a:prstGeom>
          <a:noFill/>
          <a:ln w="20638">
            <a:solidFill>
              <a:srgbClr val="60220F"/>
            </a:solidFill>
            <a:round/>
            <a:headEnd/>
            <a:tailEnd/>
          </a:ln>
        </p:spPr>
        <p:txBody>
          <a:bodyPr/>
          <a:lstStyle/>
          <a:p>
            <a:endParaRPr lang="en-US"/>
          </a:p>
        </p:txBody>
      </p:sp>
      <p:sp>
        <p:nvSpPr>
          <p:cNvPr id="408593" name="Line 17"/>
          <p:cNvSpPr>
            <a:spLocks noChangeShapeType="1"/>
          </p:cNvSpPr>
          <p:nvPr/>
        </p:nvSpPr>
        <p:spPr bwMode="auto">
          <a:xfrm rot="10800000" flipV="1">
            <a:off x="5429250" y="2305050"/>
            <a:ext cx="1588" cy="320675"/>
          </a:xfrm>
          <a:prstGeom prst="line">
            <a:avLst/>
          </a:prstGeom>
          <a:noFill/>
          <a:ln w="22225">
            <a:solidFill>
              <a:srgbClr val="000000"/>
            </a:solidFill>
            <a:round/>
            <a:headEnd type="stealth" w="med" len="med"/>
            <a:tailEnd/>
          </a:ln>
        </p:spPr>
        <p:txBody>
          <a:bodyPr/>
          <a:lstStyle/>
          <a:p>
            <a:endParaRPr lang="en-US"/>
          </a:p>
        </p:txBody>
      </p:sp>
      <p:grpSp>
        <p:nvGrpSpPr>
          <p:cNvPr id="2" name="Group 18"/>
          <p:cNvGrpSpPr>
            <a:grpSpLocks/>
          </p:cNvGrpSpPr>
          <p:nvPr/>
        </p:nvGrpSpPr>
        <p:grpSpPr bwMode="auto">
          <a:xfrm>
            <a:off x="1516063" y="2932113"/>
            <a:ext cx="3387725" cy="258762"/>
            <a:chOff x="955" y="1847"/>
            <a:chExt cx="2134" cy="163"/>
          </a:xfrm>
        </p:grpSpPr>
        <p:sp>
          <p:nvSpPr>
            <p:cNvPr id="59448" name="Line 19"/>
            <p:cNvSpPr>
              <a:spLocks noChangeShapeType="1"/>
            </p:cNvSpPr>
            <p:nvPr/>
          </p:nvSpPr>
          <p:spPr bwMode="auto">
            <a:xfrm flipH="1">
              <a:off x="1277" y="1922"/>
              <a:ext cx="1812" cy="1"/>
            </a:xfrm>
            <a:prstGeom prst="line">
              <a:avLst/>
            </a:prstGeom>
            <a:noFill/>
            <a:ln w="20638">
              <a:solidFill>
                <a:schemeClr val="tx1"/>
              </a:solidFill>
              <a:prstDash val="sysDot"/>
              <a:round/>
              <a:headEnd/>
              <a:tailEnd/>
            </a:ln>
          </p:spPr>
          <p:txBody>
            <a:bodyPr/>
            <a:lstStyle/>
            <a:p>
              <a:endParaRPr lang="en-US"/>
            </a:p>
          </p:txBody>
        </p:sp>
        <p:sp>
          <p:nvSpPr>
            <p:cNvPr id="59449" name="Rectangle 20"/>
            <p:cNvSpPr>
              <a:spLocks noChangeArrowheads="1"/>
            </p:cNvSpPr>
            <p:nvPr/>
          </p:nvSpPr>
          <p:spPr bwMode="auto">
            <a:xfrm>
              <a:off x="955" y="1847"/>
              <a:ext cx="266"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2.80</a:t>
              </a:r>
              <a:endParaRPr lang="en-US" sz="2400" u="none">
                <a:latin typeface="Times New Roman" pitchFamily="18" charset="0"/>
              </a:endParaRPr>
            </a:p>
          </p:txBody>
        </p:sp>
      </p:grpSp>
      <p:sp>
        <p:nvSpPr>
          <p:cNvPr id="59411" name="Rectangle 21"/>
          <p:cNvSpPr>
            <a:spLocks noChangeArrowheads="1"/>
          </p:cNvSpPr>
          <p:nvPr/>
        </p:nvSpPr>
        <p:spPr bwMode="auto">
          <a:xfrm>
            <a:off x="7323138" y="5986463"/>
            <a:ext cx="1238250" cy="298450"/>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Quantity of</a:t>
            </a:r>
            <a:endParaRPr lang="en-US" sz="2400" u="none">
              <a:latin typeface="Times New Roman" pitchFamily="18" charset="0"/>
            </a:endParaRPr>
          </a:p>
        </p:txBody>
      </p:sp>
      <p:sp>
        <p:nvSpPr>
          <p:cNvPr id="59412" name="Rectangle 22"/>
          <p:cNvSpPr>
            <a:spLocks noChangeArrowheads="1"/>
          </p:cNvSpPr>
          <p:nvPr/>
        </p:nvSpPr>
        <p:spPr bwMode="auto">
          <a:xfrm>
            <a:off x="6692900" y="6256338"/>
            <a:ext cx="1868488" cy="298450"/>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Ice-Cream Cones</a:t>
            </a:r>
            <a:endParaRPr lang="en-US" sz="2400" u="none">
              <a:latin typeface="Times New Roman" pitchFamily="18" charset="0"/>
            </a:endParaRPr>
          </a:p>
        </p:txBody>
      </p:sp>
      <p:sp>
        <p:nvSpPr>
          <p:cNvPr id="59413" name="Rectangle 23"/>
          <p:cNvSpPr>
            <a:spLocks noChangeArrowheads="1"/>
          </p:cNvSpPr>
          <p:nvPr/>
        </p:nvSpPr>
        <p:spPr bwMode="auto">
          <a:xfrm>
            <a:off x="1814513" y="5992813"/>
            <a:ext cx="215900" cy="290512"/>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0</a:t>
            </a:r>
            <a:endParaRPr lang="en-US" sz="2400" u="none">
              <a:latin typeface="Times New Roman" pitchFamily="18" charset="0"/>
            </a:endParaRPr>
          </a:p>
        </p:txBody>
      </p:sp>
      <p:sp>
        <p:nvSpPr>
          <p:cNvPr id="59414" name="Rectangle 24"/>
          <p:cNvSpPr>
            <a:spLocks noChangeArrowheads="1"/>
          </p:cNvSpPr>
          <p:nvPr/>
        </p:nvSpPr>
        <p:spPr bwMode="auto">
          <a:xfrm>
            <a:off x="1273175" y="1158875"/>
            <a:ext cx="530225" cy="258763"/>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Price</a:t>
            </a:r>
            <a:endParaRPr lang="en-US" sz="2400" u="none">
              <a:latin typeface="Times New Roman" pitchFamily="18" charset="0"/>
            </a:endParaRPr>
          </a:p>
        </p:txBody>
      </p:sp>
      <p:grpSp>
        <p:nvGrpSpPr>
          <p:cNvPr id="3" name="Group 32"/>
          <p:cNvGrpSpPr>
            <a:grpSpLocks/>
          </p:cNvGrpSpPr>
          <p:nvPr/>
        </p:nvGrpSpPr>
        <p:grpSpPr bwMode="auto">
          <a:xfrm>
            <a:off x="352425" y="3152775"/>
            <a:ext cx="1400175" cy="1392238"/>
            <a:chOff x="213" y="1986"/>
            <a:chExt cx="882" cy="877"/>
          </a:xfrm>
        </p:grpSpPr>
        <p:sp>
          <p:nvSpPr>
            <p:cNvPr id="59444" name="Line 33"/>
            <p:cNvSpPr>
              <a:spLocks noChangeShapeType="1"/>
            </p:cNvSpPr>
            <p:nvPr/>
          </p:nvSpPr>
          <p:spPr bwMode="auto">
            <a:xfrm flipV="1">
              <a:off x="601" y="1986"/>
              <a:ext cx="319" cy="435"/>
            </a:xfrm>
            <a:prstGeom prst="line">
              <a:avLst/>
            </a:prstGeom>
            <a:noFill/>
            <a:ln w="20638">
              <a:solidFill>
                <a:srgbClr val="000000"/>
              </a:solidFill>
              <a:round/>
              <a:headEnd/>
              <a:tailEnd/>
            </a:ln>
          </p:spPr>
          <p:txBody>
            <a:bodyPr/>
            <a:lstStyle/>
            <a:p>
              <a:endParaRPr lang="en-US"/>
            </a:p>
          </p:txBody>
        </p:sp>
        <p:sp>
          <p:nvSpPr>
            <p:cNvPr id="59445" name="Rectangle 34"/>
            <p:cNvSpPr>
              <a:spLocks noChangeArrowheads="1"/>
            </p:cNvSpPr>
            <p:nvPr/>
          </p:nvSpPr>
          <p:spPr bwMode="auto">
            <a:xfrm>
              <a:off x="241" y="2359"/>
              <a:ext cx="310"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a:t>
              </a:r>
              <a:endParaRPr lang="en-US" sz="2400" u="none">
                <a:latin typeface="Times New Roman" pitchFamily="18" charset="0"/>
              </a:endParaRPr>
            </a:p>
          </p:txBody>
        </p:sp>
        <p:sp>
          <p:nvSpPr>
            <p:cNvPr id="59446" name="Rectangle 35"/>
            <p:cNvSpPr>
              <a:spLocks noChangeArrowheads="1"/>
            </p:cNvSpPr>
            <p:nvPr/>
          </p:nvSpPr>
          <p:spPr bwMode="auto">
            <a:xfrm>
              <a:off x="239" y="2529"/>
              <a:ext cx="856"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Sellers accept</a:t>
              </a:r>
              <a:endParaRPr lang="en-US" sz="2400" u="none">
                <a:latin typeface="Times New Roman" pitchFamily="18" charset="0"/>
              </a:endParaRPr>
            </a:p>
          </p:txBody>
        </p:sp>
        <p:sp>
          <p:nvSpPr>
            <p:cNvPr id="59447" name="Rectangle 36"/>
            <p:cNvSpPr>
              <a:spLocks noChangeArrowheads="1"/>
            </p:cNvSpPr>
            <p:nvPr/>
          </p:nvSpPr>
          <p:spPr bwMode="auto">
            <a:xfrm>
              <a:off x="213" y="2700"/>
              <a:ext cx="835"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before the tax</a:t>
              </a:r>
              <a:endParaRPr lang="en-US" sz="2400" u="none">
                <a:latin typeface="Times New Roman" pitchFamily="18" charset="0"/>
              </a:endParaRPr>
            </a:p>
          </p:txBody>
        </p:sp>
      </p:grpSp>
      <p:grpSp>
        <p:nvGrpSpPr>
          <p:cNvPr id="4" name="Group 44"/>
          <p:cNvGrpSpPr>
            <a:grpSpLocks/>
          </p:cNvGrpSpPr>
          <p:nvPr/>
        </p:nvGrpSpPr>
        <p:grpSpPr bwMode="auto">
          <a:xfrm>
            <a:off x="2108200" y="2565400"/>
            <a:ext cx="1397000" cy="466725"/>
            <a:chOff x="1328" y="1616"/>
            <a:chExt cx="880" cy="294"/>
          </a:xfrm>
        </p:grpSpPr>
        <p:sp>
          <p:nvSpPr>
            <p:cNvPr id="59442" name="Freeform 45"/>
            <p:cNvSpPr>
              <a:spLocks/>
            </p:cNvSpPr>
            <p:nvPr/>
          </p:nvSpPr>
          <p:spPr bwMode="auto">
            <a:xfrm>
              <a:off x="1328" y="1616"/>
              <a:ext cx="102" cy="294"/>
            </a:xfrm>
            <a:custGeom>
              <a:avLst/>
              <a:gdLst>
                <a:gd name="T0" fmla="*/ 0 w 8"/>
                <a:gd name="T1" fmla="*/ 48037 h 23"/>
                <a:gd name="T2" fmla="*/ 8287 w 8"/>
                <a:gd name="T3" fmla="*/ 35459 h 23"/>
                <a:gd name="T4" fmla="*/ 8287 w 8"/>
                <a:gd name="T5" fmla="*/ 31369 h 23"/>
                <a:gd name="T6" fmla="*/ 16575 w 8"/>
                <a:gd name="T7" fmla="*/ 23034 h 23"/>
                <a:gd name="T8" fmla="*/ 8287 w 8"/>
                <a:gd name="T9" fmla="*/ 14547 h 23"/>
                <a:gd name="T10" fmla="*/ 8287 w 8"/>
                <a:gd name="T11" fmla="*/ 10456 h 23"/>
                <a:gd name="T12" fmla="*/ 0 w 8"/>
                <a:gd name="T13" fmla="*/ 0 h 23"/>
                <a:gd name="T14" fmla="*/ 0 60000 65536"/>
                <a:gd name="T15" fmla="*/ 0 60000 65536"/>
                <a:gd name="T16" fmla="*/ 0 60000 65536"/>
                <a:gd name="T17" fmla="*/ 0 60000 65536"/>
                <a:gd name="T18" fmla="*/ 0 60000 65536"/>
                <a:gd name="T19" fmla="*/ 0 60000 65536"/>
                <a:gd name="T20" fmla="*/ 0 60000 65536"/>
                <a:gd name="T21" fmla="*/ 0 w 8"/>
                <a:gd name="T22" fmla="*/ 0 h 23"/>
                <a:gd name="T23" fmla="*/ 8 w 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3">
                  <a:moveTo>
                    <a:pt x="0" y="23"/>
                  </a:moveTo>
                  <a:cubicBezTo>
                    <a:pt x="2" y="23"/>
                    <a:pt x="4" y="20"/>
                    <a:pt x="4" y="17"/>
                  </a:cubicBezTo>
                  <a:cubicBezTo>
                    <a:pt x="4" y="15"/>
                    <a:pt x="4" y="15"/>
                    <a:pt x="4" y="15"/>
                  </a:cubicBezTo>
                  <a:cubicBezTo>
                    <a:pt x="4" y="13"/>
                    <a:pt x="5" y="11"/>
                    <a:pt x="8" y="11"/>
                  </a:cubicBezTo>
                  <a:cubicBezTo>
                    <a:pt x="5" y="11"/>
                    <a:pt x="4" y="9"/>
                    <a:pt x="4" y="7"/>
                  </a:cubicBezTo>
                  <a:cubicBezTo>
                    <a:pt x="4" y="5"/>
                    <a:pt x="4" y="5"/>
                    <a:pt x="4" y="5"/>
                  </a:cubicBezTo>
                  <a:cubicBezTo>
                    <a:pt x="4" y="3"/>
                    <a:pt x="2" y="0"/>
                    <a:pt x="0" y="0"/>
                  </a:cubicBezTo>
                </a:path>
              </a:pathLst>
            </a:custGeom>
            <a:noFill/>
            <a:ln w="20638">
              <a:solidFill>
                <a:srgbClr val="000000"/>
              </a:solidFill>
              <a:round/>
              <a:headEnd/>
              <a:tailEnd/>
            </a:ln>
          </p:spPr>
          <p:txBody>
            <a:bodyPr/>
            <a:lstStyle/>
            <a:p>
              <a:endParaRPr lang="en-US"/>
            </a:p>
          </p:txBody>
        </p:sp>
        <p:sp>
          <p:nvSpPr>
            <p:cNvPr id="59443" name="Rectangle 46"/>
            <p:cNvSpPr>
              <a:spLocks noChangeArrowheads="1"/>
            </p:cNvSpPr>
            <p:nvPr/>
          </p:nvSpPr>
          <p:spPr bwMode="auto">
            <a:xfrm>
              <a:off x="1458" y="1625"/>
              <a:ext cx="750"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Tax ($0.50)</a:t>
              </a:r>
              <a:endParaRPr lang="en-US" sz="2400" u="none">
                <a:latin typeface="Times New Roman" pitchFamily="18" charset="0"/>
              </a:endParaRPr>
            </a:p>
          </p:txBody>
        </p:sp>
      </p:grpSp>
      <p:grpSp>
        <p:nvGrpSpPr>
          <p:cNvPr id="5" name="Group 47"/>
          <p:cNvGrpSpPr>
            <a:grpSpLocks/>
          </p:cNvGrpSpPr>
          <p:nvPr/>
        </p:nvGrpSpPr>
        <p:grpSpPr bwMode="auto">
          <a:xfrm>
            <a:off x="200025" y="1493838"/>
            <a:ext cx="1501775" cy="1033462"/>
            <a:chOff x="216" y="968"/>
            <a:chExt cx="946" cy="651"/>
          </a:xfrm>
        </p:grpSpPr>
        <p:sp>
          <p:nvSpPr>
            <p:cNvPr id="59440" name="Line 48"/>
            <p:cNvSpPr>
              <a:spLocks noChangeShapeType="1"/>
            </p:cNvSpPr>
            <p:nvPr/>
          </p:nvSpPr>
          <p:spPr bwMode="auto">
            <a:xfrm>
              <a:off x="537" y="1475"/>
              <a:ext cx="385" cy="144"/>
            </a:xfrm>
            <a:prstGeom prst="line">
              <a:avLst/>
            </a:prstGeom>
            <a:noFill/>
            <a:ln w="20638">
              <a:solidFill>
                <a:srgbClr val="000000"/>
              </a:solidFill>
              <a:round/>
              <a:headEnd/>
              <a:tailEnd/>
            </a:ln>
          </p:spPr>
          <p:txBody>
            <a:bodyPr/>
            <a:lstStyle/>
            <a:p>
              <a:endParaRPr lang="en-US"/>
            </a:p>
          </p:txBody>
        </p:sp>
        <p:sp>
          <p:nvSpPr>
            <p:cNvPr id="59441" name="Rectangle 49"/>
            <p:cNvSpPr>
              <a:spLocks noChangeArrowheads="1"/>
            </p:cNvSpPr>
            <p:nvPr/>
          </p:nvSpPr>
          <p:spPr bwMode="auto">
            <a:xfrm>
              <a:off x="216" y="968"/>
              <a:ext cx="946" cy="494"/>
            </a:xfrm>
            <a:prstGeom prst="rect">
              <a:avLst/>
            </a:prstGeom>
            <a:noFill/>
            <a:ln w="9525">
              <a:noFill/>
              <a:miter lim="800000"/>
              <a:headEnd/>
              <a:tailEnd/>
            </a:ln>
          </p:spPr>
          <p:txBody>
            <a:bodyPr lIns="0" tIns="0" rIns="0" bIns="0">
              <a:spAutoFit/>
            </a:bodyPr>
            <a:lstStyle/>
            <a:p>
              <a:pPr eaLnBrk="0" hangingPunct="0"/>
              <a:r>
                <a:rPr lang="en-US" sz="1700" u="none">
                  <a:solidFill>
                    <a:srgbClr val="000000"/>
                  </a:solidFill>
                </a:rPr>
                <a:t>Price sellers accept with the tax</a:t>
              </a:r>
              <a:endParaRPr lang="en-US" sz="2400" u="none">
                <a:latin typeface="Times New Roman" pitchFamily="18" charset="0"/>
              </a:endParaRPr>
            </a:p>
          </p:txBody>
        </p:sp>
      </p:grpSp>
      <p:grpSp>
        <p:nvGrpSpPr>
          <p:cNvPr id="6" name="Group 52"/>
          <p:cNvGrpSpPr>
            <a:grpSpLocks/>
          </p:cNvGrpSpPr>
          <p:nvPr/>
        </p:nvGrpSpPr>
        <p:grpSpPr bwMode="auto">
          <a:xfrm>
            <a:off x="2290763" y="2322513"/>
            <a:ext cx="3813175" cy="2351087"/>
            <a:chOff x="1443" y="1463"/>
            <a:chExt cx="2402" cy="1481"/>
          </a:xfrm>
        </p:grpSpPr>
        <p:sp>
          <p:nvSpPr>
            <p:cNvPr id="59438" name="Line 53"/>
            <p:cNvSpPr>
              <a:spLocks noChangeShapeType="1"/>
            </p:cNvSpPr>
            <p:nvPr/>
          </p:nvSpPr>
          <p:spPr bwMode="auto">
            <a:xfrm flipH="1">
              <a:off x="1443" y="1552"/>
              <a:ext cx="2220" cy="1392"/>
            </a:xfrm>
            <a:prstGeom prst="line">
              <a:avLst/>
            </a:prstGeom>
            <a:noFill/>
            <a:ln w="60325">
              <a:solidFill>
                <a:srgbClr val="004C9F"/>
              </a:solidFill>
              <a:round/>
              <a:headEnd/>
              <a:tailEnd/>
            </a:ln>
          </p:spPr>
          <p:txBody>
            <a:bodyPr/>
            <a:lstStyle/>
            <a:p>
              <a:endParaRPr lang="en-US"/>
            </a:p>
          </p:txBody>
        </p:sp>
        <p:sp>
          <p:nvSpPr>
            <p:cNvPr id="59439" name="Rectangle 54"/>
            <p:cNvSpPr>
              <a:spLocks noChangeArrowheads="1"/>
            </p:cNvSpPr>
            <p:nvPr/>
          </p:nvSpPr>
          <p:spPr bwMode="auto">
            <a:xfrm>
              <a:off x="3705" y="1463"/>
              <a:ext cx="140" cy="163"/>
            </a:xfrm>
            <a:prstGeom prst="rect">
              <a:avLst/>
            </a:prstGeom>
            <a:noFill/>
            <a:ln w="9525">
              <a:noFill/>
              <a:miter lim="800000"/>
              <a:headEnd/>
              <a:tailEnd/>
            </a:ln>
          </p:spPr>
          <p:txBody>
            <a:bodyPr wrap="none" lIns="0" tIns="0" rIns="0" bIns="0">
              <a:spAutoFit/>
            </a:bodyPr>
            <a:lstStyle/>
            <a:p>
              <a:pPr eaLnBrk="0" hangingPunct="0"/>
              <a:r>
                <a:rPr lang="en-US" sz="1700" i="1" u="none">
                  <a:solidFill>
                    <a:srgbClr val="000000"/>
                  </a:solidFill>
                </a:rPr>
                <a:t>S</a:t>
              </a:r>
              <a:r>
                <a:rPr lang="en-US" sz="1700" u="none" baseline="-25000">
                  <a:solidFill>
                    <a:srgbClr val="000000"/>
                  </a:solidFill>
                </a:rPr>
                <a:t>1</a:t>
              </a:r>
              <a:endParaRPr lang="en-US" sz="2400" u="none">
                <a:latin typeface="Times New Roman" pitchFamily="18" charset="0"/>
              </a:endParaRPr>
            </a:p>
          </p:txBody>
        </p:sp>
      </p:grpSp>
      <p:grpSp>
        <p:nvGrpSpPr>
          <p:cNvPr id="7" name="Group 55"/>
          <p:cNvGrpSpPr>
            <a:grpSpLocks/>
          </p:cNvGrpSpPr>
          <p:nvPr/>
        </p:nvGrpSpPr>
        <p:grpSpPr bwMode="auto">
          <a:xfrm>
            <a:off x="2290763" y="1665288"/>
            <a:ext cx="3730625" cy="2501900"/>
            <a:chOff x="1443" y="1049"/>
            <a:chExt cx="2350" cy="1576"/>
          </a:xfrm>
        </p:grpSpPr>
        <p:sp>
          <p:nvSpPr>
            <p:cNvPr id="59436" name="Line 56"/>
            <p:cNvSpPr>
              <a:spLocks noChangeShapeType="1"/>
            </p:cNvSpPr>
            <p:nvPr/>
          </p:nvSpPr>
          <p:spPr bwMode="auto">
            <a:xfrm flipH="1">
              <a:off x="1443" y="1233"/>
              <a:ext cx="2220" cy="1392"/>
            </a:xfrm>
            <a:prstGeom prst="line">
              <a:avLst/>
            </a:prstGeom>
            <a:noFill/>
            <a:ln w="60325">
              <a:solidFill>
                <a:srgbClr val="5F161D"/>
              </a:solidFill>
              <a:round/>
              <a:headEnd/>
              <a:tailEnd/>
            </a:ln>
          </p:spPr>
          <p:txBody>
            <a:bodyPr/>
            <a:lstStyle/>
            <a:p>
              <a:endParaRPr lang="en-US"/>
            </a:p>
          </p:txBody>
        </p:sp>
        <p:sp>
          <p:nvSpPr>
            <p:cNvPr id="59437" name="Rectangle 57"/>
            <p:cNvSpPr>
              <a:spLocks noChangeArrowheads="1"/>
            </p:cNvSpPr>
            <p:nvPr/>
          </p:nvSpPr>
          <p:spPr bwMode="auto">
            <a:xfrm>
              <a:off x="3653" y="1049"/>
              <a:ext cx="140" cy="163"/>
            </a:xfrm>
            <a:prstGeom prst="rect">
              <a:avLst/>
            </a:prstGeom>
            <a:noFill/>
            <a:ln w="9525">
              <a:noFill/>
              <a:miter lim="800000"/>
              <a:headEnd/>
              <a:tailEnd/>
            </a:ln>
          </p:spPr>
          <p:txBody>
            <a:bodyPr wrap="none" lIns="0" tIns="0" rIns="0" bIns="0">
              <a:spAutoFit/>
            </a:bodyPr>
            <a:lstStyle/>
            <a:p>
              <a:pPr eaLnBrk="0" hangingPunct="0"/>
              <a:r>
                <a:rPr lang="en-US" sz="1700" i="1" u="none">
                  <a:solidFill>
                    <a:srgbClr val="000000"/>
                  </a:solidFill>
                </a:rPr>
                <a:t>S</a:t>
              </a:r>
              <a:r>
                <a:rPr lang="en-US" sz="1700" u="none" baseline="-25000">
                  <a:solidFill>
                    <a:srgbClr val="000000"/>
                  </a:solidFill>
                </a:rPr>
                <a:t>2</a:t>
              </a:r>
              <a:endParaRPr lang="en-US" sz="2400" u="none">
                <a:latin typeface="Times New Roman" pitchFamily="18" charset="0"/>
              </a:endParaRPr>
            </a:p>
          </p:txBody>
        </p:sp>
      </p:grpSp>
      <p:grpSp>
        <p:nvGrpSpPr>
          <p:cNvPr id="8" name="Group 63"/>
          <p:cNvGrpSpPr>
            <a:grpSpLocks/>
          </p:cNvGrpSpPr>
          <p:nvPr/>
        </p:nvGrpSpPr>
        <p:grpSpPr bwMode="auto">
          <a:xfrm>
            <a:off x="5491163" y="1368425"/>
            <a:ext cx="2765425" cy="1460500"/>
            <a:chOff x="3459" y="862"/>
            <a:chExt cx="1742" cy="920"/>
          </a:xfrm>
        </p:grpSpPr>
        <p:sp>
          <p:nvSpPr>
            <p:cNvPr id="59428" name="Line 64"/>
            <p:cNvSpPr>
              <a:spLocks noChangeShapeType="1"/>
            </p:cNvSpPr>
            <p:nvPr/>
          </p:nvSpPr>
          <p:spPr bwMode="auto">
            <a:xfrm flipV="1">
              <a:off x="3459" y="1003"/>
              <a:ext cx="676" cy="549"/>
            </a:xfrm>
            <a:prstGeom prst="line">
              <a:avLst/>
            </a:prstGeom>
            <a:noFill/>
            <a:ln w="20638">
              <a:solidFill>
                <a:srgbClr val="000000"/>
              </a:solidFill>
              <a:round/>
              <a:headEnd/>
              <a:tailEnd/>
            </a:ln>
          </p:spPr>
          <p:txBody>
            <a:bodyPr/>
            <a:lstStyle/>
            <a:p>
              <a:endParaRPr lang="en-US"/>
            </a:p>
          </p:txBody>
        </p:sp>
        <p:grpSp>
          <p:nvGrpSpPr>
            <p:cNvPr id="59429" name="Group 65"/>
            <p:cNvGrpSpPr>
              <a:grpSpLocks/>
            </p:cNvGrpSpPr>
            <p:nvPr/>
          </p:nvGrpSpPr>
          <p:grpSpPr bwMode="auto">
            <a:xfrm>
              <a:off x="4058" y="862"/>
              <a:ext cx="1143" cy="920"/>
              <a:chOff x="4058" y="862"/>
              <a:chExt cx="1143" cy="920"/>
            </a:xfrm>
          </p:grpSpPr>
          <p:sp>
            <p:nvSpPr>
              <p:cNvPr id="59430" name="Rectangle 66"/>
              <p:cNvSpPr>
                <a:spLocks noChangeArrowheads="1"/>
              </p:cNvSpPr>
              <p:nvPr/>
            </p:nvSpPr>
            <p:spPr bwMode="auto">
              <a:xfrm>
                <a:off x="4058" y="862"/>
                <a:ext cx="1136" cy="920"/>
              </a:xfrm>
              <a:prstGeom prst="rect">
                <a:avLst/>
              </a:prstGeom>
              <a:solidFill>
                <a:srgbClr val="E1E5E9"/>
              </a:solidFill>
              <a:ln w="9525">
                <a:noFill/>
                <a:miter lim="800000"/>
                <a:headEnd/>
                <a:tailEnd/>
              </a:ln>
            </p:spPr>
            <p:txBody>
              <a:bodyPr/>
              <a:lstStyle/>
              <a:p>
                <a:endParaRPr lang="en-US"/>
              </a:p>
            </p:txBody>
          </p:sp>
          <p:sp>
            <p:nvSpPr>
              <p:cNvPr id="59431" name="Rectangle 67"/>
              <p:cNvSpPr>
                <a:spLocks noChangeArrowheads="1"/>
              </p:cNvSpPr>
              <p:nvPr/>
            </p:nvSpPr>
            <p:spPr bwMode="auto">
              <a:xfrm>
                <a:off x="4135" y="900"/>
                <a:ext cx="972"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A tax on sellers</a:t>
                </a:r>
                <a:endParaRPr lang="en-US" sz="2400" u="none">
                  <a:latin typeface="Times New Roman" pitchFamily="18" charset="0"/>
                </a:endParaRPr>
              </a:p>
            </p:txBody>
          </p:sp>
          <p:sp>
            <p:nvSpPr>
              <p:cNvPr id="59432" name="Rectangle 68"/>
              <p:cNvSpPr>
                <a:spLocks noChangeArrowheads="1"/>
              </p:cNvSpPr>
              <p:nvPr/>
            </p:nvSpPr>
            <p:spPr bwMode="auto">
              <a:xfrm>
                <a:off x="4135" y="1071"/>
                <a:ext cx="1032"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shifts the supply</a:t>
                </a:r>
                <a:endParaRPr lang="en-US" sz="2400" u="none">
                  <a:latin typeface="Times New Roman" pitchFamily="18" charset="0"/>
                </a:endParaRPr>
              </a:p>
            </p:txBody>
          </p:sp>
          <p:sp>
            <p:nvSpPr>
              <p:cNvPr id="59433" name="Rectangle 69"/>
              <p:cNvSpPr>
                <a:spLocks noChangeArrowheads="1"/>
              </p:cNvSpPr>
              <p:nvPr/>
            </p:nvSpPr>
            <p:spPr bwMode="auto">
              <a:xfrm>
                <a:off x="4135" y="1241"/>
                <a:ext cx="865"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curve upward</a:t>
                </a:r>
                <a:endParaRPr lang="en-US" sz="2400" u="none">
                  <a:latin typeface="Times New Roman" pitchFamily="18" charset="0"/>
                </a:endParaRPr>
              </a:p>
            </p:txBody>
          </p:sp>
          <p:sp>
            <p:nvSpPr>
              <p:cNvPr id="59434" name="Rectangle 70"/>
              <p:cNvSpPr>
                <a:spLocks noChangeArrowheads="1"/>
              </p:cNvSpPr>
              <p:nvPr/>
            </p:nvSpPr>
            <p:spPr bwMode="auto">
              <a:xfrm>
                <a:off x="4135" y="1412"/>
                <a:ext cx="1066"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by the amount of</a:t>
                </a:r>
                <a:endParaRPr lang="en-US" sz="2400" u="none">
                  <a:latin typeface="Times New Roman" pitchFamily="18" charset="0"/>
                </a:endParaRPr>
              </a:p>
            </p:txBody>
          </p:sp>
          <p:sp>
            <p:nvSpPr>
              <p:cNvPr id="59435" name="Rectangle 71"/>
              <p:cNvSpPr>
                <a:spLocks noChangeArrowheads="1"/>
              </p:cNvSpPr>
              <p:nvPr/>
            </p:nvSpPr>
            <p:spPr bwMode="auto">
              <a:xfrm>
                <a:off x="4135" y="1582"/>
                <a:ext cx="972"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the tax ($0.50).</a:t>
                </a:r>
                <a:endParaRPr lang="en-US" sz="2400" u="none">
                  <a:latin typeface="Times New Roman" pitchFamily="18" charset="0"/>
                </a:endParaRPr>
              </a:p>
            </p:txBody>
          </p:sp>
        </p:grpSp>
      </p:grpSp>
      <p:grpSp>
        <p:nvGrpSpPr>
          <p:cNvPr id="10" name="Group 79"/>
          <p:cNvGrpSpPr>
            <a:grpSpLocks/>
          </p:cNvGrpSpPr>
          <p:nvPr/>
        </p:nvGrpSpPr>
        <p:grpSpPr bwMode="auto">
          <a:xfrm>
            <a:off x="1393825" y="2397125"/>
            <a:ext cx="3541713" cy="3960813"/>
            <a:chOff x="878" y="1510"/>
            <a:chExt cx="2254" cy="2495"/>
          </a:xfrm>
        </p:grpSpPr>
        <p:sp>
          <p:nvSpPr>
            <p:cNvPr id="59424" name="Freeform 80"/>
            <p:cNvSpPr>
              <a:spLocks/>
            </p:cNvSpPr>
            <p:nvPr/>
          </p:nvSpPr>
          <p:spPr bwMode="auto">
            <a:xfrm>
              <a:off x="1277" y="1590"/>
              <a:ext cx="1812" cy="2133"/>
            </a:xfrm>
            <a:custGeom>
              <a:avLst/>
              <a:gdLst>
                <a:gd name="T0" fmla="*/ 1812 w 1812"/>
                <a:gd name="T1" fmla="*/ 2133 h 2133"/>
                <a:gd name="T2" fmla="*/ 1812 w 1812"/>
                <a:gd name="T3" fmla="*/ 0 h 2133"/>
                <a:gd name="T4" fmla="*/ 0 w 1812"/>
                <a:gd name="T5" fmla="*/ 0 h 2133"/>
                <a:gd name="T6" fmla="*/ 0 60000 65536"/>
                <a:gd name="T7" fmla="*/ 0 60000 65536"/>
                <a:gd name="T8" fmla="*/ 0 60000 65536"/>
                <a:gd name="T9" fmla="*/ 0 w 1812"/>
                <a:gd name="T10" fmla="*/ 0 h 2133"/>
                <a:gd name="T11" fmla="*/ 1812 w 1812"/>
                <a:gd name="T12" fmla="*/ 2133 h 2133"/>
              </a:gdLst>
              <a:ahLst/>
              <a:cxnLst>
                <a:cxn ang="T6">
                  <a:pos x="T0" y="T1"/>
                </a:cxn>
                <a:cxn ang="T7">
                  <a:pos x="T2" y="T3"/>
                </a:cxn>
                <a:cxn ang="T8">
                  <a:pos x="T4" y="T5"/>
                </a:cxn>
              </a:cxnLst>
              <a:rect l="T9" t="T10" r="T11" b="T12"/>
              <a:pathLst>
                <a:path w="1812" h="2133">
                  <a:moveTo>
                    <a:pt x="1812" y="2133"/>
                  </a:moveTo>
                  <a:lnTo>
                    <a:pt x="1812" y="0"/>
                  </a:lnTo>
                  <a:lnTo>
                    <a:pt x="0" y="0"/>
                  </a:lnTo>
                </a:path>
              </a:pathLst>
            </a:custGeom>
            <a:noFill/>
            <a:ln w="20638">
              <a:solidFill>
                <a:schemeClr val="tx1"/>
              </a:solidFill>
              <a:prstDash val="sysDot"/>
              <a:round/>
              <a:headEnd/>
              <a:tailEnd/>
            </a:ln>
          </p:spPr>
          <p:txBody>
            <a:bodyPr/>
            <a:lstStyle/>
            <a:p>
              <a:endParaRPr lang="en-US"/>
            </a:p>
          </p:txBody>
        </p:sp>
        <p:sp>
          <p:nvSpPr>
            <p:cNvPr id="59425" name="Oval 81"/>
            <p:cNvSpPr>
              <a:spLocks noChangeArrowheads="1"/>
            </p:cNvSpPr>
            <p:nvPr/>
          </p:nvSpPr>
          <p:spPr bwMode="auto">
            <a:xfrm>
              <a:off x="3046" y="1552"/>
              <a:ext cx="86" cy="89"/>
            </a:xfrm>
            <a:prstGeom prst="ellipse">
              <a:avLst/>
            </a:prstGeom>
            <a:solidFill>
              <a:srgbClr val="000000"/>
            </a:solidFill>
            <a:ln w="9525">
              <a:noFill/>
              <a:round/>
              <a:headEnd/>
              <a:tailEnd/>
            </a:ln>
          </p:spPr>
          <p:txBody>
            <a:bodyPr/>
            <a:lstStyle/>
            <a:p>
              <a:endParaRPr lang="en-US"/>
            </a:p>
          </p:txBody>
        </p:sp>
        <p:sp>
          <p:nvSpPr>
            <p:cNvPr id="59426" name="Rectangle 82"/>
            <p:cNvSpPr>
              <a:spLocks noChangeArrowheads="1"/>
            </p:cNvSpPr>
            <p:nvPr/>
          </p:nvSpPr>
          <p:spPr bwMode="auto">
            <a:xfrm>
              <a:off x="878" y="1510"/>
              <a:ext cx="346"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$3.30</a:t>
              </a:r>
              <a:endParaRPr lang="en-US" sz="2400" u="none">
                <a:latin typeface="Times New Roman" pitchFamily="18" charset="0"/>
              </a:endParaRPr>
            </a:p>
          </p:txBody>
        </p:sp>
        <p:sp>
          <p:nvSpPr>
            <p:cNvPr id="59427" name="Rectangle 83"/>
            <p:cNvSpPr>
              <a:spLocks noChangeArrowheads="1"/>
            </p:cNvSpPr>
            <p:nvPr/>
          </p:nvSpPr>
          <p:spPr bwMode="auto">
            <a:xfrm>
              <a:off x="2976" y="3775"/>
              <a:ext cx="1" cy="230"/>
            </a:xfrm>
            <a:prstGeom prst="rect">
              <a:avLst/>
            </a:prstGeom>
            <a:noFill/>
            <a:ln w="9525">
              <a:noFill/>
              <a:miter lim="800000"/>
              <a:headEnd/>
              <a:tailEnd/>
            </a:ln>
          </p:spPr>
          <p:txBody>
            <a:bodyPr wrap="none" lIns="0" tIns="0" rIns="0" bIns="0">
              <a:spAutoFit/>
            </a:bodyPr>
            <a:lstStyle/>
            <a:p>
              <a:pPr eaLnBrk="0" hangingPunct="0"/>
              <a:endParaRPr lang="en-US" sz="2400" u="none">
                <a:latin typeface="Times New Roman" pitchFamily="18" charset="0"/>
              </a:endParaRPr>
            </a:p>
          </p:txBody>
        </p:sp>
      </p:grpSp>
      <p:sp>
        <p:nvSpPr>
          <p:cNvPr id="408660" name="Line 84"/>
          <p:cNvSpPr>
            <a:spLocks noChangeShapeType="1"/>
          </p:cNvSpPr>
          <p:nvPr/>
        </p:nvSpPr>
        <p:spPr bwMode="auto">
          <a:xfrm>
            <a:off x="4873625" y="3043238"/>
            <a:ext cx="0" cy="2862262"/>
          </a:xfrm>
          <a:prstGeom prst="line">
            <a:avLst/>
          </a:prstGeom>
          <a:noFill/>
          <a:ln w="9525">
            <a:solidFill>
              <a:schemeClr val="tx1"/>
            </a:solidFill>
            <a:prstDash val="dash"/>
            <a:round/>
            <a:headEnd/>
            <a:tailEnd/>
          </a:ln>
        </p:spPr>
        <p:txBody>
          <a:bodyPr/>
          <a:lstStyle/>
          <a:p>
            <a:endParaRPr lang="en-US"/>
          </a:p>
        </p:txBody>
      </p:sp>
      <p:sp>
        <p:nvSpPr>
          <p:cNvPr id="408661" name="Text Box 85"/>
          <p:cNvSpPr txBox="1">
            <a:spLocks noChangeArrowheads="1"/>
          </p:cNvSpPr>
          <p:nvPr/>
        </p:nvSpPr>
        <p:spPr bwMode="auto">
          <a:xfrm>
            <a:off x="4702175" y="6015038"/>
            <a:ext cx="409575" cy="336550"/>
          </a:xfrm>
          <a:prstGeom prst="rect">
            <a:avLst/>
          </a:prstGeom>
          <a:noFill/>
          <a:ln w="9525">
            <a:noFill/>
            <a:miter lim="800000"/>
            <a:headEnd/>
            <a:tailEnd/>
          </a:ln>
        </p:spPr>
        <p:txBody>
          <a:bodyPr wrap="none">
            <a:spAutoFit/>
          </a:bodyPr>
          <a:lstStyle/>
          <a:p>
            <a:r>
              <a:rPr lang="en-US" sz="1600" u="none"/>
              <a:t>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8660"/>
                                        </p:tgtEl>
                                        <p:attrNameLst>
                                          <p:attrName>style.visibility</p:attrName>
                                        </p:attrNameLst>
                                      </p:cBhvr>
                                      <p:to>
                                        <p:strVal val="visible"/>
                                      </p:to>
                                    </p:set>
                                    <p:animEffect transition="in" filter="blinds(horizontal)">
                                      <p:cBhvr>
                                        <p:cTn id="17" dur="500"/>
                                        <p:tgtEl>
                                          <p:spTgt spid="4086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8661"/>
                                        </p:tgtEl>
                                        <p:attrNameLst>
                                          <p:attrName>style.visibility</p:attrName>
                                        </p:attrNameLst>
                                      </p:cBhvr>
                                      <p:to>
                                        <p:strVal val="visible"/>
                                      </p:to>
                                    </p:set>
                                    <p:animEffect transition="in" filter="blinds(horizontal)">
                                      <p:cBhvr>
                                        <p:cTn id="22" dur="500"/>
                                        <p:tgtEl>
                                          <p:spTgt spid="4086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up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righ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88" fill="hold" grpId="0" nodeType="clickEffect">
                                  <p:stCondLst>
                                    <p:cond delay="0"/>
                                  </p:stCondLst>
                                  <p:childTnLst>
                                    <p:set>
                                      <p:cBhvr>
                                        <p:cTn id="46" dur="1" fill="hold">
                                          <p:stCondLst>
                                            <p:cond delay="0"/>
                                          </p:stCondLst>
                                        </p:cTn>
                                        <p:tgtEl>
                                          <p:spTgt spid="408593"/>
                                        </p:tgtEl>
                                        <p:attrNameLst>
                                          <p:attrName>style.visibility</p:attrName>
                                        </p:attrNameLst>
                                      </p:cBhvr>
                                      <p:to>
                                        <p:strVal val="visible"/>
                                      </p:to>
                                    </p:set>
                                    <p:anim calcmode="lin" valueType="num">
                                      <p:cBhvr>
                                        <p:cTn id="47" dur="500" fill="hold"/>
                                        <p:tgtEl>
                                          <p:spTgt spid="408593"/>
                                        </p:tgtEl>
                                        <p:attrNameLst>
                                          <p:attrName>ppt_w</p:attrName>
                                        </p:attrNameLst>
                                      </p:cBhvr>
                                      <p:tavLst>
                                        <p:tav tm="0">
                                          <p:val>
                                            <p:strVal val="4/3*#ppt_w"/>
                                          </p:val>
                                        </p:tav>
                                        <p:tav tm="100000">
                                          <p:val>
                                            <p:strVal val="#ppt_w"/>
                                          </p:val>
                                        </p:tav>
                                      </p:tavLst>
                                    </p:anim>
                                    <p:anim calcmode="lin" valueType="num">
                                      <p:cBhvr>
                                        <p:cTn id="48" dur="500" fill="hold"/>
                                        <p:tgtEl>
                                          <p:spTgt spid="408593"/>
                                        </p:tgtEl>
                                        <p:attrNameLst>
                                          <p:attrName>ppt_h</p:attrName>
                                        </p:attrNameLst>
                                      </p:cBhvr>
                                      <p:tavLst>
                                        <p:tav tm="0">
                                          <p:val>
                                            <p:strVal val="4/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strips(upRigh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93" grpId="0" animBg="1"/>
      <p:bldP spid="408660" grpId="0" animBg="1"/>
      <p:bldP spid="4086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6"/>
          <p:cNvSpPr>
            <a:spLocks noGrp="1" noChangeArrowheads="1"/>
          </p:cNvSpPr>
          <p:nvPr>
            <p:ph type="title"/>
          </p:nvPr>
        </p:nvSpPr>
        <p:spPr>
          <a:xfrm>
            <a:off x="457200" y="25400"/>
            <a:ext cx="8229600" cy="1371600"/>
          </a:xfrm>
          <a:noFill/>
        </p:spPr>
        <p:txBody>
          <a:bodyPr/>
          <a:lstStyle/>
          <a:p>
            <a:pPr eaLnBrk="1" hangingPunct="1"/>
            <a:r>
              <a:rPr lang="en-US" smtClean="0"/>
              <a:t>A Tax on Sellers</a:t>
            </a:r>
          </a:p>
        </p:txBody>
      </p:sp>
      <p:sp>
        <p:nvSpPr>
          <p:cNvPr id="60419" name="Rectangle 5"/>
          <p:cNvSpPr>
            <a:spLocks noChangeArrowheads="1"/>
          </p:cNvSpPr>
          <p:nvPr/>
        </p:nvSpPr>
        <p:spPr bwMode="auto">
          <a:xfrm>
            <a:off x="2108200" y="1308100"/>
            <a:ext cx="6419850" cy="4703763"/>
          </a:xfrm>
          <a:prstGeom prst="rect">
            <a:avLst/>
          </a:prstGeom>
          <a:solidFill>
            <a:srgbClr val="F3F6F9"/>
          </a:solidFill>
          <a:ln w="222250">
            <a:solidFill>
              <a:srgbClr val="F3F6F9"/>
            </a:solidFill>
            <a:miter lim="800000"/>
            <a:headEnd/>
            <a:tailEnd/>
          </a:ln>
        </p:spPr>
        <p:txBody>
          <a:bodyPr/>
          <a:lstStyle/>
          <a:p>
            <a:endParaRPr lang="en-US"/>
          </a:p>
        </p:txBody>
      </p:sp>
      <p:sp>
        <p:nvSpPr>
          <p:cNvPr id="60420" name="Rectangle 6"/>
          <p:cNvSpPr>
            <a:spLocks noChangeArrowheads="1"/>
          </p:cNvSpPr>
          <p:nvPr/>
        </p:nvSpPr>
        <p:spPr bwMode="auto">
          <a:xfrm>
            <a:off x="2108200" y="1308100"/>
            <a:ext cx="6419850" cy="4703763"/>
          </a:xfrm>
          <a:prstGeom prst="rect">
            <a:avLst/>
          </a:prstGeom>
          <a:solidFill>
            <a:srgbClr val="F2F4F8"/>
          </a:solidFill>
          <a:ln w="203200">
            <a:solidFill>
              <a:srgbClr val="F2F4F8"/>
            </a:solidFill>
            <a:miter lim="800000"/>
            <a:headEnd/>
            <a:tailEnd/>
          </a:ln>
        </p:spPr>
        <p:txBody>
          <a:bodyPr/>
          <a:lstStyle/>
          <a:p>
            <a:endParaRPr lang="en-US"/>
          </a:p>
        </p:txBody>
      </p:sp>
      <p:sp>
        <p:nvSpPr>
          <p:cNvPr id="60421" name="Rectangle 7"/>
          <p:cNvSpPr>
            <a:spLocks noChangeArrowheads="1"/>
          </p:cNvSpPr>
          <p:nvPr/>
        </p:nvSpPr>
        <p:spPr bwMode="auto">
          <a:xfrm>
            <a:off x="2108200" y="1308100"/>
            <a:ext cx="6419850" cy="4703763"/>
          </a:xfrm>
          <a:prstGeom prst="rect">
            <a:avLst/>
          </a:prstGeom>
          <a:solidFill>
            <a:srgbClr val="F1F4F7"/>
          </a:solidFill>
          <a:ln w="182563">
            <a:solidFill>
              <a:srgbClr val="F1F4F7"/>
            </a:solidFill>
            <a:miter lim="800000"/>
            <a:headEnd/>
            <a:tailEnd/>
          </a:ln>
        </p:spPr>
        <p:txBody>
          <a:bodyPr/>
          <a:lstStyle/>
          <a:p>
            <a:endParaRPr lang="en-US"/>
          </a:p>
        </p:txBody>
      </p:sp>
      <p:sp>
        <p:nvSpPr>
          <p:cNvPr id="60422" name="Rectangle 8"/>
          <p:cNvSpPr>
            <a:spLocks noChangeArrowheads="1"/>
          </p:cNvSpPr>
          <p:nvPr/>
        </p:nvSpPr>
        <p:spPr bwMode="auto">
          <a:xfrm>
            <a:off x="2108200" y="1308100"/>
            <a:ext cx="6419850" cy="4703763"/>
          </a:xfrm>
          <a:prstGeom prst="rect">
            <a:avLst/>
          </a:prstGeom>
          <a:solidFill>
            <a:srgbClr val="F0F2F5"/>
          </a:solidFill>
          <a:ln w="161925">
            <a:solidFill>
              <a:srgbClr val="F0F2F5"/>
            </a:solidFill>
            <a:miter lim="800000"/>
            <a:headEnd/>
            <a:tailEnd/>
          </a:ln>
        </p:spPr>
        <p:txBody>
          <a:bodyPr/>
          <a:lstStyle/>
          <a:p>
            <a:endParaRPr lang="en-US"/>
          </a:p>
        </p:txBody>
      </p:sp>
      <p:sp>
        <p:nvSpPr>
          <p:cNvPr id="60423" name="Rectangle 9"/>
          <p:cNvSpPr>
            <a:spLocks noChangeArrowheads="1"/>
          </p:cNvSpPr>
          <p:nvPr/>
        </p:nvSpPr>
        <p:spPr bwMode="auto">
          <a:xfrm>
            <a:off x="2108200" y="1308100"/>
            <a:ext cx="6419850" cy="4703763"/>
          </a:xfrm>
          <a:prstGeom prst="rect">
            <a:avLst/>
          </a:prstGeom>
          <a:solidFill>
            <a:srgbClr val="EEF1F4"/>
          </a:solidFill>
          <a:ln w="141288">
            <a:solidFill>
              <a:srgbClr val="EEF1F4"/>
            </a:solidFill>
            <a:miter lim="800000"/>
            <a:headEnd/>
            <a:tailEnd/>
          </a:ln>
        </p:spPr>
        <p:txBody>
          <a:bodyPr/>
          <a:lstStyle/>
          <a:p>
            <a:endParaRPr lang="en-US"/>
          </a:p>
        </p:txBody>
      </p:sp>
      <p:sp>
        <p:nvSpPr>
          <p:cNvPr id="60424" name="Rectangle 10"/>
          <p:cNvSpPr>
            <a:spLocks noChangeArrowheads="1"/>
          </p:cNvSpPr>
          <p:nvPr/>
        </p:nvSpPr>
        <p:spPr bwMode="auto">
          <a:xfrm>
            <a:off x="2108200" y="1308100"/>
            <a:ext cx="6419850" cy="4703763"/>
          </a:xfrm>
          <a:prstGeom prst="rect">
            <a:avLst/>
          </a:prstGeom>
          <a:solidFill>
            <a:srgbClr val="EDEFF3"/>
          </a:solidFill>
          <a:ln w="122238">
            <a:solidFill>
              <a:srgbClr val="EDEFF3"/>
            </a:solidFill>
            <a:miter lim="800000"/>
            <a:headEnd/>
            <a:tailEnd/>
          </a:ln>
        </p:spPr>
        <p:txBody>
          <a:bodyPr/>
          <a:lstStyle/>
          <a:p>
            <a:endParaRPr lang="en-US"/>
          </a:p>
        </p:txBody>
      </p:sp>
      <p:sp>
        <p:nvSpPr>
          <p:cNvPr id="60425" name="Rectangle 11"/>
          <p:cNvSpPr>
            <a:spLocks noChangeArrowheads="1"/>
          </p:cNvSpPr>
          <p:nvPr/>
        </p:nvSpPr>
        <p:spPr bwMode="auto">
          <a:xfrm>
            <a:off x="2108200" y="1308100"/>
            <a:ext cx="6419850" cy="4703763"/>
          </a:xfrm>
          <a:prstGeom prst="rect">
            <a:avLst/>
          </a:prstGeom>
          <a:solidFill>
            <a:srgbClr val="EBEEF2"/>
          </a:solidFill>
          <a:ln w="101600">
            <a:solidFill>
              <a:srgbClr val="EBEEF2"/>
            </a:solidFill>
            <a:miter lim="800000"/>
            <a:headEnd/>
            <a:tailEnd/>
          </a:ln>
        </p:spPr>
        <p:txBody>
          <a:bodyPr/>
          <a:lstStyle/>
          <a:p>
            <a:endParaRPr lang="en-US"/>
          </a:p>
        </p:txBody>
      </p:sp>
      <p:sp>
        <p:nvSpPr>
          <p:cNvPr id="60426" name="Rectangle 12"/>
          <p:cNvSpPr>
            <a:spLocks noChangeArrowheads="1"/>
          </p:cNvSpPr>
          <p:nvPr/>
        </p:nvSpPr>
        <p:spPr bwMode="auto">
          <a:xfrm>
            <a:off x="2108200" y="1308100"/>
            <a:ext cx="6419850" cy="4703763"/>
          </a:xfrm>
          <a:prstGeom prst="rect">
            <a:avLst/>
          </a:prstGeom>
          <a:solidFill>
            <a:srgbClr val="EAECF1"/>
          </a:solidFill>
          <a:ln w="80963">
            <a:solidFill>
              <a:srgbClr val="EAECF1"/>
            </a:solidFill>
            <a:miter lim="800000"/>
            <a:headEnd/>
            <a:tailEnd/>
          </a:ln>
        </p:spPr>
        <p:txBody>
          <a:bodyPr/>
          <a:lstStyle/>
          <a:p>
            <a:endParaRPr lang="en-US"/>
          </a:p>
        </p:txBody>
      </p:sp>
      <p:sp>
        <p:nvSpPr>
          <p:cNvPr id="60427" name="Rectangle 13"/>
          <p:cNvSpPr>
            <a:spLocks noChangeArrowheads="1"/>
          </p:cNvSpPr>
          <p:nvPr/>
        </p:nvSpPr>
        <p:spPr bwMode="auto">
          <a:xfrm>
            <a:off x="2108200" y="1308100"/>
            <a:ext cx="6419850" cy="4703763"/>
          </a:xfrm>
          <a:prstGeom prst="rect">
            <a:avLst/>
          </a:prstGeom>
          <a:solidFill>
            <a:srgbClr val="E9EBF0"/>
          </a:solidFill>
          <a:ln w="60325">
            <a:solidFill>
              <a:srgbClr val="E9EBF0"/>
            </a:solidFill>
            <a:miter lim="800000"/>
            <a:headEnd/>
            <a:tailEnd/>
          </a:ln>
        </p:spPr>
        <p:txBody>
          <a:bodyPr/>
          <a:lstStyle/>
          <a:p>
            <a:endParaRPr lang="en-US"/>
          </a:p>
        </p:txBody>
      </p:sp>
      <p:sp>
        <p:nvSpPr>
          <p:cNvPr id="60428" name="Rectangle 14"/>
          <p:cNvSpPr>
            <a:spLocks noChangeArrowheads="1"/>
          </p:cNvSpPr>
          <p:nvPr/>
        </p:nvSpPr>
        <p:spPr bwMode="auto">
          <a:xfrm>
            <a:off x="2108200" y="1308100"/>
            <a:ext cx="6419850" cy="4703763"/>
          </a:xfrm>
          <a:prstGeom prst="rect">
            <a:avLst/>
          </a:prstGeom>
          <a:solidFill>
            <a:srgbClr val="E7EAEF"/>
          </a:solidFill>
          <a:ln w="41275">
            <a:solidFill>
              <a:srgbClr val="E7EAEF"/>
            </a:solidFill>
            <a:miter lim="800000"/>
            <a:headEnd/>
            <a:tailEnd/>
          </a:ln>
        </p:spPr>
        <p:txBody>
          <a:bodyPr/>
          <a:lstStyle/>
          <a:p>
            <a:endParaRPr lang="en-US"/>
          </a:p>
        </p:txBody>
      </p:sp>
      <p:sp>
        <p:nvSpPr>
          <p:cNvPr id="60429" name="Rectangle 15"/>
          <p:cNvSpPr>
            <a:spLocks noChangeArrowheads="1"/>
          </p:cNvSpPr>
          <p:nvPr/>
        </p:nvSpPr>
        <p:spPr bwMode="auto">
          <a:xfrm>
            <a:off x="2108200" y="1308100"/>
            <a:ext cx="6419850" cy="4703763"/>
          </a:xfrm>
          <a:prstGeom prst="rect">
            <a:avLst/>
          </a:prstGeom>
          <a:solidFill>
            <a:srgbClr val="E6E9EF"/>
          </a:solidFill>
          <a:ln w="20638">
            <a:solidFill>
              <a:srgbClr val="E6E9EF"/>
            </a:solidFill>
            <a:miter lim="800000"/>
            <a:headEnd/>
            <a:tailEnd/>
          </a:ln>
        </p:spPr>
        <p:txBody>
          <a:bodyPr/>
          <a:lstStyle/>
          <a:p>
            <a:endParaRPr lang="en-US"/>
          </a:p>
        </p:txBody>
      </p:sp>
      <p:sp>
        <p:nvSpPr>
          <p:cNvPr id="60430" name="Rectangle 16"/>
          <p:cNvSpPr>
            <a:spLocks noChangeArrowheads="1"/>
          </p:cNvSpPr>
          <p:nvPr/>
        </p:nvSpPr>
        <p:spPr bwMode="auto">
          <a:xfrm>
            <a:off x="2027238" y="1206500"/>
            <a:ext cx="6399212" cy="4724400"/>
          </a:xfrm>
          <a:prstGeom prst="rect">
            <a:avLst/>
          </a:prstGeom>
          <a:solidFill>
            <a:srgbClr val="FFFFFF"/>
          </a:solidFill>
          <a:ln w="9525">
            <a:noFill/>
            <a:miter lim="800000"/>
            <a:headEnd/>
            <a:tailEnd/>
          </a:ln>
        </p:spPr>
        <p:txBody>
          <a:bodyPr/>
          <a:lstStyle/>
          <a:p>
            <a:endParaRPr lang="en-US"/>
          </a:p>
        </p:txBody>
      </p:sp>
      <p:sp>
        <p:nvSpPr>
          <p:cNvPr id="60431" name="Freeform 17"/>
          <p:cNvSpPr>
            <a:spLocks/>
          </p:cNvSpPr>
          <p:nvPr/>
        </p:nvSpPr>
        <p:spPr bwMode="auto">
          <a:xfrm>
            <a:off x="2027238" y="1206500"/>
            <a:ext cx="6399212" cy="4724400"/>
          </a:xfrm>
          <a:custGeom>
            <a:avLst/>
            <a:gdLst>
              <a:gd name="T0" fmla="*/ 0 w 4031"/>
              <a:gd name="T1" fmla="*/ 0 h 2976"/>
              <a:gd name="T2" fmla="*/ 0 w 4031"/>
              <a:gd name="T3" fmla="*/ 2147483647 h 2976"/>
              <a:gd name="T4" fmla="*/ 2147483647 w 4031"/>
              <a:gd name="T5" fmla="*/ 2147483647 h 2976"/>
              <a:gd name="T6" fmla="*/ 0 60000 65536"/>
              <a:gd name="T7" fmla="*/ 0 60000 65536"/>
              <a:gd name="T8" fmla="*/ 0 60000 65536"/>
              <a:gd name="T9" fmla="*/ 0 w 4031"/>
              <a:gd name="T10" fmla="*/ 0 h 2976"/>
              <a:gd name="T11" fmla="*/ 4031 w 4031"/>
              <a:gd name="T12" fmla="*/ 2976 h 2976"/>
            </a:gdLst>
            <a:ahLst/>
            <a:cxnLst>
              <a:cxn ang="T6">
                <a:pos x="T0" y="T1"/>
              </a:cxn>
              <a:cxn ang="T7">
                <a:pos x="T2" y="T3"/>
              </a:cxn>
              <a:cxn ang="T8">
                <a:pos x="T4" y="T5"/>
              </a:cxn>
            </a:cxnLst>
            <a:rect l="T9" t="T10" r="T11" b="T12"/>
            <a:pathLst>
              <a:path w="4031" h="2976">
                <a:moveTo>
                  <a:pt x="0" y="0"/>
                </a:moveTo>
                <a:lnTo>
                  <a:pt x="0" y="2976"/>
                </a:lnTo>
                <a:lnTo>
                  <a:pt x="4031" y="2976"/>
                </a:lnTo>
              </a:path>
            </a:pathLst>
          </a:custGeom>
          <a:noFill/>
          <a:ln w="20638">
            <a:solidFill>
              <a:srgbClr val="000000"/>
            </a:solidFill>
            <a:round/>
            <a:headEnd/>
            <a:tailEnd/>
          </a:ln>
        </p:spPr>
        <p:txBody>
          <a:bodyPr/>
          <a:lstStyle/>
          <a:p>
            <a:endParaRPr lang="en-US"/>
          </a:p>
        </p:txBody>
      </p:sp>
      <p:sp>
        <p:nvSpPr>
          <p:cNvPr id="60432" name="Line 18"/>
          <p:cNvSpPr>
            <a:spLocks noChangeShapeType="1"/>
          </p:cNvSpPr>
          <p:nvPr/>
        </p:nvSpPr>
        <p:spPr bwMode="auto">
          <a:xfrm>
            <a:off x="4903788" y="5910263"/>
            <a:ext cx="1587" cy="1587"/>
          </a:xfrm>
          <a:prstGeom prst="line">
            <a:avLst/>
          </a:prstGeom>
          <a:noFill/>
          <a:ln w="20638">
            <a:solidFill>
              <a:srgbClr val="60220F"/>
            </a:solidFill>
            <a:round/>
            <a:headEnd/>
            <a:tailEnd/>
          </a:ln>
        </p:spPr>
        <p:txBody>
          <a:bodyPr/>
          <a:lstStyle/>
          <a:p>
            <a:endParaRPr lang="en-US"/>
          </a:p>
        </p:txBody>
      </p:sp>
      <p:sp>
        <p:nvSpPr>
          <p:cNvPr id="327699" name="Line 19"/>
          <p:cNvSpPr>
            <a:spLocks noChangeShapeType="1"/>
          </p:cNvSpPr>
          <p:nvPr/>
        </p:nvSpPr>
        <p:spPr bwMode="auto">
          <a:xfrm rot="10800000" flipV="1">
            <a:off x="5429250" y="2305050"/>
            <a:ext cx="1588" cy="320675"/>
          </a:xfrm>
          <a:prstGeom prst="line">
            <a:avLst/>
          </a:prstGeom>
          <a:noFill/>
          <a:ln w="22225">
            <a:solidFill>
              <a:srgbClr val="000000"/>
            </a:solidFill>
            <a:round/>
            <a:headEnd type="stealth" w="med" len="med"/>
            <a:tailEnd/>
          </a:ln>
        </p:spPr>
        <p:txBody>
          <a:bodyPr/>
          <a:lstStyle/>
          <a:p>
            <a:endParaRPr lang="en-US"/>
          </a:p>
        </p:txBody>
      </p:sp>
      <p:grpSp>
        <p:nvGrpSpPr>
          <p:cNvPr id="2" name="Group 20"/>
          <p:cNvGrpSpPr>
            <a:grpSpLocks/>
          </p:cNvGrpSpPr>
          <p:nvPr/>
        </p:nvGrpSpPr>
        <p:grpSpPr bwMode="auto">
          <a:xfrm>
            <a:off x="1516063" y="2932113"/>
            <a:ext cx="3387725" cy="290512"/>
            <a:chOff x="955" y="1847"/>
            <a:chExt cx="2134" cy="183"/>
          </a:xfrm>
        </p:grpSpPr>
        <p:sp>
          <p:nvSpPr>
            <p:cNvPr id="60491" name="Line 21"/>
            <p:cNvSpPr>
              <a:spLocks noChangeShapeType="1"/>
            </p:cNvSpPr>
            <p:nvPr/>
          </p:nvSpPr>
          <p:spPr bwMode="auto">
            <a:xfrm flipH="1">
              <a:off x="1277" y="1922"/>
              <a:ext cx="1812" cy="1"/>
            </a:xfrm>
            <a:prstGeom prst="line">
              <a:avLst/>
            </a:prstGeom>
            <a:noFill/>
            <a:ln w="20638">
              <a:solidFill>
                <a:schemeClr val="tx1"/>
              </a:solidFill>
              <a:prstDash val="sysDot"/>
              <a:round/>
              <a:headEnd/>
              <a:tailEnd/>
            </a:ln>
          </p:spPr>
          <p:txBody>
            <a:bodyPr/>
            <a:lstStyle/>
            <a:p>
              <a:endParaRPr lang="en-US"/>
            </a:p>
          </p:txBody>
        </p:sp>
        <p:sp>
          <p:nvSpPr>
            <p:cNvPr id="60492" name="Rectangle 22"/>
            <p:cNvSpPr>
              <a:spLocks noChangeArrowheads="1"/>
            </p:cNvSpPr>
            <p:nvPr/>
          </p:nvSpPr>
          <p:spPr bwMode="auto">
            <a:xfrm>
              <a:off x="955" y="1847"/>
              <a:ext cx="328"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2.80</a:t>
              </a:r>
              <a:endParaRPr lang="en-US" sz="2400" u="none">
                <a:latin typeface="Times New Roman" pitchFamily="18" charset="0"/>
              </a:endParaRPr>
            </a:p>
          </p:txBody>
        </p:sp>
      </p:grpSp>
      <p:sp>
        <p:nvSpPr>
          <p:cNvPr id="60435" name="Rectangle 23"/>
          <p:cNvSpPr>
            <a:spLocks noChangeArrowheads="1"/>
          </p:cNvSpPr>
          <p:nvPr/>
        </p:nvSpPr>
        <p:spPr bwMode="auto">
          <a:xfrm>
            <a:off x="7323138" y="5986463"/>
            <a:ext cx="1238250" cy="298450"/>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Quantity of</a:t>
            </a:r>
            <a:endParaRPr lang="en-US" sz="2400" u="none">
              <a:latin typeface="Times New Roman" pitchFamily="18" charset="0"/>
            </a:endParaRPr>
          </a:p>
        </p:txBody>
      </p:sp>
      <p:sp>
        <p:nvSpPr>
          <p:cNvPr id="60436" name="Rectangle 24"/>
          <p:cNvSpPr>
            <a:spLocks noChangeArrowheads="1"/>
          </p:cNvSpPr>
          <p:nvPr/>
        </p:nvSpPr>
        <p:spPr bwMode="auto">
          <a:xfrm>
            <a:off x="6692900" y="6256338"/>
            <a:ext cx="1868488" cy="298450"/>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Ice-Cream Cones</a:t>
            </a:r>
            <a:endParaRPr lang="en-US" sz="2400" u="none">
              <a:latin typeface="Times New Roman" pitchFamily="18" charset="0"/>
            </a:endParaRPr>
          </a:p>
        </p:txBody>
      </p:sp>
      <p:sp>
        <p:nvSpPr>
          <p:cNvPr id="60437" name="Rectangle 25"/>
          <p:cNvSpPr>
            <a:spLocks noChangeArrowheads="1"/>
          </p:cNvSpPr>
          <p:nvPr/>
        </p:nvSpPr>
        <p:spPr bwMode="auto">
          <a:xfrm>
            <a:off x="1814513" y="5992813"/>
            <a:ext cx="215900" cy="290512"/>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0</a:t>
            </a:r>
            <a:endParaRPr lang="en-US" sz="2400" u="none">
              <a:latin typeface="Times New Roman" pitchFamily="18" charset="0"/>
            </a:endParaRPr>
          </a:p>
        </p:txBody>
      </p:sp>
      <p:sp>
        <p:nvSpPr>
          <p:cNvPr id="60438" name="Rectangle 26"/>
          <p:cNvSpPr>
            <a:spLocks noChangeArrowheads="1"/>
          </p:cNvSpPr>
          <p:nvPr/>
        </p:nvSpPr>
        <p:spPr bwMode="auto">
          <a:xfrm>
            <a:off x="1144588" y="1158875"/>
            <a:ext cx="900112" cy="298450"/>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Price of</a:t>
            </a:r>
            <a:endParaRPr lang="en-US" sz="2400" u="none">
              <a:latin typeface="Times New Roman" pitchFamily="18" charset="0"/>
            </a:endParaRPr>
          </a:p>
        </p:txBody>
      </p:sp>
      <p:sp>
        <p:nvSpPr>
          <p:cNvPr id="60439" name="Rectangle 27"/>
          <p:cNvSpPr>
            <a:spLocks noChangeArrowheads="1"/>
          </p:cNvSpPr>
          <p:nvPr/>
        </p:nvSpPr>
        <p:spPr bwMode="auto">
          <a:xfrm>
            <a:off x="893763" y="1428750"/>
            <a:ext cx="1150937" cy="298450"/>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Ice-Cream</a:t>
            </a:r>
            <a:endParaRPr lang="en-US" sz="2400" u="none">
              <a:latin typeface="Times New Roman" pitchFamily="18" charset="0"/>
            </a:endParaRPr>
          </a:p>
        </p:txBody>
      </p:sp>
      <p:sp>
        <p:nvSpPr>
          <p:cNvPr id="60440" name="Rectangle 28"/>
          <p:cNvSpPr>
            <a:spLocks noChangeArrowheads="1"/>
          </p:cNvSpPr>
          <p:nvPr/>
        </p:nvSpPr>
        <p:spPr bwMode="auto">
          <a:xfrm>
            <a:off x="1393825" y="1700213"/>
            <a:ext cx="636588" cy="298450"/>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Cone</a:t>
            </a:r>
            <a:endParaRPr lang="en-US" sz="2400" u="none">
              <a:latin typeface="Times New Roman" pitchFamily="18" charset="0"/>
            </a:endParaRPr>
          </a:p>
        </p:txBody>
      </p:sp>
      <p:grpSp>
        <p:nvGrpSpPr>
          <p:cNvPr id="3" name="Group 29"/>
          <p:cNvGrpSpPr>
            <a:grpSpLocks/>
          </p:cNvGrpSpPr>
          <p:nvPr/>
        </p:nvGrpSpPr>
        <p:grpSpPr bwMode="auto">
          <a:xfrm>
            <a:off x="352425" y="2728913"/>
            <a:ext cx="1066800" cy="831850"/>
            <a:chOff x="222" y="1719"/>
            <a:chExt cx="672" cy="524"/>
          </a:xfrm>
        </p:grpSpPr>
        <p:sp>
          <p:nvSpPr>
            <p:cNvPr id="60487" name="Line 30"/>
            <p:cNvSpPr>
              <a:spLocks noChangeShapeType="1"/>
            </p:cNvSpPr>
            <p:nvPr/>
          </p:nvSpPr>
          <p:spPr bwMode="auto">
            <a:xfrm>
              <a:off x="626" y="1808"/>
              <a:ext cx="268" cy="1"/>
            </a:xfrm>
            <a:prstGeom prst="line">
              <a:avLst/>
            </a:prstGeom>
            <a:noFill/>
            <a:ln w="20638">
              <a:solidFill>
                <a:srgbClr val="000000"/>
              </a:solidFill>
              <a:round/>
              <a:headEnd/>
              <a:tailEnd/>
            </a:ln>
          </p:spPr>
          <p:txBody>
            <a:bodyPr/>
            <a:lstStyle/>
            <a:p>
              <a:endParaRPr lang="en-US"/>
            </a:p>
          </p:txBody>
        </p:sp>
        <p:sp>
          <p:nvSpPr>
            <p:cNvPr id="60488" name="Rectangle 31"/>
            <p:cNvSpPr>
              <a:spLocks noChangeArrowheads="1"/>
            </p:cNvSpPr>
            <p:nvPr/>
          </p:nvSpPr>
          <p:spPr bwMode="auto">
            <a:xfrm>
              <a:off x="281" y="1719"/>
              <a:ext cx="367"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a:t>
              </a:r>
              <a:endParaRPr lang="en-US" sz="2400" u="none">
                <a:latin typeface="Times New Roman" pitchFamily="18" charset="0"/>
              </a:endParaRPr>
            </a:p>
          </p:txBody>
        </p:sp>
        <p:sp>
          <p:nvSpPr>
            <p:cNvPr id="60489" name="Rectangle 32"/>
            <p:cNvSpPr>
              <a:spLocks noChangeArrowheads="1"/>
            </p:cNvSpPr>
            <p:nvPr/>
          </p:nvSpPr>
          <p:spPr bwMode="auto">
            <a:xfrm>
              <a:off x="222" y="1890"/>
              <a:ext cx="490"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without</a:t>
              </a:r>
              <a:endParaRPr lang="en-US" sz="2400" u="none">
                <a:latin typeface="Times New Roman" pitchFamily="18" charset="0"/>
              </a:endParaRPr>
            </a:p>
          </p:txBody>
        </p:sp>
        <p:sp>
          <p:nvSpPr>
            <p:cNvPr id="60490" name="Rectangle 33"/>
            <p:cNvSpPr>
              <a:spLocks noChangeArrowheads="1"/>
            </p:cNvSpPr>
            <p:nvPr/>
          </p:nvSpPr>
          <p:spPr bwMode="auto">
            <a:xfrm>
              <a:off x="350" y="2060"/>
              <a:ext cx="230"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tax</a:t>
              </a:r>
              <a:endParaRPr lang="en-US" sz="2400" u="none">
                <a:latin typeface="Times New Roman" pitchFamily="18" charset="0"/>
              </a:endParaRPr>
            </a:p>
          </p:txBody>
        </p:sp>
      </p:grpSp>
      <p:grpSp>
        <p:nvGrpSpPr>
          <p:cNvPr id="4" name="Group 34"/>
          <p:cNvGrpSpPr>
            <a:grpSpLocks/>
          </p:cNvGrpSpPr>
          <p:nvPr/>
        </p:nvGrpSpPr>
        <p:grpSpPr bwMode="auto">
          <a:xfrm>
            <a:off x="338138" y="3152775"/>
            <a:ext cx="1122362" cy="1423988"/>
            <a:chOff x="213" y="1986"/>
            <a:chExt cx="707" cy="897"/>
          </a:xfrm>
        </p:grpSpPr>
        <p:sp>
          <p:nvSpPr>
            <p:cNvPr id="60483" name="Line 35"/>
            <p:cNvSpPr>
              <a:spLocks noChangeShapeType="1"/>
            </p:cNvSpPr>
            <p:nvPr/>
          </p:nvSpPr>
          <p:spPr bwMode="auto">
            <a:xfrm flipV="1">
              <a:off x="601" y="1986"/>
              <a:ext cx="319" cy="435"/>
            </a:xfrm>
            <a:prstGeom prst="line">
              <a:avLst/>
            </a:prstGeom>
            <a:noFill/>
            <a:ln w="20638">
              <a:solidFill>
                <a:srgbClr val="000000"/>
              </a:solidFill>
              <a:round/>
              <a:headEnd/>
              <a:tailEnd/>
            </a:ln>
          </p:spPr>
          <p:txBody>
            <a:bodyPr/>
            <a:lstStyle/>
            <a:p>
              <a:endParaRPr lang="en-US"/>
            </a:p>
          </p:txBody>
        </p:sp>
        <p:sp>
          <p:nvSpPr>
            <p:cNvPr id="60484" name="Rectangle 36"/>
            <p:cNvSpPr>
              <a:spLocks noChangeArrowheads="1"/>
            </p:cNvSpPr>
            <p:nvPr/>
          </p:nvSpPr>
          <p:spPr bwMode="auto">
            <a:xfrm>
              <a:off x="281" y="2359"/>
              <a:ext cx="367"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a:t>
              </a:r>
              <a:endParaRPr lang="en-US" sz="2400" u="none">
                <a:latin typeface="Times New Roman" pitchFamily="18" charset="0"/>
              </a:endParaRPr>
            </a:p>
          </p:txBody>
        </p:sp>
        <p:sp>
          <p:nvSpPr>
            <p:cNvPr id="60485" name="Rectangle 37"/>
            <p:cNvSpPr>
              <a:spLocks noChangeArrowheads="1"/>
            </p:cNvSpPr>
            <p:nvPr/>
          </p:nvSpPr>
          <p:spPr bwMode="auto">
            <a:xfrm>
              <a:off x="239" y="2529"/>
              <a:ext cx="448"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sellers</a:t>
              </a:r>
              <a:endParaRPr lang="en-US" sz="2400" u="none">
                <a:latin typeface="Times New Roman" pitchFamily="18" charset="0"/>
              </a:endParaRPr>
            </a:p>
          </p:txBody>
        </p:sp>
        <p:sp>
          <p:nvSpPr>
            <p:cNvPr id="60486" name="Rectangle 38"/>
            <p:cNvSpPr>
              <a:spLocks noChangeArrowheads="1"/>
            </p:cNvSpPr>
            <p:nvPr/>
          </p:nvSpPr>
          <p:spPr bwMode="auto">
            <a:xfrm>
              <a:off x="213" y="2700"/>
              <a:ext cx="486"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receive</a:t>
              </a:r>
              <a:endParaRPr lang="en-US" sz="2400" u="none">
                <a:latin typeface="Times New Roman" pitchFamily="18" charset="0"/>
              </a:endParaRPr>
            </a:p>
          </p:txBody>
        </p:sp>
      </p:grpSp>
      <p:grpSp>
        <p:nvGrpSpPr>
          <p:cNvPr id="5" name="Group 46"/>
          <p:cNvGrpSpPr>
            <a:grpSpLocks/>
          </p:cNvGrpSpPr>
          <p:nvPr/>
        </p:nvGrpSpPr>
        <p:grpSpPr bwMode="auto">
          <a:xfrm>
            <a:off x="2108200" y="2565400"/>
            <a:ext cx="1397000" cy="466725"/>
            <a:chOff x="1328" y="1616"/>
            <a:chExt cx="880" cy="294"/>
          </a:xfrm>
        </p:grpSpPr>
        <p:sp>
          <p:nvSpPr>
            <p:cNvPr id="60481" name="Freeform 47"/>
            <p:cNvSpPr>
              <a:spLocks/>
            </p:cNvSpPr>
            <p:nvPr/>
          </p:nvSpPr>
          <p:spPr bwMode="auto">
            <a:xfrm>
              <a:off x="1328" y="1616"/>
              <a:ext cx="102" cy="294"/>
            </a:xfrm>
            <a:custGeom>
              <a:avLst/>
              <a:gdLst>
                <a:gd name="T0" fmla="*/ 0 w 8"/>
                <a:gd name="T1" fmla="*/ 48037 h 23"/>
                <a:gd name="T2" fmla="*/ 8287 w 8"/>
                <a:gd name="T3" fmla="*/ 35459 h 23"/>
                <a:gd name="T4" fmla="*/ 8287 w 8"/>
                <a:gd name="T5" fmla="*/ 31369 h 23"/>
                <a:gd name="T6" fmla="*/ 16575 w 8"/>
                <a:gd name="T7" fmla="*/ 23034 h 23"/>
                <a:gd name="T8" fmla="*/ 8287 w 8"/>
                <a:gd name="T9" fmla="*/ 14547 h 23"/>
                <a:gd name="T10" fmla="*/ 8287 w 8"/>
                <a:gd name="T11" fmla="*/ 10456 h 23"/>
                <a:gd name="T12" fmla="*/ 0 w 8"/>
                <a:gd name="T13" fmla="*/ 0 h 23"/>
                <a:gd name="T14" fmla="*/ 0 60000 65536"/>
                <a:gd name="T15" fmla="*/ 0 60000 65536"/>
                <a:gd name="T16" fmla="*/ 0 60000 65536"/>
                <a:gd name="T17" fmla="*/ 0 60000 65536"/>
                <a:gd name="T18" fmla="*/ 0 60000 65536"/>
                <a:gd name="T19" fmla="*/ 0 60000 65536"/>
                <a:gd name="T20" fmla="*/ 0 60000 65536"/>
                <a:gd name="T21" fmla="*/ 0 w 8"/>
                <a:gd name="T22" fmla="*/ 0 h 23"/>
                <a:gd name="T23" fmla="*/ 8 w 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3">
                  <a:moveTo>
                    <a:pt x="0" y="23"/>
                  </a:moveTo>
                  <a:cubicBezTo>
                    <a:pt x="2" y="23"/>
                    <a:pt x="4" y="20"/>
                    <a:pt x="4" y="17"/>
                  </a:cubicBezTo>
                  <a:cubicBezTo>
                    <a:pt x="4" y="15"/>
                    <a:pt x="4" y="15"/>
                    <a:pt x="4" y="15"/>
                  </a:cubicBezTo>
                  <a:cubicBezTo>
                    <a:pt x="4" y="13"/>
                    <a:pt x="5" y="11"/>
                    <a:pt x="8" y="11"/>
                  </a:cubicBezTo>
                  <a:cubicBezTo>
                    <a:pt x="5" y="11"/>
                    <a:pt x="4" y="9"/>
                    <a:pt x="4" y="7"/>
                  </a:cubicBezTo>
                  <a:cubicBezTo>
                    <a:pt x="4" y="5"/>
                    <a:pt x="4" y="5"/>
                    <a:pt x="4" y="5"/>
                  </a:cubicBezTo>
                  <a:cubicBezTo>
                    <a:pt x="4" y="3"/>
                    <a:pt x="2" y="0"/>
                    <a:pt x="0" y="0"/>
                  </a:cubicBezTo>
                </a:path>
              </a:pathLst>
            </a:custGeom>
            <a:noFill/>
            <a:ln w="20638">
              <a:solidFill>
                <a:srgbClr val="000000"/>
              </a:solidFill>
              <a:round/>
              <a:headEnd/>
              <a:tailEnd/>
            </a:ln>
          </p:spPr>
          <p:txBody>
            <a:bodyPr/>
            <a:lstStyle/>
            <a:p>
              <a:endParaRPr lang="en-US"/>
            </a:p>
          </p:txBody>
        </p:sp>
        <p:sp>
          <p:nvSpPr>
            <p:cNvPr id="60482" name="Rectangle 48"/>
            <p:cNvSpPr>
              <a:spLocks noChangeArrowheads="1"/>
            </p:cNvSpPr>
            <p:nvPr/>
          </p:nvSpPr>
          <p:spPr bwMode="auto">
            <a:xfrm>
              <a:off x="1458" y="1625"/>
              <a:ext cx="750"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Tax ($0.50)</a:t>
              </a:r>
              <a:endParaRPr lang="en-US" sz="2400" u="none">
                <a:latin typeface="Times New Roman" pitchFamily="18" charset="0"/>
              </a:endParaRPr>
            </a:p>
          </p:txBody>
        </p:sp>
      </p:grpSp>
      <p:grpSp>
        <p:nvGrpSpPr>
          <p:cNvPr id="6" name="Group 49"/>
          <p:cNvGrpSpPr>
            <a:grpSpLocks/>
          </p:cNvGrpSpPr>
          <p:nvPr/>
        </p:nvGrpSpPr>
        <p:grpSpPr bwMode="auto">
          <a:xfrm>
            <a:off x="331788" y="1625600"/>
            <a:ext cx="966787" cy="879475"/>
            <a:chOff x="209" y="1024"/>
            <a:chExt cx="609" cy="554"/>
          </a:xfrm>
        </p:grpSpPr>
        <p:sp>
          <p:nvSpPr>
            <p:cNvPr id="60477" name="Line 50"/>
            <p:cNvSpPr>
              <a:spLocks noChangeShapeType="1"/>
            </p:cNvSpPr>
            <p:nvPr/>
          </p:nvSpPr>
          <p:spPr bwMode="auto">
            <a:xfrm>
              <a:off x="537" y="1475"/>
              <a:ext cx="281" cy="103"/>
            </a:xfrm>
            <a:prstGeom prst="line">
              <a:avLst/>
            </a:prstGeom>
            <a:noFill/>
            <a:ln w="20638">
              <a:solidFill>
                <a:srgbClr val="000000"/>
              </a:solidFill>
              <a:round/>
              <a:headEnd/>
              <a:tailEnd/>
            </a:ln>
          </p:spPr>
          <p:txBody>
            <a:bodyPr/>
            <a:lstStyle/>
            <a:p>
              <a:endParaRPr lang="en-US"/>
            </a:p>
          </p:txBody>
        </p:sp>
        <p:sp>
          <p:nvSpPr>
            <p:cNvPr id="60478" name="Rectangle 51"/>
            <p:cNvSpPr>
              <a:spLocks noChangeArrowheads="1"/>
            </p:cNvSpPr>
            <p:nvPr/>
          </p:nvSpPr>
          <p:spPr bwMode="auto">
            <a:xfrm>
              <a:off x="256" y="1024"/>
              <a:ext cx="367"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a:t>
              </a:r>
              <a:endParaRPr lang="en-US" sz="2400" u="none">
                <a:latin typeface="Times New Roman" pitchFamily="18" charset="0"/>
              </a:endParaRPr>
            </a:p>
          </p:txBody>
        </p:sp>
        <p:sp>
          <p:nvSpPr>
            <p:cNvPr id="60479" name="Rectangle 52"/>
            <p:cNvSpPr>
              <a:spLocks noChangeArrowheads="1"/>
            </p:cNvSpPr>
            <p:nvPr/>
          </p:nvSpPr>
          <p:spPr bwMode="auto">
            <a:xfrm>
              <a:off x="209" y="1194"/>
              <a:ext cx="460"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buyers</a:t>
              </a:r>
              <a:endParaRPr lang="en-US" sz="2400" u="none">
                <a:latin typeface="Times New Roman" pitchFamily="18" charset="0"/>
              </a:endParaRPr>
            </a:p>
          </p:txBody>
        </p:sp>
        <p:sp>
          <p:nvSpPr>
            <p:cNvPr id="60480" name="Rectangle 53"/>
            <p:cNvSpPr>
              <a:spLocks noChangeArrowheads="1"/>
            </p:cNvSpPr>
            <p:nvPr/>
          </p:nvSpPr>
          <p:spPr bwMode="auto">
            <a:xfrm>
              <a:off x="303" y="1365"/>
              <a:ext cx="269"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pay</a:t>
              </a:r>
              <a:endParaRPr lang="en-US" sz="2400" u="none">
                <a:latin typeface="Times New Roman" pitchFamily="18" charset="0"/>
              </a:endParaRPr>
            </a:p>
          </p:txBody>
        </p:sp>
      </p:grpSp>
      <p:grpSp>
        <p:nvGrpSpPr>
          <p:cNvPr id="7" name="Group 54"/>
          <p:cNvGrpSpPr>
            <a:grpSpLocks/>
          </p:cNvGrpSpPr>
          <p:nvPr/>
        </p:nvGrpSpPr>
        <p:grpSpPr bwMode="auto">
          <a:xfrm>
            <a:off x="2290763" y="2322513"/>
            <a:ext cx="3813175" cy="2351087"/>
            <a:chOff x="1443" y="1463"/>
            <a:chExt cx="2402" cy="1481"/>
          </a:xfrm>
        </p:grpSpPr>
        <p:sp>
          <p:nvSpPr>
            <p:cNvPr id="60475" name="Line 55"/>
            <p:cNvSpPr>
              <a:spLocks noChangeShapeType="1"/>
            </p:cNvSpPr>
            <p:nvPr/>
          </p:nvSpPr>
          <p:spPr bwMode="auto">
            <a:xfrm flipH="1">
              <a:off x="1443" y="1552"/>
              <a:ext cx="2220" cy="1392"/>
            </a:xfrm>
            <a:prstGeom prst="line">
              <a:avLst/>
            </a:prstGeom>
            <a:noFill/>
            <a:ln w="60325">
              <a:solidFill>
                <a:srgbClr val="004C9F"/>
              </a:solidFill>
              <a:round/>
              <a:headEnd/>
              <a:tailEnd/>
            </a:ln>
          </p:spPr>
          <p:txBody>
            <a:bodyPr/>
            <a:lstStyle/>
            <a:p>
              <a:endParaRPr lang="en-US"/>
            </a:p>
          </p:txBody>
        </p:sp>
        <p:sp>
          <p:nvSpPr>
            <p:cNvPr id="60476" name="Rectangle 56"/>
            <p:cNvSpPr>
              <a:spLocks noChangeArrowheads="1"/>
            </p:cNvSpPr>
            <p:nvPr/>
          </p:nvSpPr>
          <p:spPr bwMode="auto">
            <a:xfrm>
              <a:off x="3705" y="1463"/>
              <a:ext cx="140" cy="163"/>
            </a:xfrm>
            <a:prstGeom prst="rect">
              <a:avLst/>
            </a:prstGeom>
            <a:noFill/>
            <a:ln w="9525">
              <a:noFill/>
              <a:miter lim="800000"/>
              <a:headEnd/>
              <a:tailEnd/>
            </a:ln>
          </p:spPr>
          <p:txBody>
            <a:bodyPr wrap="none" lIns="0" tIns="0" rIns="0" bIns="0">
              <a:spAutoFit/>
            </a:bodyPr>
            <a:lstStyle/>
            <a:p>
              <a:pPr eaLnBrk="0" hangingPunct="0"/>
              <a:r>
                <a:rPr lang="en-US" sz="1700" i="1" u="none">
                  <a:solidFill>
                    <a:srgbClr val="000000"/>
                  </a:solidFill>
                </a:rPr>
                <a:t>S</a:t>
              </a:r>
              <a:r>
                <a:rPr lang="en-US" sz="1700" u="none" baseline="-25000">
                  <a:solidFill>
                    <a:srgbClr val="000000"/>
                  </a:solidFill>
                </a:rPr>
                <a:t>1</a:t>
              </a:r>
              <a:endParaRPr lang="en-US" sz="2400" u="none">
                <a:latin typeface="Times New Roman" pitchFamily="18" charset="0"/>
              </a:endParaRPr>
            </a:p>
          </p:txBody>
        </p:sp>
      </p:grpSp>
      <p:grpSp>
        <p:nvGrpSpPr>
          <p:cNvPr id="8" name="Group 57"/>
          <p:cNvGrpSpPr>
            <a:grpSpLocks/>
          </p:cNvGrpSpPr>
          <p:nvPr/>
        </p:nvGrpSpPr>
        <p:grpSpPr bwMode="auto">
          <a:xfrm>
            <a:off x="2290763" y="1665288"/>
            <a:ext cx="3730625" cy="2501900"/>
            <a:chOff x="1443" y="1049"/>
            <a:chExt cx="2350" cy="1576"/>
          </a:xfrm>
        </p:grpSpPr>
        <p:sp>
          <p:nvSpPr>
            <p:cNvPr id="60473" name="Line 58"/>
            <p:cNvSpPr>
              <a:spLocks noChangeShapeType="1"/>
            </p:cNvSpPr>
            <p:nvPr/>
          </p:nvSpPr>
          <p:spPr bwMode="auto">
            <a:xfrm flipH="1">
              <a:off x="1443" y="1233"/>
              <a:ext cx="2220" cy="1392"/>
            </a:xfrm>
            <a:prstGeom prst="line">
              <a:avLst/>
            </a:prstGeom>
            <a:noFill/>
            <a:ln w="60325">
              <a:solidFill>
                <a:srgbClr val="5F161D"/>
              </a:solidFill>
              <a:round/>
              <a:headEnd/>
              <a:tailEnd/>
            </a:ln>
          </p:spPr>
          <p:txBody>
            <a:bodyPr/>
            <a:lstStyle/>
            <a:p>
              <a:endParaRPr lang="en-US"/>
            </a:p>
          </p:txBody>
        </p:sp>
        <p:sp>
          <p:nvSpPr>
            <p:cNvPr id="60474" name="Rectangle 59"/>
            <p:cNvSpPr>
              <a:spLocks noChangeArrowheads="1"/>
            </p:cNvSpPr>
            <p:nvPr/>
          </p:nvSpPr>
          <p:spPr bwMode="auto">
            <a:xfrm>
              <a:off x="3653" y="1049"/>
              <a:ext cx="140" cy="163"/>
            </a:xfrm>
            <a:prstGeom prst="rect">
              <a:avLst/>
            </a:prstGeom>
            <a:noFill/>
            <a:ln w="9525">
              <a:noFill/>
              <a:miter lim="800000"/>
              <a:headEnd/>
              <a:tailEnd/>
            </a:ln>
          </p:spPr>
          <p:txBody>
            <a:bodyPr wrap="none" lIns="0" tIns="0" rIns="0" bIns="0">
              <a:spAutoFit/>
            </a:bodyPr>
            <a:lstStyle/>
            <a:p>
              <a:pPr eaLnBrk="0" hangingPunct="0"/>
              <a:r>
                <a:rPr lang="en-US" sz="1700" i="1" u="none">
                  <a:solidFill>
                    <a:srgbClr val="000000"/>
                  </a:solidFill>
                </a:rPr>
                <a:t>S</a:t>
              </a:r>
              <a:r>
                <a:rPr lang="en-US" sz="1700" u="none" baseline="-25000">
                  <a:solidFill>
                    <a:srgbClr val="000000"/>
                  </a:solidFill>
                </a:rPr>
                <a:t>2</a:t>
              </a:r>
              <a:endParaRPr lang="en-US" sz="2400" u="none">
                <a:latin typeface="Times New Roman" pitchFamily="18" charset="0"/>
              </a:endParaRPr>
            </a:p>
          </p:txBody>
        </p:sp>
      </p:grpSp>
      <p:grpSp>
        <p:nvGrpSpPr>
          <p:cNvPr id="9" name="Group 60"/>
          <p:cNvGrpSpPr>
            <a:grpSpLocks/>
          </p:cNvGrpSpPr>
          <p:nvPr/>
        </p:nvGrpSpPr>
        <p:grpSpPr bwMode="auto">
          <a:xfrm>
            <a:off x="3729038" y="1389063"/>
            <a:ext cx="4294187" cy="3783012"/>
            <a:chOff x="2349" y="875"/>
            <a:chExt cx="2705" cy="2383"/>
          </a:xfrm>
        </p:grpSpPr>
        <p:grpSp>
          <p:nvGrpSpPr>
            <p:cNvPr id="60469" name="Group 61"/>
            <p:cNvGrpSpPr>
              <a:grpSpLocks/>
            </p:cNvGrpSpPr>
            <p:nvPr/>
          </p:nvGrpSpPr>
          <p:grpSpPr bwMode="auto">
            <a:xfrm>
              <a:off x="2349" y="875"/>
              <a:ext cx="2609" cy="2383"/>
              <a:chOff x="2349" y="875"/>
              <a:chExt cx="2609" cy="2383"/>
            </a:xfrm>
          </p:grpSpPr>
          <p:sp>
            <p:nvSpPr>
              <p:cNvPr id="60471" name="Line 62"/>
              <p:cNvSpPr>
                <a:spLocks noChangeShapeType="1"/>
              </p:cNvSpPr>
              <p:nvPr/>
            </p:nvSpPr>
            <p:spPr bwMode="auto">
              <a:xfrm>
                <a:off x="2349" y="875"/>
                <a:ext cx="2258" cy="2197"/>
              </a:xfrm>
              <a:prstGeom prst="line">
                <a:avLst/>
              </a:prstGeom>
              <a:noFill/>
              <a:ln w="60325">
                <a:solidFill>
                  <a:srgbClr val="004C9F"/>
                </a:solidFill>
                <a:round/>
                <a:headEnd/>
                <a:tailEnd/>
              </a:ln>
            </p:spPr>
            <p:txBody>
              <a:bodyPr/>
              <a:lstStyle/>
              <a:p>
                <a:endParaRPr lang="en-US"/>
              </a:p>
            </p:txBody>
          </p:sp>
          <p:sp>
            <p:nvSpPr>
              <p:cNvPr id="60472" name="Rectangle 63"/>
              <p:cNvSpPr>
                <a:spLocks noChangeArrowheads="1"/>
              </p:cNvSpPr>
              <p:nvPr/>
            </p:nvSpPr>
            <p:spPr bwMode="auto">
              <a:xfrm>
                <a:off x="4314" y="3075"/>
                <a:ext cx="644"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Demand, </a:t>
                </a:r>
                <a:endParaRPr lang="en-US" sz="2400" u="none">
                  <a:latin typeface="Times New Roman" pitchFamily="18" charset="0"/>
                </a:endParaRPr>
              </a:p>
            </p:txBody>
          </p:sp>
        </p:grpSp>
        <p:sp>
          <p:nvSpPr>
            <p:cNvPr id="60470" name="Rectangle 64"/>
            <p:cNvSpPr>
              <a:spLocks noChangeArrowheads="1"/>
            </p:cNvSpPr>
            <p:nvPr/>
          </p:nvSpPr>
          <p:spPr bwMode="auto">
            <a:xfrm>
              <a:off x="4907" y="3075"/>
              <a:ext cx="147" cy="163"/>
            </a:xfrm>
            <a:prstGeom prst="rect">
              <a:avLst/>
            </a:prstGeom>
            <a:noFill/>
            <a:ln w="9525">
              <a:noFill/>
              <a:miter lim="800000"/>
              <a:headEnd/>
              <a:tailEnd/>
            </a:ln>
          </p:spPr>
          <p:txBody>
            <a:bodyPr wrap="none" lIns="0" tIns="0" rIns="0" bIns="0">
              <a:spAutoFit/>
            </a:bodyPr>
            <a:lstStyle/>
            <a:p>
              <a:pPr eaLnBrk="0" hangingPunct="0"/>
              <a:r>
                <a:rPr lang="en-US" sz="1700" i="1" u="none">
                  <a:solidFill>
                    <a:srgbClr val="000000"/>
                  </a:solidFill>
                </a:rPr>
                <a:t>D</a:t>
              </a:r>
              <a:r>
                <a:rPr lang="en-US" sz="1700" u="none" baseline="-25000">
                  <a:solidFill>
                    <a:srgbClr val="000000"/>
                  </a:solidFill>
                </a:rPr>
                <a:t>1</a:t>
              </a:r>
              <a:endParaRPr lang="en-US" sz="2400" u="none">
                <a:latin typeface="Times New Roman" pitchFamily="18" charset="0"/>
              </a:endParaRPr>
            </a:p>
          </p:txBody>
        </p:sp>
      </p:grpSp>
      <p:grpSp>
        <p:nvGrpSpPr>
          <p:cNvPr id="11" name="Group 65"/>
          <p:cNvGrpSpPr>
            <a:grpSpLocks/>
          </p:cNvGrpSpPr>
          <p:nvPr/>
        </p:nvGrpSpPr>
        <p:grpSpPr bwMode="auto">
          <a:xfrm>
            <a:off x="5491163" y="1368425"/>
            <a:ext cx="2765425" cy="1460500"/>
            <a:chOff x="3459" y="862"/>
            <a:chExt cx="1742" cy="920"/>
          </a:xfrm>
        </p:grpSpPr>
        <p:sp>
          <p:nvSpPr>
            <p:cNvPr id="60461" name="Line 66"/>
            <p:cNvSpPr>
              <a:spLocks noChangeShapeType="1"/>
            </p:cNvSpPr>
            <p:nvPr/>
          </p:nvSpPr>
          <p:spPr bwMode="auto">
            <a:xfrm flipV="1">
              <a:off x="3459" y="1003"/>
              <a:ext cx="676" cy="549"/>
            </a:xfrm>
            <a:prstGeom prst="line">
              <a:avLst/>
            </a:prstGeom>
            <a:noFill/>
            <a:ln w="20638">
              <a:solidFill>
                <a:srgbClr val="000000"/>
              </a:solidFill>
              <a:round/>
              <a:headEnd/>
              <a:tailEnd/>
            </a:ln>
          </p:spPr>
          <p:txBody>
            <a:bodyPr/>
            <a:lstStyle/>
            <a:p>
              <a:endParaRPr lang="en-US"/>
            </a:p>
          </p:txBody>
        </p:sp>
        <p:grpSp>
          <p:nvGrpSpPr>
            <p:cNvPr id="60462" name="Group 67"/>
            <p:cNvGrpSpPr>
              <a:grpSpLocks/>
            </p:cNvGrpSpPr>
            <p:nvPr/>
          </p:nvGrpSpPr>
          <p:grpSpPr bwMode="auto">
            <a:xfrm>
              <a:off x="4058" y="862"/>
              <a:ext cx="1143" cy="920"/>
              <a:chOff x="4058" y="862"/>
              <a:chExt cx="1143" cy="920"/>
            </a:xfrm>
          </p:grpSpPr>
          <p:sp>
            <p:nvSpPr>
              <p:cNvPr id="60463" name="Rectangle 68"/>
              <p:cNvSpPr>
                <a:spLocks noChangeArrowheads="1"/>
              </p:cNvSpPr>
              <p:nvPr/>
            </p:nvSpPr>
            <p:spPr bwMode="auto">
              <a:xfrm>
                <a:off x="4058" y="862"/>
                <a:ext cx="1136" cy="920"/>
              </a:xfrm>
              <a:prstGeom prst="rect">
                <a:avLst/>
              </a:prstGeom>
              <a:solidFill>
                <a:srgbClr val="E1E5E9"/>
              </a:solidFill>
              <a:ln w="9525">
                <a:noFill/>
                <a:miter lim="800000"/>
                <a:headEnd/>
                <a:tailEnd/>
              </a:ln>
            </p:spPr>
            <p:txBody>
              <a:bodyPr/>
              <a:lstStyle/>
              <a:p>
                <a:endParaRPr lang="en-US"/>
              </a:p>
            </p:txBody>
          </p:sp>
          <p:sp>
            <p:nvSpPr>
              <p:cNvPr id="60464" name="Rectangle 69"/>
              <p:cNvSpPr>
                <a:spLocks noChangeArrowheads="1"/>
              </p:cNvSpPr>
              <p:nvPr/>
            </p:nvSpPr>
            <p:spPr bwMode="auto">
              <a:xfrm>
                <a:off x="4135" y="900"/>
                <a:ext cx="972"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A tax on sellers</a:t>
                </a:r>
                <a:endParaRPr lang="en-US" sz="2400" u="none">
                  <a:latin typeface="Times New Roman" pitchFamily="18" charset="0"/>
                </a:endParaRPr>
              </a:p>
            </p:txBody>
          </p:sp>
          <p:sp>
            <p:nvSpPr>
              <p:cNvPr id="60465" name="Rectangle 70"/>
              <p:cNvSpPr>
                <a:spLocks noChangeArrowheads="1"/>
              </p:cNvSpPr>
              <p:nvPr/>
            </p:nvSpPr>
            <p:spPr bwMode="auto">
              <a:xfrm>
                <a:off x="4135" y="1071"/>
                <a:ext cx="1032"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shifts the supply</a:t>
                </a:r>
                <a:endParaRPr lang="en-US" sz="2400" u="none">
                  <a:latin typeface="Times New Roman" pitchFamily="18" charset="0"/>
                </a:endParaRPr>
              </a:p>
            </p:txBody>
          </p:sp>
          <p:sp>
            <p:nvSpPr>
              <p:cNvPr id="60466" name="Rectangle 71"/>
              <p:cNvSpPr>
                <a:spLocks noChangeArrowheads="1"/>
              </p:cNvSpPr>
              <p:nvPr/>
            </p:nvSpPr>
            <p:spPr bwMode="auto">
              <a:xfrm>
                <a:off x="4135" y="1241"/>
                <a:ext cx="865"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curve upward</a:t>
                </a:r>
                <a:endParaRPr lang="en-US" sz="2400" u="none">
                  <a:latin typeface="Times New Roman" pitchFamily="18" charset="0"/>
                </a:endParaRPr>
              </a:p>
            </p:txBody>
          </p:sp>
          <p:sp>
            <p:nvSpPr>
              <p:cNvPr id="60467" name="Rectangle 72"/>
              <p:cNvSpPr>
                <a:spLocks noChangeArrowheads="1"/>
              </p:cNvSpPr>
              <p:nvPr/>
            </p:nvSpPr>
            <p:spPr bwMode="auto">
              <a:xfrm>
                <a:off x="4135" y="1412"/>
                <a:ext cx="1066"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by the amount of</a:t>
                </a:r>
                <a:endParaRPr lang="en-US" sz="2400" u="none">
                  <a:latin typeface="Times New Roman" pitchFamily="18" charset="0"/>
                </a:endParaRPr>
              </a:p>
            </p:txBody>
          </p:sp>
          <p:sp>
            <p:nvSpPr>
              <p:cNvPr id="60468" name="Rectangle 73"/>
              <p:cNvSpPr>
                <a:spLocks noChangeArrowheads="1"/>
              </p:cNvSpPr>
              <p:nvPr/>
            </p:nvSpPr>
            <p:spPr bwMode="auto">
              <a:xfrm>
                <a:off x="4135" y="1582"/>
                <a:ext cx="972"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the tax ($0.50).</a:t>
                </a:r>
                <a:endParaRPr lang="en-US" sz="2400" u="none">
                  <a:latin typeface="Times New Roman" pitchFamily="18" charset="0"/>
                </a:endParaRPr>
              </a:p>
            </p:txBody>
          </p:sp>
        </p:grpSp>
      </p:grpSp>
      <p:grpSp>
        <p:nvGrpSpPr>
          <p:cNvPr id="13" name="Group 74"/>
          <p:cNvGrpSpPr>
            <a:grpSpLocks/>
          </p:cNvGrpSpPr>
          <p:nvPr/>
        </p:nvGrpSpPr>
        <p:grpSpPr bwMode="auto">
          <a:xfrm>
            <a:off x="1516063" y="2708275"/>
            <a:ext cx="4141787" cy="3575050"/>
            <a:chOff x="955" y="1706"/>
            <a:chExt cx="2609" cy="2252"/>
          </a:xfrm>
        </p:grpSpPr>
        <p:sp>
          <p:nvSpPr>
            <p:cNvPr id="60455" name="Rectangle 75"/>
            <p:cNvSpPr>
              <a:spLocks noChangeArrowheads="1"/>
            </p:cNvSpPr>
            <p:nvPr/>
          </p:nvSpPr>
          <p:spPr bwMode="auto">
            <a:xfrm>
              <a:off x="955" y="1706"/>
              <a:ext cx="328"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3.00</a:t>
              </a:r>
              <a:endParaRPr lang="en-US" sz="2400" u="none">
                <a:latin typeface="Times New Roman" pitchFamily="18" charset="0"/>
              </a:endParaRPr>
            </a:p>
          </p:txBody>
        </p:sp>
        <p:grpSp>
          <p:nvGrpSpPr>
            <p:cNvPr id="60456" name="Group 76"/>
            <p:cNvGrpSpPr>
              <a:grpSpLocks/>
            </p:cNvGrpSpPr>
            <p:nvPr/>
          </p:nvGrpSpPr>
          <p:grpSpPr bwMode="auto">
            <a:xfrm>
              <a:off x="1277" y="1744"/>
              <a:ext cx="2287" cy="2214"/>
              <a:chOff x="1277" y="1744"/>
              <a:chExt cx="2287" cy="2214"/>
            </a:xfrm>
          </p:grpSpPr>
          <p:sp>
            <p:nvSpPr>
              <p:cNvPr id="60457" name="Freeform 77"/>
              <p:cNvSpPr>
                <a:spLocks/>
              </p:cNvSpPr>
              <p:nvPr/>
            </p:nvSpPr>
            <p:spPr bwMode="auto">
              <a:xfrm>
                <a:off x="1277" y="1795"/>
                <a:ext cx="2016" cy="1928"/>
              </a:xfrm>
              <a:custGeom>
                <a:avLst/>
                <a:gdLst>
                  <a:gd name="T0" fmla="*/ 2016 w 2016"/>
                  <a:gd name="T1" fmla="*/ 1928 h 1928"/>
                  <a:gd name="T2" fmla="*/ 2016 w 2016"/>
                  <a:gd name="T3" fmla="*/ 0 h 1928"/>
                  <a:gd name="T4" fmla="*/ 0 w 2016"/>
                  <a:gd name="T5" fmla="*/ 0 h 1928"/>
                  <a:gd name="T6" fmla="*/ 0 60000 65536"/>
                  <a:gd name="T7" fmla="*/ 0 60000 65536"/>
                  <a:gd name="T8" fmla="*/ 0 60000 65536"/>
                  <a:gd name="T9" fmla="*/ 0 w 2016"/>
                  <a:gd name="T10" fmla="*/ 0 h 1928"/>
                  <a:gd name="T11" fmla="*/ 2016 w 2016"/>
                  <a:gd name="T12" fmla="*/ 1928 h 1928"/>
                </a:gdLst>
                <a:ahLst/>
                <a:cxnLst>
                  <a:cxn ang="T6">
                    <a:pos x="T0" y="T1"/>
                  </a:cxn>
                  <a:cxn ang="T7">
                    <a:pos x="T2" y="T3"/>
                  </a:cxn>
                  <a:cxn ang="T8">
                    <a:pos x="T4" y="T5"/>
                  </a:cxn>
                </a:cxnLst>
                <a:rect l="T9" t="T10" r="T11" b="T12"/>
                <a:pathLst>
                  <a:path w="2016" h="1928">
                    <a:moveTo>
                      <a:pt x="2016" y="1928"/>
                    </a:moveTo>
                    <a:lnTo>
                      <a:pt x="2016" y="0"/>
                    </a:lnTo>
                    <a:lnTo>
                      <a:pt x="0" y="0"/>
                    </a:lnTo>
                  </a:path>
                </a:pathLst>
              </a:custGeom>
              <a:noFill/>
              <a:ln w="20638">
                <a:solidFill>
                  <a:schemeClr val="tx1"/>
                </a:solidFill>
                <a:prstDash val="sysDot"/>
                <a:round/>
                <a:headEnd/>
                <a:tailEnd/>
              </a:ln>
            </p:spPr>
            <p:txBody>
              <a:bodyPr/>
              <a:lstStyle/>
              <a:p>
                <a:endParaRPr lang="en-US"/>
              </a:p>
            </p:txBody>
          </p:sp>
          <p:sp>
            <p:nvSpPr>
              <p:cNvPr id="60458" name="Oval 78"/>
              <p:cNvSpPr>
                <a:spLocks noChangeArrowheads="1"/>
              </p:cNvSpPr>
              <p:nvPr/>
            </p:nvSpPr>
            <p:spPr bwMode="auto">
              <a:xfrm>
                <a:off x="3250" y="1744"/>
                <a:ext cx="86" cy="89"/>
              </a:xfrm>
              <a:prstGeom prst="ellipse">
                <a:avLst/>
              </a:prstGeom>
              <a:solidFill>
                <a:srgbClr val="000000"/>
              </a:solidFill>
              <a:ln w="9525">
                <a:noFill/>
                <a:round/>
                <a:headEnd/>
                <a:tailEnd/>
              </a:ln>
            </p:spPr>
            <p:txBody>
              <a:bodyPr/>
              <a:lstStyle/>
              <a:p>
                <a:endParaRPr lang="en-US"/>
              </a:p>
            </p:txBody>
          </p:sp>
          <p:sp>
            <p:nvSpPr>
              <p:cNvPr id="60459" name="Line 79"/>
              <p:cNvSpPr>
                <a:spLocks noChangeShapeType="1"/>
              </p:cNvSpPr>
              <p:nvPr/>
            </p:nvSpPr>
            <p:spPr bwMode="auto">
              <a:xfrm flipH="1">
                <a:off x="1277" y="1795"/>
                <a:ext cx="2016" cy="1"/>
              </a:xfrm>
              <a:prstGeom prst="line">
                <a:avLst/>
              </a:prstGeom>
              <a:noFill/>
              <a:ln w="20638">
                <a:solidFill>
                  <a:schemeClr val="tx1"/>
                </a:solidFill>
                <a:prstDash val="sysDot"/>
                <a:round/>
                <a:headEnd/>
                <a:tailEnd/>
              </a:ln>
            </p:spPr>
            <p:txBody>
              <a:bodyPr/>
              <a:lstStyle/>
              <a:p>
                <a:endParaRPr lang="en-US"/>
              </a:p>
            </p:txBody>
          </p:sp>
          <p:sp>
            <p:nvSpPr>
              <p:cNvPr id="60460" name="Rectangle 80"/>
              <p:cNvSpPr>
                <a:spLocks noChangeArrowheads="1"/>
              </p:cNvSpPr>
              <p:nvPr/>
            </p:nvSpPr>
            <p:spPr bwMode="auto">
              <a:xfrm>
                <a:off x="3274" y="3775"/>
                <a:ext cx="290"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100</a:t>
                </a:r>
                <a:endParaRPr lang="en-US" sz="2400" u="none">
                  <a:latin typeface="Times New Roman" pitchFamily="18" charset="0"/>
                </a:endParaRPr>
              </a:p>
            </p:txBody>
          </p:sp>
        </p:grpSp>
      </p:grpSp>
      <p:grpSp>
        <p:nvGrpSpPr>
          <p:cNvPr id="15" name="Group 81"/>
          <p:cNvGrpSpPr>
            <a:grpSpLocks/>
          </p:cNvGrpSpPr>
          <p:nvPr/>
        </p:nvGrpSpPr>
        <p:grpSpPr bwMode="auto">
          <a:xfrm>
            <a:off x="1393825" y="2397125"/>
            <a:ext cx="3668713" cy="3886200"/>
            <a:chOff x="878" y="1510"/>
            <a:chExt cx="2311" cy="2448"/>
          </a:xfrm>
        </p:grpSpPr>
        <p:sp>
          <p:nvSpPr>
            <p:cNvPr id="60451" name="Freeform 82"/>
            <p:cNvSpPr>
              <a:spLocks/>
            </p:cNvSpPr>
            <p:nvPr/>
          </p:nvSpPr>
          <p:spPr bwMode="auto">
            <a:xfrm>
              <a:off x="1277" y="1590"/>
              <a:ext cx="1812" cy="2133"/>
            </a:xfrm>
            <a:custGeom>
              <a:avLst/>
              <a:gdLst>
                <a:gd name="T0" fmla="*/ 1812 w 1812"/>
                <a:gd name="T1" fmla="*/ 2133 h 2133"/>
                <a:gd name="T2" fmla="*/ 1812 w 1812"/>
                <a:gd name="T3" fmla="*/ 0 h 2133"/>
                <a:gd name="T4" fmla="*/ 0 w 1812"/>
                <a:gd name="T5" fmla="*/ 0 h 2133"/>
                <a:gd name="T6" fmla="*/ 0 60000 65536"/>
                <a:gd name="T7" fmla="*/ 0 60000 65536"/>
                <a:gd name="T8" fmla="*/ 0 60000 65536"/>
                <a:gd name="T9" fmla="*/ 0 w 1812"/>
                <a:gd name="T10" fmla="*/ 0 h 2133"/>
                <a:gd name="T11" fmla="*/ 1812 w 1812"/>
                <a:gd name="T12" fmla="*/ 2133 h 2133"/>
              </a:gdLst>
              <a:ahLst/>
              <a:cxnLst>
                <a:cxn ang="T6">
                  <a:pos x="T0" y="T1"/>
                </a:cxn>
                <a:cxn ang="T7">
                  <a:pos x="T2" y="T3"/>
                </a:cxn>
                <a:cxn ang="T8">
                  <a:pos x="T4" y="T5"/>
                </a:cxn>
              </a:cxnLst>
              <a:rect l="T9" t="T10" r="T11" b="T12"/>
              <a:pathLst>
                <a:path w="1812" h="2133">
                  <a:moveTo>
                    <a:pt x="1812" y="2133"/>
                  </a:moveTo>
                  <a:lnTo>
                    <a:pt x="1812" y="0"/>
                  </a:lnTo>
                  <a:lnTo>
                    <a:pt x="0" y="0"/>
                  </a:lnTo>
                </a:path>
              </a:pathLst>
            </a:custGeom>
            <a:noFill/>
            <a:ln w="20638">
              <a:solidFill>
                <a:schemeClr val="tx1"/>
              </a:solidFill>
              <a:prstDash val="sysDot"/>
              <a:round/>
              <a:headEnd/>
              <a:tailEnd/>
            </a:ln>
          </p:spPr>
          <p:txBody>
            <a:bodyPr/>
            <a:lstStyle/>
            <a:p>
              <a:endParaRPr lang="en-US"/>
            </a:p>
          </p:txBody>
        </p:sp>
        <p:sp>
          <p:nvSpPr>
            <p:cNvPr id="60452" name="Oval 83"/>
            <p:cNvSpPr>
              <a:spLocks noChangeArrowheads="1"/>
            </p:cNvSpPr>
            <p:nvPr/>
          </p:nvSpPr>
          <p:spPr bwMode="auto">
            <a:xfrm>
              <a:off x="3046" y="1552"/>
              <a:ext cx="86" cy="89"/>
            </a:xfrm>
            <a:prstGeom prst="ellipse">
              <a:avLst/>
            </a:prstGeom>
            <a:solidFill>
              <a:srgbClr val="000000"/>
            </a:solidFill>
            <a:ln w="9525">
              <a:noFill/>
              <a:round/>
              <a:headEnd/>
              <a:tailEnd/>
            </a:ln>
          </p:spPr>
          <p:txBody>
            <a:bodyPr/>
            <a:lstStyle/>
            <a:p>
              <a:endParaRPr lang="en-US"/>
            </a:p>
          </p:txBody>
        </p:sp>
        <p:sp>
          <p:nvSpPr>
            <p:cNvPr id="60453" name="Rectangle 84"/>
            <p:cNvSpPr>
              <a:spLocks noChangeArrowheads="1"/>
            </p:cNvSpPr>
            <p:nvPr/>
          </p:nvSpPr>
          <p:spPr bwMode="auto">
            <a:xfrm>
              <a:off x="878" y="1510"/>
              <a:ext cx="405"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$3.30</a:t>
              </a:r>
              <a:endParaRPr lang="en-US" sz="2400" u="none">
                <a:latin typeface="Times New Roman" pitchFamily="18" charset="0"/>
              </a:endParaRPr>
            </a:p>
          </p:txBody>
        </p:sp>
        <p:sp>
          <p:nvSpPr>
            <p:cNvPr id="60454" name="Rectangle 85"/>
            <p:cNvSpPr>
              <a:spLocks noChangeArrowheads="1"/>
            </p:cNvSpPr>
            <p:nvPr/>
          </p:nvSpPr>
          <p:spPr bwMode="auto">
            <a:xfrm>
              <a:off x="2976" y="3775"/>
              <a:ext cx="213" cy="18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90</a:t>
              </a:r>
              <a:endParaRPr lang="en-US" sz="2400" u="none">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up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88" fill="hold" grpId="0" nodeType="clickEffect">
                                  <p:stCondLst>
                                    <p:cond delay="0"/>
                                  </p:stCondLst>
                                  <p:childTnLst>
                                    <p:set>
                                      <p:cBhvr>
                                        <p:cTn id="26" dur="1" fill="hold">
                                          <p:stCondLst>
                                            <p:cond delay="0"/>
                                          </p:stCondLst>
                                        </p:cTn>
                                        <p:tgtEl>
                                          <p:spTgt spid="327699"/>
                                        </p:tgtEl>
                                        <p:attrNameLst>
                                          <p:attrName>style.visibility</p:attrName>
                                        </p:attrNameLst>
                                      </p:cBhvr>
                                      <p:to>
                                        <p:strVal val="visible"/>
                                      </p:to>
                                    </p:set>
                                    <p:anim calcmode="lin" valueType="num">
                                      <p:cBhvr>
                                        <p:cTn id="27" dur="500" fill="hold"/>
                                        <p:tgtEl>
                                          <p:spTgt spid="327699"/>
                                        </p:tgtEl>
                                        <p:attrNameLst>
                                          <p:attrName>ppt_w</p:attrName>
                                        </p:attrNameLst>
                                      </p:cBhvr>
                                      <p:tavLst>
                                        <p:tav tm="0">
                                          <p:val>
                                            <p:strVal val="4/3*#ppt_w"/>
                                          </p:val>
                                        </p:tav>
                                        <p:tav tm="100000">
                                          <p:val>
                                            <p:strVal val="#ppt_w"/>
                                          </p:val>
                                        </p:tav>
                                      </p:tavLst>
                                    </p:anim>
                                    <p:anim calcmode="lin" valueType="num">
                                      <p:cBhvr>
                                        <p:cTn id="28" dur="500" fill="hold"/>
                                        <p:tgtEl>
                                          <p:spTgt spid="327699"/>
                                        </p:tgtEl>
                                        <p:attrNameLst>
                                          <p:attrName>ppt_h</p:attrName>
                                        </p:attrNameLst>
                                      </p:cBhvr>
                                      <p:tavLst>
                                        <p:tav tm="0">
                                          <p:val>
                                            <p:strVal val="4/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upRigh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upRigh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righ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93700" y="177800"/>
            <a:ext cx="8229600" cy="1371600"/>
          </a:xfrm>
          <a:noFill/>
        </p:spPr>
        <p:txBody>
          <a:bodyPr/>
          <a:lstStyle/>
          <a:p>
            <a:pPr eaLnBrk="1" hangingPunct="1"/>
            <a:r>
              <a:rPr lang="en-US" smtClean="0"/>
              <a:t>Effects of a tax</a:t>
            </a:r>
          </a:p>
        </p:txBody>
      </p:sp>
      <p:sp>
        <p:nvSpPr>
          <p:cNvPr id="61443" name="Rectangle 3"/>
          <p:cNvSpPr>
            <a:spLocks noChangeArrowheads="1"/>
          </p:cNvSpPr>
          <p:nvPr/>
        </p:nvSpPr>
        <p:spPr bwMode="auto">
          <a:xfrm>
            <a:off x="1443038" y="1438275"/>
            <a:ext cx="6253162" cy="4565650"/>
          </a:xfrm>
          <a:prstGeom prst="rect">
            <a:avLst/>
          </a:prstGeom>
          <a:solidFill>
            <a:srgbClr val="F3F6F9"/>
          </a:solidFill>
          <a:ln w="217488">
            <a:solidFill>
              <a:srgbClr val="F3F6F9"/>
            </a:solidFill>
            <a:miter lim="800000"/>
            <a:headEnd/>
            <a:tailEnd/>
          </a:ln>
        </p:spPr>
        <p:txBody>
          <a:bodyPr/>
          <a:lstStyle/>
          <a:p>
            <a:endParaRPr lang="en-US"/>
          </a:p>
        </p:txBody>
      </p:sp>
      <p:sp>
        <p:nvSpPr>
          <p:cNvPr id="61444" name="Rectangle 4"/>
          <p:cNvSpPr>
            <a:spLocks noChangeArrowheads="1"/>
          </p:cNvSpPr>
          <p:nvPr/>
        </p:nvSpPr>
        <p:spPr bwMode="auto">
          <a:xfrm>
            <a:off x="1443038" y="1438275"/>
            <a:ext cx="6253162" cy="4565650"/>
          </a:xfrm>
          <a:prstGeom prst="rect">
            <a:avLst/>
          </a:prstGeom>
          <a:solidFill>
            <a:srgbClr val="F2F4F8"/>
          </a:solidFill>
          <a:ln w="196850">
            <a:solidFill>
              <a:srgbClr val="F2F4F8"/>
            </a:solidFill>
            <a:miter lim="800000"/>
            <a:headEnd/>
            <a:tailEnd/>
          </a:ln>
        </p:spPr>
        <p:txBody>
          <a:bodyPr/>
          <a:lstStyle/>
          <a:p>
            <a:endParaRPr lang="en-US"/>
          </a:p>
        </p:txBody>
      </p:sp>
      <p:sp>
        <p:nvSpPr>
          <p:cNvPr id="61445" name="Rectangle 5"/>
          <p:cNvSpPr>
            <a:spLocks noChangeArrowheads="1"/>
          </p:cNvSpPr>
          <p:nvPr/>
        </p:nvSpPr>
        <p:spPr bwMode="auto">
          <a:xfrm>
            <a:off x="1443038" y="1438275"/>
            <a:ext cx="6253162" cy="4565650"/>
          </a:xfrm>
          <a:prstGeom prst="rect">
            <a:avLst/>
          </a:prstGeom>
          <a:solidFill>
            <a:srgbClr val="F1F4F7"/>
          </a:solidFill>
          <a:ln w="177800">
            <a:solidFill>
              <a:srgbClr val="F1F4F7"/>
            </a:solidFill>
            <a:miter lim="800000"/>
            <a:headEnd/>
            <a:tailEnd/>
          </a:ln>
        </p:spPr>
        <p:txBody>
          <a:bodyPr/>
          <a:lstStyle/>
          <a:p>
            <a:endParaRPr lang="en-US"/>
          </a:p>
        </p:txBody>
      </p:sp>
      <p:sp>
        <p:nvSpPr>
          <p:cNvPr id="61446" name="Rectangle 6"/>
          <p:cNvSpPr>
            <a:spLocks noChangeArrowheads="1"/>
          </p:cNvSpPr>
          <p:nvPr/>
        </p:nvSpPr>
        <p:spPr bwMode="auto">
          <a:xfrm>
            <a:off x="1443038" y="1438275"/>
            <a:ext cx="6253162" cy="4565650"/>
          </a:xfrm>
          <a:prstGeom prst="rect">
            <a:avLst/>
          </a:prstGeom>
          <a:solidFill>
            <a:srgbClr val="F0F2F5"/>
          </a:solidFill>
          <a:ln w="157163">
            <a:solidFill>
              <a:srgbClr val="F0F2F5"/>
            </a:solidFill>
            <a:miter lim="800000"/>
            <a:headEnd/>
            <a:tailEnd/>
          </a:ln>
        </p:spPr>
        <p:txBody>
          <a:bodyPr/>
          <a:lstStyle/>
          <a:p>
            <a:endParaRPr lang="en-US"/>
          </a:p>
        </p:txBody>
      </p:sp>
      <p:sp>
        <p:nvSpPr>
          <p:cNvPr id="61447" name="Rectangle 7"/>
          <p:cNvSpPr>
            <a:spLocks noChangeArrowheads="1"/>
          </p:cNvSpPr>
          <p:nvPr/>
        </p:nvSpPr>
        <p:spPr bwMode="auto">
          <a:xfrm>
            <a:off x="1443038" y="1438275"/>
            <a:ext cx="6253162" cy="4565650"/>
          </a:xfrm>
          <a:prstGeom prst="rect">
            <a:avLst/>
          </a:prstGeom>
          <a:solidFill>
            <a:srgbClr val="EEF1F4"/>
          </a:solidFill>
          <a:ln w="138113">
            <a:solidFill>
              <a:srgbClr val="EEF1F4"/>
            </a:solidFill>
            <a:miter lim="800000"/>
            <a:headEnd/>
            <a:tailEnd/>
          </a:ln>
        </p:spPr>
        <p:txBody>
          <a:bodyPr/>
          <a:lstStyle/>
          <a:p>
            <a:endParaRPr lang="en-US"/>
          </a:p>
        </p:txBody>
      </p:sp>
      <p:sp>
        <p:nvSpPr>
          <p:cNvPr id="61448" name="Rectangle 8"/>
          <p:cNvSpPr>
            <a:spLocks noChangeArrowheads="1"/>
          </p:cNvSpPr>
          <p:nvPr/>
        </p:nvSpPr>
        <p:spPr bwMode="auto">
          <a:xfrm>
            <a:off x="1443038" y="1438275"/>
            <a:ext cx="6253162" cy="4565650"/>
          </a:xfrm>
          <a:prstGeom prst="rect">
            <a:avLst/>
          </a:prstGeom>
          <a:solidFill>
            <a:srgbClr val="EDEFF3"/>
          </a:solidFill>
          <a:ln w="119063">
            <a:solidFill>
              <a:srgbClr val="EDEFF3"/>
            </a:solidFill>
            <a:miter lim="800000"/>
            <a:headEnd/>
            <a:tailEnd/>
          </a:ln>
        </p:spPr>
        <p:txBody>
          <a:bodyPr/>
          <a:lstStyle/>
          <a:p>
            <a:endParaRPr lang="en-US"/>
          </a:p>
        </p:txBody>
      </p:sp>
      <p:sp>
        <p:nvSpPr>
          <p:cNvPr id="61449" name="Rectangle 9"/>
          <p:cNvSpPr>
            <a:spLocks noChangeArrowheads="1"/>
          </p:cNvSpPr>
          <p:nvPr/>
        </p:nvSpPr>
        <p:spPr bwMode="auto">
          <a:xfrm>
            <a:off x="1443038" y="1438275"/>
            <a:ext cx="6253162" cy="4565650"/>
          </a:xfrm>
          <a:prstGeom prst="rect">
            <a:avLst/>
          </a:prstGeom>
          <a:solidFill>
            <a:srgbClr val="EBEEF2"/>
          </a:solidFill>
          <a:ln w="98425">
            <a:solidFill>
              <a:srgbClr val="EBEEF2"/>
            </a:solidFill>
            <a:miter lim="800000"/>
            <a:headEnd/>
            <a:tailEnd/>
          </a:ln>
        </p:spPr>
        <p:txBody>
          <a:bodyPr/>
          <a:lstStyle/>
          <a:p>
            <a:endParaRPr lang="en-US"/>
          </a:p>
        </p:txBody>
      </p:sp>
      <p:sp>
        <p:nvSpPr>
          <p:cNvPr id="61450" name="Rectangle 10"/>
          <p:cNvSpPr>
            <a:spLocks noChangeArrowheads="1"/>
          </p:cNvSpPr>
          <p:nvPr/>
        </p:nvSpPr>
        <p:spPr bwMode="auto">
          <a:xfrm>
            <a:off x="1443038" y="1438275"/>
            <a:ext cx="6253162" cy="4565650"/>
          </a:xfrm>
          <a:prstGeom prst="rect">
            <a:avLst/>
          </a:prstGeom>
          <a:solidFill>
            <a:srgbClr val="EAECF1"/>
          </a:solidFill>
          <a:ln w="79375">
            <a:solidFill>
              <a:srgbClr val="EAECF1"/>
            </a:solidFill>
            <a:miter lim="800000"/>
            <a:headEnd/>
            <a:tailEnd/>
          </a:ln>
        </p:spPr>
        <p:txBody>
          <a:bodyPr/>
          <a:lstStyle/>
          <a:p>
            <a:endParaRPr lang="en-US"/>
          </a:p>
        </p:txBody>
      </p:sp>
      <p:sp>
        <p:nvSpPr>
          <p:cNvPr id="61451" name="Rectangle 11"/>
          <p:cNvSpPr>
            <a:spLocks noChangeArrowheads="1"/>
          </p:cNvSpPr>
          <p:nvPr/>
        </p:nvSpPr>
        <p:spPr bwMode="auto">
          <a:xfrm>
            <a:off x="1443038" y="1438275"/>
            <a:ext cx="6253162" cy="4565650"/>
          </a:xfrm>
          <a:prstGeom prst="rect">
            <a:avLst/>
          </a:prstGeom>
          <a:solidFill>
            <a:srgbClr val="E9EBF0"/>
          </a:solidFill>
          <a:ln w="58738">
            <a:solidFill>
              <a:srgbClr val="E9EBF0"/>
            </a:solidFill>
            <a:miter lim="800000"/>
            <a:headEnd/>
            <a:tailEnd/>
          </a:ln>
        </p:spPr>
        <p:txBody>
          <a:bodyPr/>
          <a:lstStyle/>
          <a:p>
            <a:endParaRPr lang="en-US"/>
          </a:p>
        </p:txBody>
      </p:sp>
      <p:sp>
        <p:nvSpPr>
          <p:cNvPr id="61452" name="Rectangle 12"/>
          <p:cNvSpPr>
            <a:spLocks noChangeArrowheads="1"/>
          </p:cNvSpPr>
          <p:nvPr/>
        </p:nvSpPr>
        <p:spPr bwMode="auto">
          <a:xfrm>
            <a:off x="1443038" y="1438275"/>
            <a:ext cx="6253162" cy="4565650"/>
          </a:xfrm>
          <a:prstGeom prst="rect">
            <a:avLst/>
          </a:prstGeom>
          <a:solidFill>
            <a:srgbClr val="E7EAEF"/>
          </a:solidFill>
          <a:ln w="39688">
            <a:solidFill>
              <a:srgbClr val="E7EAEF"/>
            </a:solidFill>
            <a:miter lim="800000"/>
            <a:headEnd/>
            <a:tailEnd/>
          </a:ln>
        </p:spPr>
        <p:txBody>
          <a:bodyPr/>
          <a:lstStyle/>
          <a:p>
            <a:endParaRPr lang="en-US"/>
          </a:p>
        </p:txBody>
      </p:sp>
      <p:sp>
        <p:nvSpPr>
          <p:cNvPr id="61453" name="Rectangle 13"/>
          <p:cNvSpPr>
            <a:spLocks noChangeArrowheads="1"/>
          </p:cNvSpPr>
          <p:nvPr/>
        </p:nvSpPr>
        <p:spPr bwMode="auto">
          <a:xfrm>
            <a:off x="1443038" y="1438275"/>
            <a:ext cx="6253162" cy="4565650"/>
          </a:xfrm>
          <a:prstGeom prst="rect">
            <a:avLst/>
          </a:prstGeom>
          <a:solidFill>
            <a:srgbClr val="E6E9EF"/>
          </a:solidFill>
          <a:ln w="19050">
            <a:solidFill>
              <a:srgbClr val="E6E9EF"/>
            </a:solidFill>
            <a:miter lim="800000"/>
            <a:headEnd/>
            <a:tailEnd/>
          </a:ln>
        </p:spPr>
        <p:txBody>
          <a:bodyPr/>
          <a:lstStyle/>
          <a:p>
            <a:endParaRPr lang="en-US"/>
          </a:p>
        </p:txBody>
      </p:sp>
      <p:sp>
        <p:nvSpPr>
          <p:cNvPr id="61454" name="Rectangle 14"/>
          <p:cNvSpPr>
            <a:spLocks noChangeArrowheads="1"/>
          </p:cNvSpPr>
          <p:nvPr/>
        </p:nvSpPr>
        <p:spPr bwMode="auto">
          <a:xfrm>
            <a:off x="1363663" y="1339850"/>
            <a:ext cx="6234112" cy="4586288"/>
          </a:xfrm>
          <a:prstGeom prst="rect">
            <a:avLst/>
          </a:prstGeom>
          <a:solidFill>
            <a:srgbClr val="FFFFFF"/>
          </a:solidFill>
          <a:ln w="9525">
            <a:noFill/>
            <a:miter lim="800000"/>
            <a:headEnd/>
            <a:tailEnd/>
          </a:ln>
        </p:spPr>
        <p:txBody>
          <a:bodyPr/>
          <a:lstStyle/>
          <a:p>
            <a:endParaRPr lang="en-US"/>
          </a:p>
        </p:txBody>
      </p:sp>
      <p:sp>
        <p:nvSpPr>
          <p:cNvPr id="61455" name="Freeform 15"/>
          <p:cNvSpPr>
            <a:spLocks/>
          </p:cNvSpPr>
          <p:nvPr/>
        </p:nvSpPr>
        <p:spPr bwMode="auto">
          <a:xfrm>
            <a:off x="1363663" y="1339850"/>
            <a:ext cx="6234112" cy="4586288"/>
          </a:xfrm>
          <a:custGeom>
            <a:avLst/>
            <a:gdLst>
              <a:gd name="T0" fmla="*/ 0 w 3927"/>
              <a:gd name="T1" fmla="*/ 0 h 2889"/>
              <a:gd name="T2" fmla="*/ 0 w 3927"/>
              <a:gd name="T3" fmla="*/ 2147483647 h 2889"/>
              <a:gd name="T4" fmla="*/ 2147483647 w 3927"/>
              <a:gd name="T5" fmla="*/ 2147483647 h 2889"/>
              <a:gd name="T6" fmla="*/ 0 60000 65536"/>
              <a:gd name="T7" fmla="*/ 0 60000 65536"/>
              <a:gd name="T8" fmla="*/ 0 60000 65536"/>
              <a:gd name="T9" fmla="*/ 0 w 3927"/>
              <a:gd name="T10" fmla="*/ 0 h 2889"/>
              <a:gd name="T11" fmla="*/ 3927 w 3927"/>
              <a:gd name="T12" fmla="*/ 2889 h 2889"/>
            </a:gdLst>
            <a:ahLst/>
            <a:cxnLst>
              <a:cxn ang="T6">
                <a:pos x="T0" y="T1"/>
              </a:cxn>
              <a:cxn ang="T7">
                <a:pos x="T2" y="T3"/>
              </a:cxn>
              <a:cxn ang="T8">
                <a:pos x="T4" y="T5"/>
              </a:cxn>
            </a:cxnLst>
            <a:rect l="T9" t="T10" r="T11" b="T12"/>
            <a:pathLst>
              <a:path w="3927" h="2889">
                <a:moveTo>
                  <a:pt x="0" y="0"/>
                </a:moveTo>
                <a:lnTo>
                  <a:pt x="0" y="2889"/>
                </a:lnTo>
                <a:lnTo>
                  <a:pt x="3927" y="2889"/>
                </a:lnTo>
              </a:path>
            </a:pathLst>
          </a:custGeom>
          <a:noFill/>
          <a:ln w="19050">
            <a:solidFill>
              <a:srgbClr val="000000"/>
            </a:solidFill>
            <a:round/>
            <a:headEnd/>
            <a:tailEnd/>
          </a:ln>
        </p:spPr>
        <p:txBody>
          <a:bodyPr/>
          <a:lstStyle/>
          <a:p>
            <a:endParaRPr lang="en-US"/>
          </a:p>
        </p:txBody>
      </p:sp>
      <p:sp>
        <p:nvSpPr>
          <p:cNvPr id="61456" name="Rectangle 16"/>
          <p:cNvSpPr>
            <a:spLocks noChangeArrowheads="1"/>
          </p:cNvSpPr>
          <p:nvPr/>
        </p:nvSpPr>
        <p:spPr bwMode="auto">
          <a:xfrm>
            <a:off x="6724650" y="6005513"/>
            <a:ext cx="984250" cy="296862"/>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Quantity</a:t>
            </a:r>
            <a:endParaRPr lang="en-US" sz="2400" u="none">
              <a:latin typeface="Times New Roman" pitchFamily="18" charset="0"/>
            </a:endParaRPr>
          </a:p>
        </p:txBody>
      </p:sp>
      <p:sp>
        <p:nvSpPr>
          <p:cNvPr id="61457" name="Rectangle 18"/>
          <p:cNvSpPr>
            <a:spLocks noChangeArrowheads="1"/>
          </p:cNvSpPr>
          <p:nvPr/>
        </p:nvSpPr>
        <p:spPr bwMode="auto">
          <a:xfrm>
            <a:off x="1090613" y="6011863"/>
            <a:ext cx="217487" cy="296862"/>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0</a:t>
            </a:r>
            <a:endParaRPr lang="en-US" sz="2400" u="none">
              <a:latin typeface="Times New Roman" pitchFamily="18" charset="0"/>
            </a:endParaRPr>
          </a:p>
        </p:txBody>
      </p:sp>
      <p:sp>
        <p:nvSpPr>
          <p:cNvPr id="61458" name="Rectangle 19"/>
          <p:cNvSpPr>
            <a:spLocks noChangeArrowheads="1"/>
          </p:cNvSpPr>
          <p:nvPr/>
        </p:nvSpPr>
        <p:spPr bwMode="auto">
          <a:xfrm>
            <a:off x="649288" y="1295400"/>
            <a:ext cx="530225" cy="258763"/>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Price</a:t>
            </a:r>
            <a:endParaRPr lang="en-US" sz="2400" u="none">
              <a:latin typeface="Times New Roman" pitchFamily="18" charset="0"/>
            </a:endParaRPr>
          </a:p>
        </p:txBody>
      </p:sp>
      <p:grpSp>
        <p:nvGrpSpPr>
          <p:cNvPr id="2" name="Group 20"/>
          <p:cNvGrpSpPr>
            <a:grpSpLocks/>
          </p:cNvGrpSpPr>
          <p:nvPr/>
        </p:nvGrpSpPr>
        <p:grpSpPr bwMode="auto">
          <a:xfrm>
            <a:off x="1358900" y="1627188"/>
            <a:ext cx="4875213" cy="4114800"/>
            <a:chOff x="1627" y="1293"/>
            <a:chExt cx="2740" cy="2300"/>
          </a:xfrm>
        </p:grpSpPr>
        <p:sp>
          <p:nvSpPr>
            <p:cNvPr id="61485" name="Line 21"/>
            <p:cNvSpPr>
              <a:spLocks noChangeShapeType="1"/>
            </p:cNvSpPr>
            <p:nvPr/>
          </p:nvSpPr>
          <p:spPr bwMode="auto">
            <a:xfrm flipH="1" flipV="1">
              <a:off x="1627" y="1293"/>
              <a:ext cx="2617" cy="2205"/>
            </a:xfrm>
            <a:prstGeom prst="line">
              <a:avLst/>
            </a:prstGeom>
            <a:noFill/>
            <a:ln w="58738">
              <a:solidFill>
                <a:srgbClr val="004C9F"/>
              </a:solidFill>
              <a:round/>
              <a:headEnd/>
              <a:tailEnd/>
            </a:ln>
          </p:spPr>
          <p:txBody>
            <a:bodyPr/>
            <a:lstStyle/>
            <a:p>
              <a:endParaRPr lang="en-US"/>
            </a:p>
          </p:txBody>
        </p:sp>
        <p:sp>
          <p:nvSpPr>
            <p:cNvPr id="61486" name="Rectangle 22"/>
            <p:cNvSpPr>
              <a:spLocks noChangeArrowheads="1"/>
            </p:cNvSpPr>
            <p:nvPr/>
          </p:nvSpPr>
          <p:spPr bwMode="auto">
            <a:xfrm>
              <a:off x="4231" y="3430"/>
              <a:ext cx="136" cy="163"/>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 D</a:t>
              </a:r>
              <a:endParaRPr lang="en-US" sz="2400" b="1" u="none">
                <a:latin typeface="Times New Roman" pitchFamily="18" charset="0"/>
              </a:endParaRPr>
            </a:p>
          </p:txBody>
        </p:sp>
      </p:grpSp>
      <p:grpSp>
        <p:nvGrpSpPr>
          <p:cNvPr id="3" name="Group 23"/>
          <p:cNvGrpSpPr>
            <a:grpSpLocks/>
          </p:cNvGrpSpPr>
          <p:nvPr/>
        </p:nvGrpSpPr>
        <p:grpSpPr bwMode="auto">
          <a:xfrm>
            <a:off x="1346200" y="1947863"/>
            <a:ext cx="4691063" cy="3792537"/>
            <a:chOff x="1288" y="1203"/>
            <a:chExt cx="2955" cy="2389"/>
          </a:xfrm>
        </p:grpSpPr>
        <p:sp>
          <p:nvSpPr>
            <p:cNvPr id="61483" name="Line 24"/>
            <p:cNvSpPr>
              <a:spLocks noChangeShapeType="1"/>
            </p:cNvSpPr>
            <p:nvPr/>
          </p:nvSpPr>
          <p:spPr bwMode="auto">
            <a:xfrm flipV="1">
              <a:off x="1288" y="1328"/>
              <a:ext cx="2857" cy="2264"/>
            </a:xfrm>
            <a:prstGeom prst="line">
              <a:avLst/>
            </a:prstGeom>
            <a:noFill/>
            <a:ln w="58738">
              <a:solidFill>
                <a:srgbClr val="004C9F"/>
              </a:solidFill>
              <a:round/>
              <a:headEnd/>
              <a:tailEnd/>
            </a:ln>
          </p:spPr>
          <p:txBody>
            <a:bodyPr/>
            <a:lstStyle/>
            <a:p>
              <a:endParaRPr lang="en-US"/>
            </a:p>
          </p:txBody>
        </p:sp>
        <p:sp>
          <p:nvSpPr>
            <p:cNvPr id="61484" name="Rectangle 25"/>
            <p:cNvSpPr>
              <a:spLocks noChangeArrowheads="1"/>
            </p:cNvSpPr>
            <p:nvPr/>
          </p:nvSpPr>
          <p:spPr bwMode="auto">
            <a:xfrm>
              <a:off x="4152" y="1203"/>
              <a:ext cx="91" cy="163"/>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S</a:t>
              </a:r>
              <a:endParaRPr lang="en-US" sz="2400" b="1" u="none">
                <a:latin typeface="Times New Roman" pitchFamily="18" charset="0"/>
              </a:endParaRPr>
            </a:p>
          </p:txBody>
        </p:sp>
      </p:grpSp>
      <p:grpSp>
        <p:nvGrpSpPr>
          <p:cNvPr id="4" name="Group 26"/>
          <p:cNvGrpSpPr>
            <a:grpSpLocks/>
          </p:cNvGrpSpPr>
          <p:nvPr/>
        </p:nvGrpSpPr>
        <p:grpSpPr bwMode="auto">
          <a:xfrm>
            <a:off x="1589088" y="3014663"/>
            <a:ext cx="1339850" cy="1455737"/>
            <a:chOff x="2009" y="1899"/>
            <a:chExt cx="844" cy="917"/>
          </a:xfrm>
        </p:grpSpPr>
        <p:sp>
          <p:nvSpPr>
            <p:cNvPr id="61479" name="Line 27"/>
            <p:cNvSpPr>
              <a:spLocks noChangeShapeType="1"/>
            </p:cNvSpPr>
            <p:nvPr/>
          </p:nvSpPr>
          <p:spPr bwMode="auto">
            <a:xfrm flipV="1">
              <a:off x="2852" y="1899"/>
              <a:ext cx="1" cy="917"/>
            </a:xfrm>
            <a:prstGeom prst="line">
              <a:avLst/>
            </a:prstGeom>
            <a:noFill/>
            <a:ln w="19050">
              <a:solidFill>
                <a:schemeClr val="tx1"/>
              </a:solidFill>
              <a:prstDash val="sysDot"/>
              <a:round/>
              <a:headEnd/>
              <a:tailEnd/>
            </a:ln>
          </p:spPr>
          <p:txBody>
            <a:bodyPr/>
            <a:lstStyle/>
            <a:p>
              <a:endParaRPr lang="en-US"/>
            </a:p>
          </p:txBody>
        </p:sp>
        <p:grpSp>
          <p:nvGrpSpPr>
            <p:cNvPr id="61480" name="Group 28"/>
            <p:cNvGrpSpPr>
              <a:grpSpLocks/>
            </p:cNvGrpSpPr>
            <p:nvPr/>
          </p:nvGrpSpPr>
          <p:grpSpPr bwMode="auto">
            <a:xfrm>
              <a:off x="2009" y="1936"/>
              <a:ext cx="781" cy="843"/>
              <a:chOff x="2009" y="1936"/>
              <a:chExt cx="781" cy="843"/>
            </a:xfrm>
          </p:grpSpPr>
          <p:sp>
            <p:nvSpPr>
              <p:cNvPr id="61481" name="Freeform 29"/>
              <p:cNvSpPr>
                <a:spLocks/>
              </p:cNvSpPr>
              <p:nvPr/>
            </p:nvSpPr>
            <p:spPr bwMode="auto">
              <a:xfrm>
                <a:off x="2691" y="1936"/>
                <a:ext cx="99" cy="843"/>
              </a:xfrm>
              <a:custGeom>
                <a:avLst/>
                <a:gdLst>
                  <a:gd name="T0" fmla="*/ 15159 w 8"/>
                  <a:gd name="T1" fmla="*/ 0 h 68"/>
                  <a:gd name="T2" fmla="*/ 7660 w 8"/>
                  <a:gd name="T3" fmla="*/ 9533 h 68"/>
                  <a:gd name="T4" fmla="*/ 7660 w 8"/>
                  <a:gd name="T5" fmla="*/ 32431 h 68"/>
                  <a:gd name="T6" fmla="*/ 0 w 8"/>
                  <a:gd name="T7" fmla="*/ 39956 h 68"/>
                  <a:gd name="T8" fmla="*/ 7660 w 8"/>
                  <a:gd name="T9" fmla="*/ 47642 h 68"/>
                  <a:gd name="T10" fmla="*/ 7660 w 8"/>
                  <a:gd name="T11" fmla="*/ 120028 h 68"/>
                  <a:gd name="T12" fmla="*/ 15159 w 8"/>
                  <a:gd name="T13" fmla="*/ 129562 h 68"/>
                  <a:gd name="T14" fmla="*/ 0 60000 65536"/>
                  <a:gd name="T15" fmla="*/ 0 60000 65536"/>
                  <a:gd name="T16" fmla="*/ 0 60000 65536"/>
                  <a:gd name="T17" fmla="*/ 0 60000 65536"/>
                  <a:gd name="T18" fmla="*/ 0 60000 65536"/>
                  <a:gd name="T19" fmla="*/ 0 60000 65536"/>
                  <a:gd name="T20" fmla="*/ 0 60000 65536"/>
                  <a:gd name="T21" fmla="*/ 0 w 8"/>
                  <a:gd name="T22" fmla="*/ 0 h 68"/>
                  <a:gd name="T23" fmla="*/ 8 w 8"/>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8">
                    <a:moveTo>
                      <a:pt x="8" y="0"/>
                    </a:moveTo>
                    <a:cubicBezTo>
                      <a:pt x="6" y="0"/>
                      <a:pt x="4" y="3"/>
                      <a:pt x="4" y="5"/>
                    </a:cubicBezTo>
                    <a:cubicBezTo>
                      <a:pt x="4" y="17"/>
                      <a:pt x="4" y="17"/>
                      <a:pt x="4" y="17"/>
                    </a:cubicBezTo>
                    <a:cubicBezTo>
                      <a:pt x="4" y="19"/>
                      <a:pt x="3" y="21"/>
                      <a:pt x="0" y="21"/>
                    </a:cubicBezTo>
                    <a:cubicBezTo>
                      <a:pt x="3" y="21"/>
                      <a:pt x="4" y="23"/>
                      <a:pt x="4" y="25"/>
                    </a:cubicBezTo>
                    <a:cubicBezTo>
                      <a:pt x="4" y="63"/>
                      <a:pt x="4" y="63"/>
                      <a:pt x="4" y="63"/>
                    </a:cubicBezTo>
                    <a:cubicBezTo>
                      <a:pt x="4" y="65"/>
                      <a:pt x="6" y="68"/>
                      <a:pt x="8" y="68"/>
                    </a:cubicBezTo>
                  </a:path>
                </a:pathLst>
              </a:custGeom>
              <a:noFill/>
              <a:ln w="19050">
                <a:solidFill>
                  <a:srgbClr val="000000"/>
                </a:solidFill>
                <a:round/>
                <a:headEnd/>
                <a:tailEnd/>
              </a:ln>
            </p:spPr>
            <p:txBody>
              <a:bodyPr/>
              <a:lstStyle/>
              <a:p>
                <a:endParaRPr lang="en-US"/>
              </a:p>
            </p:txBody>
          </p:sp>
          <p:sp>
            <p:nvSpPr>
              <p:cNvPr id="61482" name="Rectangle 30"/>
              <p:cNvSpPr>
                <a:spLocks noChangeArrowheads="1"/>
              </p:cNvSpPr>
              <p:nvPr/>
            </p:nvSpPr>
            <p:spPr bwMode="auto">
              <a:xfrm>
                <a:off x="2009" y="1967"/>
                <a:ext cx="658" cy="330"/>
              </a:xfrm>
              <a:prstGeom prst="rect">
                <a:avLst/>
              </a:prstGeom>
              <a:noFill/>
              <a:ln w="9525">
                <a:noFill/>
                <a:miter lim="800000"/>
                <a:headEnd/>
                <a:tailEnd/>
              </a:ln>
            </p:spPr>
            <p:txBody>
              <a:bodyPr wrap="none" lIns="0" tIns="0" rIns="0" bIns="0">
                <a:spAutoFit/>
              </a:bodyPr>
              <a:lstStyle/>
              <a:p>
                <a:pPr algn="r" eaLnBrk="0" hangingPunct="0"/>
                <a:r>
                  <a:rPr lang="en-US" sz="1700" u="none">
                    <a:solidFill>
                      <a:srgbClr val="000000"/>
                    </a:solidFill>
                  </a:rPr>
                  <a:t>Tax wedge</a:t>
                </a:r>
              </a:p>
              <a:p>
                <a:pPr algn="r" eaLnBrk="0" hangingPunct="0"/>
                <a:r>
                  <a:rPr lang="en-US" sz="1700" u="none">
                    <a:solidFill>
                      <a:srgbClr val="000000"/>
                    </a:solidFill>
                    <a:latin typeface="Times New Roman" pitchFamily="18" charset="0"/>
                  </a:rPr>
                  <a:t>($0.5)</a:t>
                </a:r>
                <a:endParaRPr lang="en-US" sz="2400" u="none">
                  <a:latin typeface="Times New Roman" pitchFamily="18" charset="0"/>
                </a:endParaRPr>
              </a:p>
            </p:txBody>
          </p:sp>
        </p:grpSp>
      </p:grpSp>
      <p:grpSp>
        <p:nvGrpSpPr>
          <p:cNvPr id="6" name="Group 31"/>
          <p:cNvGrpSpPr>
            <a:grpSpLocks/>
          </p:cNvGrpSpPr>
          <p:nvPr/>
        </p:nvGrpSpPr>
        <p:grpSpPr bwMode="auto">
          <a:xfrm>
            <a:off x="63500" y="4271963"/>
            <a:ext cx="2914650" cy="787400"/>
            <a:chOff x="1054" y="2667"/>
            <a:chExt cx="1836" cy="496"/>
          </a:xfrm>
        </p:grpSpPr>
        <p:grpSp>
          <p:nvGrpSpPr>
            <p:cNvPr id="61474" name="Group 32"/>
            <p:cNvGrpSpPr>
              <a:grpSpLocks/>
            </p:cNvGrpSpPr>
            <p:nvPr/>
          </p:nvGrpSpPr>
          <p:grpSpPr bwMode="auto">
            <a:xfrm>
              <a:off x="1054" y="2667"/>
              <a:ext cx="1836" cy="198"/>
              <a:chOff x="1054" y="2667"/>
              <a:chExt cx="1836" cy="198"/>
            </a:xfrm>
          </p:grpSpPr>
          <p:sp>
            <p:nvSpPr>
              <p:cNvPr id="61476" name="Oval 33"/>
              <p:cNvSpPr>
                <a:spLocks noChangeArrowheads="1"/>
              </p:cNvSpPr>
              <p:nvPr/>
            </p:nvSpPr>
            <p:spPr bwMode="auto">
              <a:xfrm>
                <a:off x="2803" y="2779"/>
                <a:ext cx="87" cy="86"/>
              </a:xfrm>
              <a:prstGeom prst="ellipse">
                <a:avLst/>
              </a:prstGeom>
              <a:solidFill>
                <a:srgbClr val="000000"/>
              </a:solidFill>
              <a:ln w="9525">
                <a:noFill/>
                <a:round/>
                <a:headEnd/>
                <a:tailEnd/>
              </a:ln>
            </p:spPr>
            <p:txBody>
              <a:bodyPr/>
              <a:lstStyle/>
              <a:p>
                <a:endParaRPr lang="en-US"/>
              </a:p>
            </p:txBody>
          </p:sp>
          <p:sp>
            <p:nvSpPr>
              <p:cNvPr id="61477" name="Line 34"/>
              <p:cNvSpPr>
                <a:spLocks noChangeShapeType="1"/>
              </p:cNvSpPr>
              <p:nvPr/>
            </p:nvSpPr>
            <p:spPr bwMode="auto">
              <a:xfrm flipH="1" flipV="1">
                <a:off x="1854" y="2787"/>
                <a:ext cx="998" cy="29"/>
              </a:xfrm>
              <a:prstGeom prst="line">
                <a:avLst/>
              </a:prstGeom>
              <a:noFill/>
              <a:ln w="19050">
                <a:solidFill>
                  <a:schemeClr val="tx1"/>
                </a:solidFill>
                <a:prstDash val="sysDot"/>
                <a:round/>
                <a:headEnd/>
                <a:tailEnd/>
              </a:ln>
            </p:spPr>
            <p:txBody>
              <a:bodyPr/>
              <a:lstStyle/>
              <a:p>
                <a:endParaRPr lang="en-US"/>
              </a:p>
            </p:txBody>
          </p:sp>
          <p:sp>
            <p:nvSpPr>
              <p:cNvPr id="61478" name="Rectangle 35"/>
              <p:cNvSpPr>
                <a:spLocks noChangeArrowheads="1"/>
              </p:cNvSpPr>
              <p:nvPr/>
            </p:nvSpPr>
            <p:spPr bwMode="auto">
              <a:xfrm>
                <a:off x="1054" y="2667"/>
                <a:ext cx="741"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 sellers</a:t>
                </a:r>
                <a:endParaRPr lang="en-US" sz="2400" u="none">
                  <a:latin typeface="Times New Roman" pitchFamily="18" charset="0"/>
                </a:endParaRPr>
              </a:p>
            </p:txBody>
          </p:sp>
        </p:grpSp>
        <p:sp>
          <p:nvSpPr>
            <p:cNvPr id="61475" name="Rectangle 36"/>
            <p:cNvSpPr>
              <a:spLocks noChangeArrowheads="1"/>
            </p:cNvSpPr>
            <p:nvPr/>
          </p:nvSpPr>
          <p:spPr bwMode="auto">
            <a:xfrm>
              <a:off x="1070" y="2833"/>
              <a:ext cx="497" cy="330"/>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Receive</a:t>
              </a:r>
            </a:p>
            <a:p>
              <a:pPr eaLnBrk="0" hangingPunct="0"/>
              <a:r>
                <a:rPr lang="en-US" sz="1700" u="none">
                  <a:solidFill>
                    <a:srgbClr val="000000"/>
                  </a:solidFill>
                </a:rPr>
                <a:t>($2.8)</a:t>
              </a:r>
              <a:endParaRPr lang="en-US" sz="2400" u="none">
                <a:latin typeface="Times New Roman" pitchFamily="18" charset="0"/>
              </a:endParaRPr>
            </a:p>
          </p:txBody>
        </p:sp>
      </p:grpSp>
      <p:grpSp>
        <p:nvGrpSpPr>
          <p:cNvPr id="8" name="Group 37"/>
          <p:cNvGrpSpPr>
            <a:grpSpLocks/>
          </p:cNvGrpSpPr>
          <p:nvPr/>
        </p:nvGrpSpPr>
        <p:grpSpPr bwMode="auto">
          <a:xfrm>
            <a:off x="76200" y="2520950"/>
            <a:ext cx="2938463" cy="557213"/>
            <a:chOff x="1039" y="1596"/>
            <a:chExt cx="1851" cy="351"/>
          </a:xfrm>
        </p:grpSpPr>
        <p:sp>
          <p:nvSpPr>
            <p:cNvPr id="61471" name="Oval 38"/>
            <p:cNvSpPr>
              <a:spLocks noChangeArrowheads="1"/>
            </p:cNvSpPr>
            <p:nvPr/>
          </p:nvSpPr>
          <p:spPr bwMode="auto">
            <a:xfrm>
              <a:off x="2803" y="1861"/>
              <a:ext cx="87" cy="86"/>
            </a:xfrm>
            <a:prstGeom prst="ellipse">
              <a:avLst/>
            </a:prstGeom>
            <a:solidFill>
              <a:srgbClr val="000000"/>
            </a:solidFill>
            <a:ln w="9525">
              <a:noFill/>
              <a:round/>
              <a:headEnd/>
              <a:tailEnd/>
            </a:ln>
          </p:spPr>
          <p:txBody>
            <a:bodyPr/>
            <a:lstStyle/>
            <a:p>
              <a:endParaRPr lang="en-US"/>
            </a:p>
          </p:txBody>
        </p:sp>
        <p:sp>
          <p:nvSpPr>
            <p:cNvPr id="61472" name="Line 39"/>
            <p:cNvSpPr>
              <a:spLocks noChangeShapeType="1"/>
            </p:cNvSpPr>
            <p:nvPr/>
          </p:nvSpPr>
          <p:spPr bwMode="auto">
            <a:xfrm flipH="1" flipV="1">
              <a:off x="1847" y="1872"/>
              <a:ext cx="1008" cy="29"/>
            </a:xfrm>
            <a:prstGeom prst="line">
              <a:avLst/>
            </a:prstGeom>
            <a:noFill/>
            <a:ln w="19050">
              <a:solidFill>
                <a:schemeClr val="tx1"/>
              </a:solidFill>
              <a:prstDash val="sysDot"/>
              <a:round/>
              <a:headEnd/>
              <a:tailEnd/>
            </a:ln>
          </p:spPr>
          <p:txBody>
            <a:bodyPr/>
            <a:lstStyle/>
            <a:p>
              <a:endParaRPr lang="en-US"/>
            </a:p>
          </p:txBody>
        </p:sp>
        <p:sp>
          <p:nvSpPr>
            <p:cNvPr id="61473" name="Rectangle 40"/>
            <p:cNvSpPr>
              <a:spLocks noChangeArrowheads="1"/>
            </p:cNvSpPr>
            <p:nvPr/>
          </p:nvSpPr>
          <p:spPr bwMode="auto">
            <a:xfrm>
              <a:off x="1039" y="1596"/>
              <a:ext cx="764" cy="330"/>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 buyers</a:t>
              </a:r>
            </a:p>
            <a:p>
              <a:pPr eaLnBrk="0" hangingPunct="0"/>
              <a:r>
                <a:rPr lang="en-US" sz="1700" u="none">
                  <a:solidFill>
                    <a:srgbClr val="000000"/>
                  </a:solidFill>
                </a:rPr>
                <a:t> pay ($3.3)</a:t>
              </a:r>
              <a:endParaRPr lang="en-US" sz="2400" u="none">
                <a:latin typeface="Times New Roman" pitchFamily="18" charset="0"/>
              </a:endParaRPr>
            </a:p>
          </p:txBody>
        </p:sp>
      </p:grpSp>
      <p:grpSp>
        <p:nvGrpSpPr>
          <p:cNvPr id="9" name="Group 41"/>
          <p:cNvGrpSpPr>
            <a:grpSpLocks/>
          </p:cNvGrpSpPr>
          <p:nvPr/>
        </p:nvGrpSpPr>
        <p:grpSpPr bwMode="auto">
          <a:xfrm>
            <a:off x="254000" y="3514725"/>
            <a:ext cx="3676650" cy="523875"/>
            <a:chOff x="831" y="2382"/>
            <a:chExt cx="2316" cy="330"/>
          </a:xfrm>
        </p:grpSpPr>
        <p:sp>
          <p:nvSpPr>
            <p:cNvPr id="61468" name="Oval 42"/>
            <p:cNvSpPr>
              <a:spLocks noChangeArrowheads="1"/>
            </p:cNvSpPr>
            <p:nvPr/>
          </p:nvSpPr>
          <p:spPr bwMode="auto">
            <a:xfrm>
              <a:off x="3061" y="2496"/>
              <a:ext cx="86" cy="86"/>
            </a:xfrm>
            <a:prstGeom prst="ellipse">
              <a:avLst/>
            </a:prstGeom>
            <a:solidFill>
              <a:srgbClr val="000000"/>
            </a:solidFill>
            <a:ln w="9525">
              <a:noFill/>
              <a:round/>
              <a:headEnd/>
              <a:tailEnd/>
            </a:ln>
          </p:spPr>
          <p:txBody>
            <a:bodyPr/>
            <a:lstStyle/>
            <a:p>
              <a:endParaRPr lang="en-US"/>
            </a:p>
          </p:txBody>
        </p:sp>
        <p:sp>
          <p:nvSpPr>
            <p:cNvPr id="61469" name="Line 43"/>
            <p:cNvSpPr>
              <a:spLocks noChangeShapeType="1"/>
            </p:cNvSpPr>
            <p:nvPr/>
          </p:nvSpPr>
          <p:spPr bwMode="auto">
            <a:xfrm flipH="1" flipV="1">
              <a:off x="1527" y="2510"/>
              <a:ext cx="1593" cy="29"/>
            </a:xfrm>
            <a:prstGeom prst="line">
              <a:avLst/>
            </a:prstGeom>
            <a:noFill/>
            <a:ln w="19050">
              <a:solidFill>
                <a:schemeClr val="tx1"/>
              </a:solidFill>
              <a:prstDash val="sysDot"/>
              <a:round/>
              <a:headEnd/>
              <a:tailEnd/>
            </a:ln>
          </p:spPr>
          <p:txBody>
            <a:bodyPr/>
            <a:lstStyle/>
            <a:p>
              <a:endParaRPr lang="en-US"/>
            </a:p>
          </p:txBody>
        </p:sp>
        <p:sp>
          <p:nvSpPr>
            <p:cNvPr id="61470" name="Rectangle 44"/>
            <p:cNvSpPr>
              <a:spLocks noChangeArrowheads="1"/>
            </p:cNvSpPr>
            <p:nvPr/>
          </p:nvSpPr>
          <p:spPr bwMode="auto">
            <a:xfrm>
              <a:off x="831" y="2382"/>
              <a:ext cx="658" cy="330"/>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 </a:t>
              </a:r>
            </a:p>
            <a:p>
              <a:pPr eaLnBrk="0" hangingPunct="0"/>
              <a:r>
                <a:rPr lang="en-US" sz="1700" u="none">
                  <a:solidFill>
                    <a:srgbClr val="000000"/>
                  </a:solidFill>
                </a:rPr>
                <a:t>without tax</a:t>
              </a:r>
              <a:endParaRPr lang="en-US" sz="2400" u="none">
                <a:latin typeface="Times New Roman" pitchFamily="18" charset="0"/>
              </a:endParaRPr>
            </a:p>
          </p:txBody>
        </p:sp>
      </p:grpSp>
      <p:cxnSp>
        <p:nvCxnSpPr>
          <p:cNvPr id="45" name="Straight Connector 44"/>
          <p:cNvCxnSpPr/>
          <p:nvPr/>
        </p:nvCxnSpPr>
        <p:spPr bwMode="auto">
          <a:xfrm rot="5400000">
            <a:off x="768350" y="3765550"/>
            <a:ext cx="4330700" cy="1588"/>
          </a:xfrm>
          <a:prstGeom prst="line">
            <a:avLst/>
          </a:prstGeom>
          <a:solidFill>
            <a:schemeClr val="accent1"/>
          </a:solidFill>
          <a:ln w="28575" cap="flat" cmpd="sng" algn="ctr">
            <a:solidFill>
              <a:schemeClr val="tx1"/>
            </a:solidFill>
            <a:prstDash val="solid"/>
            <a:round/>
            <a:headEnd type="none" w="med" len="med"/>
            <a:tailEnd type="none" w="med" len="med"/>
          </a:ln>
          <a:effectLst>
            <a:glow rad="101600">
              <a:schemeClr val="accent2">
                <a:satMod val="175000"/>
                <a:alpha val="40000"/>
              </a:schemeClr>
            </a:glow>
          </a:effectLst>
        </p:spPr>
      </p:cxnSp>
      <p:sp>
        <p:nvSpPr>
          <p:cNvPr id="46" name="TextBox 45"/>
          <p:cNvSpPr txBox="1">
            <a:spLocks noChangeArrowheads="1"/>
          </p:cNvSpPr>
          <p:nvPr/>
        </p:nvSpPr>
        <p:spPr bwMode="auto">
          <a:xfrm>
            <a:off x="2717800" y="5956300"/>
            <a:ext cx="454025" cy="400050"/>
          </a:xfrm>
          <a:prstGeom prst="rect">
            <a:avLst/>
          </a:prstGeom>
          <a:noFill/>
          <a:ln w="9525">
            <a:noFill/>
            <a:miter lim="800000"/>
            <a:headEnd/>
            <a:tailEnd/>
          </a:ln>
        </p:spPr>
        <p:txBody>
          <a:bodyPr wrap="none">
            <a:spAutoFit/>
          </a:bodyPr>
          <a:lstStyle/>
          <a:p>
            <a:r>
              <a:rPr lang="en-US" sz="2000" u="none"/>
              <a:t>Qt</a:t>
            </a:r>
          </a:p>
        </p:txBody>
      </p:sp>
      <p:sp>
        <p:nvSpPr>
          <p:cNvPr id="47" name="TextBox 46"/>
          <p:cNvSpPr txBox="1">
            <a:spLocks noChangeArrowheads="1"/>
          </p:cNvSpPr>
          <p:nvPr/>
        </p:nvSpPr>
        <p:spPr bwMode="auto">
          <a:xfrm>
            <a:off x="6527800" y="1168400"/>
            <a:ext cx="2413000" cy="4400550"/>
          </a:xfrm>
          <a:prstGeom prst="rect">
            <a:avLst/>
          </a:prstGeom>
          <a:solidFill>
            <a:srgbClr val="78B2A0"/>
          </a:solidFill>
          <a:ln w="9525">
            <a:noFill/>
            <a:miter lim="800000"/>
            <a:headEnd/>
            <a:tailEnd/>
          </a:ln>
        </p:spPr>
        <p:txBody>
          <a:bodyPr>
            <a:spAutoFit/>
          </a:bodyPr>
          <a:lstStyle/>
          <a:p>
            <a:pPr>
              <a:buFont typeface="Wingdings" pitchFamily="2" charset="2"/>
              <a:buChar char="q"/>
            </a:pPr>
            <a:r>
              <a:rPr lang="en-US" sz="2000" u="none"/>
              <a:t> The Tax affects both buyers and sellers regardless of who the tax is imposed on</a:t>
            </a:r>
          </a:p>
          <a:p>
            <a:pPr>
              <a:buFont typeface="Wingdings" pitchFamily="2" charset="2"/>
              <a:buChar char="q"/>
            </a:pPr>
            <a:r>
              <a:rPr lang="en-US" sz="2000" u="none"/>
              <a:t>The tax results in a reduction in quantity </a:t>
            </a:r>
          </a:p>
          <a:p>
            <a:pPr>
              <a:buFont typeface="Wingdings" pitchFamily="2" charset="2"/>
              <a:buChar char="q"/>
            </a:pPr>
            <a:r>
              <a:rPr lang="en-US" sz="2000" u="none"/>
              <a:t>In the absence of market failures, the tax, therefore, results in a welfare loss</a:t>
            </a:r>
          </a:p>
          <a:p>
            <a:endParaRPr lang="en-US" sz="2000"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ppt_x"/>
                                          </p:val>
                                        </p:tav>
                                        <p:tav tm="100000">
                                          <p:val>
                                            <p:strVal val="#ppt_x"/>
                                          </p:val>
                                        </p:tav>
                                      </p:tavLst>
                                    </p:anim>
                                    <p:anim calcmode="lin" valueType="num">
                                      <p:cBhvr additive="base">
                                        <p:cTn id="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linds(horizontal)">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3700" y="177800"/>
            <a:ext cx="8229600" cy="1371600"/>
          </a:xfrm>
          <a:noFill/>
        </p:spPr>
        <p:txBody>
          <a:bodyPr/>
          <a:lstStyle/>
          <a:p>
            <a:pPr eaLnBrk="1" hangingPunct="1"/>
            <a:r>
              <a:rPr lang="en-US" smtClean="0"/>
              <a:t>Welfare Effects</a:t>
            </a:r>
          </a:p>
        </p:txBody>
      </p:sp>
      <p:sp>
        <p:nvSpPr>
          <p:cNvPr id="62467" name="Rectangle 3"/>
          <p:cNvSpPr>
            <a:spLocks noChangeArrowheads="1"/>
          </p:cNvSpPr>
          <p:nvPr/>
        </p:nvSpPr>
        <p:spPr bwMode="auto">
          <a:xfrm>
            <a:off x="1443038" y="1438275"/>
            <a:ext cx="6253162" cy="4565650"/>
          </a:xfrm>
          <a:prstGeom prst="rect">
            <a:avLst/>
          </a:prstGeom>
          <a:solidFill>
            <a:srgbClr val="F3F6F9"/>
          </a:solidFill>
          <a:ln w="217488">
            <a:solidFill>
              <a:srgbClr val="F3F6F9"/>
            </a:solidFill>
            <a:miter lim="800000"/>
            <a:headEnd/>
            <a:tailEnd/>
          </a:ln>
        </p:spPr>
        <p:txBody>
          <a:bodyPr/>
          <a:lstStyle/>
          <a:p>
            <a:endParaRPr lang="en-US"/>
          </a:p>
        </p:txBody>
      </p:sp>
      <p:sp>
        <p:nvSpPr>
          <p:cNvPr id="62468" name="Rectangle 4"/>
          <p:cNvSpPr>
            <a:spLocks noChangeArrowheads="1"/>
          </p:cNvSpPr>
          <p:nvPr/>
        </p:nvSpPr>
        <p:spPr bwMode="auto">
          <a:xfrm>
            <a:off x="1443038" y="1438275"/>
            <a:ext cx="6253162" cy="4565650"/>
          </a:xfrm>
          <a:prstGeom prst="rect">
            <a:avLst/>
          </a:prstGeom>
          <a:solidFill>
            <a:srgbClr val="F2F4F8"/>
          </a:solidFill>
          <a:ln w="196850">
            <a:solidFill>
              <a:srgbClr val="F2F4F8"/>
            </a:solidFill>
            <a:miter lim="800000"/>
            <a:headEnd/>
            <a:tailEnd/>
          </a:ln>
        </p:spPr>
        <p:txBody>
          <a:bodyPr/>
          <a:lstStyle/>
          <a:p>
            <a:endParaRPr lang="en-US"/>
          </a:p>
        </p:txBody>
      </p:sp>
      <p:sp>
        <p:nvSpPr>
          <p:cNvPr id="62469" name="Rectangle 5"/>
          <p:cNvSpPr>
            <a:spLocks noChangeArrowheads="1"/>
          </p:cNvSpPr>
          <p:nvPr/>
        </p:nvSpPr>
        <p:spPr bwMode="auto">
          <a:xfrm>
            <a:off x="1443038" y="1438275"/>
            <a:ext cx="6253162" cy="4565650"/>
          </a:xfrm>
          <a:prstGeom prst="rect">
            <a:avLst/>
          </a:prstGeom>
          <a:solidFill>
            <a:srgbClr val="F1F4F7"/>
          </a:solidFill>
          <a:ln w="177800">
            <a:solidFill>
              <a:srgbClr val="F1F4F7"/>
            </a:solidFill>
            <a:miter lim="800000"/>
            <a:headEnd/>
            <a:tailEnd/>
          </a:ln>
        </p:spPr>
        <p:txBody>
          <a:bodyPr/>
          <a:lstStyle/>
          <a:p>
            <a:endParaRPr lang="en-US"/>
          </a:p>
        </p:txBody>
      </p:sp>
      <p:sp>
        <p:nvSpPr>
          <p:cNvPr id="62470" name="Rectangle 6"/>
          <p:cNvSpPr>
            <a:spLocks noChangeArrowheads="1"/>
          </p:cNvSpPr>
          <p:nvPr/>
        </p:nvSpPr>
        <p:spPr bwMode="auto">
          <a:xfrm>
            <a:off x="1443038" y="1438275"/>
            <a:ext cx="6253162" cy="4565650"/>
          </a:xfrm>
          <a:prstGeom prst="rect">
            <a:avLst/>
          </a:prstGeom>
          <a:solidFill>
            <a:srgbClr val="F0F2F5"/>
          </a:solidFill>
          <a:ln w="157163">
            <a:solidFill>
              <a:srgbClr val="F0F2F5"/>
            </a:solidFill>
            <a:miter lim="800000"/>
            <a:headEnd/>
            <a:tailEnd/>
          </a:ln>
        </p:spPr>
        <p:txBody>
          <a:bodyPr/>
          <a:lstStyle/>
          <a:p>
            <a:endParaRPr lang="en-US"/>
          </a:p>
        </p:txBody>
      </p:sp>
      <p:sp>
        <p:nvSpPr>
          <p:cNvPr id="62471" name="Rectangle 7"/>
          <p:cNvSpPr>
            <a:spLocks noChangeArrowheads="1"/>
          </p:cNvSpPr>
          <p:nvPr/>
        </p:nvSpPr>
        <p:spPr bwMode="auto">
          <a:xfrm>
            <a:off x="1443038" y="1438275"/>
            <a:ext cx="6253162" cy="4565650"/>
          </a:xfrm>
          <a:prstGeom prst="rect">
            <a:avLst/>
          </a:prstGeom>
          <a:solidFill>
            <a:srgbClr val="EEF1F4"/>
          </a:solidFill>
          <a:ln w="138113">
            <a:solidFill>
              <a:srgbClr val="EEF1F4"/>
            </a:solidFill>
            <a:miter lim="800000"/>
            <a:headEnd/>
            <a:tailEnd/>
          </a:ln>
        </p:spPr>
        <p:txBody>
          <a:bodyPr/>
          <a:lstStyle/>
          <a:p>
            <a:endParaRPr lang="en-US"/>
          </a:p>
        </p:txBody>
      </p:sp>
      <p:sp>
        <p:nvSpPr>
          <p:cNvPr id="62472" name="Rectangle 8"/>
          <p:cNvSpPr>
            <a:spLocks noChangeArrowheads="1"/>
          </p:cNvSpPr>
          <p:nvPr/>
        </p:nvSpPr>
        <p:spPr bwMode="auto">
          <a:xfrm>
            <a:off x="1443038" y="1438275"/>
            <a:ext cx="6253162" cy="4565650"/>
          </a:xfrm>
          <a:prstGeom prst="rect">
            <a:avLst/>
          </a:prstGeom>
          <a:solidFill>
            <a:srgbClr val="EDEFF3"/>
          </a:solidFill>
          <a:ln w="119063">
            <a:solidFill>
              <a:srgbClr val="EDEFF3"/>
            </a:solidFill>
            <a:miter lim="800000"/>
            <a:headEnd/>
            <a:tailEnd/>
          </a:ln>
        </p:spPr>
        <p:txBody>
          <a:bodyPr/>
          <a:lstStyle/>
          <a:p>
            <a:endParaRPr lang="en-US"/>
          </a:p>
        </p:txBody>
      </p:sp>
      <p:sp>
        <p:nvSpPr>
          <p:cNvPr id="62473" name="Rectangle 9"/>
          <p:cNvSpPr>
            <a:spLocks noChangeArrowheads="1"/>
          </p:cNvSpPr>
          <p:nvPr/>
        </p:nvSpPr>
        <p:spPr bwMode="auto">
          <a:xfrm>
            <a:off x="1443038" y="1438275"/>
            <a:ext cx="6253162" cy="4565650"/>
          </a:xfrm>
          <a:prstGeom prst="rect">
            <a:avLst/>
          </a:prstGeom>
          <a:solidFill>
            <a:srgbClr val="EBEEF2"/>
          </a:solidFill>
          <a:ln w="98425">
            <a:solidFill>
              <a:srgbClr val="EBEEF2"/>
            </a:solidFill>
            <a:miter lim="800000"/>
            <a:headEnd/>
            <a:tailEnd/>
          </a:ln>
        </p:spPr>
        <p:txBody>
          <a:bodyPr/>
          <a:lstStyle/>
          <a:p>
            <a:endParaRPr lang="en-US"/>
          </a:p>
        </p:txBody>
      </p:sp>
      <p:sp>
        <p:nvSpPr>
          <p:cNvPr id="62474" name="Rectangle 10"/>
          <p:cNvSpPr>
            <a:spLocks noChangeArrowheads="1"/>
          </p:cNvSpPr>
          <p:nvPr/>
        </p:nvSpPr>
        <p:spPr bwMode="auto">
          <a:xfrm>
            <a:off x="1443038" y="1438275"/>
            <a:ext cx="6253162" cy="4565650"/>
          </a:xfrm>
          <a:prstGeom prst="rect">
            <a:avLst/>
          </a:prstGeom>
          <a:solidFill>
            <a:srgbClr val="EAECF1"/>
          </a:solidFill>
          <a:ln w="79375">
            <a:solidFill>
              <a:srgbClr val="EAECF1"/>
            </a:solidFill>
            <a:miter lim="800000"/>
            <a:headEnd/>
            <a:tailEnd/>
          </a:ln>
        </p:spPr>
        <p:txBody>
          <a:bodyPr/>
          <a:lstStyle/>
          <a:p>
            <a:endParaRPr lang="en-US"/>
          </a:p>
        </p:txBody>
      </p:sp>
      <p:sp>
        <p:nvSpPr>
          <p:cNvPr id="62475" name="Rectangle 11"/>
          <p:cNvSpPr>
            <a:spLocks noChangeArrowheads="1"/>
          </p:cNvSpPr>
          <p:nvPr/>
        </p:nvSpPr>
        <p:spPr bwMode="auto">
          <a:xfrm>
            <a:off x="1443038" y="1438275"/>
            <a:ext cx="6253162" cy="4565650"/>
          </a:xfrm>
          <a:prstGeom prst="rect">
            <a:avLst/>
          </a:prstGeom>
          <a:solidFill>
            <a:srgbClr val="E9EBF0"/>
          </a:solidFill>
          <a:ln w="58738">
            <a:solidFill>
              <a:srgbClr val="E9EBF0"/>
            </a:solidFill>
            <a:miter lim="800000"/>
            <a:headEnd/>
            <a:tailEnd/>
          </a:ln>
        </p:spPr>
        <p:txBody>
          <a:bodyPr/>
          <a:lstStyle/>
          <a:p>
            <a:endParaRPr lang="en-US"/>
          </a:p>
        </p:txBody>
      </p:sp>
      <p:sp>
        <p:nvSpPr>
          <p:cNvPr id="62476" name="Rectangle 12"/>
          <p:cNvSpPr>
            <a:spLocks noChangeArrowheads="1"/>
          </p:cNvSpPr>
          <p:nvPr/>
        </p:nvSpPr>
        <p:spPr bwMode="auto">
          <a:xfrm>
            <a:off x="1443038" y="1438275"/>
            <a:ext cx="6253162" cy="4565650"/>
          </a:xfrm>
          <a:prstGeom prst="rect">
            <a:avLst/>
          </a:prstGeom>
          <a:solidFill>
            <a:srgbClr val="E7EAEF"/>
          </a:solidFill>
          <a:ln w="39688">
            <a:solidFill>
              <a:srgbClr val="E7EAEF"/>
            </a:solidFill>
            <a:miter lim="800000"/>
            <a:headEnd/>
            <a:tailEnd/>
          </a:ln>
        </p:spPr>
        <p:txBody>
          <a:bodyPr/>
          <a:lstStyle/>
          <a:p>
            <a:endParaRPr lang="en-US"/>
          </a:p>
        </p:txBody>
      </p:sp>
      <p:sp>
        <p:nvSpPr>
          <p:cNvPr id="62477" name="Rectangle 13"/>
          <p:cNvSpPr>
            <a:spLocks noChangeArrowheads="1"/>
          </p:cNvSpPr>
          <p:nvPr/>
        </p:nvSpPr>
        <p:spPr bwMode="auto">
          <a:xfrm>
            <a:off x="1443038" y="1438275"/>
            <a:ext cx="6253162" cy="4565650"/>
          </a:xfrm>
          <a:prstGeom prst="rect">
            <a:avLst/>
          </a:prstGeom>
          <a:solidFill>
            <a:srgbClr val="E6E9EF"/>
          </a:solidFill>
          <a:ln w="19050">
            <a:solidFill>
              <a:srgbClr val="E6E9EF"/>
            </a:solidFill>
            <a:miter lim="800000"/>
            <a:headEnd/>
            <a:tailEnd/>
          </a:ln>
        </p:spPr>
        <p:txBody>
          <a:bodyPr/>
          <a:lstStyle/>
          <a:p>
            <a:endParaRPr lang="en-US"/>
          </a:p>
        </p:txBody>
      </p:sp>
      <p:sp>
        <p:nvSpPr>
          <p:cNvPr id="62478" name="Rectangle 14"/>
          <p:cNvSpPr>
            <a:spLocks noChangeArrowheads="1"/>
          </p:cNvSpPr>
          <p:nvPr/>
        </p:nvSpPr>
        <p:spPr bwMode="auto">
          <a:xfrm>
            <a:off x="1363663" y="1339850"/>
            <a:ext cx="6234112" cy="4586288"/>
          </a:xfrm>
          <a:prstGeom prst="rect">
            <a:avLst/>
          </a:prstGeom>
          <a:solidFill>
            <a:srgbClr val="FFFFFF"/>
          </a:solidFill>
          <a:ln w="9525">
            <a:noFill/>
            <a:miter lim="800000"/>
            <a:headEnd/>
            <a:tailEnd/>
          </a:ln>
        </p:spPr>
        <p:txBody>
          <a:bodyPr/>
          <a:lstStyle/>
          <a:p>
            <a:endParaRPr lang="en-US"/>
          </a:p>
        </p:txBody>
      </p:sp>
      <p:sp>
        <p:nvSpPr>
          <p:cNvPr id="62479" name="Freeform 15"/>
          <p:cNvSpPr>
            <a:spLocks/>
          </p:cNvSpPr>
          <p:nvPr/>
        </p:nvSpPr>
        <p:spPr bwMode="auto">
          <a:xfrm>
            <a:off x="1363663" y="1339850"/>
            <a:ext cx="6234112" cy="4586288"/>
          </a:xfrm>
          <a:custGeom>
            <a:avLst/>
            <a:gdLst>
              <a:gd name="T0" fmla="*/ 0 w 3927"/>
              <a:gd name="T1" fmla="*/ 0 h 2889"/>
              <a:gd name="T2" fmla="*/ 0 w 3927"/>
              <a:gd name="T3" fmla="*/ 2147483647 h 2889"/>
              <a:gd name="T4" fmla="*/ 2147483647 w 3927"/>
              <a:gd name="T5" fmla="*/ 2147483647 h 2889"/>
              <a:gd name="T6" fmla="*/ 0 60000 65536"/>
              <a:gd name="T7" fmla="*/ 0 60000 65536"/>
              <a:gd name="T8" fmla="*/ 0 60000 65536"/>
              <a:gd name="T9" fmla="*/ 0 w 3927"/>
              <a:gd name="T10" fmla="*/ 0 h 2889"/>
              <a:gd name="T11" fmla="*/ 3927 w 3927"/>
              <a:gd name="T12" fmla="*/ 2889 h 2889"/>
            </a:gdLst>
            <a:ahLst/>
            <a:cxnLst>
              <a:cxn ang="T6">
                <a:pos x="T0" y="T1"/>
              </a:cxn>
              <a:cxn ang="T7">
                <a:pos x="T2" y="T3"/>
              </a:cxn>
              <a:cxn ang="T8">
                <a:pos x="T4" y="T5"/>
              </a:cxn>
            </a:cxnLst>
            <a:rect l="T9" t="T10" r="T11" b="T12"/>
            <a:pathLst>
              <a:path w="3927" h="2889">
                <a:moveTo>
                  <a:pt x="0" y="0"/>
                </a:moveTo>
                <a:lnTo>
                  <a:pt x="0" y="2889"/>
                </a:lnTo>
                <a:lnTo>
                  <a:pt x="3927" y="2889"/>
                </a:lnTo>
              </a:path>
            </a:pathLst>
          </a:custGeom>
          <a:noFill/>
          <a:ln w="19050">
            <a:solidFill>
              <a:srgbClr val="000000"/>
            </a:solidFill>
            <a:round/>
            <a:headEnd/>
            <a:tailEnd/>
          </a:ln>
        </p:spPr>
        <p:txBody>
          <a:bodyPr/>
          <a:lstStyle/>
          <a:p>
            <a:endParaRPr lang="en-US"/>
          </a:p>
        </p:txBody>
      </p:sp>
      <p:sp>
        <p:nvSpPr>
          <p:cNvPr id="62480" name="Rectangle 16"/>
          <p:cNvSpPr>
            <a:spLocks noChangeArrowheads="1"/>
          </p:cNvSpPr>
          <p:nvPr/>
        </p:nvSpPr>
        <p:spPr bwMode="auto">
          <a:xfrm>
            <a:off x="6724650" y="6005513"/>
            <a:ext cx="984250" cy="296862"/>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Quantity</a:t>
            </a:r>
            <a:endParaRPr lang="en-US" sz="2400" u="none">
              <a:latin typeface="Times New Roman" pitchFamily="18" charset="0"/>
            </a:endParaRPr>
          </a:p>
        </p:txBody>
      </p:sp>
      <p:sp>
        <p:nvSpPr>
          <p:cNvPr id="62481" name="Rectangle 18"/>
          <p:cNvSpPr>
            <a:spLocks noChangeArrowheads="1"/>
          </p:cNvSpPr>
          <p:nvPr/>
        </p:nvSpPr>
        <p:spPr bwMode="auto">
          <a:xfrm>
            <a:off x="1090613" y="6011863"/>
            <a:ext cx="217487" cy="296862"/>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0</a:t>
            </a:r>
            <a:endParaRPr lang="en-US" sz="2400" u="none">
              <a:latin typeface="Times New Roman" pitchFamily="18" charset="0"/>
            </a:endParaRPr>
          </a:p>
        </p:txBody>
      </p:sp>
      <p:sp>
        <p:nvSpPr>
          <p:cNvPr id="62482" name="Rectangle 19"/>
          <p:cNvSpPr>
            <a:spLocks noChangeArrowheads="1"/>
          </p:cNvSpPr>
          <p:nvPr/>
        </p:nvSpPr>
        <p:spPr bwMode="auto">
          <a:xfrm>
            <a:off x="649288" y="1295400"/>
            <a:ext cx="530225" cy="258763"/>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Price</a:t>
            </a:r>
            <a:endParaRPr lang="en-US" sz="2400" u="none">
              <a:latin typeface="Times New Roman" pitchFamily="18" charset="0"/>
            </a:endParaRPr>
          </a:p>
        </p:txBody>
      </p:sp>
      <p:grpSp>
        <p:nvGrpSpPr>
          <p:cNvPr id="62483" name="Group 20"/>
          <p:cNvGrpSpPr>
            <a:grpSpLocks/>
          </p:cNvGrpSpPr>
          <p:nvPr/>
        </p:nvGrpSpPr>
        <p:grpSpPr bwMode="auto">
          <a:xfrm>
            <a:off x="1358900" y="1627188"/>
            <a:ext cx="7181850" cy="4283075"/>
            <a:chOff x="1627" y="1293"/>
            <a:chExt cx="4036" cy="2394"/>
          </a:xfrm>
        </p:grpSpPr>
        <p:sp>
          <p:nvSpPr>
            <p:cNvPr id="62519" name="Line 21"/>
            <p:cNvSpPr>
              <a:spLocks noChangeShapeType="1"/>
            </p:cNvSpPr>
            <p:nvPr/>
          </p:nvSpPr>
          <p:spPr bwMode="auto">
            <a:xfrm flipH="1" flipV="1">
              <a:off x="1627" y="1293"/>
              <a:ext cx="2617" cy="2205"/>
            </a:xfrm>
            <a:prstGeom prst="line">
              <a:avLst/>
            </a:prstGeom>
            <a:noFill/>
            <a:ln w="58738">
              <a:solidFill>
                <a:srgbClr val="004C9F"/>
              </a:solidFill>
              <a:round/>
              <a:headEnd/>
              <a:tailEnd/>
            </a:ln>
          </p:spPr>
          <p:txBody>
            <a:bodyPr/>
            <a:lstStyle/>
            <a:p>
              <a:endParaRPr lang="en-US"/>
            </a:p>
          </p:txBody>
        </p:sp>
        <p:sp>
          <p:nvSpPr>
            <p:cNvPr id="62520" name="Rectangle 22"/>
            <p:cNvSpPr>
              <a:spLocks noChangeArrowheads="1"/>
            </p:cNvSpPr>
            <p:nvPr/>
          </p:nvSpPr>
          <p:spPr bwMode="auto">
            <a:xfrm>
              <a:off x="4231" y="3395"/>
              <a:ext cx="1432" cy="292"/>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 D </a:t>
              </a:r>
            </a:p>
            <a:p>
              <a:pPr eaLnBrk="0" hangingPunct="0"/>
              <a:r>
                <a:rPr lang="en-US" sz="1700" b="1" u="none">
                  <a:solidFill>
                    <a:srgbClr val="000000"/>
                  </a:solidFill>
                </a:rPr>
                <a:t>(Marginal Social Benefit)</a:t>
              </a:r>
              <a:endParaRPr lang="en-US" sz="2400" b="1" u="none">
                <a:latin typeface="Times New Roman" pitchFamily="18" charset="0"/>
              </a:endParaRPr>
            </a:p>
          </p:txBody>
        </p:sp>
      </p:grpSp>
      <p:grpSp>
        <p:nvGrpSpPr>
          <p:cNvPr id="62484" name="Group 23"/>
          <p:cNvGrpSpPr>
            <a:grpSpLocks/>
          </p:cNvGrpSpPr>
          <p:nvPr/>
        </p:nvGrpSpPr>
        <p:grpSpPr bwMode="auto">
          <a:xfrm>
            <a:off x="1346200" y="1947863"/>
            <a:ext cx="6838950" cy="3792537"/>
            <a:chOff x="1288" y="1203"/>
            <a:chExt cx="4308" cy="2389"/>
          </a:xfrm>
        </p:grpSpPr>
        <p:sp>
          <p:nvSpPr>
            <p:cNvPr id="62517" name="Line 24"/>
            <p:cNvSpPr>
              <a:spLocks noChangeShapeType="1"/>
            </p:cNvSpPr>
            <p:nvPr/>
          </p:nvSpPr>
          <p:spPr bwMode="auto">
            <a:xfrm flipV="1">
              <a:off x="1288" y="1328"/>
              <a:ext cx="2857" cy="2264"/>
            </a:xfrm>
            <a:prstGeom prst="line">
              <a:avLst/>
            </a:prstGeom>
            <a:noFill/>
            <a:ln w="58738">
              <a:solidFill>
                <a:srgbClr val="004C9F"/>
              </a:solidFill>
              <a:round/>
              <a:headEnd/>
              <a:tailEnd/>
            </a:ln>
          </p:spPr>
          <p:txBody>
            <a:bodyPr/>
            <a:lstStyle/>
            <a:p>
              <a:endParaRPr lang="en-US"/>
            </a:p>
          </p:txBody>
        </p:sp>
        <p:sp>
          <p:nvSpPr>
            <p:cNvPr id="62518" name="Rectangle 25"/>
            <p:cNvSpPr>
              <a:spLocks noChangeArrowheads="1"/>
            </p:cNvSpPr>
            <p:nvPr/>
          </p:nvSpPr>
          <p:spPr bwMode="auto">
            <a:xfrm>
              <a:off x="4152" y="1203"/>
              <a:ext cx="1444" cy="330"/>
            </a:xfrm>
            <a:prstGeom prst="rect">
              <a:avLst/>
            </a:prstGeom>
            <a:noFill/>
            <a:ln w="9525">
              <a:noFill/>
              <a:miter lim="800000"/>
              <a:headEnd/>
              <a:tailEnd/>
            </a:ln>
          </p:spPr>
          <p:txBody>
            <a:bodyPr wrap="none" lIns="0" tIns="0" rIns="0" bIns="0">
              <a:spAutoFit/>
            </a:bodyPr>
            <a:lstStyle/>
            <a:p>
              <a:pPr eaLnBrk="0" hangingPunct="0"/>
              <a:r>
                <a:rPr lang="en-US" sz="1700" b="1" u="none">
                  <a:solidFill>
                    <a:srgbClr val="000000"/>
                  </a:solidFill>
                </a:rPr>
                <a:t>S </a:t>
              </a:r>
            </a:p>
            <a:p>
              <a:pPr eaLnBrk="0" hangingPunct="0"/>
              <a:r>
                <a:rPr lang="en-US" sz="1700" b="1" u="none">
                  <a:solidFill>
                    <a:srgbClr val="000000"/>
                  </a:solidFill>
                </a:rPr>
                <a:t>(Marginal Social Cost)</a:t>
              </a:r>
              <a:endParaRPr lang="en-US" sz="2400" b="1" u="none">
                <a:latin typeface="Times New Roman" pitchFamily="18" charset="0"/>
              </a:endParaRPr>
            </a:p>
          </p:txBody>
        </p:sp>
      </p:grpSp>
      <p:grpSp>
        <p:nvGrpSpPr>
          <p:cNvPr id="4" name="Group 26"/>
          <p:cNvGrpSpPr>
            <a:grpSpLocks/>
          </p:cNvGrpSpPr>
          <p:nvPr/>
        </p:nvGrpSpPr>
        <p:grpSpPr bwMode="auto">
          <a:xfrm>
            <a:off x="1589088" y="3014663"/>
            <a:ext cx="1339850" cy="1455737"/>
            <a:chOff x="2009" y="1899"/>
            <a:chExt cx="844" cy="917"/>
          </a:xfrm>
        </p:grpSpPr>
        <p:sp>
          <p:nvSpPr>
            <p:cNvPr id="62513" name="Line 27"/>
            <p:cNvSpPr>
              <a:spLocks noChangeShapeType="1"/>
            </p:cNvSpPr>
            <p:nvPr/>
          </p:nvSpPr>
          <p:spPr bwMode="auto">
            <a:xfrm flipV="1">
              <a:off x="2852" y="1899"/>
              <a:ext cx="1" cy="917"/>
            </a:xfrm>
            <a:prstGeom prst="line">
              <a:avLst/>
            </a:prstGeom>
            <a:noFill/>
            <a:ln w="19050">
              <a:solidFill>
                <a:schemeClr val="tx1"/>
              </a:solidFill>
              <a:prstDash val="sysDot"/>
              <a:round/>
              <a:headEnd/>
              <a:tailEnd/>
            </a:ln>
          </p:spPr>
          <p:txBody>
            <a:bodyPr/>
            <a:lstStyle/>
            <a:p>
              <a:endParaRPr lang="en-US"/>
            </a:p>
          </p:txBody>
        </p:sp>
        <p:grpSp>
          <p:nvGrpSpPr>
            <p:cNvPr id="62514" name="Group 28"/>
            <p:cNvGrpSpPr>
              <a:grpSpLocks/>
            </p:cNvGrpSpPr>
            <p:nvPr/>
          </p:nvGrpSpPr>
          <p:grpSpPr bwMode="auto">
            <a:xfrm>
              <a:off x="2009" y="1936"/>
              <a:ext cx="781" cy="843"/>
              <a:chOff x="2009" y="1936"/>
              <a:chExt cx="781" cy="843"/>
            </a:xfrm>
          </p:grpSpPr>
          <p:sp>
            <p:nvSpPr>
              <p:cNvPr id="62515" name="Freeform 29"/>
              <p:cNvSpPr>
                <a:spLocks/>
              </p:cNvSpPr>
              <p:nvPr/>
            </p:nvSpPr>
            <p:spPr bwMode="auto">
              <a:xfrm>
                <a:off x="2691" y="1936"/>
                <a:ext cx="99" cy="843"/>
              </a:xfrm>
              <a:custGeom>
                <a:avLst/>
                <a:gdLst>
                  <a:gd name="T0" fmla="*/ 15159 w 8"/>
                  <a:gd name="T1" fmla="*/ 0 h 68"/>
                  <a:gd name="T2" fmla="*/ 7660 w 8"/>
                  <a:gd name="T3" fmla="*/ 9533 h 68"/>
                  <a:gd name="T4" fmla="*/ 7660 w 8"/>
                  <a:gd name="T5" fmla="*/ 32431 h 68"/>
                  <a:gd name="T6" fmla="*/ 0 w 8"/>
                  <a:gd name="T7" fmla="*/ 39956 h 68"/>
                  <a:gd name="T8" fmla="*/ 7660 w 8"/>
                  <a:gd name="T9" fmla="*/ 47642 h 68"/>
                  <a:gd name="T10" fmla="*/ 7660 w 8"/>
                  <a:gd name="T11" fmla="*/ 120028 h 68"/>
                  <a:gd name="T12" fmla="*/ 15159 w 8"/>
                  <a:gd name="T13" fmla="*/ 129562 h 68"/>
                  <a:gd name="T14" fmla="*/ 0 60000 65536"/>
                  <a:gd name="T15" fmla="*/ 0 60000 65536"/>
                  <a:gd name="T16" fmla="*/ 0 60000 65536"/>
                  <a:gd name="T17" fmla="*/ 0 60000 65536"/>
                  <a:gd name="T18" fmla="*/ 0 60000 65536"/>
                  <a:gd name="T19" fmla="*/ 0 60000 65536"/>
                  <a:gd name="T20" fmla="*/ 0 60000 65536"/>
                  <a:gd name="T21" fmla="*/ 0 w 8"/>
                  <a:gd name="T22" fmla="*/ 0 h 68"/>
                  <a:gd name="T23" fmla="*/ 8 w 8"/>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8">
                    <a:moveTo>
                      <a:pt x="8" y="0"/>
                    </a:moveTo>
                    <a:cubicBezTo>
                      <a:pt x="6" y="0"/>
                      <a:pt x="4" y="3"/>
                      <a:pt x="4" y="5"/>
                    </a:cubicBezTo>
                    <a:cubicBezTo>
                      <a:pt x="4" y="17"/>
                      <a:pt x="4" y="17"/>
                      <a:pt x="4" y="17"/>
                    </a:cubicBezTo>
                    <a:cubicBezTo>
                      <a:pt x="4" y="19"/>
                      <a:pt x="3" y="21"/>
                      <a:pt x="0" y="21"/>
                    </a:cubicBezTo>
                    <a:cubicBezTo>
                      <a:pt x="3" y="21"/>
                      <a:pt x="4" y="23"/>
                      <a:pt x="4" y="25"/>
                    </a:cubicBezTo>
                    <a:cubicBezTo>
                      <a:pt x="4" y="63"/>
                      <a:pt x="4" y="63"/>
                      <a:pt x="4" y="63"/>
                    </a:cubicBezTo>
                    <a:cubicBezTo>
                      <a:pt x="4" y="65"/>
                      <a:pt x="6" y="68"/>
                      <a:pt x="8" y="68"/>
                    </a:cubicBezTo>
                  </a:path>
                </a:pathLst>
              </a:custGeom>
              <a:noFill/>
              <a:ln w="19050">
                <a:solidFill>
                  <a:srgbClr val="000000"/>
                </a:solidFill>
                <a:round/>
                <a:headEnd/>
                <a:tailEnd/>
              </a:ln>
            </p:spPr>
            <p:txBody>
              <a:bodyPr/>
              <a:lstStyle/>
              <a:p>
                <a:endParaRPr lang="en-US"/>
              </a:p>
            </p:txBody>
          </p:sp>
          <p:sp>
            <p:nvSpPr>
              <p:cNvPr id="62516" name="Rectangle 30"/>
              <p:cNvSpPr>
                <a:spLocks noChangeArrowheads="1"/>
              </p:cNvSpPr>
              <p:nvPr/>
            </p:nvSpPr>
            <p:spPr bwMode="auto">
              <a:xfrm>
                <a:off x="2009" y="1967"/>
                <a:ext cx="658" cy="330"/>
              </a:xfrm>
              <a:prstGeom prst="rect">
                <a:avLst/>
              </a:prstGeom>
              <a:noFill/>
              <a:ln w="9525">
                <a:noFill/>
                <a:miter lim="800000"/>
                <a:headEnd/>
                <a:tailEnd/>
              </a:ln>
            </p:spPr>
            <p:txBody>
              <a:bodyPr wrap="none" lIns="0" tIns="0" rIns="0" bIns="0">
                <a:spAutoFit/>
              </a:bodyPr>
              <a:lstStyle/>
              <a:p>
                <a:pPr algn="r" eaLnBrk="0" hangingPunct="0"/>
                <a:r>
                  <a:rPr lang="en-US" sz="1700" u="none">
                    <a:solidFill>
                      <a:srgbClr val="000000"/>
                    </a:solidFill>
                  </a:rPr>
                  <a:t>Tax wedge</a:t>
                </a:r>
              </a:p>
              <a:p>
                <a:pPr algn="r" eaLnBrk="0" hangingPunct="0"/>
                <a:r>
                  <a:rPr lang="en-US" sz="1700" u="none">
                    <a:solidFill>
                      <a:srgbClr val="000000"/>
                    </a:solidFill>
                    <a:latin typeface="Times New Roman" pitchFamily="18" charset="0"/>
                  </a:rPr>
                  <a:t>($0.5)</a:t>
                </a:r>
                <a:endParaRPr lang="en-US" sz="2400" u="none">
                  <a:latin typeface="Times New Roman" pitchFamily="18" charset="0"/>
                </a:endParaRPr>
              </a:p>
            </p:txBody>
          </p:sp>
        </p:grpSp>
      </p:grpSp>
      <p:grpSp>
        <p:nvGrpSpPr>
          <p:cNvPr id="62486" name="Group 31"/>
          <p:cNvGrpSpPr>
            <a:grpSpLocks/>
          </p:cNvGrpSpPr>
          <p:nvPr/>
        </p:nvGrpSpPr>
        <p:grpSpPr bwMode="auto">
          <a:xfrm>
            <a:off x="63500" y="4271963"/>
            <a:ext cx="2914650" cy="787400"/>
            <a:chOff x="1054" y="2667"/>
            <a:chExt cx="1836" cy="496"/>
          </a:xfrm>
        </p:grpSpPr>
        <p:grpSp>
          <p:nvGrpSpPr>
            <p:cNvPr id="62508" name="Group 32"/>
            <p:cNvGrpSpPr>
              <a:grpSpLocks/>
            </p:cNvGrpSpPr>
            <p:nvPr/>
          </p:nvGrpSpPr>
          <p:grpSpPr bwMode="auto">
            <a:xfrm>
              <a:off x="1054" y="2667"/>
              <a:ext cx="1836" cy="198"/>
              <a:chOff x="1054" y="2667"/>
              <a:chExt cx="1836" cy="198"/>
            </a:xfrm>
          </p:grpSpPr>
          <p:sp>
            <p:nvSpPr>
              <p:cNvPr id="62510" name="Oval 33"/>
              <p:cNvSpPr>
                <a:spLocks noChangeArrowheads="1"/>
              </p:cNvSpPr>
              <p:nvPr/>
            </p:nvSpPr>
            <p:spPr bwMode="auto">
              <a:xfrm>
                <a:off x="2803" y="2779"/>
                <a:ext cx="87" cy="86"/>
              </a:xfrm>
              <a:prstGeom prst="ellipse">
                <a:avLst/>
              </a:prstGeom>
              <a:solidFill>
                <a:srgbClr val="000000"/>
              </a:solidFill>
              <a:ln w="9525">
                <a:noFill/>
                <a:round/>
                <a:headEnd/>
                <a:tailEnd/>
              </a:ln>
            </p:spPr>
            <p:txBody>
              <a:bodyPr/>
              <a:lstStyle/>
              <a:p>
                <a:endParaRPr lang="en-US"/>
              </a:p>
            </p:txBody>
          </p:sp>
          <p:sp>
            <p:nvSpPr>
              <p:cNvPr id="62511" name="Line 34"/>
              <p:cNvSpPr>
                <a:spLocks noChangeShapeType="1"/>
              </p:cNvSpPr>
              <p:nvPr/>
            </p:nvSpPr>
            <p:spPr bwMode="auto">
              <a:xfrm flipH="1" flipV="1">
                <a:off x="1854" y="2787"/>
                <a:ext cx="998" cy="29"/>
              </a:xfrm>
              <a:prstGeom prst="line">
                <a:avLst/>
              </a:prstGeom>
              <a:noFill/>
              <a:ln w="19050">
                <a:solidFill>
                  <a:schemeClr val="tx1"/>
                </a:solidFill>
                <a:prstDash val="sysDot"/>
                <a:round/>
                <a:headEnd/>
                <a:tailEnd/>
              </a:ln>
            </p:spPr>
            <p:txBody>
              <a:bodyPr/>
              <a:lstStyle/>
              <a:p>
                <a:endParaRPr lang="en-US"/>
              </a:p>
            </p:txBody>
          </p:sp>
          <p:sp>
            <p:nvSpPr>
              <p:cNvPr id="62512" name="Rectangle 35"/>
              <p:cNvSpPr>
                <a:spLocks noChangeArrowheads="1"/>
              </p:cNvSpPr>
              <p:nvPr/>
            </p:nvSpPr>
            <p:spPr bwMode="auto">
              <a:xfrm>
                <a:off x="1054" y="2667"/>
                <a:ext cx="741" cy="163"/>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 sellers</a:t>
                </a:r>
                <a:endParaRPr lang="en-US" sz="2400" u="none">
                  <a:latin typeface="Times New Roman" pitchFamily="18" charset="0"/>
                </a:endParaRPr>
              </a:p>
            </p:txBody>
          </p:sp>
        </p:grpSp>
        <p:sp>
          <p:nvSpPr>
            <p:cNvPr id="62509" name="Rectangle 36"/>
            <p:cNvSpPr>
              <a:spLocks noChangeArrowheads="1"/>
            </p:cNvSpPr>
            <p:nvPr/>
          </p:nvSpPr>
          <p:spPr bwMode="auto">
            <a:xfrm>
              <a:off x="1070" y="2833"/>
              <a:ext cx="497" cy="330"/>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Receive</a:t>
              </a:r>
            </a:p>
            <a:p>
              <a:pPr eaLnBrk="0" hangingPunct="0"/>
              <a:r>
                <a:rPr lang="en-US" sz="1700" u="none">
                  <a:solidFill>
                    <a:srgbClr val="000000"/>
                  </a:solidFill>
                </a:rPr>
                <a:t>($2.8)</a:t>
              </a:r>
              <a:endParaRPr lang="en-US" sz="2400" u="none">
                <a:latin typeface="Times New Roman" pitchFamily="18" charset="0"/>
              </a:endParaRPr>
            </a:p>
          </p:txBody>
        </p:sp>
      </p:grpSp>
      <p:grpSp>
        <p:nvGrpSpPr>
          <p:cNvPr id="62487" name="Group 37"/>
          <p:cNvGrpSpPr>
            <a:grpSpLocks/>
          </p:cNvGrpSpPr>
          <p:nvPr/>
        </p:nvGrpSpPr>
        <p:grpSpPr bwMode="auto">
          <a:xfrm>
            <a:off x="76200" y="2520950"/>
            <a:ext cx="2938463" cy="557213"/>
            <a:chOff x="1039" y="1596"/>
            <a:chExt cx="1851" cy="351"/>
          </a:xfrm>
        </p:grpSpPr>
        <p:sp>
          <p:nvSpPr>
            <p:cNvPr id="62505" name="Oval 38"/>
            <p:cNvSpPr>
              <a:spLocks noChangeArrowheads="1"/>
            </p:cNvSpPr>
            <p:nvPr/>
          </p:nvSpPr>
          <p:spPr bwMode="auto">
            <a:xfrm>
              <a:off x="2803" y="1861"/>
              <a:ext cx="87" cy="86"/>
            </a:xfrm>
            <a:prstGeom prst="ellipse">
              <a:avLst/>
            </a:prstGeom>
            <a:solidFill>
              <a:srgbClr val="000000"/>
            </a:solidFill>
            <a:ln w="9525">
              <a:noFill/>
              <a:round/>
              <a:headEnd/>
              <a:tailEnd/>
            </a:ln>
          </p:spPr>
          <p:txBody>
            <a:bodyPr/>
            <a:lstStyle/>
            <a:p>
              <a:endParaRPr lang="en-US"/>
            </a:p>
          </p:txBody>
        </p:sp>
        <p:sp>
          <p:nvSpPr>
            <p:cNvPr id="62506" name="Line 39"/>
            <p:cNvSpPr>
              <a:spLocks noChangeShapeType="1"/>
            </p:cNvSpPr>
            <p:nvPr/>
          </p:nvSpPr>
          <p:spPr bwMode="auto">
            <a:xfrm flipH="1" flipV="1">
              <a:off x="1847" y="1872"/>
              <a:ext cx="1008" cy="29"/>
            </a:xfrm>
            <a:prstGeom prst="line">
              <a:avLst/>
            </a:prstGeom>
            <a:noFill/>
            <a:ln w="19050">
              <a:solidFill>
                <a:schemeClr val="tx1"/>
              </a:solidFill>
              <a:prstDash val="sysDot"/>
              <a:round/>
              <a:headEnd/>
              <a:tailEnd/>
            </a:ln>
          </p:spPr>
          <p:txBody>
            <a:bodyPr/>
            <a:lstStyle/>
            <a:p>
              <a:endParaRPr lang="en-US"/>
            </a:p>
          </p:txBody>
        </p:sp>
        <p:sp>
          <p:nvSpPr>
            <p:cNvPr id="62507" name="Rectangle 40"/>
            <p:cNvSpPr>
              <a:spLocks noChangeArrowheads="1"/>
            </p:cNvSpPr>
            <p:nvPr/>
          </p:nvSpPr>
          <p:spPr bwMode="auto">
            <a:xfrm>
              <a:off x="1039" y="1596"/>
              <a:ext cx="764" cy="330"/>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 buyers</a:t>
              </a:r>
            </a:p>
            <a:p>
              <a:pPr eaLnBrk="0" hangingPunct="0"/>
              <a:r>
                <a:rPr lang="en-US" sz="1700" u="none">
                  <a:solidFill>
                    <a:srgbClr val="000000"/>
                  </a:solidFill>
                </a:rPr>
                <a:t> pay ($3.3)</a:t>
              </a:r>
              <a:endParaRPr lang="en-US" sz="2400" u="none">
                <a:latin typeface="Times New Roman" pitchFamily="18" charset="0"/>
              </a:endParaRPr>
            </a:p>
          </p:txBody>
        </p:sp>
      </p:grpSp>
      <p:grpSp>
        <p:nvGrpSpPr>
          <p:cNvPr id="62488" name="Group 41"/>
          <p:cNvGrpSpPr>
            <a:grpSpLocks/>
          </p:cNvGrpSpPr>
          <p:nvPr/>
        </p:nvGrpSpPr>
        <p:grpSpPr bwMode="auto">
          <a:xfrm>
            <a:off x="254000" y="3514725"/>
            <a:ext cx="3676650" cy="523875"/>
            <a:chOff x="831" y="2382"/>
            <a:chExt cx="2316" cy="330"/>
          </a:xfrm>
        </p:grpSpPr>
        <p:sp>
          <p:nvSpPr>
            <p:cNvPr id="62502" name="Oval 42"/>
            <p:cNvSpPr>
              <a:spLocks noChangeArrowheads="1"/>
            </p:cNvSpPr>
            <p:nvPr/>
          </p:nvSpPr>
          <p:spPr bwMode="auto">
            <a:xfrm>
              <a:off x="3061" y="2496"/>
              <a:ext cx="86" cy="86"/>
            </a:xfrm>
            <a:prstGeom prst="ellipse">
              <a:avLst/>
            </a:prstGeom>
            <a:solidFill>
              <a:srgbClr val="000000"/>
            </a:solidFill>
            <a:ln w="9525">
              <a:noFill/>
              <a:round/>
              <a:headEnd/>
              <a:tailEnd/>
            </a:ln>
          </p:spPr>
          <p:txBody>
            <a:bodyPr/>
            <a:lstStyle/>
            <a:p>
              <a:endParaRPr lang="en-US"/>
            </a:p>
          </p:txBody>
        </p:sp>
        <p:sp>
          <p:nvSpPr>
            <p:cNvPr id="62503" name="Line 43"/>
            <p:cNvSpPr>
              <a:spLocks noChangeShapeType="1"/>
            </p:cNvSpPr>
            <p:nvPr/>
          </p:nvSpPr>
          <p:spPr bwMode="auto">
            <a:xfrm flipH="1" flipV="1">
              <a:off x="1527" y="2510"/>
              <a:ext cx="1593" cy="29"/>
            </a:xfrm>
            <a:prstGeom prst="line">
              <a:avLst/>
            </a:prstGeom>
            <a:noFill/>
            <a:ln w="19050">
              <a:solidFill>
                <a:schemeClr val="tx1"/>
              </a:solidFill>
              <a:prstDash val="sysDot"/>
              <a:round/>
              <a:headEnd/>
              <a:tailEnd/>
            </a:ln>
          </p:spPr>
          <p:txBody>
            <a:bodyPr/>
            <a:lstStyle/>
            <a:p>
              <a:endParaRPr lang="en-US"/>
            </a:p>
          </p:txBody>
        </p:sp>
        <p:sp>
          <p:nvSpPr>
            <p:cNvPr id="62504" name="Rectangle 44"/>
            <p:cNvSpPr>
              <a:spLocks noChangeArrowheads="1"/>
            </p:cNvSpPr>
            <p:nvPr/>
          </p:nvSpPr>
          <p:spPr bwMode="auto">
            <a:xfrm>
              <a:off x="831" y="2382"/>
              <a:ext cx="658" cy="330"/>
            </a:xfrm>
            <a:prstGeom prst="rect">
              <a:avLst/>
            </a:prstGeom>
            <a:noFill/>
            <a:ln w="9525">
              <a:noFill/>
              <a:miter lim="800000"/>
              <a:headEnd/>
              <a:tailEnd/>
            </a:ln>
          </p:spPr>
          <p:txBody>
            <a:bodyPr wrap="none" lIns="0" tIns="0" rIns="0" bIns="0">
              <a:spAutoFit/>
            </a:bodyPr>
            <a:lstStyle/>
            <a:p>
              <a:pPr eaLnBrk="0" hangingPunct="0"/>
              <a:r>
                <a:rPr lang="en-US" sz="1700" u="none">
                  <a:solidFill>
                    <a:srgbClr val="000000"/>
                  </a:solidFill>
                </a:rPr>
                <a:t>Price </a:t>
              </a:r>
            </a:p>
            <a:p>
              <a:pPr eaLnBrk="0" hangingPunct="0"/>
              <a:r>
                <a:rPr lang="en-US" sz="1700" u="none">
                  <a:solidFill>
                    <a:srgbClr val="000000"/>
                  </a:solidFill>
                </a:rPr>
                <a:t>without tax</a:t>
              </a:r>
              <a:endParaRPr lang="en-US" sz="2400" u="none">
                <a:latin typeface="Times New Roman" pitchFamily="18" charset="0"/>
              </a:endParaRPr>
            </a:p>
          </p:txBody>
        </p:sp>
      </p:grpSp>
      <p:cxnSp>
        <p:nvCxnSpPr>
          <p:cNvPr id="45" name="Straight Connector 44"/>
          <p:cNvCxnSpPr/>
          <p:nvPr/>
        </p:nvCxnSpPr>
        <p:spPr bwMode="auto">
          <a:xfrm rot="5400000">
            <a:off x="768350" y="3765550"/>
            <a:ext cx="4330700" cy="1588"/>
          </a:xfrm>
          <a:prstGeom prst="line">
            <a:avLst/>
          </a:prstGeom>
          <a:solidFill>
            <a:schemeClr val="accent1"/>
          </a:solidFill>
          <a:ln w="28575" cap="flat" cmpd="sng" algn="ctr">
            <a:solidFill>
              <a:schemeClr val="tx1"/>
            </a:solidFill>
            <a:prstDash val="solid"/>
            <a:round/>
            <a:headEnd type="none" w="med" len="med"/>
            <a:tailEnd type="none" w="med" len="med"/>
          </a:ln>
          <a:effectLst>
            <a:glow rad="101600">
              <a:schemeClr val="accent2">
                <a:satMod val="175000"/>
                <a:alpha val="40000"/>
              </a:schemeClr>
            </a:glow>
          </a:effectLst>
        </p:spPr>
      </p:cxnSp>
      <p:sp>
        <p:nvSpPr>
          <p:cNvPr id="62490" name="TextBox 45"/>
          <p:cNvSpPr txBox="1">
            <a:spLocks noChangeArrowheads="1"/>
          </p:cNvSpPr>
          <p:nvPr/>
        </p:nvSpPr>
        <p:spPr bwMode="auto">
          <a:xfrm>
            <a:off x="2717800" y="5956300"/>
            <a:ext cx="454025" cy="400050"/>
          </a:xfrm>
          <a:prstGeom prst="rect">
            <a:avLst/>
          </a:prstGeom>
          <a:noFill/>
          <a:ln w="9525">
            <a:noFill/>
            <a:miter lim="800000"/>
            <a:headEnd/>
            <a:tailEnd/>
          </a:ln>
        </p:spPr>
        <p:txBody>
          <a:bodyPr wrap="none">
            <a:spAutoFit/>
          </a:bodyPr>
          <a:lstStyle/>
          <a:p>
            <a:r>
              <a:rPr lang="en-US" sz="2000" u="none"/>
              <a:t>Qt</a:t>
            </a:r>
          </a:p>
        </p:txBody>
      </p:sp>
      <p:sp>
        <p:nvSpPr>
          <p:cNvPr id="62491" name="TextBox 46"/>
          <p:cNvSpPr txBox="1">
            <a:spLocks noChangeArrowheads="1"/>
          </p:cNvSpPr>
          <p:nvPr/>
        </p:nvSpPr>
        <p:spPr bwMode="auto">
          <a:xfrm>
            <a:off x="6502400" y="2641600"/>
            <a:ext cx="2413000" cy="2924175"/>
          </a:xfrm>
          <a:prstGeom prst="rect">
            <a:avLst/>
          </a:prstGeom>
          <a:solidFill>
            <a:srgbClr val="78B2A0"/>
          </a:solidFill>
          <a:ln w="9525">
            <a:noFill/>
            <a:miter lim="800000"/>
            <a:headEnd/>
            <a:tailEnd/>
          </a:ln>
        </p:spPr>
        <p:txBody>
          <a:bodyPr>
            <a:spAutoFit/>
          </a:bodyPr>
          <a:lstStyle/>
          <a:p>
            <a:pPr>
              <a:buFont typeface="Wingdings" pitchFamily="2" charset="2"/>
              <a:buChar char="q"/>
            </a:pPr>
            <a:r>
              <a:rPr lang="en-US" sz="2000" u="none"/>
              <a:t> The Tax distorts the market and results in a welfare loss</a:t>
            </a:r>
          </a:p>
          <a:p>
            <a:pPr>
              <a:buFont typeface="Wingdings" pitchFamily="2" charset="2"/>
              <a:buChar char="q"/>
            </a:pPr>
            <a:r>
              <a:rPr lang="en-US" sz="2000" u="none"/>
              <a:t> </a:t>
            </a:r>
            <a:r>
              <a:rPr lang="en-US" sz="2800" b="1" u="none">
                <a:latin typeface="Bradley Hand ITC" pitchFamily="66" charset="0"/>
              </a:rPr>
              <a:t>How is the corrective tax different?</a:t>
            </a:r>
          </a:p>
          <a:p>
            <a:endParaRPr lang="en-US" sz="2000" u="none"/>
          </a:p>
        </p:txBody>
      </p:sp>
      <p:sp>
        <p:nvSpPr>
          <p:cNvPr id="48" name="Right Triangle 47"/>
          <p:cNvSpPr/>
          <p:nvPr/>
        </p:nvSpPr>
        <p:spPr bwMode="auto">
          <a:xfrm>
            <a:off x="1358900" y="1638300"/>
            <a:ext cx="1549400" cy="1346200"/>
          </a:xfrm>
          <a:prstGeom prst="rtTriangl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u="none" dirty="0"/>
              <a:t>CS</a:t>
            </a:r>
          </a:p>
        </p:txBody>
      </p:sp>
      <p:sp>
        <p:nvSpPr>
          <p:cNvPr id="49" name="Right Triangle 48"/>
          <p:cNvSpPr>
            <a:spLocks noChangeArrowheads="1"/>
          </p:cNvSpPr>
          <p:nvPr/>
        </p:nvSpPr>
        <p:spPr bwMode="auto">
          <a:xfrm rot="5400000">
            <a:off x="1517650" y="4311650"/>
            <a:ext cx="1219200" cy="1562100"/>
          </a:xfrm>
          <a:prstGeom prst="rtTriangle">
            <a:avLst/>
          </a:prstGeom>
          <a:solidFill>
            <a:srgbClr val="78B2A0"/>
          </a:solidFill>
          <a:ln w="9525" algn="ctr">
            <a:solidFill>
              <a:schemeClr val="tx1"/>
            </a:solidFill>
            <a:round/>
            <a:headEnd/>
            <a:tailEnd/>
          </a:ln>
        </p:spPr>
        <p:txBody>
          <a:bodyPr/>
          <a:lstStyle/>
          <a:p>
            <a:endParaRPr lang="en-US"/>
          </a:p>
        </p:txBody>
      </p:sp>
      <p:sp>
        <p:nvSpPr>
          <p:cNvPr id="50" name="TextBox 49"/>
          <p:cNvSpPr txBox="1">
            <a:spLocks noChangeArrowheads="1"/>
          </p:cNvSpPr>
          <p:nvPr/>
        </p:nvSpPr>
        <p:spPr bwMode="auto">
          <a:xfrm>
            <a:off x="1460500" y="4648200"/>
            <a:ext cx="492125" cy="369888"/>
          </a:xfrm>
          <a:prstGeom prst="rect">
            <a:avLst/>
          </a:prstGeom>
          <a:noFill/>
          <a:ln w="9525">
            <a:noFill/>
            <a:miter lim="800000"/>
            <a:headEnd/>
            <a:tailEnd/>
          </a:ln>
        </p:spPr>
        <p:txBody>
          <a:bodyPr wrap="none">
            <a:spAutoFit/>
          </a:bodyPr>
          <a:lstStyle/>
          <a:p>
            <a:r>
              <a:rPr lang="en-US" u="none"/>
              <a:t>PS</a:t>
            </a:r>
          </a:p>
        </p:txBody>
      </p:sp>
      <p:sp>
        <p:nvSpPr>
          <p:cNvPr id="51" name="Rectangle 50"/>
          <p:cNvSpPr/>
          <p:nvPr/>
        </p:nvSpPr>
        <p:spPr bwMode="auto">
          <a:xfrm>
            <a:off x="1358900" y="2997200"/>
            <a:ext cx="1549400" cy="1473200"/>
          </a:xfrm>
          <a:prstGeom prst="rect">
            <a:avLst/>
          </a:prstGeom>
          <a:solidFill>
            <a:srgbClr val="6E4924"/>
          </a:solidFill>
          <a:ln w="9525" cap="flat" cmpd="sng" algn="ctr">
            <a:solidFill>
              <a:schemeClr val="tx1"/>
            </a:solidFill>
            <a:prstDash val="solid"/>
            <a:round/>
            <a:headEnd type="none" w="med" len="med"/>
            <a:tailEnd type="none" w="med" len="med"/>
          </a:ln>
          <a:effectLst/>
        </p:spPr>
        <p:txBody>
          <a:bodyPr/>
          <a:lstStyle/>
          <a:p>
            <a:pPr>
              <a:defRPr/>
            </a:pPr>
            <a:endParaRPr lang="en-US" u="none" dirty="0"/>
          </a:p>
          <a:p>
            <a:pPr>
              <a:defRPr/>
            </a:pPr>
            <a:endParaRPr lang="en-US" u="none" dirty="0"/>
          </a:p>
          <a:p>
            <a:pPr>
              <a:defRPr/>
            </a:pPr>
            <a:r>
              <a:rPr lang="en-US" u="none" dirty="0">
                <a:solidFill>
                  <a:schemeClr val="accent6">
                    <a:lumMod val="20000"/>
                    <a:lumOff val="80000"/>
                  </a:schemeClr>
                </a:solidFill>
              </a:rPr>
              <a:t>Tax Revenue</a:t>
            </a:r>
          </a:p>
        </p:txBody>
      </p:sp>
      <p:sp>
        <p:nvSpPr>
          <p:cNvPr id="52" name="Isosceles Triangle 51"/>
          <p:cNvSpPr/>
          <p:nvPr/>
        </p:nvSpPr>
        <p:spPr bwMode="auto">
          <a:xfrm rot="5400000">
            <a:off x="2678113" y="3287712"/>
            <a:ext cx="1422400" cy="892175"/>
          </a:xfrm>
          <a:prstGeom prst="triangle">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nvGrpSpPr>
          <p:cNvPr id="10" name="Group 19"/>
          <p:cNvGrpSpPr>
            <a:grpSpLocks/>
          </p:cNvGrpSpPr>
          <p:nvPr/>
        </p:nvGrpSpPr>
        <p:grpSpPr bwMode="auto">
          <a:xfrm>
            <a:off x="3390900" y="2203450"/>
            <a:ext cx="1603375" cy="1263650"/>
            <a:chOff x="2400" y="1676"/>
            <a:chExt cx="1010" cy="796"/>
          </a:xfrm>
        </p:grpSpPr>
        <p:sp>
          <p:nvSpPr>
            <p:cNvPr id="62500" name="Line 20"/>
            <p:cNvSpPr>
              <a:spLocks noChangeShapeType="1"/>
            </p:cNvSpPr>
            <p:nvPr/>
          </p:nvSpPr>
          <p:spPr bwMode="auto">
            <a:xfrm flipV="1">
              <a:off x="2400" y="2072"/>
              <a:ext cx="416" cy="400"/>
            </a:xfrm>
            <a:prstGeom prst="line">
              <a:avLst/>
            </a:prstGeom>
            <a:noFill/>
            <a:ln w="19050">
              <a:solidFill>
                <a:srgbClr val="000000"/>
              </a:solidFill>
              <a:round/>
              <a:headEnd/>
              <a:tailEnd/>
            </a:ln>
          </p:spPr>
          <p:txBody>
            <a:bodyPr/>
            <a:lstStyle/>
            <a:p>
              <a:endParaRPr lang="en-US"/>
            </a:p>
          </p:txBody>
        </p:sp>
        <p:sp>
          <p:nvSpPr>
            <p:cNvPr id="62501" name="Rectangle 21"/>
            <p:cNvSpPr>
              <a:spLocks noChangeArrowheads="1"/>
            </p:cNvSpPr>
            <p:nvPr/>
          </p:nvSpPr>
          <p:spPr bwMode="auto">
            <a:xfrm>
              <a:off x="2434" y="1676"/>
              <a:ext cx="976" cy="388"/>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Dead Weight</a:t>
              </a:r>
            </a:p>
            <a:p>
              <a:pPr eaLnBrk="0" hangingPunct="0"/>
              <a:r>
                <a:rPr lang="en-US" sz="2000" b="1" u="none">
                  <a:solidFill>
                    <a:srgbClr val="000000"/>
                  </a:solidFill>
                </a:rPr>
                <a:t> Loss</a:t>
              </a:r>
              <a:endParaRPr lang="en-US" sz="2000" b="1" u="none">
                <a:latin typeface="Times New Roman" pitchFamily="18" charset="0"/>
              </a:endParaRPr>
            </a:p>
          </p:txBody>
        </p:sp>
      </p:grpSp>
      <p:sp>
        <p:nvSpPr>
          <p:cNvPr id="57" name="TextBox 56"/>
          <p:cNvSpPr txBox="1">
            <a:spLocks noChangeArrowheads="1"/>
          </p:cNvSpPr>
          <p:nvPr/>
        </p:nvSpPr>
        <p:spPr bwMode="auto">
          <a:xfrm>
            <a:off x="3644900" y="5969000"/>
            <a:ext cx="979488" cy="400050"/>
          </a:xfrm>
          <a:prstGeom prst="rect">
            <a:avLst/>
          </a:prstGeom>
          <a:noFill/>
          <a:ln w="9525">
            <a:noFill/>
            <a:miter lim="800000"/>
            <a:headEnd/>
            <a:tailEnd/>
          </a:ln>
        </p:spPr>
        <p:txBody>
          <a:bodyPr wrap="none">
            <a:spAutoFit/>
          </a:bodyPr>
          <a:lstStyle/>
          <a:p>
            <a:r>
              <a:rPr lang="en-US" sz="2000" u="none"/>
              <a:t>Q </a:t>
            </a:r>
            <a:r>
              <a:rPr lang="en-US" sz="1200" u="none"/>
              <a:t>Welfare</a:t>
            </a:r>
          </a:p>
        </p:txBody>
      </p:sp>
      <p:cxnSp>
        <p:nvCxnSpPr>
          <p:cNvPr id="66" name="Straight Connector 65"/>
          <p:cNvCxnSpPr>
            <a:cxnSpLocks noChangeShapeType="1"/>
          </p:cNvCxnSpPr>
          <p:nvPr/>
        </p:nvCxnSpPr>
        <p:spPr bwMode="auto">
          <a:xfrm rot="16200000" flipH="1">
            <a:off x="2820988" y="4865688"/>
            <a:ext cx="2093912" cy="11112"/>
          </a:xfrm>
          <a:prstGeom prst="line">
            <a:avLst/>
          </a:prstGeom>
          <a:noFill/>
          <a:ln w="9525" algn="ctr">
            <a:solidFill>
              <a:schemeClr val="tx1"/>
            </a:solidFill>
            <a:prstDash val="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linds(horizontal)">
                                      <p:cBhvr>
                                        <p:cTn id="7" dur="500"/>
                                        <p:tgtEl>
                                          <p:spTgt spid="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linds(horizontal)">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diamond(in)">
                                      <p:cBhvr>
                                        <p:cTn id="21" dur="20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ppt_w</p:attrName>
                                        </p:attrNameLst>
                                      </p:cBhvr>
                                      <p:tavLst>
                                        <p:tav tm="0">
                                          <p:val>
                                            <p:fltVal val="0"/>
                                          </p:val>
                                        </p:tav>
                                        <p:tav tm="100000">
                                          <p:val>
                                            <p:strVal val="#ppt_w"/>
                                          </p:val>
                                        </p:tav>
                                      </p:tavLst>
                                    </p:anim>
                                    <p:anim calcmode="lin" valueType="num">
                                      <p:cBhvr>
                                        <p:cTn id="39" dur="500" fill="hold"/>
                                        <p:tgtEl>
                                          <p:spTgt spid="51"/>
                                        </p:tgtEl>
                                        <p:attrNameLst>
                                          <p:attrName>ppt_h</p:attrName>
                                        </p:attrNameLst>
                                      </p:cBhvr>
                                      <p:tavLst>
                                        <p:tav tm="0">
                                          <p:val>
                                            <p:fltVal val="0"/>
                                          </p:val>
                                        </p:tav>
                                        <p:tav tm="100000">
                                          <p:val>
                                            <p:strVal val="#ppt_h"/>
                                          </p:val>
                                        </p:tav>
                                      </p:tavLst>
                                    </p:anim>
                                    <p:animEffect transition="in" filter="fade">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down)">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770" decel="100000"/>
                                        <p:tgtEl>
                                          <p:spTgt spid="10"/>
                                        </p:tgtEl>
                                      </p:cBhvr>
                                    </p:animEffect>
                                    <p:animScale>
                                      <p:cBhvr>
                                        <p:cTn id="51" dur="770" decel="100000"/>
                                        <p:tgtEl>
                                          <p:spTgt spid="10"/>
                                        </p:tgtEl>
                                      </p:cBhvr>
                                      <p:from x="10000" y="10000"/>
                                      <p:to x="200000" y="450000"/>
                                    </p:animScale>
                                    <p:animScale>
                                      <p:cBhvr>
                                        <p:cTn id="52" dur="1230" accel="100000" fill="hold">
                                          <p:stCondLst>
                                            <p:cond delay="770"/>
                                          </p:stCondLst>
                                        </p:cTn>
                                        <p:tgtEl>
                                          <p:spTgt spid="10"/>
                                        </p:tgtEl>
                                      </p:cBhvr>
                                      <p:from x="200000" y="450000"/>
                                      <p:to x="100000" y="100000"/>
                                    </p:animScale>
                                    <p:set>
                                      <p:cBhvr>
                                        <p:cTn id="53" dur="770" fill="hold"/>
                                        <p:tgtEl>
                                          <p:spTgt spid="10"/>
                                        </p:tgtEl>
                                        <p:attrNameLst>
                                          <p:attrName>ppt_x</p:attrName>
                                        </p:attrNameLst>
                                      </p:cBhvr>
                                      <p:to>
                                        <p:strVal val="(0.5)"/>
                                      </p:to>
                                    </p:set>
                                    <p:anim from="(0.5)" to="(#ppt_x)" calcmode="lin" valueType="num">
                                      <p:cBhvr>
                                        <p:cTn id="54" dur="1230" accel="100000" fill="hold">
                                          <p:stCondLst>
                                            <p:cond delay="770"/>
                                          </p:stCondLst>
                                        </p:cTn>
                                        <p:tgtEl>
                                          <p:spTgt spid="10"/>
                                        </p:tgtEl>
                                        <p:attrNameLst>
                                          <p:attrName>ppt_x</p:attrName>
                                        </p:attrNameLst>
                                      </p:cBhvr>
                                    </p:anim>
                                    <p:set>
                                      <p:cBhvr>
                                        <p:cTn id="55" dur="770" fill="hold"/>
                                        <p:tgtEl>
                                          <p:spTgt spid="10"/>
                                        </p:tgtEl>
                                        <p:attrNameLst>
                                          <p:attrName>ppt_y</p:attrName>
                                        </p:attrNameLst>
                                      </p:cBhvr>
                                      <p:to>
                                        <p:strVal val="(#ppt_y+0.4)"/>
                                      </p:to>
                                    </p:set>
                                    <p:anim from="(#ppt_y+0.4)" to="(#ppt_y)" calcmode="lin" valueType="num">
                                      <p:cBhvr>
                                        <p:cTn id="56"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p:bldP spid="51" grpId="0" animBg="1"/>
      <p:bldP spid="52" grpId="0" animBg="1"/>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title"/>
          </p:nvPr>
        </p:nvSpPr>
        <p:spPr/>
        <p:txBody>
          <a:bodyPr/>
          <a:lstStyle/>
          <a:p>
            <a:pPr eaLnBrk="1" hangingPunct="1">
              <a:defRPr/>
            </a:pPr>
            <a:r>
              <a:rPr lang="en-US" dirty="0" smtClean="0">
                <a:solidFill>
                  <a:srgbClr val="99FF33"/>
                </a:solidFill>
              </a:rPr>
              <a:t>Economics of Pollution</a:t>
            </a:r>
          </a:p>
        </p:txBody>
      </p:sp>
      <p:sp>
        <p:nvSpPr>
          <p:cNvPr id="403461" name="Rectangle 5"/>
          <p:cNvSpPr>
            <a:spLocks noGrp="1" noChangeArrowheads="1"/>
          </p:cNvSpPr>
          <p:nvPr>
            <p:ph type="body" idx="1"/>
          </p:nvPr>
        </p:nvSpPr>
        <p:spPr>
          <a:xfrm>
            <a:off x="457200" y="1600200"/>
            <a:ext cx="8496300" cy="4530725"/>
          </a:xfrm>
        </p:spPr>
        <p:txBody>
          <a:bodyPr/>
          <a:lstStyle/>
          <a:p>
            <a:pPr eaLnBrk="1" hangingPunct="1">
              <a:defRPr/>
            </a:pPr>
            <a:r>
              <a:rPr lang="en-US" dirty="0" smtClean="0"/>
              <a:t>Pollution can be defined as excessive use of the environment.  </a:t>
            </a:r>
          </a:p>
          <a:p>
            <a:pPr eaLnBrk="1" hangingPunct="1">
              <a:defRPr/>
            </a:pPr>
            <a:r>
              <a:rPr lang="en-US" dirty="0" smtClean="0"/>
              <a:t>Pollution results because the environment is a common resource</a:t>
            </a:r>
          </a:p>
          <a:p>
            <a:pPr lvl="1" eaLnBrk="1" hangingPunct="1">
              <a:defRPr/>
            </a:pPr>
            <a:r>
              <a:rPr lang="en-US" dirty="0" smtClean="0"/>
              <a:t>Property rights over environmental resources, in general, are non existent </a:t>
            </a:r>
          </a:p>
          <a:p>
            <a:pPr lvl="1" eaLnBrk="1" hangingPunct="1">
              <a:defRPr/>
            </a:pPr>
            <a:r>
              <a:rPr lang="en-US" dirty="0" smtClean="0"/>
              <a:t>Hard to monitor or control use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title"/>
          </p:nvPr>
        </p:nvSpPr>
        <p:spPr/>
        <p:txBody>
          <a:bodyPr/>
          <a:lstStyle/>
          <a:p>
            <a:pPr eaLnBrk="1" hangingPunct="1">
              <a:defRPr/>
            </a:pPr>
            <a:r>
              <a:rPr lang="en-US" dirty="0" smtClean="0">
                <a:solidFill>
                  <a:srgbClr val="99FF33"/>
                </a:solidFill>
              </a:rPr>
              <a:t>Economics of Pollution</a:t>
            </a:r>
          </a:p>
        </p:txBody>
      </p:sp>
      <p:sp>
        <p:nvSpPr>
          <p:cNvPr id="403461" name="Rectangle 5"/>
          <p:cNvSpPr>
            <a:spLocks noGrp="1" noChangeArrowheads="1"/>
          </p:cNvSpPr>
          <p:nvPr>
            <p:ph type="body" idx="1"/>
          </p:nvPr>
        </p:nvSpPr>
        <p:spPr>
          <a:xfrm>
            <a:off x="457200" y="1600200"/>
            <a:ext cx="6743700" cy="4525963"/>
          </a:xfrm>
        </p:spPr>
        <p:txBody>
          <a:bodyPr/>
          <a:lstStyle/>
          <a:p>
            <a:pPr eaLnBrk="1" hangingPunct="1">
              <a:defRPr/>
            </a:pPr>
            <a:r>
              <a:rPr lang="en-US" dirty="0" smtClean="0">
                <a:solidFill>
                  <a:schemeClr val="tx1">
                    <a:lumMod val="20000"/>
                    <a:lumOff val="80000"/>
                  </a:schemeClr>
                </a:solidFill>
              </a:rPr>
              <a:t>As a result, individuals perceive the environment as free while its use imposes a cost on society</a:t>
            </a:r>
          </a:p>
          <a:p>
            <a:pPr eaLnBrk="1" hangingPunct="1">
              <a:defRPr/>
            </a:pPr>
            <a:r>
              <a:rPr lang="en-US" dirty="0" smtClean="0">
                <a:solidFill>
                  <a:schemeClr val="tx1">
                    <a:lumMod val="20000"/>
                    <a:lumOff val="80000"/>
                  </a:schemeClr>
                </a:solidFill>
              </a:rPr>
              <a:t>Individuals ignore the costs they impose on society from misusing the environment</a:t>
            </a:r>
          </a:p>
          <a:p>
            <a:pPr eaLnBrk="1" hangingPunct="1">
              <a:defRPr/>
            </a:pPr>
            <a:r>
              <a:rPr lang="en-US" dirty="0" smtClean="0">
                <a:solidFill>
                  <a:schemeClr val="tx1">
                    <a:lumMod val="20000"/>
                    <a:lumOff val="80000"/>
                  </a:schemeClr>
                </a:solidFill>
              </a:rPr>
              <a:t>Pollution represents a market failure</a:t>
            </a:r>
          </a:p>
        </p:txBody>
      </p:sp>
      <p:pic>
        <p:nvPicPr>
          <p:cNvPr id="2060" name="Picture 12" descr="C:\Documents and Settings\rahmed\Local Settings\Temporary Internet Files\Content.IE5\E0VOLKDS\MC900090091[1].wmf"/>
          <p:cNvPicPr>
            <a:picLocks noChangeAspect="1" noChangeArrowheads="1"/>
          </p:cNvPicPr>
          <p:nvPr/>
        </p:nvPicPr>
        <p:blipFill>
          <a:blip r:embed="rId3" cstate="print"/>
          <a:srcRect/>
          <a:stretch>
            <a:fillRect/>
          </a:stretch>
        </p:blipFill>
        <p:spPr bwMode="auto">
          <a:xfrm>
            <a:off x="6895325" y="1244600"/>
            <a:ext cx="2248675" cy="5395488"/>
          </a:xfrm>
          <a:prstGeom prst="rect">
            <a:avLst/>
          </a:prstGeom>
          <a:noFill/>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99FF33"/>
                </a:solidFill>
              </a:rPr>
              <a:t>The Hidden Cost of Fossil Fuels </a:t>
            </a:r>
            <a:br>
              <a:rPr lang="en-US" sz="4000" b="1" dirty="0" smtClean="0">
                <a:solidFill>
                  <a:srgbClr val="99FF33"/>
                </a:solidFill>
              </a:rPr>
            </a:br>
            <a:endParaRPr lang="en-US" sz="4000" dirty="0">
              <a:solidFill>
                <a:srgbClr val="99FF33"/>
              </a:solidFill>
            </a:endParaRPr>
          </a:p>
        </p:txBody>
      </p:sp>
      <p:sp>
        <p:nvSpPr>
          <p:cNvPr id="3" name="Content Placeholder 2"/>
          <p:cNvSpPr>
            <a:spLocks noGrp="1"/>
          </p:cNvSpPr>
          <p:nvPr>
            <p:ph idx="1"/>
          </p:nvPr>
        </p:nvSpPr>
        <p:spPr/>
        <p:txBody>
          <a:bodyPr/>
          <a:lstStyle/>
          <a:p>
            <a:r>
              <a:rPr lang="en-US" sz="1600" dirty="0" smtClean="0"/>
              <a:t>Fossil fuels—coal, oil, and natural gas—are America's primary source of energy, accounting for 85 percent of current US fuel use. Some of the costs of using these fuels are obvious, such as the cost of labor to mine for coal or drill for oil, of labor and materials to build energy-generating plants, and of transportation of coal and oil to the plants. These costs are included in our electricity bills or in the purchase price of gasoline for cars. </a:t>
            </a:r>
          </a:p>
          <a:p>
            <a:r>
              <a:rPr lang="en-US" sz="1600" dirty="0" smtClean="0"/>
              <a:t>But some energy costs are not included in consumer utility or gas bills, nor are they paid for by the companies that produce or sell the energy. These include human health problems caused by air pollution from the burning of coal and oil; damage to land from coal mining and to miners from black lung disease; environmental degradation caused by global warming, acid rain, and water pollution; and national security costs, such as protecting foreign sources of oil.</a:t>
            </a:r>
          </a:p>
          <a:p>
            <a:r>
              <a:rPr lang="en-US" sz="1600" dirty="0" smtClean="0"/>
              <a:t>Since such costs are indirect and difficult to determine, they have traditionally remained external to the energy pricing system, and are thus often referred to as </a:t>
            </a:r>
            <a:r>
              <a:rPr lang="en-US" sz="1800" dirty="0" smtClean="0">
                <a:solidFill>
                  <a:srgbClr val="99FF33"/>
                </a:solidFill>
              </a:rPr>
              <a:t>externalities</a:t>
            </a:r>
            <a:r>
              <a:rPr lang="en-US" sz="1600" dirty="0" smtClean="0"/>
              <a:t>. And since the producers and the users of energy do not pay for these costs, society as a whole must pay for them. But this pricing system masks the true costs of fossil fuels and results in damage to human health, the environment, and the economy.</a:t>
            </a:r>
          </a:p>
          <a:p>
            <a:pPr>
              <a:buNone/>
            </a:pPr>
            <a:r>
              <a:rPr lang="en-US" sz="1400" dirty="0" smtClean="0"/>
              <a:t>Available at: http://www.ucsusa.org/clean_energy/technology_and_impacts/impacts/the-hidden-cost-of-fossil.html</a:t>
            </a:r>
          </a:p>
          <a:p>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457200" y="371475"/>
            <a:ext cx="8080375" cy="1000125"/>
          </a:xfrm>
        </p:spPr>
        <p:txBody>
          <a:bodyPr/>
          <a:lstStyle/>
          <a:p>
            <a:pPr eaLnBrk="1" hangingPunct="1">
              <a:defRPr/>
            </a:pPr>
            <a:r>
              <a:rPr lang="en-US" sz="4000" dirty="0" smtClean="0">
                <a:solidFill>
                  <a:srgbClr val="99FF33"/>
                </a:solidFill>
              </a:rPr>
              <a:t>When the market works as it should…</a:t>
            </a:r>
          </a:p>
        </p:txBody>
      </p:sp>
      <p:sp>
        <p:nvSpPr>
          <p:cNvPr id="395267" name="Rectangle 3"/>
          <p:cNvSpPr>
            <a:spLocks noGrp="1" noChangeArrowheads="1"/>
          </p:cNvSpPr>
          <p:nvPr>
            <p:ph type="body" idx="1"/>
          </p:nvPr>
        </p:nvSpPr>
        <p:spPr>
          <a:xfrm>
            <a:off x="503238" y="1797050"/>
            <a:ext cx="8080375" cy="3870325"/>
          </a:xfrm>
        </p:spPr>
        <p:txBody>
          <a:bodyPr/>
          <a:lstStyle/>
          <a:p>
            <a:pPr eaLnBrk="1" hangingPunct="1">
              <a:lnSpc>
                <a:spcPct val="90000"/>
              </a:lnSpc>
              <a:defRPr/>
            </a:pPr>
            <a:r>
              <a:rPr lang="en-US" dirty="0" smtClean="0">
                <a:solidFill>
                  <a:schemeClr val="tx1">
                    <a:lumMod val="20000"/>
                    <a:lumOff val="80000"/>
                  </a:schemeClr>
                </a:solidFill>
              </a:rPr>
              <a:t>The invisible hand of the marketplace leads self-interested buyers and sellers to maximize the net benefit that society can derive from a market.</a:t>
            </a:r>
          </a:p>
          <a:p>
            <a:pPr algn="ctr" eaLnBrk="1" hangingPunct="1">
              <a:lnSpc>
                <a:spcPct val="150000"/>
              </a:lnSpc>
              <a:buFont typeface="Wingdings" pitchFamily="2" charset="2"/>
              <a:buNone/>
              <a:defRPr/>
            </a:pPr>
            <a:r>
              <a:rPr lang="en-US" sz="3600" b="1" dirty="0" smtClean="0">
                <a:solidFill>
                  <a:srgbClr val="FF9900"/>
                </a:solidFill>
              </a:rPr>
              <a:t>Is this always the case?</a:t>
            </a:r>
          </a:p>
          <a:p>
            <a:pPr eaLnBrk="1" hangingPunct="1">
              <a:lnSpc>
                <a:spcPct val="90000"/>
              </a:lnSpc>
              <a:defRPr/>
            </a:pPr>
            <a:endParaRPr lang="en-US" dirty="0" smtClean="0">
              <a:solidFill>
                <a:srgbClr val="FF99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pPr eaLnBrk="1" hangingPunct="1">
              <a:defRPr/>
            </a:pPr>
            <a:r>
              <a:rPr lang="en-US" dirty="0" smtClean="0">
                <a:solidFill>
                  <a:srgbClr val="99FF33"/>
                </a:solidFill>
              </a:rPr>
              <a:t>When the market fails……</a:t>
            </a:r>
          </a:p>
        </p:txBody>
      </p:sp>
      <p:sp>
        <p:nvSpPr>
          <p:cNvPr id="527363" name="Rectangle 3"/>
          <p:cNvSpPr>
            <a:spLocks noGrp="1" noChangeArrowheads="1"/>
          </p:cNvSpPr>
          <p:nvPr>
            <p:ph type="body" idx="1"/>
          </p:nvPr>
        </p:nvSpPr>
        <p:spPr/>
        <p:txBody>
          <a:bodyPr/>
          <a:lstStyle/>
          <a:p>
            <a:pPr eaLnBrk="1" hangingPunct="1">
              <a:defRPr/>
            </a:pPr>
            <a:r>
              <a:rPr lang="en-US" i="1" dirty="0" smtClean="0">
                <a:solidFill>
                  <a:srgbClr val="FC9804"/>
                </a:solidFill>
              </a:rPr>
              <a:t>Market failure</a:t>
            </a:r>
            <a:r>
              <a:rPr lang="en-US" dirty="0" smtClean="0">
                <a:solidFill>
                  <a:srgbClr val="FC9804"/>
                </a:solidFill>
              </a:rPr>
              <a:t> </a:t>
            </a:r>
            <a:r>
              <a:rPr lang="en-US" dirty="0" smtClean="0">
                <a:solidFill>
                  <a:schemeClr val="tx1">
                    <a:lumMod val="20000"/>
                    <a:lumOff val="80000"/>
                  </a:schemeClr>
                </a:solidFill>
              </a:rPr>
              <a:t>refers to the situation when the market mechanism does not successfully maximize social welfare</a:t>
            </a:r>
          </a:p>
          <a:p>
            <a:pPr eaLnBrk="1" hangingPunct="1">
              <a:defRPr/>
            </a:pPr>
            <a:r>
              <a:rPr lang="en-US" dirty="0" smtClean="0">
                <a:solidFill>
                  <a:schemeClr val="tx1">
                    <a:lumMod val="20000"/>
                    <a:lumOff val="80000"/>
                  </a:schemeClr>
                </a:solidFill>
              </a:rPr>
              <a:t>Conditions under which the market system fails:</a:t>
            </a:r>
          </a:p>
          <a:p>
            <a:pPr lvl="1" eaLnBrk="1" hangingPunct="1">
              <a:defRPr/>
            </a:pPr>
            <a:r>
              <a:rPr lang="en-US" sz="2400" dirty="0" smtClean="0">
                <a:solidFill>
                  <a:schemeClr val="tx1">
                    <a:lumMod val="20000"/>
                    <a:lumOff val="80000"/>
                  </a:schemeClr>
                </a:solidFill>
              </a:rPr>
              <a:t>Monopolies</a:t>
            </a:r>
          </a:p>
          <a:p>
            <a:pPr lvl="1" eaLnBrk="1" hangingPunct="1">
              <a:defRPr/>
            </a:pPr>
            <a:r>
              <a:rPr lang="en-US" sz="2400" dirty="0" smtClean="0">
                <a:solidFill>
                  <a:schemeClr val="tx1">
                    <a:lumMod val="20000"/>
                    <a:lumOff val="80000"/>
                  </a:schemeClr>
                </a:solidFill>
              </a:rPr>
              <a:t>Public Goods</a:t>
            </a:r>
          </a:p>
          <a:p>
            <a:pPr lvl="1" eaLnBrk="1" hangingPunct="1">
              <a:defRPr/>
            </a:pPr>
            <a:r>
              <a:rPr lang="en-US" sz="2400" dirty="0" smtClean="0">
                <a:solidFill>
                  <a:schemeClr val="tx1">
                    <a:lumMod val="20000"/>
                    <a:lumOff val="80000"/>
                  </a:schemeClr>
                </a:solidFill>
              </a:rPr>
              <a:t>Imperfect Information</a:t>
            </a:r>
          </a:p>
          <a:p>
            <a:pPr lvl="1" eaLnBrk="1" hangingPunct="1">
              <a:defRPr/>
            </a:pPr>
            <a:r>
              <a:rPr lang="en-US" sz="2400" dirty="0" smtClean="0">
                <a:solidFill>
                  <a:srgbClr val="99FF33"/>
                </a:solidFill>
              </a:rPr>
              <a:t>Externalities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7363">
                                            <p:txEl>
                                              <p:pRg st="0" end="0"/>
                                            </p:txEl>
                                          </p:spTgt>
                                        </p:tgtEl>
                                        <p:attrNameLst>
                                          <p:attrName>style.visibility</p:attrName>
                                        </p:attrNameLst>
                                      </p:cBhvr>
                                      <p:to>
                                        <p:strVal val="visible"/>
                                      </p:to>
                                    </p:set>
                                    <p:animEffect transition="in" filter="blinds(horizontal)">
                                      <p:cBhvr>
                                        <p:cTn id="7" dur="500"/>
                                        <p:tgtEl>
                                          <p:spTgt spid="527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7363">
                                            <p:txEl>
                                              <p:pRg st="1" end="1"/>
                                            </p:txEl>
                                          </p:spTgt>
                                        </p:tgtEl>
                                        <p:attrNameLst>
                                          <p:attrName>style.visibility</p:attrName>
                                        </p:attrNameLst>
                                      </p:cBhvr>
                                      <p:to>
                                        <p:strVal val="visible"/>
                                      </p:to>
                                    </p:set>
                                    <p:animEffect transition="in" filter="blinds(horizontal)">
                                      <p:cBhvr>
                                        <p:cTn id="12" dur="500"/>
                                        <p:tgtEl>
                                          <p:spTgt spid="52736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27363">
                                            <p:txEl>
                                              <p:pRg st="2" end="2"/>
                                            </p:txEl>
                                          </p:spTgt>
                                        </p:tgtEl>
                                        <p:attrNameLst>
                                          <p:attrName>style.visibility</p:attrName>
                                        </p:attrNameLst>
                                      </p:cBhvr>
                                      <p:to>
                                        <p:strVal val="visible"/>
                                      </p:to>
                                    </p:set>
                                    <p:animEffect transition="in" filter="blinds(horizontal)">
                                      <p:cBhvr>
                                        <p:cTn id="15" dur="500"/>
                                        <p:tgtEl>
                                          <p:spTgt spid="52736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27363">
                                            <p:txEl>
                                              <p:pRg st="3" end="3"/>
                                            </p:txEl>
                                          </p:spTgt>
                                        </p:tgtEl>
                                        <p:attrNameLst>
                                          <p:attrName>style.visibility</p:attrName>
                                        </p:attrNameLst>
                                      </p:cBhvr>
                                      <p:to>
                                        <p:strVal val="visible"/>
                                      </p:to>
                                    </p:set>
                                    <p:animEffect transition="in" filter="blinds(horizontal)">
                                      <p:cBhvr>
                                        <p:cTn id="18" dur="500"/>
                                        <p:tgtEl>
                                          <p:spTgt spid="52736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27363">
                                            <p:txEl>
                                              <p:pRg st="4" end="4"/>
                                            </p:txEl>
                                          </p:spTgt>
                                        </p:tgtEl>
                                        <p:attrNameLst>
                                          <p:attrName>style.visibility</p:attrName>
                                        </p:attrNameLst>
                                      </p:cBhvr>
                                      <p:to>
                                        <p:strVal val="visible"/>
                                      </p:to>
                                    </p:set>
                                    <p:animEffect transition="in" filter="blinds(horizontal)">
                                      <p:cBhvr>
                                        <p:cTn id="21" dur="500"/>
                                        <p:tgtEl>
                                          <p:spTgt spid="52736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27363">
                                            <p:txEl>
                                              <p:pRg st="5" end="5"/>
                                            </p:txEl>
                                          </p:spTgt>
                                        </p:tgtEl>
                                        <p:attrNameLst>
                                          <p:attrName>style.visibility</p:attrName>
                                        </p:attrNameLst>
                                      </p:cBhvr>
                                      <p:to>
                                        <p:strVal val="visible"/>
                                      </p:to>
                                    </p:set>
                                    <p:animEffect transition="in" filter="blinds(horizontal)">
                                      <p:cBhvr>
                                        <p:cTn id="24" dur="500"/>
                                        <p:tgtEl>
                                          <p:spTgt spid="52736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527363">
                                            <p:txEl>
                                              <p:pRg st="5" end="5"/>
                                            </p:txEl>
                                          </p:spTgt>
                                        </p:tgtEl>
                                        <p:attrNameLst>
                                          <p:attrName>style.visibility</p:attrName>
                                        </p:attrNameLst>
                                      </p:cBhvr>
                                      <p:to>
                                        <p:strVal val="visible"/>
                                      </p:to>
                                    </p:set>
                                    <p:anim from="(-#ppt_w/2)" to="(#ppt_x)" calcmode="lin" valueType="num">
                                      <p:cBhvr>
                                        <p:cTn id="29" dur="600" fill="hold">
                                          <p:stCondLst>
                                            <p:cond delay="0"/>
                                          </p:stCondLst>
                                        </p:cTn>
                                        <p:tgtEl>
                                          <p:spTgt spid="527363">
                                            <p:txEl>
                                              <p:pRg st="5" end="5"/>
                                            </p:txEl>
                                          </p:spTgt>
                                        </p:tgtEl>
                                        <p:attrNameLst>
                                          <p:attrName>ppt_x</p:attrName>
                                        </p:attrNameLst>
                                      </p:cBhvr>
                                    </p:anim>
                                    <p:anim from="0" to="-1.0" calcmode="lin" valueType="num">
                                      <p:cBhvr>
                                        <p:cTn id="30" dur="200" decel="50000" autoRev="1" fill="hold">
                                          <p:stCondLst>
                                            <p:cond delay="600"/>
                                          </p:stCondLst>
                                        </p:cTn>
                                        <p:tgtEl>
                                          <p:spTgt spid="527363">
                                            <p:txEl>
                                              <p:pRg st="5" end="5"/>
                                            </p:txEl>
                                          </p:spTgt>
                                        </p:tgtEl>
                                        <p:attrNameLst>
                                          <p:attrName>xshear</p:attrName>
                                        </p:attrNameLst>
                                      </p:cBhvr>
                                    </p:anim>
                                    <p:animScale>
                                      <p:cBhvr>
                                        <p:cTn id="31" dur="200" decel="100000" autoRev="1" fill="hold">
                                          <p:stCondLst>
                                            <p:cond delay="600"/>
                                          </p:stCondLst>
                                        </p:cTn>
                                        <p:tgtEl>
                                          <p:spTgt spid="527363">
                                            <p:txEl>
                                              <p:pRg st="5" end="5"/>
                                            </p:txEl>
                                          </p:spTgt>
                                        </p:tgtEl>
                                      </p:cBhvr>
                                      <p:from x="100000" y="100000"/>
                                      <p:to x="80000" y="100000"/>
                                    </p:animScale>
                                    <p:anim by="(#ppt_h/3+#ppt_w*0.1)" calcmode="lin" valueType="num">
                                      <p:cBhvr additive="sum">
                                        <p:cTn id="32" dur="200" decel="100000" autoRev="1" fill="hold">
                                          <p:stCondLst>
                                            <p:cond delay="600"/>
                                          </p:stCondLst>
                                        </p:cTn>
                                        <p:tgtEl>
                                          <p:spTgt spid="52736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pPr eaLnBrk="1" hangingPunct="1">
              <a:defRPr/>
            </a:pPr>
            <a:r>
              <a:rPr lang="en-US" dirty="0" smtClean="0">
                <a:solidFill>
                  <a:srgbClr val="99FF33"/>
                </a:solidFill>
              </a:rPr>
              <a:t>Externalities and Market Inefficiency</a:t>
            </a:r>
          </a:p>
        </p:txBody>
      </p:sp>
      <p:sp>
        <p:nvSpPr>
          <p:cNvPr id="483331" name="Rectangle 3"/>
          <p:cNvSpPr>
            <a:spLocks noGrp="1" noChangeArrowheads="1"/>
          </p:cNvSpPr>
          <p:nvPr>
            <p:ph type="body" idx="1"/>
          </p:nvPr>
        </p:nvSpPr>
        <p:spPr>
          <a:xfrm>
            <a:off x="474663" y="1695450"/>
            <a:ext cx="8080375" cy="4021138"/>
          </a:xfrm>
        </p:spPr>
        <p:txBody>
          <a:bodyPr/>
          <a:lstStyle/>
          <a:p>
            <a:pPr eaLnBrk="1" hangingPunct="1">
              <a:buClr>
                <a:srgbClr val="33CC33"/>
              </a:buClr>
              <a:defRPr/>
            </a:pPr>
            <a:r>
              <a:rPr lang="en-US" dirty="0" smtClean="0">
                <a:solidFill>
                  <a:schemeClr val="tx1">
                    <a:lumMod val="20000"/>
                    <a:lumOff val="80000"/>
                  </a:schemeClr>
                </a:solidFill>
              </a:rPr>
              <a:t>An</a:t>
            </a:r>
            <a:r>
              <a:rPr lang="en-US" dirty="0" smtClean="0"/>
              <a:t> </a:t>
            </a:r>
            <a:r>
              <a:rPr lang="en-US" i="1" dirty="0" smtClean="0">
                <a:solidFill>
                  <a:srgbClr val="FC9804"/>
                </a:solidFill>
              </a:rPr>
              <a:t>externality</a:t>
            </a:r>
            <a:r>
              <a:rPr lang="en-US" i="1" dirty="0" smtClean="0">
                <a:solidFill>
                  <a:srgbClr val="25A9A6"/>
                </a:solidFill>
              </a:rPr>
              <a:t> </a:t>
            </a:r>
            <a:r>
              <a:rPr lang="en-US" dirty="0" smtClean="0">
                <a:solidFill>
                  <a:schemeClr val="tx1">
                    <a:lumMod val="20000"/>
                    <a:lumOff val="80000"/>
                  </a:schemeClr>
                </a:solidFill>
              </a:rPr>
              <a:t>refers to uncompensated benefits or costs borne by a third party.</a:t>
            </a:r>
          </a:p>
          <a:p>
            <a:pPr eaLnBrk="1" hangingPunct="1">
              <a:defRPr/>
            </a:pPr>
            <a:r>
              <a:rPr lang="en-US" dirty="0" smtClean="0">
                <a:solidFill>
                  <a:schemeClr val="tx1">
                    <a:lumMod val="20000"/>
                    <a:lumOff val="80000"/>
                  </a:schemeClr>
                </a:solidFill>
              </a:rPr>
              <a:t>Who is the first or second party?</a:t>
            </a:r>
          </a:p>
          <a:p>
            <a:pPr lvl="1" eaLnBrk="1" hangingPunct="1">
              <a:defRPr/>
            </a:pPr>
            <a:r>
              <a:rPr lang="en-US" dirty="0" smtClean="0">
                <a:solidFill>
                  <a:schemeClr val="tx1">
                    <a:lumMod val="20000"/>
                    <a:lumOff val="80000"/>
                  </a:schemeClr>
                </a:solidFill>
              </a:rPr>
              <a:t>The first and second parties are the buyers and sellers of a good.</a:t>
            </a:r>
          </a:p>
          <a:p>
            <a:pPr lvl="1" eaLnBrk="1" hangingPunct="1">
              <a:defRPr/>
            </a:pPr>
            <a:r>
              <a:rPr lang="en-US" dirty="0" smtClean="0">
                <a:solidFill>
                  <a:schemeClr val="tx1">
                    <a:lumMod val="20000"/>
                    <a:lumOff val="80000"/>
                  </a:schemeClr>
                </a:solidFill>
              </a:rPr>
              <a:t>The third party is, therefore, someone not involved in the transaction. </a:t>
            </a:r>
          </a:p>
          <a:p>
            <a:pPr eaLnBrk="1" hangingPunct="1">
              <a:defRPr/>
            </a:pPr>
            <a:endParaRPr lang="en-US" dirty="0" smtClean="0">
              <a:solidFill>
                <a:schemeClr val="tx1">
                  <a:lumMod val="20000"/>
                  <a:lumOff val="8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animEffect transition="in" filter="blinds(horizontal)">
                                      <p:cBhvr>
                                        <p:cTn id="7" dur="500"/>
                                        <p:tgtEl>
                                          <p:spTgt spid="483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3331">
                                            <p:txEl>
                                              <p:pRg st="1" end="1"/>
                                            </p:txEl>
                                          </p:spTgt>
                                        </p:tgtEl>
                                        <p:attrNameLst>
                                          <p:attrName>style.visibility</p:attrName>
                                        </p:attrNameLst>
                                      </p:cBhvr>
                                      <p:to>
                                        <p:strVal val="visible"/>
                                      </p:to>
                                    </p:set>
                                    <p:animEffect transition="in" filter="blinds(horizontal)">
                                      <p:cBhvr>
                                        <p:cTn id="12" dur="500"/>
                                        <p:tgtEl>
                                          <p:spTgt spid="48333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83331">
                                            <p:txEl>
                                              <p:pRg st="2" end="2"/>
                                            </p:txEl>
                                          </p:spTgt>
                                        </p:tgtEl>
                                        <p:attrNameLst>
                                          <p:attrName>style.visibility</p:attrName>
                                        </p:attrNameLst>
                                      </p:cBhvr>
                                      <p:to>
                                        <p:strVal val="visible"/>
                                      </p:to>
                                    </p:set>
                                    <p:animEffect transition="in" filter="blinds(horizontal)">
                                      <p:cBhvr>
                                        <p:cTn id="15" dur="500"/>
                                        <p:tgtEl>
                                          <p:spTgt spid="48333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83331">
                                            <p:txEl>
                                              <p:pRg st="3" end="3"/>
                                            </p:txEl>
                                          </p:spTgt>
                                        </p:tgtEl>
                                        <p:attrNameLst>
                                          <p:attrName>style.visibility</p:attrName>
                                        </p:attrNameLst>
                                      </p:cBhvr>
                                      <p:to>
                                        <p:strVal val="visible"/>
                                      </p:to>
                                    </p:set>
                                    <p:animEffect transition="in" filter="blinds(horizontal)">
                                      <p:cBhvr>
                                        <p:cTn id="18" dur="500"/>
                                        <p:tgtEl>
                                          <p:spTgt spid="483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heme/theme1.xml><?xml version="1.0" encoding="utf-8"?>
<a:theme xmlns:a="http://schemas.openxmlformats.org/drawingml/2006/main" name="1_Default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1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6_Custom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7_Custom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8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liff">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ixel">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etemplate">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3e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3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3etemplate">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1_3e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5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ppt/theme/themeOverride2.xml><?xml version="1.0" encoding="utf-8"?>
<a:themeOverride xmlns:a="http://schemas.openxmlformats.org/drawingml/2006/main">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643B911-B988-4C38-8764-ECF4D59307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A09A96F-BED1-4D05-A197-7E7082EE8FE9}">
  <ds:schemaRefs>
    <ds:schemaRef ds:uri="http://schemas.microsoft.com/sharepoint/v3/contenttype/forms"/>
  </ds:schemaRefs>
</ds:datastoreItem>
</file>

<file path=customXml/itemProps3.xml><?xml version="1.0" encoding="utf-8"?>
<ds:datastoreItem xmlns:ds="http://schemas.openxmlformats.org/officeDocument/2006/customXml" ds:itemID="{969F2B0C-1C60-4BC9-B47E-87AF523B2F1C}">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5039</TotalTime>
  <Words>1499</Words>
  <Application>Microsoft Office PowerPoint</Application>
  <PresentationFormat>On-screen Show (4:3)</PresentationFormat>
  <Paragraphs>302</Paragraphs>
  <Slides>35</Slides>
  <Notes>0</Notes>
  <HiddenSlides>0</HiddenSlides>
  <MMClips>0</MMClips>
  <ScaleCrop>false</ScaleCrop>
  <HeadingPairs>
    <vt:vector size="4" baseType="variant">
      <vt:variant>
        <vt:lpstr>Theme</vt:lpstr>
      </vt:variant>
      <vt:variant>
        <vt:i4>15</vt:i4>
      </vt:variant>
      <vt:variant>
        <vt:lpstr>Slide Titles</vt:lpstr>
      </vt:variant>
      <vt:variant>
        <vt:i4>35</vt:i4>
      </vt:variant>
    </vt:vector>
  </HeadingPairs>
  <TitlesOfParts>
    <vt:vector size="50" baseType="lpstr">
      <vt:lpstr>1_Default Design</vt:lpstr>
      <vt:lpstr>3etemplate</vt:lpstr>
      <vt:lpstr>Custom Design</vt:lpstr>
      <vt:lpstr>1_Custom Design</vt:lpstr>
      <vt:lpstr>2_Custom Design</vt:lpstr>
      <vt:lpstr>3_Custom Design</vt:lpstr>
      <vt:lpstr>4_Custom Design</vt:lpstr>
      <vt:lpstr>1_3etemplate</vt:lpstr>
      <vt:lpstr>5_Custom Design</vt:lpstr>
      <vt:lpstr>6_Custom Design</vt:lpstr>
      <vt:lpstr>7_Custom Design</vt:lpstr>
      <vt:lpstr>8_Custom Design</vt:lpstr>
      <vt:lpstr>9_Custom Design</vt:lpstr>
      <vt:lpstr>Cliff</vt:lpstr>
      <vt:lpstr>Pixel</vt:lpstr>
      <vt:lpstr>PowerPoint Presentation</vt:lpstr>
      <vt:lpstr>PowerPoint Presentation</vt:lpstr>
      <vt:lpstr>Economics of Pollution</vt:lpstr>
      <vt:lpstr>Economics of Pollution</vt:lpstr>
      <vt:lpstr>Economics of Pollution</vt:lpstr>
      <vt:lpstr>The Hidden Cost of Fossil Fuels  </vt:lpstr>
      <vt:lpstr>When the market works as it should…</vt:lpstr>
      <vt:lpstr>When the market fails……</vt:lpstr>
      <vt:lpstr>Externalities and Market Inefficiency</vt:lpstr>
      <vt:lpstr>When markets do not work as they should.</vt:lpstr>
      <vt:lpstr>Positive vs. Negative Externalities</vt:lpstr>
      <vt:lpstr>EXTERNALITIES AND MARKET INEFFICIENCY </vt:lpstr>
      <vt:lpstr>EXTERNALITIES AND MARKET INEFFICIENCY </vt:lpstr>
      <vt:lpstr>EXTERNALITIES AND MARKET INEFFICIENCY</vt:lpstr>
      <vt:lpstr>Private Benefits and Costs</vt:lpstr>
      <vt:lpstr>Social Costs</vt:lpstr>
      <vt:lpstr>Green Production: No Externality</vt:lpstr>
      <vt:lpstr>Polluting Production: With Externalities</vt:lpstr>
      <vt:lpstr>PowerPoint Presentation</vt:lpstr>
      <vt:lpstr>Production Externality</vt:lpstr>
      <vt:lpstr>Production Externality</vt:lpstr>
      <vt:lpstr>The private and social cost</vt:lpstr>
      <vt:lpstr>Social Welfare</vt:lpstr>
      <vt:lpstr>Pollution and the Social Optimum</vt:lpstr>
      <vt:lpstr>Impact on Welfare</vt:lpstr>
      <vt:lpstr>Optimal Pollution Should we eliminate all pollution?</vt:lpstr>
      <vt:lpstr>PUBLIC POLICIES TOWARD EXTERNALITIES</vt:lpstr>
      <vt:lpstr>Command-and-Control Policies:</vt:lpstr>
      <vt:lpstr>Market-Based Policy:  Corrective Taxes</vt:lpstr>
      <vt:lpstr>Corrective Tax </vt:lpstr>
      <vt:lpstr>Review of equilibrium and welfare effects of a unit tax</vt:lpstr>
      <vt:lpstr>A Tax on Sellers</vt:lpstr>
      <vt:lpstr>A Tax on Sellers</vt:lpstr>
      <vt:lpstr>Effects of a tax</vt:lpstr>
      <vt:lpstr>Welfare Effects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 Cronovich</dc:creator>
  <cp:lastModifiedBy>deleteme</cp:lastModifiedBy>
  <cp:revision>158</cp:revision>
  <dcterms:created xsi:type="dcterms:W3CDTF">2004-09-20T14:52:58Z</dcterms:created>
  <dcterms:modified xsi:type="dcterms:W3CDTF">2014-02-12T01:10:35Z</dcterms:modified>
</cp:coreProperties>
</file>