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20" r:id="rId5"/>
    <p:sldMasterId id="2147483732" r:id="rId6"/>
    <p:sldMasterId id="2147483744" r:id="rId7"/>
  </p:sldMasterIdLst>
  <p:sldIdLst>
    <p:sldId id="271" r:id="rId8"/>
    <p:sldId id="258" r:id="rId9"/>
    <p:sldId id="259" r:id="rId10"/>
    <p:sldId id="260" r:id="rId11"/>
    <p:sldId id="273" r:id="rId12"/>
    <p:sldId id="291" r:id="rId13"/>
    <p:sldId id="261" r:id="rId14"/>
    <p:sldId id="279" r:id="rId15"/>
    <p:sldId id="280" r:id="rId16"/>
    <p:sldId id="281" r:id="rId17"/>
    <p:sldId id="282" r:id="rId18"/>
    <p:sldId id="284" r:id="rId19"/>
    <p:sldId id="262" r:id="rId20"/>
    <p:sldId id="257" r:id="rId21"/>
    <p:sldId id="265" r:id="rId22"/>
    <p:sldId id="294" r:id="rId23"/>
    <p:sldId id="295" r:id="rId24"/>
    <p:sldId id="293" r:id="rId25"/>
    <p:sldId id="269" r:id="rId26"/>
    <p:sldId id="270" r:id="rId27"/>
    <p:sldId id="264" r:id="rId28"/>
    <p:sldId id="268" r:id="rId29"/>
    <p:sldId id="263" r:id="rId30"/>
    <p:sldId id="272" r:id="rId31"/>
    <p:sldId id="277" r:id="rId32"/>
    <p:sldId id="278" r:id="rId33"/>
    <p:sldId id="289" r:id="rId34"/>
    <p:sldId id="290" r:id="rId35"/>
    <p:sldId id="288" r:id="rId36"/>
    <p:sldId id="296" r:id="rId37"/>
    <p:sldId id="285" r:id="rId38"/>
    <p:sldId id="286" r:id="rId39"/>
    <p:sldId id="28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646F05-E787-4122-BD05-A14D4A6ACF1D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896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1B25A10-CF55-4490-8614-4AD58C76E566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70432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A317-4093-4397-828B-A0AD755BE560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7429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BA00-3E7D-4740-91BD-E047C51BA668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81288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8FB2-F799-442E-B2E8-F488AD05532D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140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760C-D5F0-4C3F-BE45-C2B62BA4E691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00363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2FF1-CBAA-43A4-B967-9C7E0F2C802F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293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EE86BE-F20B-44F4-A4FF-7CF6B3DC878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872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1C8BE1-06A6-4E7A-9352-5F0A0AF70A9E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801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6CEE-26F8-4CDF-B18D-A9E5C256CD2D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237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48D0-16F6-47D8-B87B-560A55571B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34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FEFAC9"/>
                </a:solidFill>
              </a:rPr>
              <a:pPr/>
              <a:t>4/17/2014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54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FEFAC9"/>
                </a:solidFill>
              </a:rPr>
              <a:pPr/>
              <a:t>4/17/2014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42AED99-7FB4-404E-8A97-64753DCE42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3442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FEFAC9"/>
                </a:solidFill>
              </a:rPr>
              <a:pPr/>
              <a:t>4/17/2014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653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FEFAC9"/>
                </a:solidFill>
              </a:rPr>
              <a:pPr/>
              <a:t>4/17/2014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989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FEFAC9"/>
                </a:solidFill>
              </a:rPr>
              <a:pPr/>
              <a:t>4/17/2014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816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FEFAC9"/>
                </a:solidFill>
              </a:rPr>
              <a:pPr/>
              <a:t>4/17/2014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705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FEFAC9"/>
                </a:solidFill>
              </a:rPr>
              <a:pPr/>
              <a:t>4/17/2014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726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FEFAC9"/>
                </a:solidFill>
              </a:rPr>
              <a:pPr/>
              <a:t>4/17/2014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0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FEFAC9"/>
                </a:solidFill>
              </a:rPr>
              <a:pPr/>
              <a:t>4/17/2014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8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FEFAC9"/>
                </a:solidFill>
              </a:rPr>
              <a:pPr/>
              <a:t>4/17/2014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81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FEFAC9"/>
                </a:solidFill>
              </a:rPr>
              <a:pPr/>
              <a:t>4/17/2014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0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4/17/2014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4/17/2014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1ABA4E-CD72-497B-97AA-7213B3980F60}" type="datetimeFigureOut">
              <a:rPr lang="en-US" u="sng" smtClean="0">
                <a:solidFill>
                  <a:srgbClr val="FEFAC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4/17/2014</a:t>
            </a:fld>
            <a:endParaRPr lang="en-US" u="sng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smtClean="0">
                <a:solidFill>
                  <a:srgbClr val="FEFAC9"/>
                </a:solidFill>
                <a:latin typeface="Arial" charset="0"/>
                <a:cs typeface="Arial" charset="0"/>
              </a:rPr>
              <a:t>CHAPTER 20  INCOME INEQUALITY AND POVERTY</a:t>
            </a:r>
            <a:endParaRPr lang="en-US" u="sng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E57653-3E58-4892-A7ED-712530ACC680}" type="slidenum">
              <a:rPr lang="en-US" u="sng" smtClean="0">
                <a:solidFill>
                  <a:srgbClr val="FEFAC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u="sng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8824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C9B81F-C347-4BEF-BFDF-29C42F48304A}" type="datetimeFigureOut">
              <a:rPr lang="en-US" smtClean="0">
                <a:solidFill>
                  <a:srgbClr val="FEFAC9"/>
                </a:solidFill>
              </a:rPr>
              <a:pPr/>
              <a:t>4/17/2014</a:t>
            </a:fld>
            <a:endParaRPr lang="en-US" dirty="0">
              <a:solidFill>
                <a:srgbClr val="FEFAC9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/>
            <a:endParaRPr lang="en-US" dirty="0">
              <a:solidFill>
                <a:srgbClr val="FEFAC9">
                  <a:shade val="9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42AED99-7FB4-404E-8A97-64753DCE42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 dirty="0">
              <a:solidFill>
                <a:srgbClr val="FEFAC9">
                  <a:shade val="90000"/>
                </a:srgbClr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2013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C:\Documents and Settings\rahmed\Local Settings\Temporary Internet Files\Content.IE5\21MLXHEQ\MPj043721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38800"/>
            <a:ext cx="9144000" cy="1219200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Solutions To Market Failures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>
                <a:solidFill>
                  <a:schemeClr val="tx2">
                    <a:lumMod val="10000"/>
                  </a:schemeClr>
                </a:solidFill>
              </a:rPr>
              <a:t>Liberalism</a:t>
            </a:r>
            <a:r>
              <a:rPr lang="en-US" sz="2800" dirty="0"/>
              <a:t> is the political </a:t>
            </a:r>
            <a:r>
              <a:rPr lang="en-US" sz="2800" dirty="0" smtClean="0"/>
              <a:t>philosophy          </a:t>
            </a:r>
            <a:r>
              <a:rPr lang="en-US" sz="2800" dirty="0"/>
              <a:t>according to which the government </a:t>
            </a:r>
            <a:r>
              <a:rPr lang="en-US" sz="2800" dirty="0" smtClean="0"/>
              <a:t>                   should </a:t>
            </a:r>
            <a:r>
              <a:rPr lang="en-US" sz="2800" dirty="0"/>
              <a:t>choose policies deemed to </a:t>
            </a:r>
            <a:r>
              <a:rPr lang="en-US" sz="2800" dirty="0" smtClean="0"/>
              <a:t>be                    be just</a:t>
            </a:r>
          </a:p>
          <a:p>
            <a:endParaRPr lang="en-US" sz="2800" dirty="0" smtClean="0"/>
          </a:p>
          <a:p>
            <a:r>
              <a:rPr lang="en-US" sz="2800" dirty="0" smtClean="0"/>
              <a:t>A self-interested rational person behind the “Veil of Ignorance” would not want to belong to a race or gender or any group that turns out to be discriminated-against. Thus, individuals prefer equal distribution of resources </a:t>
            </a:r>
          </a:p>
          <a:p>
            <a:endParaRPr lang="en-US" sz="2800" dirty="0"/>
          </a:p>
        </p:txBody>
      </p:sp>
      <p:sp>
        <p:nvSpPr>
          <p:cNvPr id="83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2. Liberalism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10370" name="Picture 2" descr="http://img.slate.com/media/1/123125/123067/2061418/2074779/2074790/021203_JohnRawls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2056" y="1148490"/>
            <a:ext cx="1804570" cy="23284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58790" y="3501230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John Rawls</a:t>
            </a:r>
            <a:endParaRPr lang="en-US" sz="14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964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2. Liberalism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3866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policy should be based on the </a:t>
            </a:r>
            <a:r>
              <a:rPr lang="en-US" i="1" dirty="0" err="1">
                <a:solidFill>
                  <a:srgbClr val="33CC33"/>
                </a:solidFill>
              </a:rPr>
              <a:t>maximin</a:t>
            </a:r>
            <a:r>
              <a:rPr lang="en-US" i="1" dirty="0">
                <a:solidFill>
                  <a:srgbClr val="33CC33"/>
                </a:solidFill>
              </a:rPr>
              <a:t> criterion,</a:t>
            </a:r>
            <a:r>
              <a:rPr lang="en-US" dirty="0"/>
              <a:t> which seeks to maximize the utility or well-being of the worst-off person in </a:t>
            </a:r>
            <a:r>
              <a:rPr lang="en-US" dirty="0" smtClean="0"/>
              <a:t>society rather </a:t>
            </a:r>
            <a:r>
              <a:rPr lang="en-US" dirty="0"/>
              <a:t>than maximizing the sum of everyone’s </a:t>
            </a:r>
            <a:r>
              <a:rPr lang="en-US" dirty="0" smtClean="0"/>
              <a:t>utility</a:t>
            </a:r>
          </a:p>
          <a:p>
            <a:r>
              <a:rPr lang="en-US" dirty="0" smtClean="0"/>
              <a:t>This idea would allow for the consideration of the redistribution of income as a form of </a:t>
            </a:r>
            <a:r>
              <a:rPr lang="en-US" i="1" dirty="0" smtClean="0">
                <a:solidFill>
                  <a:srgbClr val="33CC33"/>
                </a:solidFill>
              </a:rPr>
              <a:t>social insurance.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i="1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3. Libertarianism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3968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570037"/>
            <a:ext cx="7848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Libertarianism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the political philosophy according to which the government should punish crimes and protect property rights, but should not redistribute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income: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Income redistribution distorts incentives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Income redistributed independent of  effort level creates less incentive to work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Trade off between equality and efficiency. Redistribution results in less total income and lower utility</a:t>
            </a:r>
          </a:p>
          <a:p>
            <a:pPr marL="448056" lvl="1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Libertarians argue that equality of opportunity is more important than equality of income.</a:t>
            </a:r>
          </a:p>
        </p:txBody>
      </p:sp>
    </p:spTree>
    <p:extLst>
      <p:ext uri="{BB962C8B-B14F-4D97-AF65-F5344CB8AC3E}">
        <p14:creationId xmlns:p14="http://schemas.microsoft.com/office/powerpoint/2010/main" val="16070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Chicago economist with a firm belief                                             in markets</a:t>
            </a:r>
          </a:p>
          <a:p>
            <a:endParaRPr lang="en-US" sz="2800" dirty="0" smtClean="0"/>
          </a:p>
          <a:p>
            <a:r>
              <a:rPr lang="en-US" sz="2800" dirty="0" smtClean="0"/>
              <a:t>Believes that government intervention is                     not the only solution to </a:t>
            </a:r>
            <a:r>
              <a:rPr lang="en-US" sz="2800" dirty="0" smtClean="0"/>
              <a:t>market failures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Inefficiencies result because of missing markets</a:t>
            </a:r>
          </a:p>
          <a:p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C000"/>
                </a:solidFill>
              </a:rPr>
              <a:t>Coase</a:t>
            </a:r>
            <a:r>
              <a:rPr lang="en-US" b="1" dirty="0" smtClean="0">
                <a:solidFill>
                  <a:srgbClr val="FFC000"/>
                </a:solidFill>
              </a:rPr>
              <a:t> Theorem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3314" name="Picture 2" descr="http://nobelprize.org/nobel_prizes/economics/laureates/1991/co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1000"/>
            <a:ext cx="1771650" cy="24824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55986" y="2895600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Roland </a:t>
            </a:r>
            <a:r>
              <a:rPr lang="en-US" sz="1400" dirty="0" err="1" smtClean="0"/>
              <a:t>Coase</a:t>
            </a:r>
            <a:r>
              <a:rPr lang="en-US" sz="1400" dirty="0" smtClean="0"/>
              <a:t>, </a:t>
            </a:r>
          </a:p>
          <a:p>
            <a:pPr algn="ctr"/>
            <a:r>
              <a:rPr lang="en-US" sz="1400" dirty="0" smtClean="0"/>
              <a:t>1910-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Coase</a:t>
            </a:r>
            <a:r>
              <a:rPr lang="en-US" dirty="0" smtClean="0">
                <a:solidFill>
                  <a:srgbClr val="FFC000"/>
                </a:solidFill>
              </a:rPr>
              <a:t> Theorem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Bargaining between private agents will lead to an efficient outcome provided:</a:t>
            </a:r>
          </a:p>
          <a:p>
            <a:pPr lvl="1"/>
            <a:r>
              <a:rPr lang="en-US" dirty="0" smtClean="0"/>
              <a:t>Property rights are well defined</a:t>
            </a:r>
          </a:p>
          <a:p>
            <a:pPr lvl="1"/>
            <a:r>
              <a:rPr lang="en-US" dirty="0" smtClean="0"/>
              <a:t>Low transaction costs</a:t>
            </a:r>
          </a:p>
          <a:p>
            <a:r>
              <a:rPr lang="en-US" dirty="0" smtClean="0"/>
              <a:t> This will be true regardless of the initial allocation of property rights. </a:t>
            </a:r>
            <a:endParaRPr lang="en-US" dirty="0"/>
          </a:p>
        </p:txBody>
      </p:sp>
      <p:pic>
        <p:nvPicPr>
          <p:cNvPr id="3082" name="Picture 10" descr="C:\Documents and Settings\rahmed\Local Settings\Temporary Internet Files\Content.IE5\N5AMMNBU\MCj014958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648200"/>
            <a:ext cx="2551568" cy="1727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Coase</a:t>
            </a:r>
            <a:r>
              <a:rPr lang="en-US" dirty="0" smtClean="0">
                <a:solidFill>
                  <a:srgbClr val="FFC000"/>
                </a:solidFill>
              </a:rPr>
              <a:t> Theorem: Example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Factory and the residents</a:t>
            </a:r>
          </a:p>
          <a:p>
            <a:r>
              <a:rPr lang="en-US" dirty="0" smtClean="0"/>
              <a:t>Technology: the factory creates a unit of emissions for each unit of production</a:t>
            </a:r>
          </a:p>
          <a:p>
            <a:r>
              <a:rPr lang="en-US" dirty="0" smtClean="0"/>
              <a:t>The external cost of each unit of emissions is $2,000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3048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From the factory’s perspective….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3F6F9"/>
          </a:solidFill>
          <a:ln w="2174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19238" y="1682750"/>
            <a:ext cx="6253162" cy="4718050"/>
          </a:xfrm>
          <a:prstGeom prst="rect">
            <a:avLst/>
          </a:prstGeom>
          <a:solidFill>
            <a:srgbClr val="F2F4F8"/>
          </a:solidFill>
          <a:ln w="1968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1F4F7"/>
          </a:solidFill>
          <a:ln w="1778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0F2F5"/>
          </a:solidFill>
          <a:ln w="1571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EF1F4"/>
          </a:solidFill>
          <a:ln w="1381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DEFF3"/>
          </a:solidFill>
          <a:ln w="1190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BEEF2"/>
          </a:solidFill>
          <a:ln w="9842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9EBF0"/>
          </a:solidFill>
          <a:ln w="587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439863" y="1584325"/>
            <a:ext cx="6234112" cy="4586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1439863" y="1584325"/>
            <a:ext cx="6234112" cy="4586288"/>
          </a:xfrm>
          <a:custGeom>
            <a:avLst/>
            <a:gdLst>
              <a:gd name="T0" fmla="*/ 0 w 3927"/>
              <a:gd name="T1" fmla="*/ 0 h 2889"/>
              <a:gd name="T2" fmla="*/ 0 w 3927"/>
              <a:gd name="T3" fmla="*/ 2147483647 h 2889"/>
              <a:gd name="T4" fmla="*/ 2147483647 w 3927"/>
              <a:gd name="T5" fmla="*/ 2147483647 h 2889"/>
              <a:gd name="T6" fmla="*/ 0 60000 65536"/>
              <a:gd name="T7" fmla="*/ 0 60000 65536"/>
              <a:gd name="T8" fmla="*/ 0 60000 65536"/>
              <a:gd name="T9" fmla="*/ 0 w 3927"/>
              <a:gd name="T10" fmla="*/ 0 h 2889"/>
              <a:gd name="T11" fmla="*/ 3927 w 3927"/>
              <a:gd name="T12" fmla="*/ 2889 h 28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7" h="2889">
                <a:moveTo>
                  <a:pt x="0" y="0"/>
                </a:moveTo>
                <a:lnTo>
                  <a:pt x="0" y="2889"/>
                </a:lnTo>
                <a:lnTo>
                  <a:pt x="3927" y="288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781800" y="6111875"/>
            <a:ext cx="9842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>
                <a:solidFill>
                  <a:srgbClr val="000000"/>
                </a:solidFill>
                <a:latin typeface="Perpetua" pitchFamily="18" charset="0"/>
              </a:rPr>
              <a:t>Quantity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497" name="Rectangle 18"/>
          <p:cNvSpPr>
            <a:spLocks noChangeArrowheads="1"/>
          </p:cNvSpPr>
          <p:nvPr/>
        </p:nvSpPr>
        <p:spPr bwMode="auto">
          <a:xfrm>
            <a:off x="1166813" y="6256338"/>
            <a:ext cx="1000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chemeClr val="tx2"/>
                </a:solidFill>
                <a:latin typeface="Perpetua" pitchFamily="18" charset="0"/>
              </a:rPr>
              <a:t>0</a:t>
            </a:r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498" name="Rectangle 19"/>
          <p:cNvSpPr>
            <a:spLocks noChangeArrowheads="1"/>
          </p:cNvSpPr>
          <p:nvPr/>
        </p:nvSpPr>
        <p:spPr bwMode="auto">
          <a:xfrm>
            <a:off x="1173163" y="1539875"/>
            <a:ext cx="100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>
                <a:solidFill>
                  <a:schemeClr val="tx2"/>
                </a:solidFill>
                <a:latin typeface="Perpetua" pitchFamily="18" charset="0"/>
              </a:rPr>
              <a:t>$</a:t>
            </a:r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508" name="Rectangle 22"/>
          <p:cNvSpPr>
            <a:spLocks noChangeArrowheads="1"/>
          </p:cNvSpPr>
          <p:nvPr/>
        </p:nvSpPr>
        <p:spPr bwMode="auto">
          <a:xfrm>
            <a:off x="7239000" y="3200400"/>
            <a:ext cx="11862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Perpetua" pitchFamily="18" charset="0"/>
              </a:rPr>
              <a:t>P</a:t>
            </a:r>
            <a:endParaRPr lang="en-US" sz="17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447800" y="2743200"/>
            <a:ext cx="4495800" cy="19034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5" name="Rectangle 44"/>
          <p:cNvSpPr>
            <a:spLocks noChangeArrowheads="1"/>
          </p:cNvSpPr>
          <p:nvPr/>
        </p:nvSpPr>
        <p:spPr bwMode="auto">
          <a:xfrm>
            <a:off x="762000" y="4538663"/>
            <a:ext cx="5603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 smtClean="0">
                <a:solidFill>
                  <a:schemeClr val="tx2"/>
                </a:solidFill>
                <a:latin typeface="Perpetua" pitchFamily="18" charset="0"/>
              </a:rPr>
              <a:t>$6,000</a:t>
            </a:r>
            <a:endParaRPr lang="en-US" sz="1700" dirty="0">
              <a:solidFill>
                <a:schemeClr val="tx2"/>
              </a:solidFill>
              <a:latin typeface="Perpetua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058071" y="4579939"/>
            <a:ext cx="3064666" cy="79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715000" y="2057400"/>
            <a:ext cx="641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Perpetua" pitchFamily="18" charset="0"/>
              </a:rPr>
              <a:t>MSC</a:t>
            </a:r>
            <a:endParaRPr lang="en-US" b="1" dirty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32" name="Rectangle 44"/>
          <p:cNvSpPr>
            <a:spLocks noChangeArrowheads="1"/>
          </p:cNvSpPr>
          <p:nvPr/>
        </p:nvSpPr>
        <p:spPr bwMode="auto">
          <a:xfrm>
            <a:off x="685800" y="2987675"/>
            <a:ext cx="6604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 smtClean="0">
                <a:solidFill>
                  <a:schemeClr val="tx2"/>
                </a:solidFill>
                <a:latin typeface="Perpetua" pitchFamily="18" charset="0"/>
              </a:rPr>
              <a:t>$12,000</a:t>
            </a:r>
            <a:endParaRPr lang="en-US" sz="1700" dirty="0">
              <a:solidFill>
                <a:schemeClr val="tx2"/>
              </a:solidFill>
              <a:latin typeface="Perpetua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2284809" y="4648597"/>
            <a:ext cx="3048794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932488" y="2590800"/>
            <a:ext cx="1558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Perpetua" pitchFamily="18" charset="0"/>
              </a:rPr>
              <a:t>MPC (Supply)</a:t>
            </a:r>
            <a:endParaRPr lang="en-US" b="1" dirty="0">
              <a:solidFill>
                <a:schemeClr val="bg1"/>
              </a:solidFill>
              <a:latin typeface="Perpetua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465931" y="4638675"/>
            <a:ext cx="3029744" cy="79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1668463" y="4656136"/>
            <a:ext cx="3063874" cy="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2894806" y="4647406"/>
            <a:ext cx="3048000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531397" y="4622005"/>
            <a:ext cx="3005133" cy="952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20694" y="6183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68694" y="617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67200" y="617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9494" y="617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447800" y="3122612"/>
            <a:ext cx="5638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48000" y="617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30294" y="617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762000" y="4038600"/>
            <a:ext cx="5610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 smtClean="0">
                <a:solidFill>
                  <a:schemeClr val="tx2"/>
                </a:solidFill>
                <a:latin typeface="Perpetua" pitchFamily="18" charset="0"/>
              </a:rPr>
              <a:t>$8,000</a:t>
            </a:r>
            <a:endParaRPr lang="en-US" sz="1700" dirty="0">
              <a:solidFill>
                <a:schemeClr val="tx2"/>
              </a:solidFill>
              <a:latin typeface="Perpetua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25147" y="3124994"/>
            <a:ext cx="4054" cy="3012281"/>
          </a:xfrm>
          <a:prstGeom prst="line">
            <a:avLst/>
          </a:prstGeom>
          <a:ln w="571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8" grpId="0"/>
      <p:bldP spid="20505" grpId="0"/>
      <p:bldP spid="28" grpId="0"/>
      <p:bldP spid="32" grpId="0"/>
      <p:bldP spid="34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3048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From the residents’ perspective…..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3F6F9"/>
          </a:solidFill>
          <a:ln w="2174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19238" y="1682750"/>
            <a:ext cx="6253162" cy="4718050"/>
          </a:xfrm>
          <a:prstGeom prst="rect">
            <a:avLst/>
          </a:prstGeom>
          <a:solidFill>
            <a:srgbClr val="F2F4F8"/>
          </a:solidFill>
          <a:ln w="1968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1F4F7"/>
          </a:solidFill>
          <a:ln w="1778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0F2F5"/>
          </a:solidFill>
          <a:ln w="1571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EF1F4"/>
          </a:solidFill>
          <a:ln w="1381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DEFF3"/>
          </a:solidFill>
          <a:ln w="1190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BEEF2"/>
          </a:solidFill>
          <a:ln w="9842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9EBF0"/>
          </a:solidFill>
          <a:ln w="587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439863" y="1584325"/>
            <a:ext cx="6234112" cy="4586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1439863" y="1584325"/>
            <a:ext cx="6234112" cy="4586288"/>
          </a:xfrm>
          <a:custGeom>
            <a:avLst/>
            <a:gdLst>
              <a:gd name="T0" fmla="*/ 0 w 3927"/>
              <a:gd name="T1" fmla="*/ 0 h 2889"/>
              <a:gd name="T2" fmla="*/ 0 w 3927"/>
              <a:gd name="T3" fmla="*/ 2147483647 h 2889"/>
              <a:gd name="T4" fmla="*/ 2147483647 w 3927"/>
              <a:gd name="T5" fmla="*/ 2147483647 h 2889"/>
              <a:gd name="T6" fmla="*/ 0 60000 65536"/>
              <a:gd name="T7" fmla="*/ 0 60000 65536"/>
              <a:gd name="T8" fmla="*/ 0 60000 65536"/>
              <a:gd name="T9" fmla="*/ 0 w 3927"/>
              <a:gd name="T10" fmla="*/ 0 h 2889"/>
              <a:gd name="T11" fmla="*/ 3927 w 3927"/>
              <a:gd name="T12" fmla="*/ 2889 h 28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7" h="2889">
                <a:moveTo>
                  <a:pt x="0" y="0"/>
                </a:moveTo>
                <a:lnTo>
                  <a:pt x="0" y="2889"/>
                </a:lnTo>
                <a:lnTo>
                  <a:pt x="3927" y="288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781800" y="6111875"/>
            <a:ext cx="9842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>
                <a:solidFill>
                  <a:srgbClr val="000000"/>
                </a:solidFill>
                <a:latin typeface="Perpetua" pitchFamily="18" charset="0"/>
              </a:rPr>
              <a:t>Quantity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497" name="Rectangle 18"/>
          <p:cNvSpPr>
            <a:spLocks noChangeArrowheads="1"/>
          </p:cNvSpPr>
          <p:nvPr/>
        </p:nvSpPr>
        <p:spPr bwMode="auto">
          <a:xfrm>
            <a:off x="1166813" y="6256338"/>
            <a:ext cx="1000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chemeClr val="tx2"/>
                </a:solidFill>
                <a:latin typeface="Perpetua" pitchFamily="18" charset="0"/>
              </a:rPr>
              <a:t>0</a:t>
            </a:r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498" name="Rectangle 19"/>
          <p:cNvSpPr>
            <a:spLocks noChangeArrowheads="1"/>
          </p:cNvSpPr>
          <p:nvPr/>
        </p:nvSpPr>
        <p:spPr bwMode="auto">
          <a:xfrm>
            <a:off x="1173163" y="1539875"/>
            <a:ext cx="100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>
                <a:solidFill>
                  <a:schemeClr val="tx2"/>
                </a:solidFill>
                <a:latin typeface="Perpetua" pitchFamily="18" charset="0"/>
              </a:rPr>
              <a:t>$</a:t>
            </a:r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508" name="Rectangle 22"/>
          <p:cNvSpPr>
            <a:spLocks noChangeArrowheads="1"/>
          </p:cNvSpPr>
          <p:nvPr/>
        </p:nvSpPr>
        <p:spPr bwMode="auto">
          <a:xfrm>
            <a:off x="7239000" y="3200400"/>
            <a:ext cx="11862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Perpetua" pitchFamily="18" charset="0"/>
              </a:rPr>
              <a:t>P</a:t>
            </a:r>
            <a:endParaRPr lang="en-US" sz="17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447800" y="2743200"/>
            <a:ext cx="4495800" cy="19034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5" name="Rectangle 44"/>
          <p:cNvSpPr>
            <a:spLocks noChangeArrowheads="1"/>
          </p:cNvSpPr>
          <p:nvPr/>
        </p:nvSpPr>
        <p:spPr bwMode="auto">
          <a:xfrm>
            <a:off x="762000" y="4538663"/>
            <a:ext cx="5603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 smtClean="0">
                <a:solidFill>
                  <a:schemeClr val="tx2"/>
                </a:solidFill>
                <a:latin typeface="Perpetua" pitchFamily="18" charset="0"/>
              </a:rPr>
              <a:t>$6,000</a:t>
            </a:r>
            <a:endParaRPr lang="en-US" sz="1700" dirty="0">
              <a:solidFill>
                <a:schemeClr val="tx2"/>
              </a:solidFill>
              <a:latin typeface="Perpetua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2590008" y="2426734"/>
            <a:ext cx="793" cy="368593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715000" y="2057400"/>
            <a:ext cx="641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Perpetua" pitchFamily="18" charset="0"/>
              </a:rPr>
              <a:t>MSC</a:t>
            </a:r>
            <a:endParaRPr lang="en-US" b="1" dirty="0">
              <a:solidFill>
                <a:schemeClr val="bg1"/>
              </a:solidFill>
              <a:latin typeface="Perpetua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447800" y="2286000"/>
            <a:ext cx="4343400" cy="1828800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44"/>
          <p:cNvSpPr>
            <a:spLocks noChangeArrowheads="1"/>
          </p:cNvSpPr>
          <p:nvPr/>
        </p:nvSpPr>
        <p:spPr bwMode="auto">
          <a:xfrm>
            <a:off x="685800" y="2987675"/>
            <a:ext cx="6604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 smtClean="0">
                <a:solidFill>
                  <a:schemeClr val="tx2"/>
                </a:solidFill>
                <a:latin typeface="Perpetua" pitchFamily="18" charset="0"/>
              </a:rPr>
              <a:t>$12,000</a:t>
            </a:r>
            <a:endParaRPr lang="en-US" sz="1700" dirty="0">
              <a:solidFill>
                <a:schemeClr val="tx2"/>
              </a:solidFill>
              <a:latin typeface="Perpetua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3808412" y="2426734"/>
            <a:ext cx="1588" cy="374705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932488" y="2590800"/>
            <a:ext cx="1558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Perpetua" pitchFamily="18" charset="0"/>
              </a:rPr>
              <a:t>MPC (Supply)</a:t>
            </a:r>
            <a:endParaRPr lang="en-US" b="1" dirty="0">
              <a:solidFill>
                <a:schemeClr val="bg1"/>
              </a:solidFill>
              <a:latin typeface="Perpetua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977147" y="2426732"/>
            <a:ext cx="3259" cy="372721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00400" y="2426736"/>
            <a:ext cx="0" cy="376133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18012" y="2426732"/>
            <a:ext cx="0" cy="374546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029200" y="2426734"/>
            <a:ext cx="1" cy="37026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20694" y="6183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68694" y="617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67200" y="617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9494" y="617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48000" y="617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30294" y="617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762000" y="4038600"/>
            <a:ext cx="5610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 smtClean="0">
                <a:solidFill>
                  <a:schemeClr val="tx2"/>
                </a:solidFill>
                <a:latin typeface="Perpetua" pitchFamily="18" charset="0"/>
              </a:rPr>
              <a:t>$8,000</a:t>
            </a:r>
            <a:endParaRPr lang="en-US" sz="1700" dirty="0">
              <a:solidFill>
                <a:schemeClr val="tx2"/>
              </a:solidFill>
              <a:latin typeface="Perpetua" pitchFamily="18" charset="0"/>
            </a:endParaRPr>
          </a:p>
        </p:txBody>
      </p:sp>
      <p:sp>
        <p:nvSpPr>
          <p:cNvPr id="69" name="Line Callout 1 68"/>
          <p:cNvSpPr/>
          <p:nvPr/>
        </p:nvSpPr>
        <p:spPr>
          <a:xfrm>
            <a:off x="6934200" y="3581400"/>
            <a:ext cx="1752600" cy="2438400"/>
          </a:xfrm>
          <a:prstGeom prst="borderCallout1">
            <a:avLst>
              <a:gd name="adj1" fmla="val 14630"/>
              <a:gd name="adj2" fmla="val -2151"/>
              <a:gd name="adj3" fmla="val -39154"/>
              <a:gd name="adj4" fmla="val -76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 marginal external cost borne by the residents is $2000</a:t>
            </a:r>
            <a:endParaRPr lang="en-US" sz="2000" dirty="0"/>
          </a:p>
        </p:txBody>
      </p:sp>
      <p:sp>
        <p:nvSpPr>
          <p:cNvPr id="55" name="Right Brace 54"/>
          <p:cNvSpPr/>
          <p:nvPr/>
        </p:nvSpPr>
        <p:spPr>
          <a:xfrm>
            <a:off x="5486400" y="2438400"/>
            <a:ext cx="152400" cy="4572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1439863" y="4114800"/>
            <a:ext cx="11991" cy="2022475"/>
          </a:xfrm>
          <a:prstGeom prst="line">
            <a:avLst/>
          </a:prstGeom>
          <a:ln w="571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30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8" grpId="0"/>
      <p:bldP spid="20505" grpId="0"/>
      <p:bldP spid="28" grpId="0"/>
      <p:bldP spid="32" grpId="0"/>
      <p:bldP spid="34" grpId="0"/>
      <p:bldP spid="61" grpId="0"/>
      <p:bldP spid="69" grpId="0" animBg="1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Coase</a:t>
            </a:r>
            <a:r>
              <a:rPr lang="en-US" dirty="0" smtClean="0">
                <a:solidFill>
                  <a:srgbClr val="FFC000"/>
                </a:solidFill>
              </a:rPr>
              <a:t> Theorem: Example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property rights system:</a:t>
            </a:r>
          </a:p>
          <a:p>
            <a:pPr lvl="1"/>
            <a:r>
              <a:rPr lang="en-US" dirty="0" smtClean="0"/>
              <a:t>The factory has the right to pollute</a:t>
            </a:r>
          </a:p>
          <a:p>
            <a:pPr lvl="1"/>
            <a:r>
              <a:rPr lang="en-US" dirty="0" smtClean="0"/>
              <a:t>The residents have the right to clean 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3048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The residents have the right to clean air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3F6F9"/>
          </a:solidFill>
          <a:ln w="2174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19238" y="1682750"/>
            <a:ext cx="6253162" cy="4718050"/>
          </a:xfrm>
          <a:prstGeom prst="rect">
            <a:avLst/>
          </a:prstGeom>
          <a:solidFill>
            <a:srgbClr val="F2F4F8"/>
          </a:solidFill>
          <a:ln w="1968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1F4F7"/>
          </a:solidFill>
          <a:ln w="1778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0F2F5"/>
          </a:solidFill>
          <a:ln w="1571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EF1F4"/>
          </a:solidFill>
          <a:ln w="1381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DEFF3"/>
          </a:solidFill>
          <a:ln w="1190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BEEF2"/>
          </a:solidFill>
          <a:ln w="9842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9EBF0"/>
          </a:solidFill>
          <a:ln w="587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439863" y="1584325"/>
            <a:ext cx="6234112" cy="4586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1439863" y="1584325"/>
            <a:ext cx="6234112" cy="4586288"/>
          </a:xfrm>
          <a:custGeom>
            <a:avLst/>
            <a:gdLst>
              <a:gd name="T0" fmla="*/ 0 w 3927"/>
              <a:gd name="T1" fmla="*/ 0 h 2889"/>
              <a:gd name="T2" fmla="*/ 0 w 3927"/>
              <a:gd name="T3" fmla="*/ 2147483647 h 2889"/>
              <a:gd name="T4" fmla="*/ 2147483647 w 3927"/>
              <a:gd name="T5" fmla="*/ 2147483647 h 2889"/>
              <a:gd name="T6" fmla="*/ 0 60000 65536"/>
              <a:gd name="T7" fmla="*/ 0 60000 65536"/>
              <a:gd name="T8" fmla="*/ 0 60000 65536"/>
              <a:gd name="T9" fmla="*/ 0 w 3927"/>
              <a:gd name="T10" fmla="*/ 0 h 2889"/>
              <a:gd name="T11" fmla="*/ 3927 w 3927"/>
              <a:gd name="T12" fmla="*/ 2889 h 28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7" h="2889">
                <a:moveTo>
                  <a:pt x="0" y="0"/>
                </a:moveTo>
                <a:lnTo>
                  <a:pt x="0" y="2889"/>
                </a:lnTo>
                <a:lnTo>
                  <a:pt x="3927" y="288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781800" y="6111875"/>
            <a:ext cx="9842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>
                <a:solidFill>
                  <a:srgbClr val="000000"/>
                </a:solidFill>
                <a:latin typeface="Perpetua" pitchFamily="18" charset="0"/>
              </a:rPr>
              <a:t>Quantity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497" name="Rectangle 18"/>
          <p:cNvSpPr>
            <a:spLocks noChangeArrowheads="1"/>
          </p:cNvSpPr>
          <p:nvPr/>
        </p:nvSpPr>
        <p:spPr bwMode="auto">
          <a:xfrm>
            <a:off x="1166813" y="6256338"/>
            <a:ext cx="1000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chemeClr val="tx2"/>
                </a:solidFill>
                <a:latin typeface="Perpetua" pitchFamily="18" charset="0"/>
              </a:rPr>
              <a:t>0</a:t>
            </a:r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498" name="Rectangle 19"/>
          <p:cNvSpPr>
            <a:spLocks noChangeArrowheads="1"/>
          </p:cNvSpPr>
          <p:nvPr/>
        </p:nvSpPr>
        <p:spPr bwMode="auto">
          <a:xfrm>
            <a:off x="1173163" y="1539875"/>
            <a:ext cx="100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>
                <a:solidFill>
                  <a:schemeClr val="tx2"/>
                </a:solidFill>
                <a:latin typeface="Perpetua" pitchFamily="18" charset="0"/>
              </a:rPr>
              <a:t>$</a:t>
            </a:r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508" name="Rectangle 22"/>
          <p:cNvSpPr>
            <a:spLocks noChangeArrowheads="1"/>
          </p:cNvSpPr>
          <p:nvPr/>
        </p:nvSpPr>
        <p:spPr bwMode="auto">
          <a:xfrm>
            <a:off x="7239000" y="3200400"/>
            <a:ext cx="11862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Perpetua" pitchFamily="18" charset="0"/>
              </a:rPr>
              <a:t>P</a:t>
            </a:r>
            <a:endParaRPr lang="en-US" sz="17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447800" y="2743200"/>
            <a:ext cx="4495800" cy="19034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5" name="Rectangle 44"/>
          <p:cNvSpPr>
            <a:spLocks noChangeArrowheads="1"/>
          </p:cNvSpPr>
          <p:nvPr/>
        </p:nvSpPr>
        <p:spPr bwMode="auto">
          <a:xfrm>
            <a:off x="762000" y="4538663"/>
            <a:ext cx="5603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 smtClean="0">
                <a:solidFill>
                  <a:schemeClr val="tx2"/>
                </a:solidFill>
                <a:latin typeface="Perpetua" pitchFamily="18" charset="0"/>
              </a:rPr>
              <a:t>$6,000</a:t>
            </a:r>
            <a:endParaRPr lang="en-US" sz="1700" dirty="0">
              <a:solidFill>
                <a:schemeClr val="tx2"/>
              </a:solidFill>
              <a:latin typeface="Perpetua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058071" y="4579939"/>
            <a:ext cx="3064666" cy="79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715000" y="2057400"/>
            <a:ext cx="641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Perpetua" pitchFamily="18" charset="0"/>
              </a:rPr>
              <a:t>MSC</a:t>
            </a:r>
            <a:endParaRPr lang="en-US" b="1" dirty="0">
              <a:solidFill>
                <a:schemeClr val="bg1"/>
              </a:solidFill>
              <a:latin typeface="Perpetua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447800" y="2286000"/>
            <a:ext cx="4343400" cy="1828800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44"/>
          <p:cNvSpPr>
            <a:spLocks noChangeArrowheads="1"/>
          </p:cNvSpPr>
          <p:nvPr/>
        </p:nvSpPr>
        <p:spPr bwMode="auto">
          <a:xfrm>
            <a:off x="685800" y="2987675"/>
            <a:ext cx="6604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 smtClean="0">
                <a:solidFill>
                  <a:schemeClr val="tx2"/>
                </a:solidFill>
                <a:latin typeface="Perpetua" pitchFamily="18" charset="0"/>
              </a:rPr>
              <a:t>$12,000</a:t>
            </a:r>
            <a:endParaRPr lang="en-US" sz="1700" dirty="0">
              <a:solidFill>
                <a:schemeClr val="tx2"/>
              </a:solidFill>
              <a:latin typeface="Perpetua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2284809" y="4648597"/>
            <a:ext cx="3048794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932488" y="2590800"/>
            <a:ext cx="1558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Perpetua" pitchFamily="18" charset="0"/>
              </a:rPr>
              <a:t>MPC (Supply)</a:t>
            </a:r>
            <a:endParaRPr lang="en-US" b="1" dirty="0">
              <a:solidFill>
                <a:schemeClr val="bg1"/>
              </a:solidFill>
              <a:latin typeface="Perpetua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465931" y="4638675"/>
            <a:ext cx="3029744" cy="79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1668463" y="4656136"/>
            <a:ext cx="3063874" cy="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2894806" y="4647406"/>
            <a:ext cx="3048000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531397" y="4622005"/>
            <a:ext cx="3005133" cy="952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20694" y="6183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68694" y="617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67200" y="617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9494" y="617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447800" y="3122612"/>
            <a:ext cx="5638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48000" y="617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30294" y="617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762000" y="4038600"/>
            <a:ext cx="5610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 smtClean="0">
                <a:solidFill>
                  <a:schemeClr val="tx2"/>
                </a:solidFill>
                <a:latin typeface="Perpetua" pitchFamily="18" charset="0"/>
              </a:rPr>
              <a:t>$8,000</a:t>
            </a:r>
            <a:endParaRPr lang="en-US" sz="1700" dirty="0">
              <a:solidFill>
                <a:schemeClr val="tx2"/>
              </a:solidFill>
              <a:latin typeface="Perpetua" pitchFamily="18" charset="0"/>
            </a:endParaRPr>
          </a:p>
        </p:txBody>
      </p:sp>
      <p:sp>
        <p:nvSpPr>
          <p:cNvPr id="67" name="Right Brace 66"/>
          <p:cNvSpPr/>
          <p:nvPr/>
        </p:nvSpPr>
        <p:spPr>
          <a:xfrm>
            <a:off x="1978152" y="3200400"/>
            <a:ext cx="155448" cy="12192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9" name="Line Callout 1 68"/>
          <p:cNvSpPr/>
          <p:nvPr/>
        </p:nvSpPr>
        <p:spPr>
          <a:xfrm>
            <a:off x="6934200" y="3581400"/>
            <a:ext cx="1752600" cy="2438400"/>
          </a:xfrm>
          <a:prstGeom prst="borderCallout1">
            <a:avLst>
              <a:gd name="adj1" fmla="val 14630"/>
              <a:gd name="adj2" fmla="val -2151"/>
              <a:gd name="adj3" fmla="val 1755"/>
              <a:gd name="adj4" fmla="val -274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 gain to the factory exceeds the external cost borne by the residents</a:t>
            </a:r>
            <a:endParaRPr lang="en-US" sz="2000" dirty="0"/>
          </a:p>
        </p:txBody>
      </p:sp>
      <p:sp>
        <p:nvSpPr>
          <p:cNvPr id="44" name="Right Brace 43"/>
          <p:cNvSpPr/>
          <p:nvPr/>
        </p:nvSpPr>
        <p:spPr>
          <a:xfrm>
            <a:off x="2667000" y="3200400"/>
            <a:ext cx="152400" cy="914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5" name="Right Brace 44"/>
          <p:cNvSpPr/>
          <p:nvPr/>
        </p:nvSpPr>
        <p:spPr>
          <a:xfrm>
            <a:off x="3200400" y="3200400"/>
            <a:ext cx="152400" cy="6858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Right Brace 54"/>
          <p:cNvSpPr/>
          <p:nvPr/>
        </p:nvSpPr>
        <p:spPr>
          <a:xfrm>
            <a:off x="3810000" y="3200400"/>
            <a:ext cx="152400" cy="4572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1439863" y="4114800"/>
            <a:ext cx="11991" cy="2022475"/>
          </a:xfrm>
          <a:prstGeom prst="line">
            <a:avLst/>
          </a:prstGeom>
          <a:ln w="571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8" grpId="0"/>
      <p:bldP spid="20505" grpId="0"/>
      <p:bldP spid="28" grpId="0"/>
      <p:bldP spid="32" grpId="0"/>
      <p:bldP spid="34" grpId="0"/>
      <p:bldP spid="61" grpId="0"/>
      <p:bldP spid="67" grpId="0" animBg="1"/>
      <p:bldP spid="69" grpId="0" animBg="1"/>
      <p:bldP spid="44" grpId="0" animBg="1"/>
      <p:bldP spid="45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Introduction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market fails to achieve an efficient allocation of resources, government intervention can potentially remedy the problem.</a:t>
            </a:r>
          </a:p>
          <a:p>
            <a:r>
              <a:rPr lang="en-US" dirty="0" smtClean="0"/>
              <a:t>However, government intervention may result in more inefficiency</a:t>
            </a:r>
          </a:p>
          <a:p>
            <a:r>
              <a:rPr lang="en-US" dirty="0" smtClean="0"/>
              <a:t>Under certain conditions individuals may be able to remedy the market failure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The residents have the right to clean air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factory pays the residents for each unit </a:t>
            </a: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resulting emissions</a:t>
            </a:r>
            <a:r>
              <a:rPr kumimoji="0" lang="en-US" sz="3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aseline="0" dirty="0" smtClean="0"/>
              <a:t>The factory produces</a:t>
            </a:r>
            <a:r>
              <a:rPr lang="en-US" sz="3000" dirty="0" smtClean="0"/>
              <a:t> up to 4 units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-762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The factory has the right to pollute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3F6F9"/>
          </a:solidFill>
          <a:ln w="2174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19238" y="1682750"/>
            <a:ext cx="6253162" cy="4718050"/>
          </a:xfrm>
          <a:prstGeom prst="rect">
            <a:avLst/>
          </a:prstGeom>
          <a:solidFill>
            <a:srgbClr val="F2F4F8"/>
          </a:solidFill>
          <a:ln w="1968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1F4F7"/>
          </a:solidFill>
          <a:ln w="1778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0F2F5"/>
          </a:solidFill>
          <a:ln w="1571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EF1F4"/>
          </a:solidFill>
          <a:ln w="1381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DEFF3"/>
          </a:solidFill>
          <a:ln w="1190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BEEF2"/>
          </a:solidFill>
          <a:ln w="9842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9EBF0"/>
          </a:solidFill>
          <a:ln w="587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439863" y="1584325"/>
            <a:ext cx="6234112" cy="4586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1439863" y="1584325"/>
            <a:ext cx="6234112" cy="4586288"/>
          </a:xfrm>
          <a:custGeom>
            <a:avLst/>
            <a:gdLst>
              <a:gd name="T0" fmla="*/ 0 w 3927"/>
              <a:gd name="T1" fmla="*/ 0 h 2889"/>
              <a:gd name="T2" fmla="*/ 0 w 3927"/>
              <a:gd name="T3" fmla="*/ 2147483647 h 2889"/>
              <a:gd name="T4" fmla="*/ 2147483647 w 3927"/>
              <a:gd name="T5" fmla="*/ 2147483647 h 2889"/>
              <a:gd name="T6" fmla="*/ 0 60000 65536"/>
              <a:gd name="T7" fmla="*/ 0 60000 65536"/>
              <a:gd name="T8" fmla="*/ 0 60000 65536"/>
              <a:gd name="T9" fmla="*/ 0 w 3927"/>
              <a:gd name="T10" fmla="*/ 0 h 2889"/>
              <a:gd name="T11" fmla="*/ 3927 w 3927"/>
              <a:gd name="T12" fmla="*/ 2889 h 28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7" h="2889">
                <a:moveTo>
                  <a:pt x="0" y="0"/>
                </a:moveTo>
                <a:lnTo>
                  <a:pt x="0" y="2889"/>
                </a:lnTo>
                <a:lnTo>
                  <a:pt x="3927" y="288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781800" y="6111875"/>
            <a:ext cx="9842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>
                <a:solidFill>
                  <a:srgbClr val="000000"/>
                </a:solidFill>
                <a:latin typeface="Perpetua" pitchFamily="18" charset="0"/>
              </a:rPr>
              <a:t>Quantity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497" name="Rectangle 18"/>
          <p:cNvSpPr>
            <a:spLocks noChangeArrowheads="1"/>
          </p:cNvSpPr>
          <p:nvPr/>
        </p:nvSpPr>
        <p:spPr bwMode="auto">
          <a:xfrm>
            <a:off x="1166813" y="6256338"/>
            <a:ext cx="1000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chemeClr val="tx2"/>
                </a:solidFill>
                <a:latin typeface="Perpetua" pitchFamily="18" charset="0"/>
              </a:rPr>
              <a:t>0</a:t>
            </a:r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498" name="Rectangle 19"/>
          <p:cNvSpPr>
            <a:spLocks noChangeArrowheads="1"/>
          </p:cNvSpPr>
          <p:nvPr/>
        </p:nvSpPr>
        <p:spPr bwMode="auto">
          <a:xfrm>
            <a:off x="1173163" y="1539875"/>
            <a:ext cx="100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>
                <a:solidFill>
                  <a:schemeClr val="tx2"/>
                </a:solidFill>
                <a:latin typeface="Perpetua" pitchFamily="18" charset="0"/>
              </a:rPr>
              <a:t>$</a:t>
            </a:r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508" name="Rectangle 22"/>
          <p:cNvSpPr>
            <a:spLocks noChangeArrowheads="1"/>
          </p:cNvSpPr>
          <p:nvPr/>
        </p:nvSpPr>
        <p:spPr bwMode="auto">
          <a:xfrm>
            <a:off x="7239000" y="3200400"/>
            <a:ext cx="11862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Perpetua" pitchFamily="18" charset="0"/>
              </a:rPr>
              <a:t>P</a:t>
            </a:r>
            <a:endParaRPr lang="en-US" sz="17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447800" y="2743200"/>
            <a:ext cx="4495800" cy="19034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5" name="Rectangle 44"/>
          <p:cNvSpPr>
            <a:spLocks noChangeArrowheads="1"/>
          </p:cNvSpPr>
          <p:nvPr/>
        </p:nvSpPr>
        <p:spPr bwMode="auto">
          <a:xfrm>
            <a:off x="762000" y="4538663"/>
            <a:ext cx="5610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 smtClean="0">
                <a:solidFill>
                  <a:schemeClr val="tx2"/>
                </a:solidFill>
                <a:latin typeface="Perpetua" pitchFamily="18" charset="0"/>
              </a:rPr>
              <a:t>$6,000</a:t>
            </a:r>
            <a:endParaRPr lang="en-US" sz="1700" dirty="0">
              <a:solidFill>
                <a:schemeClr val="tx2"/>
              </a:solidFill>
              <a:latin typeface="Perpetua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058071" y="4579939"/>
            <a:ext cx="3064666" cy="79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715000" y="2057400"/>
            <a:ext cx="641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Perpetua" pitchFamily="18" charset="0"/>
              </a:rPr>
              <a:t>MSC</a:t>
            </a:r>
            <a:endParaRPr lang="en-US" b="1" dirty="0">
              <a:solidFill>
                <a:schemeClr val="bg1"/>
              </a:solidFill>
              <a:latin typeface="Perpetua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447800" y="2286000"/>
            <a:ext cx="4343400" cy="1828800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44"/>
          <p:cNvSpPr>
            <a:spLocks noChangeArrowheads="1"/>
          </p:cNvSpPr>
          <p:nvPr/>
        </p:nvSpPr>
        <p:spPr bwMode="auto">
          <a:xfrm>
            <a:off x="685800" y="2987675"/>
            <a:ext cx="6604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 smtClean="0">
                <a:solidFill>
                  <a:schemeClr val="tx2"/>
                </a:solidFill>
                <a:latin typeface="Perpetua" pitchFamily="18" charset="0"/>
              </a:rPr>
              <a:t>$12,000</a:t>
            </a:r>
            <a:endParaRPr lang="en-US" sz="1700" dirty="0">
              <a:solidFill>
                <a:schemeClr val="tx2"/>
              </a:solidFill>
              <a:latin typeface="Perpetua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2284809" y="4648597"/>
            <a:ext cx="3048794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932488" y="2590800"/>
            <a:ext cx="1558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Perpetua" pitchFamily="18" charset="0"/>
              </a:rPr>
              <a:t>MPC (Supply)</a:t>
            </a:r>
            <a:endParaRPr lang="en-US" b="1" dirty="0">
              <a:solidFill>
                <a:schemeClr val="bg1"/>
              </a:solidFill>
              <a:latin typeface="Perpetua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465931" y="4638675"/>
            <a:ext cx="3029744" cy="79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1668463" y="4656136"/>
            <a:ext cx="3063874" cy="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2894806" y="4647406"/>
            <a:ext cx="3048000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531397" y="4622005"/>
            <a:ext cx="3005133" cy="952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20694" y="6183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68694" y="617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67200" y="617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9494" y="617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447800" y="3122612"/>
            <a:ext cx="5638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48000" y="617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30294" y="617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Oval 42"/>
          <p:cNvSpPr>
            <a:spLocks noChangeArrowheads="1"/>
          </p:cNvSpPr>
          <p:nvPr/>
        </p:nvSpPr>
        <p:spPr bwMode="auto">
          <a:xfrm>
            <a:off x="4953000" y="3048000"/>
            <a:ext cx="136525" cy="13652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762000" y="4038600"/>
            <a:ext cx="5610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 smtClean="0">
                <a:solidFill>
                  <a:schemeClr val="tx2"/>
                </a:solidFill>
                <a:latin typeface="Perpetua" pitchFamily="18" charset="0"/>
              </a:rPr>
              <a:t>$8,000</a:t>
            </a:r>
            <a:endParaRPr lang="en-US" sz="1700" dirty="0">
              <a:solidFill>
                <a:schemeClr val="tx2"/>
              </a:solidFill>
              <a:latin typeface="Perpetua" pitchFamily="18" charset="0"/>
            </a:endParaRPr>
          </a:p>
        </p:txBody>
      </p:sp>
      <p:sp>
        <p:nvSpPr>
          <p:cNvPr id="67" name="Right Brace 66"/>
          <p:cNvSpPr/>
          <p:nvPr/>
        </p:nvSpPr>
        <p:spPr>
          <a:xfrm>
            <a:off x="5029200" y="2667000"/>
            <a:ext cx="155448" cy="3810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9" name="Line Callout 1 68"/>
          <p:cNvSpPr/>
          <p:nvPr/>
        </p:nvSpPr>
        <p:spPr>
          <a:xfrm>
            <a:off x="6934200" y="3581400"/>
            <a:ext cx="1752600" cy="2438400"/>
          </a:xfrm>
          <a:prstGeom prst="borderCallout1">
            <a:avLst>
              <a:gd name="adj1" fmla="val 14630"/>
              <a:gd name="adj2" fmla="val -2151"/>
              <a:gd name="adj3" fmla="val -28879"/>
              <a:gd name="adj4" fmla="val -97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 external cost borne by the residents exceeds the gain to the factory</a:t>
            </a:r>
            <a:endParaRPr lang="en-US" sz="2000" dirty="0"/>
          </a:p>
        </p:txBody>
      </p:sp>
      <p:sp>
        <p:nvSpPr>
          <p:cNvPr id="70" name="Right Brace 69"/>
          <p:cNvSpPr/>
          <p:nvPr/>
        </p:nvSpPr>
        <p:spPr>
          <a:xfrm>
            <a:off x="4495800" y="2895600"/>
            <a:ext cx="155448" cy="3810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1" name="Right Brace 70"/>
          <p:cNvSpPr/>
          <p:nvPr/>
        </p:nvSpPr>
        <p:spPr>
          <a:xfrm>
            <a:off x="3886200" y="3124200"/>
            <a:ext cx="155448" cy="3810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5025147" y="3124994"/>
            <a:ext cx="4054" cy="3012281"/>
          </a:xfrm>
          <a:prstGeom prst="line">
            <a:avLst/>
          </a:prstGeom>
          <a:ln w="571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8" grpId="0"/>
      <p:bldP spid="20505" grpId="0"/>
      <p:bldP spid="28" grpId="0"/>
      <p:bldP spid="32" grpId="0"/>
      <p:bldP spid="34" grpId="1"/>
      <p:bldP spid="59" grpId="0" animBg="1"/>
      <p:bldP spid="61" grpId="0"/>
      <p:bldP spid="67" grpId="0" animBg="1"/>
      <p:bldP spid="69" grpId="0" animBg="1"/>
      <p:bldP spid="70" grpId="0" animBg="1"/>
      <p:bldP spid="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The factory has the right to pollute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residents pay the factory to reduce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its production (and </a:t>
            </a:r>
            <a:r>
              <a:rPr lang="en-US" sz="3000" dirty="0" smtClean="0"/>
              <a:t>emissions as well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aseline="0" dirty="0" smtClean="0"/>
              <a:t>The factory produces</a:t>
            </a:r>
            <a:r>
              <a:rPr lang="en-US" sz="3000" dirty="0" smtClean="0"/>
              <a:t> up to 4 units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Documents and Settings\rahmed\Local Settings\Temporary Internet Files\Content.IE5\WA3ZNTO4\MCBD07687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2258" y="3733800"/>
            <a:ext cx="2076540" cy="2815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Efficient Outcome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efficient outcome is achieved regardless of the specific legal system that defines property rights</a:t>
            </a:r>
          </a:p>
          <a:p>
            <a:r>
              <a:rPr lang="en-US" dirty="0" smtClean="0"/>
              <a:t>However, the specific legal system chosen will determine income distribution </a:t>
            </a:r>
          </a:p>
          <a:p>
            <a:r>
              <a:rPr lang="en-US" dirty="0" smtClean="0"/>
              <a:t>Note that the efficient outcome can be achieved through a tax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Tradable pollution permits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the government has an emissions reduction target, it can achieve it through a quota system that limits emissions of each firm to a certain level</a:t>
            </a:r>
          </a:p>
          <a:p>
            <a:r>
              <a:rPr lang="en-US" dirty="0" smtClean="0"/>
              <a:t>However, when the cost of abatement differs among firms, a uniform quota will not be efficient</a:t>
            </a:r>
          </a:p>
          <a:p>
            <a:r>
              <a:rPr lang="en-US" dirty="0" smtClean="0"/>
              <a:t>A system of tradable permits is a cost effective way to achieve a pollution reduction target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Tradable Permit Game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447800"/>
            <a:ext cx="3810000" cy="518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Trading Game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You are one firm in a market that makes a profit of $38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You generate 3 units of SO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emissions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Your abatement cost is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$20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 unit of emissions.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You will comply with the environmental regulation announced with the minimum cost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If you incur losses, you exit the industry.  The winner is the firm that realizes the maximum profit.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447800"/>
            <a:ext cx="3810000" cy="518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Trading Game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You are one firm in a market that makes a profit of $38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You generate 3 units of SO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emissions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Your abatement cost is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$10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 unit of emissions.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You will comply with the environmental regulation announced with the minimum cost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If you incur losses, you exit the industry.  The winner is the firm that realizes the maximum profit.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Tradable Permit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Polluters with the low cost of abatement will choose to abate and sell the permits to firms with the high cost of abatement</a:t>
            </a:r>
          </a:p>
          <a:p>
            <a:r>
              <a:rPr lang="en-US" dirty="0" smtClean="0"/>
              <a:t>The permit system, encourages technological innovation to achieve pollution reduction, in comparison to a command and control mechanism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7391400" cy="45720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Ownership as a bundle of property rights.</a:t>
            </a:r>
          </a:p>
          <a:p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Property rights convey the right to benefit or harm oneself or others.  Thus, the relationship between property rights and externalities.</a:t>
            </a:r>
          </a:p>
          <a:p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Internalizing an externality refers to a change or redefinition of property rights that is welfare improving</a:t>
            </a:r>
          </a:p>
          <a:p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This will be true in the absence of transactions costs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Example: Military draft, smoke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Towards a Theory of Property Rights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6148" name="Picture 4" descr="http://web.uconn.edu/langlois/E267_agency_files/slide0186_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1114425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13" y="2819400"/>
            <a:ext cx="1459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Harold </a:t>
            </a:r>
            <a:r>
              <a:rPr lang="en-US" sz="1400" dirty="0" err="1" smtClean="0">
                <a:solidFill>
                  <a:prstClr val="white"/>
                </a:solidFill>
              </a:rPr>
              <a:t>Demsetz</a:t>
            </a:r>
            <a:endParaRPr lang="en-US" sz="1400" dirty="0" smtClean="0">
              <a:solidFill>
                <a:prstClr val="white"/>
              </a:solidFill>
            </a:endParaRPr>
          </a:p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1930-</a:t>
            </a:r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7391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 change in property rights will emerge as the external benefits or costs change (property rights over land among American Indians)</a:t>
            </a:r>
          </a:p>
          <a:p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Demsetz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was the first to propose  emissions trading as a way of giving polluters an economic incentive to reduce </a:t>
            </a:r>
            <a:r>
              <a:rPr lang="en-US" sz="240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their pollution</a:t>
            </a: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Towards a Theory of Property Rights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6148" name="Picture 4" descr="http://web.uconn.edu/langlois/E267_agency_files/slide0186_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1114425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13" y="2819400"/>
            <a:ext cx="1459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Harold </a:t>
            </a:r>
            <a:r>
              <a:rPr lang="en-US" sz="1400" dirty="0" err="1" smtClean="0">
                <a:solidFill>
                  <a:prstClr val="white"/>
                </a:solidFill>
              </a:rPr>
              <a:t>Demsetz</a:t>
            </a:r>
            <a:endParaRPr lang="en-US" sz="1400" dirty="0" smtClean="0">
              <a:solidFill>
                <a:prstClr val="white"/>
              </a:solidFill>
            </a:endParaRPr>
          </a:p>
          <a:p>
            <a:r>
              <a:rPr lang="en-US" sz="1400" dirty="0" smtClean="0">
                <a:solidFill>
                  <a:prstClr val="white"/>
                </a:solidFill>
              </a:rPr>
              <a:t>1930-</a:t>
            </a:r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7825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9900"/>
                </a:solidFill>
              </a:rPr>
              <a:t>What do </a:t>
            </a:r>
            <a:r>
              <a:rPr lang="en-US" sz="4000" dirty="0" smtClean="0">
                <a:solidFill>
                  <a:srgbClr val="FF9900"/>
                </a:solidFill>
              </a:rPr>
              <a:t>Institutions of </a:t>
            </a:r>
            <a:r>
              <a:rPr lang="en-US" sz="4000" dirty="0">
                <a:solidFill>
                  <a:srgbClr val="FF9900"/>
                </a:solidFill>
              </a:rPr>
              <a:t>property rights do?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3075"/>
            <a:ext cx="8229600" cy="4530725"/>
          </a:xfrm>
        </p:spPr>
        <p:txBody>
          <a:bodyPr/>
          <a:lstStyle/>
          <a:p>
            <a:r>
              <a:rPr lang="en-US"/>
              <a:t>Identify ownership of resources, goods and services, and thus</a:t>
            </a:r>
          </a:p>
          <a:p>
            <a:r>
              <a:rPr lang="en-US"/>
              <a:t>Enable the transfer of ownership from one individual to another (or from the government) and</a:t>
            </a:r>
          </a:p>
          <a:p>
            <a:r>
              <a:rPr lang="en-US"/>
              <a:t>Protect private property rights.</a:t>
            </a:r>
          </a:p>
        </p:txBody>
      </p:sp>
      <p:pic>
        <p:nvPicPr>
          <p:cNvPr id="1000453" name="Picture 5" descr="MCj023180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900" y="3857625"/>
            <a:ext cx="2370138" cy="267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394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1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Government Failure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a government policy results in more inefficient allocation of resources than would exist in its absence.</a:t>
            </a:r>
            <a:endParaRPr lang="en-US" dirty="0"/>
          </a:p>
        </p:txBody>
      </p:sp>
      <p:pic>
        <p:nvPicPr>
          <p:cNvPr id="16385" name="Picture 1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282" y="3886200"/>
            <a:ext cx="2538802" cy="2138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58" y="1600200"/>
            <a:ext cx="8288641" cy="4572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Challenges facing less developed countries 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Poverty per se not the problem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Property not owned in a way to generate value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Weak legal system that  cannot define ownership over assets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Economy resembles the Wild West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Industrial revolution and the rural urban migration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Immigrants faced walls that barred them from legality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Becoming legally recognized is costly and time consuming</a:t>
            </a:r>
          </a:p>
          <a:p>
            <a:pPr marL="448056" lvl="1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smtClean="0">
                <a:solidFill>
                  <a:srgbClr val="FFC000"/>
                </a:solidFill>
              </a:rPr>
              <a:t>The Mystery of Capital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147906" name="Picture 2" descr="http://www.unc.edu/news/pics/visiting/de_soto_herna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864" y="407766"/>
            <a:ext cx="1668719" cy="19544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578" y="2686908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none" dirty="0" smtClean="0"/>
              <a:t>Hernando De Soto</a:t>
            </a:r>
            <a:endParaRPr lang="en-US" sz="1200" u="none" dirty="0"/>
          </a:p>
        </p:txBody>
      </p:sp>
      <p:sp>
        <p:nvSpPr>
          <p:cNvPr id="6" name="TextBox 5"/>
          <p:cNvSpPr txBox="1"/>
          <p:nvPr/>
        </p:nvSpPr>
        <p:spPr>
          <a:xfrm>
            <a:off x="556065" y="6227802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 smtClean="0">
                <a:latin typeface="Times New Roman" pitchFamily="18" charset="0"/>
                <a:cs typeface="Times New Roman" pitchFamily="18" charset="0"/>
              </a:rPr>
              <a:t>Soto, H. (2000). The Mystery of Capital. Basic Books</a:t>
            </a:r>
            <a:endParaRPr lang="en-US" sz="1600" u="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58" y="1600200"/>
            <a:ext cx="8288641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Capital is created through saving or borrowing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While the benefit from capital investment (in terms of production created over time) can exceed the cost, lenders are reluctant to lend money for capital investment in the absence of a collateral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developed countries, assets (or properties) lead two parallel lives.  They serve an immediate purpose and they act as collateral for loans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developing countries assets can not create capital because of undefined property rights.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result is $9.3 trillions in dead capital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Dead Capital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065" y="6227802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 smtClean="0">
                <a:latin typeface="Times New Roman" pitchFamily="18" charset="0"/>
                <a:cs typeface="Times New Roman" pitchFamily="18" charset="0"/>
              </a:rPr>
              <a:t>Soto, H. (2000). The Mystery of Capital. Basic Books</a:t>
            </a:r>
            <a:endParaRPr lang="en-US" sz="1600" u="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9900"/>
                </a:solidFill>
              </a:rPr>
              <a:t>Informal Ownership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Why not have a property rights system?</a:t>
            </a:r>
          </a:p>
          <a:p>
            <a:r>
              <a:rPr lang="en-US" dirty="0" smtClean="0"/>
              <a:t>Government </a:t>
            </a:r>
            <a:r>
              <a:rPr lang="en-US" dirty="0"/>
              <a:t>bureaucracy makes it costly for </a:t>
            </a:r>
            <a:r>
              <a:rPr lang="en-US" dirty="0" smtClean="0"/>
              <a:t>individuals and businesses </a:t>
            </a:r>
            <a:r>
              <a:rPr lang="en-US" dirty="0"/>
              <a:t>to obtain legal property rights</a:t>
            </a:r>
          </a:p>
          <a:p>
            <a:r>
              <a:rPr lang="en-US" dirty="0" smtClean="0"/>
              <a:t>The high cost of access to the legal system results in the poor operating in the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extralegal system </a:t>
            </a:r>
            <a:r>
              <a:rPr lang="en-US" dirty="0" smtClean="0"/>
              <a:t>where land </a:t>
            </a:r>
            <a:r>
              <a:rPr lang="en-US" dirty="0"/>
              <a:t>and goods are owned informally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065" y="6227802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 smtClean="0">
                <a:latin typeface="Times New Roman" pitchFamily="18" charset="0"/>
                <a:cs typeface="Times New Roman" pitchFamily="18" charset="0"/>
              </a:rPr>
              <a:t>Soto, H. (2000). The Mystery of Capital. Basic Books</a:t>
            </a:r>
            <a:endParaRPr lang="en-US" sz="1600" u="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0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4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BCE0FC"/>
                </a:solidFill>
              </a:rPr>
              <a:t>Extra legal businesses</a:t>
            </a:r>
            <a:r>
              <a:rPr lang="en-US" dirty="0"/>
              <a:t> refers to those that are pushed to the underground economy.</a:t>
            </a:r>
          </a:p>
          <a:p>
            <a:r>
              <a:rPr lang="en-US" dirty="0"/>
              <a:t>Extralegal businesses suffer because of</a:t>
            </a:r>
          </a:p>
          <a:p>
            <a:pPr lvl="1"/>
            <a:r>
              <a:rPr lang="en-US" sz="2400" dirty="0"/>
              <a:t>Inability to grow by selling shares</a:t>
            </a:r>
          </a:p>
          <a:p>
            <a:pPr lvl="1"/>
            <a:r>
              <a:rPr lang="en-US" sz="2400" dirty="0"/>
              <a:t>High risks – no limited liability, no insurance</a:t>
            </a:r>
          </a:p>
          <a:p>
            <a:pPr lvl="1"/>
            <a:r>
              <a:rPr lang="en-US" sz="2400" dirty="0"/>
              <a:t>Inability to use property as collateral for loan</a:t>
            </a:r>
          </a:p>
          <a:p>
            <a:pPr lvl="1"/>
            <a:r>
              <a:rPr lang="en-US" sz="2400" dirty="0"/>
              <a:t>Distorting incentives to invest </a:t>
            </a:r>
          </a:p>
          <a:p>
            <a:pPr lvl="1"/>
            <a:r>
              <a:rPr lang="en-US" sz="2400" dirty="0"/>
              <a:t>Many businesses operating at a small scale and thus unable to benefit from economies of scale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Ctr="0"/>
          <a:lstStyle/>
          <a:p>
            <a:r>
              <a:rPr lang="en-US" sz="4000" dirty="0" smtClean="0">
                <a:solidFill>
                  <a:srgbClr val="FF9900"/>
                </a:solidFill>
              </a:rPr>
              <a:t>Extra Legal Sector</a:t>
            </a:r>
            <a:endParaRPr lang="en-US" sz="4000" dirty="0">
              <a:solidFill>
                <a:srgbClr val="FF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065" y="6227802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 smtClean="0">
                <a:latin typeface="Times New Roman" pitchFamily="18" charset="0"/>
                <a:cs typeface="Times New Roman" pitchFamily="18" charset="0"/>
              </a:rPr>
              <a:t>Soto, H. (2000). The Mystery of Capital. Basic Books</a:t>
            </a:r>
            <a:endParaRPr lang="en-US" sz="1600" u="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505200" y="3276600"/>
            <a:ext cx="5486400" cy="3505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Government Failure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causes of government failure:</a:t>
            </a:r>
          </a:p>
          <a:p>
            <a:pPr lvl="1"/>
            <a:r>
              <a:rPr lang="en-US" dirty="0" smtClean="0"/>
              <a:t>Imperfect information</a:t>
            </a:r>
          </a:p>
          <a:p>
            <a:pPr lvl="1">
              <a:buNone/>
            </a:pPr>
            <a:r>
              <a:rPr lang="en-US" dirty="0" smtClean="0"/>
              <a:t>Lack of information on benefits and costs of certain actions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042055" y="3656012"/>
            <a:ext cx="4116124" cy="2831958"/>
            <a:chOff x="1627" y="1293"/>
            <a:chExt cx="2982" cy="2393"/>
          </a:xfrm>
        </p:grpSpPr>
        <p:sp>
          <p:nvSpPr>
            <p:cNvPr id="5" name="Line 21"/>
            <p:cNvSpPr>
              <a:spLocks noChangeShapeType="1"/>
            </p:cNvSpPr>
            <p:nvPr/>
          </p:nvSpPr>
          <p:spPr bwMode="auto">
            <a:xfrm flipH="1" flipV="1">
              <a:off x="1627" y="1293"/>
              <a:ext cx="2617" cy="2205"/>
            </a:xfrm>
            <a:prstGeom prst="line">
              <a:avLst/>
            </a:prstGeom>
            <a:noFill/>
            <a:ln w="58738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4247" y="3465"/>
              <a:ext cx="36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dirty="0">
                  <a:solidFill>
                    <a:srgbClr val="000000"/>
                  </a:solidFill>
                  <a:latin typeface="Perpetua" pitchFamily="18" charset="0"/>
                </a:rPr>
                <a:t> </a:t>
              </a:r>
              <a:r>
                <a:rPr lang="en-US" sz="1700" b="1" dirty="0" smtClean="0">
                  <a:solidFill>
                    <a:srgbClr val="000000"/>
                  </a:solidFill>
                  <a:latin typeface="Perpetua" pitchFamily="18" charset="0"/>
                </a:rPr>
                <a:t>MPB</a:t>
              </a:r>
              <a:endParaRPr lang="en-US" sz="1700" b="1" dirty="0">
                <a:solidFill>
                  <a:srgbClr val="000000"/>
                </a:solidFill>
                <a:latin typeface="Perpetua" pitchFamily="18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3988032" y="4642205"/>
            <a:ext cx="3487785" cy="10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5337641" y="3427648"/>
            <a:ext cx="3653485" cy="2514366"/>
            <a:chOff x="1069" y="1033"/>
            <a:chExt cx="3136" cy="2125"/>
          </a:xfrm>
        </p:grpSpPr>
        <p:sp>
          <p:nvSpPr>
            <p:cNvPr id="9" name="Line 21"/>
            <p:cNvSpPr>
              <a:spLocks noChangeShapeType="1"/>
            </p:cNvSpPr>
            <p:nvPr/>
          </p:nvSpPr>
          <p:spPr bwMode="auto">
            <a:xfrm flipH="1" flipV="1">
              <a:off x="1069" y="1033"/>
              <a:ext cx="2943" cy="2125"/>
            </a:xfrm>
            <a:prstGeom prst="line">
              <a:avLst/>
            </a:prstGeom>
            <a:noFill/>
            <a:ln w="58738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3750" y="2745"/>
              <a:ext cx="45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dirty="0">
                  <a:solidFill>
                    <a:srgbClr val="000000"/>
                  </a:solidFill>
                  <a:latin typeface="Perpetua" pitchFamily="18" charset="0"/>
                </a:rPr>
                <a:t> MSB </a:t>
              </a:r>
              <a:endParaRPr lang="en-US" sz="1200" b="1" dirty="0">
                <a:solidFill>
                  <a:srgbClr val="000000"/>
                </a:solidFill>
                <a:latin typeface="Perpetua" pitchFamily="18" charset="0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rot="5400000" flipH="1" flipV="1">
            <a:off x="2402961" y="4989512"/>
            <a:ext cx="3124200" cy="1588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65855" y="6551612"/>
            <a:ext cx="4495800" cy="1588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>
            <a:off x="7083552" y="4876800"/>
            <a:ext cx="155448" cy="91440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62800" y="542186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Subsidy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6057106" y="5599906"/>
            <a:ext cx="1905000" cy="1589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4572000" y="3657834"/>
            <a:ext cx="3653485" cy="2514366"/>
            <a:chOff x="1069" y="1033"/>
            <a:chExt cx="3136" cy="2125"/>
          </a:xfrm>
        </p:grpSpPr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 flipV="1">
              <a:off x="1069" y="1033"/>
              <a:ext cx="2943" cy="2125"/>
            </a:xfrm>
            <a:prstGeom prst="line">
              <a:avLst/>
            </a:prstGeom>
            <a:noFill/>
            <a:ln w="58738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3750" y="2745"/>
              <a:ext cx="45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dirty="0">
                  <a:solidFill>
                    <a:srgbClr val="000000"/>
                  </a:solidFill>
                  <a:latin typeface="Perpetua" pitchFamily="18" charset="0"/>
                </a:rPr>
                <a:t> MSB </a:t>
              </a:r>
              <a:endParaRPr lang="en-US" sz="1200" b="1" dirty="0">
                <a:solidFill>
                  <a:srgbClr val="000000"/>
                </a:solidFill>
                <a:latin typeface="Perpetu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Government Failure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causes of government failure:</a:t>
            </a:r>
          </a:p>
          <a:p>
            <a:pPr lvl="1"/>
            <a:r>
              <a:rPr lang="en-US" dirty="0" smtClean="0"/>
              <a:t>Self interested policy makers</a:t>
            </a:r>
          </a:p>
          <a:p>
            <a:pPr lvl="1">
              <a:buNone/>
            </a:pPr>
            <a:r>
              <a:rPr lang="en-US" dirty="0" smtClean="0"/>
              <a:t>Tendency to make decisions in their own best interest.  Adopting short term solutions and policies that are politically feasible, e.g. CAFE vs. gas tax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Government Failure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causes of government failure:</a:t>
            </a:r>
          </a:p>
          <a:p>
            <a:pPr lvl="1"/>
            <a:r>
              <a:rPr lang="en-US" dirty="0" smtClean="0"/>
              <a:t>Inefficiency of Voting</a:t>
            </a:r>
          </a:p>
          <a:p>
            <a:pPr lvl="1">
              <a:buNone/>
            </a:pPr>
            <a:r>
              <a:rPr lang="en-US" dirty="0" smtClean="0"/>
              <a:t>Decisions based on the voting outcome are not necessarily efficient</a:t>
            </a:r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4114800"/>
          <a:ext cx="60960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Mark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Ann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Joe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Tom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Outcome 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Outcome B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6019800"/>
            <a:ext cx="5250861" cy="400110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Outcome A wins, while outcome B is efficient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3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Government Failure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causes of government failure:</a:t>
            </a:r>
          </a:p>
          <a:p>
            <a:pPr lvl="1"/>
            <a:r>
              <a:rPr lang="en-US" dirty="0" smtClean="0"/>
              <a:t>Disincentives from regulation</a:t>
            </a:r>
          </a:p>
          <a:p>
            <a:pPr lvl="1">
              <a:buNone/>
            </a:pPr>
            <a:r>
              <a:rPr lang="en-US" dirty="0" smtClean="0"/>
              <a:t>Regulation aimed at redistribution can reduce incentives to work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376737" cy="4530725"/>
          </a:xfrm>
        </p:spPr>
        <p:txBody>
          <a:bodyPr/>
          <a:lstStyle/>
          <a:p>
            <a:r>
              <a:rPr lang="en-US" i="1" dirty="0">
                <a:solidFill>
                  <a:schemeClr val="tx2">
                    <a:lumMod val="10000"/>
                  </a:schemeClr>
                </a:solidFill>
              </a:rPr>
              <a:t>Utilitarianism</a:t>
            </a:r>
            <a:r>
              <a:rPr lang="en-US" dirty="0"/>
              <a:t> is the political philosophy according to which the government should choose policies to maximize the total </a:t>
            </a:r>
            <a:r>
              <a:rPr lang="en-US" i="1" dirty="0">
                <a:solidFill>
                  <a:schemeClr val="tx2">
                    <a:lumMod val="10000"/>
                  </a:schemeClr>
                </a:solidFill>
              </a:rPr>
              <a:t>utility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/>
              <a:t>of everyone in society.</a:t>
            </a:r>
          </a:p>
          <a:p>
            <a:r>
              <a:rPr lang="en-US" dirty="0"/>
              <a:t>The founders of utilitarianism are the English philosophers Jeremy Bentham and John Stuart Mill.</a:t>
            </a:r>
          </a:p>
        </p:txBody>
      </p:sp>
      <p:sp>
        <p:nvSpPr>
          <p:cNvPr id="83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1. Utilitarianism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12418" name="Picture 2" descr="http://www.wm.edu/as/economics/images/john_stuart_m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1246" y="601576"/>
            <a:ext cx="2000293" cy="2795169"/>
          </a:xfrm>
          <a:prstGeom prst="rect">
            <a:avLst/>
          </a:prstGeom>
          <a:noFill/>
        </p:spPr>
      </p:pic>
      <p:pic>
        <p:nvPicPr>
          <p:cNvPr id="1212420" name="Picture 4" descr="http://www.codepoet.org/~markw/gurps/adv/bedlam/images/npc-JeremyBenth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1222" y="3789935"/>
            <a:ext cx="2197828" cy="24908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67073" y="3404942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John Stuart Mill</a:t>
            </a:r>
            <a:endParaRPr lang="en-US" sz="12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9456" y="6324611"/>
            <a:ext cx="134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Jeremy Bentham</a:t>
            </a:r>
            <a:endParaRPr lang="en-US" sz="12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151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1. Utilitarianism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366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utilitarian case for redistributing income is based on the assumption of diminishing marginal utility.</a:t>
            </a:r>
          </a:p>
          <a:p>
            <a:pPr lvl="1"/>
            <a:r>
              <a:rPr lang="en-US" dirty="0"/>
              <a:t> An extra dollar of income to a poor person provides </a:t>
            </a:r>
            <a:r>
              <a:rPr lang="en-US" dirty="0" smtClean="0"/>
              <a:t>him with </a:t>
            </a:r>
            <a:r>
              <a:rPr lang="en-US" dirty="0"/>
              <a:t>more utility, or well-being, than does an extra dollar to a rich person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Hence, income redistribution from the rich to the poor can raise overall utility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0A9276E-18BD-4544-815D-1B12DB9B45FC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1D92975-2EBB-4795-9742-A837A84D7D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3E3D82-045F-4BD7-AB9E-CADB60F3C9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5980</TotalTime>
  <Words>1609</Words>
  <Application>Microsoft Office PowerPoint</Application>
  <PresentationFormat>On-screen Show (4:3)</PresentationFormat>
  <Paragraphs>233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Technic</vt:lpstr>
      <vt:lpstr>Paper</vt:lpstr>
      <vt:lpstr>1_Paper</vt:lpstr>
      <vt:lpstr>2_Paper</vt:lpstr>
      <vt:lpstr>Private Solutions To Market Failures</vt:lpstr>
      <vt:lpstr>Introduction</vt:lpstr>
      <vt:lpstr>Government Failure</vt:lpstr>
      <vt:lpstr>Government Failure</vt:lpstr>
      <vt:lpstr>Government Failure</vt:lpstr>
      <vt:lpstr>Government Failure</vt:lpstr>
      <vt:lpstr>Government Failure</vt:lpstr>
      <vt:lpstr>1. Utilitarianism</vt:lpstr>
      <vt:lpstr>1. Utilitarianism</vt:lpstr>
      <vt:lpstr>2. Liberalism</vt:lpstr>
      <vt:lpstr>2. Liberalism</vt:lpstr>
      <vt:lpstr>3. Libertarianism</vt:lpstr>
      <vt:lpstr>Coase Theorem</vt:lpstr>
      <vt:lpstr>Coase Theorem</vt:lpstr>
      <vt:lpstr>Coase Theorem: Example </vt:lpstr>
      <vt:lpstr>From the factory’s perspective….</vt:lpstr>
      <vt:lpstr>From the residents’ perspective…..</vt:lpstr>
      <vt:lpstr>Coase Theorem: Example </vt:lpstr>
      <vt:lpstr>The residents have the right to clean air</vt:lpstr>
      <vt:lpstr>The residents have the right to clean air</vt:lpstr>
      <vt:lpstr>The factory has the right to pollute </vt:lpstr>
      <vt:lpstr>The factory has the right to pollute </vt:lpstr>
      <vt:lpstr>The Efficient Outcome</vt:lpstr>
      <vt:lpstr>Tradable pollution permits</vt:lpstr>
      <vt:lpstr>Tradable Permit Game</vt:lpstr>
      <vt:lpstr>Tradable Permit Game</vt:lpstr>
      <vt:lpstr>Towards a Theory of Property Rights</vt:lpstr>
      <vt:lpstr>Towards a Theory of Property Rights</vt:lpstr>
      <vt:lpstr>What do Institutions of property rights do?</vt:lpstr>
      <vt:lpstr>The Mystery of Capital</vt:lpstr>
      <vt:lpstr>Dead Capital</vt:lpstr>
      <vt:lpstr>Informal Ownership</vt:lpstr>
      <vt:lpstr>Extra Legal Sector</vt:lpstr>
    </vt:vector>
  </TitlesOfParts>
  <Company>Trinity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Solutions To Market Failures</dc:title>
  <dc:creator>Information Technology</dc:creator>
  <cp:lastModifiedBy>deleteme</cp:lastModifiedBy>
  <cp:revision>80</cp:revision>
  <dcterms:created xsi:type="dcterms:W3CDTF">2009-04-12T00:45:58Z</dcterms:created>
  <dcterms:modified xsi:type="dcterms:W3CDTF">2014-04-18T00:03:40Z</dcterms:modified>
</cp:coreProperties>
</file>