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4" r:id="rId4"/>
    <p:sldMasterId id="2147483876" r:id="rId5"/>
  </p:sldMasterIdLst>
  <p:sldIdLst>
    <p:sldId id="256" r:id="rId6"/>
    <p:sldId id="265" r:id="rId7"/>
    <p:sldId id="258" r:id="rId8"/>
    <p:sldId id="257" r:id="rId9"/>
    <p:sldId id="275" r:id="rId10"/>
    <p:sldId id="277" r:id="rId11"/>
    <p:sldId id="276" r:id="rId12"/>
    <p:sldId id="278" r:id="rId13"/>
    <p:sldId id="279" r:id="rId14"/>
    <p:sldId id="308" r:id="rId15"/>
    <p:sldId id="282" r:id="rId16"/>
    <p:sldId id="283" r:id="rId17"/>
    <p:sldId id="284" r:id="rId18"/>
    <p:sldId id="285" r:id="rId19"/>
    <p:sldId id="286" r:id="rId20"/>
    <p:sldId id="259" r:id="rId21"/>
    <p:sldId id="271" r:id="rId22"/>
    <p:sldId id="287" r:id="rId23"/>
    <p:sldId id="288" r:id="rId24"/>
    <p:sldId id="272" r:id="rId25"/>
    <p:sldId id="273" r:id="rId26"/>
    <p:sldId id="274" r:id="rId27"/>
    <p:sldId id="269" r:id="rId28"/>
    <p:sldId id="289" r:id="rId29"/>
    <p:sldId id="290" r:id="rId30"/>
    <p:sldId id="291" r:id="rId31"/>
    <p:sldId id="292" r:id="rId32"/>
    <p:sldId id="294" r:id="rId33"/>
    <p:sldId id="295" r:id="rId34"/>
    <p:sldId id="293" r:id="rId35"/>
    <p:sldId id="296" r:id="rId36"/>
    <p:sldId id="299" r:id="rId37"/>
    <p:sldId id="270" r:id="rId38"/>
    <p:sldId id="297" r:id="rId39"/>
    <p:sldId id="309" r:id="rId40"/>
    <p:sldId id="300" r:id="rId41"/>
    <p:sldId id="301" r:id="rId42"/>
    <p:sldId id="311" r:id="rId43"/>
    <p:sldId id="310" r:id="rId44"/>
    <p:sldId id="313" r:id="rId45"/>
    <p:sldId id="312" r:id="rId46"/>
    <p:sldId id="302" r:id="rId47"/>
    <p:sldId id="303" r:id="rId48"/>
    <p:sldId id="304" r:id="rId49"/>
    <p:sldId id="306" r:id="rId50"/>
    <p:sldId id="260" r:id="rId5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FF33"/>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varScale="1">
        <p:scale>
          <a:sx n="74" d="100"/>
          <a:sy n="74" d="100"/>
        </p:scale>
        <p:origin x="-1254"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slide" Target="slides/slide42.xml"/><Relationship Id="rId50" Type="http://schemas.openxmlformats.org/officeDocument/2006/relationships/slide" Target="slides/slide45.xml"/><Relationship Id="rId55" Type="http://schemas.openxmlformats.org/officeDocument/2006/relationships/tableStyles" Target="tableStyles.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9" Type="http://schemas.openxmlformats.org/officeDocument/2006/relationships/slide" Target="slides/slide24.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3" Type="http://schemas.openxmlformats.org/officeDocument/2006/relationships/viewProps" Target="viewProps.xml"/><Relationship Id="rId5" Type="http://schemas.openxmlformats.org/officeDocument/2006/relationships/slideMaster" Target="slideMasters/slideMaster2.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slide" Target="slides/slide43.xml"/><Relationship Id="rId8" Type="http://schemas.openxmlformats.org/officeDocument/2006/relationships/slide" Target="slides/slide3.xml"/><Relationship Id="rId51" Type="http://schemas.openxmlformats.org/officeDocument/2006/relationships/slide" Target="slides/slide46.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20" Type="http://schemas.openxmlformats.org/officeDocument/2006/relationships/slide" Target="slides/slide15.xml"/><Relationship Id="rId41" Type="http://schemas.openxmlformats.org/officeDocument/2006/relationships/slide" Target="slides/slide36.xml"/><Relationship Id="rId54"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slide" Target="slides/slide4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Isosceles Triangle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540544" y="776288"/>
            <a:ext cx="8062912" cy="1470025"/>
          </a:xfrm>
        </p:spPr>
        <p:txBody>
          <a:bodyPr anchor="b">
            <a:normAutofit/>
          </a:bodyPr>
          <a:lstStyle>
            <a:lvl1pPr algn="r">
              <a:defRPr sz="4400"/>
            </a:lvl1pPr>
          </a:lstStyle>
          <a:p>
            <a:r>
              <a:rPr kumimoji="0" lang="en-US" smtClean="0"/>
              <a:t>Click to edit Master title style</a:t>
            </a:r>
            <a:endParaRPr kumimoji="0" lang="en-US"/>
          </a:p>
        </p:txBody>
      </p:sp>
      <p:sp>
        <p:nvSpPr>
          <p:cNvPr id="9" name="Subtitle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1371600" y="6012656"/>
            <a:ext cx="5791200" cy="365125"/>
          </a:xfrm>
        </p:spPr>
        <p:txBody>
          <a:bodyPr tIns="0" bIns="0" anchor="t"/>
          <a:lstStyle>
            <a:lvl1pPr algn="r">
              <a:defRPr sz="1000"/>
            </a:lvl1pPr>
          </a:lstStyle>
          <a:p>
            <a:fld id="{47C9B81F-C347-4BEF-BFDF-29C42F48304A}" type="datetimeFigureOut">
              <a:rPr lang="en-US" smtClean="0"/>
              <a:pPr/>
              <a:t>4/25/2013</a:t>
            </a:fld>
            <a:endParaRPr lang="en-US"/>
          </a:p>
        </p:txBody>
      </p:sp>
      <p:sp>
        <p:nvSpPr>
          <p:cNvPr id="17" name="Footer Placeholder 16"/>
          <p:cNvSpPr>
            <a:spLocks noGrp="1"/>
          </p:cNvSpPr>
          <p:nvPr>
            <p:ph type="ftr" sz="quarter" idx="11"/>
          </p:nvPr>
        </p:nvSpPr>
        <p:spPr>
          <a:xfrm>
            <a:off x="1371600" y="5650704"/>
            <a:ext cx="5791200" cy="365125"/>
          </a:xfrm>
        </p:spPr>
        <p:txBody>
          <a:bodyPr tIns="0" bIns="0" anchor="b"/>
          <a:lstStyle>
            <a:lvl1pPr algn="r">
              <a:defRPr sz="1100"/>
            </a:lvl1pPr>
          </a:lstStyle>
          <a:p>
            <a:endParaRPr kumimoji="0" lang="en-US"/>
          </a:p>
        </p:txBody>
      </p:sp>
      <p:sp>
        <p:nvSpPr>
          <p:cNvPr id="29" name="Slide Number Placeholder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042AED99-7FB4-404E-8A97-64753DCE42EC}" type="slidenum">
              <a:rPr kumimoji="0" lang="en-US" smtClean="0"/>
              <a:pPr/>
              <a:t>‹#›</a:t>
            </a:fld>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7C9B81F-C347-4BEF-BFDF-29C42F48304A}" type="datetimeFigureOut">
              <a:rPr lang="en-US" smtClean="0"/>
              <a:pPr/>
              <a:t>4/25/2013</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381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81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7C9B81F-C347-4BEF-BFDF-29C42F48304A}" type="datetimeFigureOut">
              <a:rPr lang="en-US" smtClean="0"/>
              <a:pPr/>
              <a:t>4/25/2013</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Subtitl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Title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en-US" smtClean="0"/>
              <a:t>Click to edit Master title style</a:t>
            </a:r>
            <a:endParaRPr kumimoji="0" lang="en-US"/>
          </a:p>
        </p:txBody>
      </p:sp>
      <p:cxnSp>
        <p:nvCxnSpPr>
          <p:cNvPr id="8" name="Straight Connector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Date Placeholder 14"/>
          <p:cNvSpPr>
            <a:spLocks noGrp="1"/>
          </p:cNvSpPr>
          <p:nvPr>
            <p:ph type="dt" sz="half" idx="10"/>
          </p:nvPr>
        </p:nvSpPr>
        <p:spPr/>
        <p:txBody>
          <a:bodyPr/>
          <a:lstStyle/>
          <a:p>
            <a:fld id="{47C9B81F-C347-4BEF-BFDF-29C42F48304A}" type="datetimeFigureOut">
              <a:rPr lang="en-US" smtClean="0"/>
              <a:pPr/>
              <a:t>4/25/2013</a:t>
            </a:fld>
            <a:endParaRPr lang="en-US"/>
          </a:p>
        </p:txBody>
      </p:sp>
      <p:sp>
        <p:nvSpPr>
          <p:cNvPr id="16" name="Slide Number Placeholder 15"/>
          <p:cNvSpPr>
            <a:spLocks noGrp="1"/>
          </p:cNvSpPr>
          <p:nvPr>
            <p:ph type="sldNum" sz="quarter" idx="11"/>
          </p:nvPr>
        </p:nvSpPr>
        <p:spPr/>
        <p:txBody>
          <a:bodyPr/>
          <a:lstStyle/>
          <a:p>
            <a:fld id="{042AED99-7FB4-404E-8A97-64753DCE42EC}" type="slidenum">
              <a:rPr kumimoji="0" lang="en-US" smtClean="0"/>
              <a:pPr/>
              <a:t>‹#›</a:t>
            </a:fld>
            <a:endParaRPr kumimoji="0" lang="en-US"/>
          </a:p>
        </p:txBody>
      </p:sp>
      <p:sp>
        <p:nvSpPr>
          <p:cNvPr id="17" name="Footer Placeholder 16"/>
          <p:cNvSpPr>
            <a:spLocks noGrp="1"/>
          </p:cNvSpPr>
          <p:nvPr>
            <p:ph type="ftr" sz="quarter" idx="12"/>
          </p:nvPr>
        </p:nvSpPr>
        <p:spPr/>
        <p:txBody>
          <a:bodyPr/>
          <a:lstStyle/>
          <a:p>
            <a:endParaRPr kumimoji="0"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524000"/>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4" name="Date Placeholder 13"/>
          <p:cNvSpPr>
            <a:spLocks noGrp="1"/>
          </p:cNvSpPr>
          <p:nvPr>
            <p:ph type="dt" sz="half" idx="14"/>
          </p:nvPr>
        </p:nvSpPr>
        <p:spPr/>
        <p:txBody>
          <a:bodyPr/>
          <a:lstStyle/>
          <a:p>
            <a:fld id="{47C9B81F-C347-4BEF-BFDF-29C42F48304A}" type="datetimeFigureOut">
              <a:rPr lang="en-US" smtClean="0"/>
              <a:pPr/>
              <a:t>4/25/2013</a:t>
            </a:fld>
            <a:endParaRPr lang="en-US"/>
          </a:p>
        </p:txBody>
      </p:sp>
      <p:sp>
        <p:nvSpPr>
          <p:cNvPr id="15" name="Slide Number Placeholder 14"/>
          <p:cNvSpPr>
            <a:spLocks noGrp="1"/>
          </p:cNvSpPr>
          <p:nvPr>
            <p:ph type="sldNum" sz="quarter" idx="15"/>
          </p:nvPr>
        </p:nvSpPr>
        <p:spPr/>
        <p:txBody>
          <a:bodyPr/>
          <a:lstStyle>
            <a:lvl1pPr algn="ctr">
              <a:defRPr/>
            </a:lvl1pPr>
          </a:lstStyle>
          <a:p>
            <a:fld id="{042AED99-7FB4-404E-8A97-64753DCE42EC}" type="slidenum">
              <a:rPr kumimoji="0" lang="en-US" smtClean="0"/>
              <a:pPr/>
              <a:t>‹#›</a:t>
            </a:fld>
            <a:endParaRPr kumimoji="0" lang="en-US"/>
          </a:p>
        </p:txBody>
      </p:sp>
      <p:sp>
        <p:nvSpPr>
          <p:cNvPr id="16" name="Footer Placeholder 15"/>
          <p:cNvSpPr>
            <a:spLocks noGrp="1"/>
          </p:cNvSpPr>
          <p:nvPr>
            <p:ph type="ftr" sz="quarter" idx="16"/>
          </p:nvPr>
        </p:nvSpPr>
        <p:spPr/>
        <p:txBody>
          <a:bodyPr/>
          <a:lstStyle/>
          <a:p>
            <a:endParaRPr kumimoji="0" lang="en-US"/>
          </a:p>
        </p:txBody>
      </p:sp>
      <p:sp>
        <p:nvSpPr>
          <p:cNvPr id="17" name="Title 16"/>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7C9B81F-C347-4BEF-BFDF-29C42F48304A}" type="datetimeFigureOut">
              <a:rPr lang="en-US" smtClean="0"/>
              <a:pPr/>
              <a:t>4/25/2013</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042AED99-7FB4-404E-8A97-64753DCE42EC}" type="slidenum">
              <a:rPr kumimoji="0" lang="en-US" smtClean="0"/>
              <a:pPr/>
              <a:t>‹#›</a:t>
            </a:fld>
            <a:endParaRPr kumimoji="0" lang="en-US"/>
          </a:p>
        </p:txBody>
      </p:sp>
      <p:sp>
        <p:nvSpPr>
          <p:cNvPr id="2" name="Titl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cxnSp>
        <p:nvCxnSpPr>
          <p:cNvPr id="7" name="Straight Connector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47C9B81F-C347-4BEF-BFDF-29C42F48304A}" type="datetimeFigureOut">
              <a:rPr lang="en-US" smtClean="0"/>
              <a:pPr/>
              <a:t>4/25/2013</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042AED99-7FB4-404E-8A97-64753DCE42EC}" type="slidenum">
              <a:rPr kumimoji="0" lang="en-US" smtClean="0"/>
              <a:pPr/>
              <a:t>‹#›</a:t>
            </a:fld>
            <a:endParaRPr kumimoji="0" 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11" name="Content Placeholder 10"/>
          <p:cNvSpPr>
            <a:spLocks noGrp="1"/>
          </p:cNvSpPr>
          <p:nvPr>
            <p:ph sz="half" idx="1"/>
          </p:nvPr>
        </p:nvSpPr>
        <p:spPr>
          <a:xfrm>
            <a:off x="457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042AED99-7FB4-404E-8A97-64753DCE42EC}" type="slidenum">
              <a:rPr kumimoji="0" lang="en-US" smtClean="0"/>
              <a:pPr/>
              <a:t>‹#›</a:t>
            </a:fld>
            <a:endParaRPr kumimoji="0" lang="en-US"/>
          </a:p>
        </p:txBody>
      </p:sp>
      <p:sp>
        <p:nvSpPr>
          <p:cNvPr id="8" name="Footer Placeholder 7"/>
          <p:cNvSpPr>
            <a:spLocks noGrp="1"/>
          </p:cNvSpPr>
          <p:nvPr>
            <p:ph type="ftr" sz="quarter" idx="11"/>
          </p:nvPr>
        </p:nvSpPr>
        <p:spPr/>
        <p:txBody>
          <a:bodyPr/>
          <a:lstStyle/>
          <a:p>
            <a:endParaRPr kumimoji="0" lang="en-US" dirty="0"/>
          </a:p>
        </p:txBody>
      </p:sp>
      <p:sp>
        <p:nvSpPr>
          <p:cNvPr id="7" name="Date Placeholder 6"/>
          <p:cNvSpPr>
            <a:spLocks noGrp="1"/>
          </p:cNvSpPr>
          <p:nvPr>
            <p:ph type="dt" sz="half" idx="10"/>
          </p:nvPr>
        </p:nvSpPr>
        <p:spPr/>
        <p:txBody>
          <a:bodyPr/>
          <a:lstStyle/>
          <a:p>
            <a:fld id="{47C9B81F-C347-4BEF-BFDF-29C42F48304A}" type="datetimeFigureOut">
              <a:rPr lang="en-US" smtClean="0"/>
              <a:pPr/>
              <a:t>4/25/2013</a:t>
            </a:fld>
            <a:endParaRPr lang="en-US"/>
          </a:p>
        </p:txBody>
      </p:sp>
      <p:sp>
        <p:nvSpPr>
          <p:cNvPr id="3" name="Text Placeholder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32" name="Content Placeholder 31"/>
          <p:cNvSpPr>
            <a:spLocks noGrp="1"/>
          </p:cNvSpPr>
          <p:nvPr>
            <p:ph sz="half" idx="2"/>
          </p:nvPr>
        </p:nvSpPr>
        <p:spPr>
          <a:xfrm>
            <a:off x="457200"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4" name="Content Placeholder 33"/>
          <p:cNvSpPr>
            <a:spLocks noGrp="1"/>
          </p:cNvSpPr>
          <p:nvPr>
            <p:ph sz="quarter" idx="4"/>
          </p:nvPr>
        </p:nvSpPr>
        <p:spPr>
          <a:xfrm>
            <a:off x="4649788"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 name="Title 1"/>
          <p:cNvSpPr>
            <a:spLocks noGrp="1"/>
          </p:cNvSpPr>
          <p:nvPr>
            <p:ph type="title"/>
          </p:nvPr>
        </p:nvSpPr>
        <p:spPr>
          <a:xfrm>
            <a:off x="457200" y="155448"/>
            <a:ext cx="8229600" cy="1143000"/>
          </a:xfrm>
        </p:spPr>
        <p:txBody>
          <a:bodyPr anchor="b" anchorCtr="0"/>
          <a:lstStyle>
            <a:lvl1pPr>
              <a:defRPr/>
            </a:lvl1pPr>
          </a:lstStyle>
          <a:p>
            <a:r>
              <a:rPr kumimoji="0" lang="en-US" smtClean="0"/>
              <a:t>Click to edit Master title style</a:t>
            </a:r>
            <a:endParaRPr kumimoji="0" lang="en-US"/>
          </a:p>
        </p:txBody>
      </p:sp>
      <p:sp>
        <p:nvSpPr>
          <p:cNvPr id="12" name="Text Placeholder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cxnSp>
        <p:nvCxnSpPr>
          <p:cNvPr id="10" name="Straight Connector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47C9B81F-C347-4BEF-BFDF-29C42F48304A}" type="datetimeFigureOut">
              <a:rPr lang="en-US" smtClean="0"/>
              <a:pPr/>
              <a:t>4/25/2013</a:t>
            </a:fld>
            <a:endParaRPr lang="en-US"/>
          </a:p>
        </p:txBody>
      </p:sp>
      <p:sp>
        <p:nvSpPr>
          <p:cNvPr id="4" name="Footer Placeholder 3"/>
          <p:cNvSpPr>
            <a:spLocks noGrp="1"/>
          </p:cNvSpPr>
          <p:nvPr>
            <p:ph type="ftr" sz="quarter" idx="11"/>
          </p:nvPr>
        </p:nvSpPr>
        <p:spPr/>
        <p:txBody>
          <a:bodyPr/>
          <a:lstStyle/>
          <a:p>
            <a:endParaRPr kumimoji="0" lang="en-US"/>
          </a:p>
        </p:txBody>
      </p:sp>
      <p:sp>
        <p:nvSpPr>
          <p:cNvPr id="5" name="Slide Number Placeholder 4"/>
          <p:cNvSpPr>
            <a:spLocks noGrp="1"/>
          </p:cNvSpPr>
          <p:nvPr>
            <p:ph type="sldNum" sz="quarter" idx="12"/>
          </p:nvPr>
        </p:nvSpPr>
        <p:spPr/>
        <p:txBody>
          <a:bodyPr/>
          <a:lstStyle/>
          <a:p>
            <a:fld id="{042AED99-7FB4-404E-8A97-64753DCE42EC}" type="slidenum">
              <a:rPr kumimoji="0" lang="en-US" smtClean="0"/>
              <a:pPr/>
              <a:t>‹#›</a:t>
            </a:fld>
            <a:endParaRPr kumimoji="0" 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7C9B81F-C347-4BEF-BFDF-29C42F48304A}" type="datetimeFigureOut">
              <a:rPr lang="en-US" smtClean="0"/>
              <a:pPr/>
              <a:t>4/25/2013</a:t>
            </a:fld>
            <a:endParaRPr lang="en-US"/>
          </a:p>
        </p:txBody>
      </p:sp>
      <p:sp>
        <p:nvSpPr>
          <p:cNvPr id="3" name="Footer Placeholder 2"/>
          <p:cNvSpPr>
            <a:spLocks noGrp="1"/>
          </p:cNvSpPr>
          <p:nvPr>
            <p:ph type="ftr" sz="quarter" idx="11"/>
          </p:nvPr>
        </p:nvSpPr>
        <p:spPr/>
        <p:txBody>
          <a:bodyPr/>
          <a:lstStyle/>
          <a:p>
            <a:endParaRPr kumimoji="0" lang="en-US"/>
          </a:p>
        </p:txBody>
      </p:sp>
      <p:sp>
        <p:nvSpPr>
          <p:cNvPr id="4" name="Slide Number Placeholder 3"/>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457200" y="457200"/>
            <a:ext cx="62484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 name="Text Placeholder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31" name="Titl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8" name="Date Placeholder 7"/>
          <p:cNvSpPr>
            <a:spLocks noGrp="1"/>
          </p:cNvSpPr>
          <p:nvPr>
            <p:ph type="dt" sz="half" idx="14"/>
          </p:nvPr>
        </p:nvSpPr>
        <p:spPr/>
        <p:txBody>
          <a:bodyPr/>
          <a:lstStyle/>
          <a:p>
            <a:fld id="{47C9B81F-C347-4BEF-BFDF-29C42F48304A}" type="datetimeFigureOut">
              <a:rPr lang="en-US" smtClean="0"/>
              <a:pPr/>
              <a:t>4/25/2013</a:t>
            </a:fld>
            <a:endParaRPr lang="en-US"/>
          </a:p>
        </p:txBody>
      </p:sp>
      <p:sp>
        <p:nvSpPr>
          <p:cNvPr id="9" name="Slide Number Placeholder 8"/>
          <p:cNvSpPr>
            <a:spLocks noGrp="1"/>
          </p:cNvSpPr>
          <p:nvPr>
            <p:ph type="sldNum" sz="quarter" idx="15"/>
          </p:nvPr>
        </p:nvSpPr>
        <p:spPr/>
        <p:txBody>
          <a:bodyPr/>
          <a:lstStyle/>
          <a:p>
            <a:fld id="{042AED99-7FB4-404E-8A97-64753DCE42EC}" type="slidenum">
              <a:rPr kumimoji="0" lang="en-US" smtClean="0"/>
              <a:pPr/>
              <a:t>‹#›</a:t>
            </a:fld>
            <a:endParaRPr kumimoji="0" lang="en-US"/>
          </a:p>
        </p:txBody>
      </p:sp>
      <p:sp>
        <p:nvSpPr>
          <p:cNvPr id="10" name="Footer Placeholder 9"/>
          <p:cNvSpPr>
            <a:spLocks noGrp="1"/>
          </p:cNvSpPr>
          <p:nvPr>
            <p:ph type="ftr" sz="quarter" idx="16"/>
          </p:nvPr>
        </p:nvSpPr>
        <p:spPr/>
        <p:txBody>
          <a:bodyPr/>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1399032"/>
          </a:xfrm>
        </p:spPr>
        <p:txBody>
          <a:bodyPr/>
          <a:lstStyle/>
          <a:p>
            <a:r>
              <a:rPr kumimoji="0" lang="en-US" smtClean="0"/>
              <a:t>Click to edit Master title style</a:t>
            </a:r>
            <a:endParaRPr kumimoji="0" lang="en-US"/>
          </a:p>
        </p:txBody>
      </p:sp>
      <p:sp>
        <p:nvSpPr>
          <p:cNvPr id="3" name="Content Placeholder 2"/>
          <p:cNvSpPr>
            <a:spLocks noGrp="1"/>
          </p:cNvSpPr>
          <p:nvPr>
            <p:ph idx="1"/>
          </p:nvPr>
        </p:nvSpPr>
        <p:spPr>
          <a:xfrm>
            <a:off x="457200" y="1882808"/>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791456" y="6480048"/>
            <a:ext cx="2133600" cy="301752"/>
          </a:xfrm>
        </p:spPr>
        <p:txBody>
          <a:bodyPr/>
          <a:lstStyle/>
          <a:p>
            <a:fld id="{47C9B81F-C347-4BEF-BFDF-29C42F48304A}" type="datetimeFigureOut">
              <a:rPr lang="en-US" smtClean="0"/>
              <a:pPr/>
              <a:t>4/25/2013</a:t>
            </a:fld>
            <a:endParaRPr lang="en-US"/>
          </a:p>
        </p:txBody>
      </p:sp>
      <p:sp>
        <p:nvSpPr>
          <p:cNvPr id="5" name="Footer Placeholder 4"/>
          <p:cNvSpPr>
            <a:spLocks noGrp="1"/>
          </p:cNvSpPr>
          <p:nvPr>
            <p:ph type="ftr" sz="quarter" idx="11"/>
          </p:nvPr>
        </p:nvSpPr>
        <p:spPr>
          <a:xfrm>
            <a:off x="457200" y="6480969"/>
            <a:ext cx="4260056" cy="300831"/>
          </a:xfrm>
        </p:spPr>
        <p:txBody>
          <a:bodyPr/>
          <a:lstStyle/>
          <a:p>
            <a:endParaRPr kumimoji="0" lang="en-US"/>
          </a:p>
        </p:txBody>
      </p:sp>
      <p:sp>
        <p:nvSpPr>
          <p:cNvPr id="6" name="Slide Number Placeholder 5"/>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en-US" smtClean="0"/>
              <a:t>Click icon to add picture</a:t>
            </a:r>
            <a:endParaRPr kumimoji="0" lang="en-US"/>
          </a:p>
        </p:txBody>
      </p:sp>
      <p:sp>
        <p:nvSpPr>
          <p:cNvPr id="4" name="Text Placeholder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p:txBody>
          <a:bodyPr/>
          <a:lstStyle/>
          <a:p>
            <a:fld id="{47C9B81F-C347-4BEF-BFDF-29C42F48304A}" type="datetimeFigureOut">
              <a:rPr lang="en-US" smtClean="0"/>
              <a:pPr/>
              <a:t>4/25/2013</a:t>
            </a:fld>
            <a:endParaRPr lang="en-US"/>
          </a:p>
        </p:txBody>
      </p:sp>
      <p:sp>
        <p:nvSpPr>
          <p:cNvPr id="9" name="Slide Number Placeholder 8"/>
          <p:cNvSpPr>
            <a:spLocks noGrp="1"/>
          </p:cNvSpPr>
          <p:nvPr>
            <p:ph type="sldNum" sz="quarter" idx="11"/>
          </p:nvPr>
        </p:nvSpPr>
        <p:spPr/>
        <p:txBody>
          <a:bodyPr/>
          <a:lstStyle/>
          <a:p>
            <a:fld id="{042AED99-7FB4-404E-8A97-64753DCE42EC}" type="slidenum">
              <a:rPr kumimoji="0" lang="en-US" smtClean="0"/>
              <a:pPr/>
              <a:t>‹#›</a:t>
            </a:fld>
            <a:endParaRPr kumimoji="0" lang="en-US"/>
          </a:p>
        </p:txBody>
      </p:sp>
      <p:sp>
        <p:nvSpPr>
          <p:cNvPr id="10" name="Footer Placeholder 9"/>
          <p:cNvSpPr>
            <a:spLocks noGrp="1"/>
          </p:cNvSpPr>
          <p:nvPr>
            <p:ph type="ftr" sz="quarter" idx="12"/>
          </p:nvPr>
        </p:nvSpPr>
        <p:spPr/>
        <p:txBody>
          <a:bodyPr/>
          <a:lstStyle/>
          <a:p>
            <a:endParaRPr kumimoji="0"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7C9B81F-C347-4BEF-BFDF-29C42F48304A}" type="datetimeFigureOut">
              <a:rPr lang="en-US" smtClean="0"/>
              <a:pPr/>
              <a:t>4/25/2013</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7C9B81F-C347-4BEF-BFDF-29C42F48304A}" type="datetimeFigureOut">
              <a:rPr lang="en-US" smtClean="0"/>
              <a:pPr/>
              <a:t>4/25/2013</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1"/>
      </p:bgRef>
    </p:bg>
    <p:spTree>
      <p:nvGrpSpPr>
        <p:cNvPr id="1" name=""/>
        <p:cNvGrpSpPr/>
        <p:nvPr/>
      </p:nvGrpSpPr>
      <p:grpSpPr>
        <a:xfrm>
          <a:off x="0" y="0"/>
          <a:ext cx="0" cy="0"/>
          <a:chOff x="0" y="0"/>
          <a:chExt cx="0" cy="0"/>
        </a:xfrm>
      </p:grpSpPr>
      <p:sp>
        <p:nvSpPr>
          <p:cNvPr id="9" name="Right Triangle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Isosceles Triangle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Date Placeholder 3"/>
          <p:cNvSpPr>
            <a:spLocks noGrp="1"/>
          </p:cNvSpPr>
          <p:nvPr>
            <p:ph type="dt" sz="half" idx="10"/>
          </p:nvPr>
        </p:nvSpPr>
        <p:spPr>
          <a:xfrm>
            <a:off x="6955632" y="6477000"/>
            <a:ext cx="2133600" cy="304800"/>
          </a:xfrm>
        </p:spPr>
        <p:txBody>
          <a:bodyPr/>
          <a:lstStyle/>
          <a:p>
            <a:fld id="{47C9B81F-C347-4BEF-BFDF-29C42F48304A}" type="datetimeFigureOut">
              <a:rPr lang="en-US" smtClean="0"/>
              <a:pPr/>
              <a:t>4/25/2013</a:t>
            </a:fld>
            <a:endParaRPr lang="en-US"/>
          </a:p>
        </p:txBody>
      </p:sp>
      <p:sp>
        <p:nvSpPr>
          <p:cNvPr id="5" name="Footer Placeholder 4"/>
          <p:cNvSpPr>
            <a:spLocks noGrp="1"/>
          </p:cNvSpPr>
          <p:nvPr>
            <p:ph type="ftr" sz="quarter" idx="11"/>
          </p:nvPr>
        </p:nvSpPr>
        <p:spPr>
          <a:xfrm>
            <a:off x="2619376" y="6480969"/>
            <a:ext cx="4260056" cy="300831"/>
          </a:xfrm>
        </p:spPr>
        <p:txBody>
          <a:bodyPr/>
          <a:lstStyle/>
          <a:p>
            <a:endParaRPr kumimoji="0" lang="en-US"/>
          </a:p>
        </p:txBody>
      </p:sp>
      <p:sp>
        <p:nvSpPr>
          <p:cNvPr id="6" name="Slide Number Placeholder 5"/>
          <p:cNvSpPr>
            <a:spLocks noGrp="1"/>
          </p:cNvSpPr>
          <p:nvPr>
            <p:ph type="sldNum" sz="quarter" idx="12"/>
          </p:nvPr>
        </p:nvSpPr>
        <p:spPr>
          <a:xfrm>
            <a:off x="8451056" y="809624"/>
            <a:ext cx="502920" cy="300831"/>
          </a:xfrm>
        </p:spPr>
        <p:txBody>
          <a:bodyPr/>
          <a:lstStyle/>
          <a:p>
            <a:fld id="{042AED99-7FB4-404E-8A97-64753DCE42EC}" type="slidenum">
              <a:rPr kumimoji="0" lang="en-US" smtClean="0"/>
              <a:pPr/>
              <a:t>‹#›</a:t>
            </a:fld>
            <a:endParaRPr kumimoji="0" lang="en-US"/>
          </a:p>
        </p:txBody>
      </p:sp>
      <p:cxnSp>
        <p:nvCxnSpPr>
          <p:cNvPr id="11" name="Straight Connector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lgn="l">
              <a:defRPr/>
            </a:lvl1p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4791456" y="6480969"/>
            <a:ext cx="2133600" cy="301752"/>
          </a:xfrm>
        </p:spPr>
        <p:txBody>
          <a:bodyPr/>
          <a:lstStyle/>
          <a:p>
            <a:fld id="{47C9B81F-C347-4BEF-BFDF-29C42F48304A}" type="datetimeFigureOut">
              <a:rPr lang="en-US" smtClean="0"/>
              <a:pPr/>
              <a:t>4/25/2013</a:t>
            </a:fld>
            <a:endParaRPr lang="en-US"/>
          </a:p>
        </p:txBody>
      </p:sp>
      <p:sp>
        <p:nvSpPr>
          <p:cNvPr id="6" name="Footer Placeholder 5"/>
          <p:cNvSpPr>
            <a:spLocks noGrp="1"/>
          </p:cNvSpPr>
          <p:nvPr>
            <p:ph type="ftr" sz="quarter" idx="11"/>
          </p:nvPr>
        </p:nvSpPr>
        <p:spPr>
          <a:xfrm>
            <a:off x="457200" y="6480969"/>
            <a:ext cx="4260056" cy="301752"/>
          </a:xfrm>
        </p:spPr>
        <p:txBody>
          <a:bodyPr/>
          <a:lstStyle/>
          <a:p>
            <a:endParaRPr kumimoji="0" lang="en-US"/>
          </a:p>
        </p:txBody>
      </p:sp>
      <p:sp>
        <p:nvSpPr>
          <p:cNvPr id="7" name="Slide Number Placeholder 6"/>
          <p:cNvSpPr>
            <a:spLocks noGrp="1"/>
          </p:cNvSpPr>
          <p:nvPr>
            <p:ph type="sldNum" sz="quarter" idx="12"/>
          </p:nvPr>
        </p:nvSpPr>
        <p:spPr>
          <a:xfrm>
            <a:off x="7589520" y="6480969"/>
            <a:ext cx="502920" cy="301752"/>
          </a:xfrm>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a:xfrm>
            <a:off x="4791456" y="6480969"/>
            <a:ext cx="2130552" cy="301752"/>
          </a:xfrm>
        </p:spPr>
        <p:txBody>
          <a:bodyPr/>
          <a:lstStyle/>
          <a:p>
            <a:fld id="{47C9B81F-C347-4BEF-BFDF-29C42F48304A}" type="datetimeFigureOut">
              <a:rPr lang="en-US" smtClean="0"/>
              <a:pPr/>
              <a:t>4/25/2013</a:t>
            </a:fld>
            <a:endParaRPr lang="en-US"/>
          </a:p>
        </p:txBody>
      </p:sp>
      <p:sp>
        <p:nvSpPr>
          <p:cNvPr id="8" name="Footer Placeholder 7"/>
          <p:cNvSpPr>
            <a:spLocks noGrp="1"/>
          </p:cNvSpPr>
          <p:nvPr>
            <p:ph type="ftr" sz="quarter" idx="11"/>
          </p:nvPr>
        </p:nvSpPr>
        <p:spPr>
          <a:xfrm>
            <a:off x="457200" y="6480969"/>
            <a:ext cx="4261104" cy="301752"/>
          </a:xfrm>
        </p:spPr>
        <p:txBody>
          <a:bodyPr/>
          <a:lstStyle/>
          <a:p>
            <a:endParaRPr kumimoji="0" lang="en-US" dirty="0"/>
          </a:p>
        </p:txBody>
      </p:sp>
      <p:sp>
        <p:nvSpPr>
          <p:cNvPr id="9" name="Slide Number Placeholder 8"/>
          <p:cNvSpPr>
            <a:spLocks noGrp="1"/>
          </p:cNvSpPr>
          <p:nvPr>
            <p:ph type="sldNum" sz="quarter" idx="12"/>
          </p:nvPr>
        </p:nvSpPr>
        <p:spPr>
          <a:xfrm>
            <a:off x="7589520" y="6483096"/>
            <a:ext cx="502920" cy="301752"/>
          </a:xfrm>
        </p:spPr>
        <p:txBody>
          <a:bodyPr/>
          <a:lstStyle>
            <a:lvl1pPr algn="ctr">
              <a:defRPr/>
            </a:lvl1pPr>
          </a:lstStyle>
          <a:p>
            <a:fld id="{042AED99-7FB4-404E-8A97-64753DCE42EC}" type="slidenum">
              <a:rPr kumimoji="0" lang="en-US" smtClean="0"/>
              <a:pPr/>
              <a:t>‹#›</a:t>
            </a:fld>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47C9B81F-C347-4BEF-BFDF-29C42F48304A}" type="datetimeFigureOut">
              <a:rPr lang="en-US" smtClean="0"/>
              <a:pPr/>
              <a:t>4/25/2013</a:t>
            </a:fld>
            <a:endParaRPr lang="en-US"/>
          </a:p>
        </p:txBody>
      </p:sp>
      <p:sp>
        <p:nvSpPr>
          <p:cNvPr id="4" name="Footer Placeholder 3"/>
          <p:cNvSpPr>
            <a:spLocks noGrp="1"/>
          </p:cNvSpPr>
          <p:nvPr>
            <p:ph type="ftr" sz="quarter" idx="11"/>
          </p:nvPr>
        </p:nvSpPr>
        <p:spPr/>
        <p:txBody>
          <a:bodyPr/>
          <a:lstStyle/>
          <a:p>
            <a:endParaRPr kumimoji="0" lang="en-US"/>
          </a:p>
        </p:txBody>
      </p:sp>
      <p:sp>
        <p:nvSpPr>
          <p:cNvPr id="5" name="Slide Number Placeholder 4"/>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791456" y="6480969"/>
            <a:ext cx="2133600" cy="301752"/>
          </a:xfrm>
        </p:spPr>
        <p:txBody>
          <a:bodyPr/>
          <a:lstStyle/>
          <a:p>
            <a:fld id="{47C9B81F-C347-4BEF-BFDF-29C42F48304A}" type="datetimeFigureOut">
              <a:rPr lang="en-US" smtClean="0"/>
              <a:pPr/>
              <a:t>4/25/2013</a:t>
            </a:fld>
            <a:endParaRPr lang="en-US"/>
          </a:p>
        </p:txBody>
      </p:sp>
      <p:sp>
        <p:nvSpPr>
          <p:cNvPr id="3" name="Footer Placeholder 2"/>
          <p:cNvSpPr>
            <a:spLocks noGrp="1"/>
          </p:cNvSpPr>
          <p:nvPr>
            <p:ph type="ftr" sz="quarter" idx="11"/>
          </p:nvPr>
        </p:nvSpPr>
        <p:spPr>
          <a:xfrm>
            <a:off x="457200" y="6481890"/>
            <a:ext cx="4260056" cy="300831"/>
          </a:xfrm>
        </p:spPr>
        <p:txBody>
          <a:bodyPr/>
          <a:lstStyle/>
          <a:p>
            <a:endParaRPr kumimoji="0" lang="en-US"/>
          </a:p>
        </p:txBody>
      </p:sp>
      <p:sp>
        <p:nvSpPr>
          <p:cNvPr id="4" name="Slide Number Placeholder 3"/>
          <p:cNvSpPr>
            <a:spLocks noGrp="1"/>
          </p:cNvSpPr>
          <p:nvPr>
            <p:ph type="sldNum" sz="quarter" idx="12"/>
          </p:nvPr>
        </p:nvSpPr>
        <p:spPr>
          <a:xfrm>
            <a:off x="7589520" y="6480969"/>
            <a:ext cx="502920" cy="301752"/>
          </a:xfrm>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278976" y="6556248"/>
            <a:ext cx="2133600" cy="301752"/>
          </a:xfrm>
        </p:spPr>
        <p:txBody>
          <a:bodyPr/>
          <a:lstStyle>
            <a:lvl1pPr>
              <a:defRPr sz="900"/>
            </a:lvl1pPr>
          </a:lstStyle>
          <a:p>
            <a:fld id="{47C9B81F-C347-4BEF-BFDF-29C42F48304A}" type="datetimeFigureOut">
              <a:rPr lang="en-US" smtClean="0"/>
              <a:pPr/>
              <a:t>4/25/2013</a:t>
            </a:fld>
            <a:endParaRPr lang="en-US"/>
          </a:p>
        </p:txBody>
      </p:sp>
      <p:sp>
        <p:nvSpPr>
          <p:cNvPr id="6" name="Footer Placeholder 5"/>
          <p:cNvSpPr>
            <a:spLocks noGrp="1"/>
          </p:cNvSpPr>
          <p:nvPr>
            <p:ph type="ftr" sz="quarter" idx="11"/>
          </p:nvPr>
        </p:nvSpPr>
        <p:spPr>
          <a:xfrm>
            <a:off x="1135856" y="6556248"/>
            <a:ext cx="5143120" cy="301752"/>
          </a:xfrm>
        </p:spPr>
        <p:txBody>
          <a:bodyPr/>
          <a:lstStyle>
            <a:lvl1pPr>
              <a:defRPr sz="900"/>
            </a:lvl1pPr>
          </a:lstStyle>
          <a:p>
            <a:endParaRPr kumimoji="0" lang="en-US"/>
          </a:p>
        </p:txBody>
      </p:sp>
      <p:sp>
        <p:nvSpPr>
          <p:cNvPr id="7" name="Slide Number Placeholder 6"/>
          <p:cNvSpPr>
            <a:spLocks noGrp="1"/>
          </p:cNvSpPr>
          <p:nvPr>
            <p:ph type="sldNum" sz="quarter" idx="12"/>
          </p:nvPr>
        </p:nvSpPr>
        <p:spPr>
          <a:xfrm>
            <a:off x="8410576" y="6556248"/>
            <a:ext cx="502920" cy="301752"/>
          </a:xfrm>
        </p:spPr>
        <p:txBody>
          <a:bodyPr/>
          <a:lstStyle>
            <a:lvl1pPr>
              <a:defRPr sz="900"/>
            </a:lvl1pPr>
          </a:lstStyle>
          <a:p>
            <a:fld id="{042AED99-7FB4-404E-8A97-64753DCE42EC}" type="slidenum">
              <a:rPr kumimoji="0" lang="en-US" smtClean="0"/>
              <a:pPr/>
              <a:t>‹#›</a:t>
            </a:fld>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6108192" y="6556248"/>
            <a:ext cx="2103120" cy="301752"/>
          </a:xfrm>
        </p:spPr>
        <p:txBody>
          <a:bodyPr/>
          <a:lstStyle>
            <a:lvl1pPr>
              <a:defRPr sz="900"/>
            </a:lvl1pPr>
          </a:lstStyle>
          <a:p>
            <a:fld id="{47C9B81F-C347-4BEF-BFDF-29C42F48304A}" type="datetimeFigureOut">
              <a:rPr lang="en-US" smtClean="0"/>
              <a:pPr/>
              <a:t>4/25/2013</a:t>
            </a:fld>
            <a:endParaRPr lang="en-US"/>
          </a:p>
        </p:txBody>
      </p:sp>
      <p:sp>
        <p:nvSpPr>
          <p:cNvPr id="6" name="Footer Placeholder 5"/>
          <p:cNvSpPr>
            <a:spLocks noGrp="1"/>
          </p:cNvSpPr>
          <p:nvPr>
            <p:ph type="ftr" sz="quarter" idx="11"/>
          </p:nvPr>
        </p:nvSpPr>
        <p:spPr>
          <a:xfrm>
            <a:off x="1170432" y="6557169"/>
            <a:ext cx="4948072" cy="301752"/>
          </a:xfrm>
        </p:spPr>
        <p:txBody>
          <a:bodyPr/>
          <a:lstStyle>
            <a:lvl1pPr>
              <a:defRPr sz="900"/>
            </a:lvl1pPr>
          </a:lstStyle>
          <a:p>
            <a:endParaRPr kumimoji="0" lang="en-US"/>
          </a:p>
        </p:txBody>
      </p:sp>
      <p:sp>
        <p:nvSpPr>
          <p:cNvPr id="7" name="Slide Number Placeholder 6"/>
          <p:cNvSpPr>
            <a:spLocks noGrp="1"/>
          </p:cNvSpPr>
          <p:nvPr>
            <p:ph type="sldNum" sz="quarter" idx="12"/>
          </p:nvPr>
        </p:nvSpPr>
        <p:spPr>
          <a:xfrm>
            <a:off x="8217192" y="6556248"/>
            <a:ext cx="365760" cy="301752"/>
          </a:xfrm>
        </p:spPr>
        <p:txBody>
          <a:bodyPr/>
          <a:lstStyle>
            <a:lvl1pPr algn="ctr">
              <a:defRPr sz="900"/>
            </a:lvl1pPr>
          </a:lstStyle>
          <a:p>
            <a:fld id="{042AED99-7FB4-404E-8A97-64753DCE42EC}" type="slidenum">
              <a:rPr kumimoji="0" lang="en-US" smtClean="0"/>
              <a:pPr/>
              <a:t>‹#›</a:t>
            </a:fld>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Right Triangle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Straight Connector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Title Placeholder 21"/>
          <p:cNvSpPr>
            <a:spLocks noGrp="1"/>
          </p:cNvSpPr>
          <p:nvPr>
            <p:ph type="title"/>
          </p:nvPr>
        </p:nvSpPr>
        <p:spPr>
          <a:xfrm>
            <a:off x="457200" y="267494"/>
            <a:ext cx="8229600" cy="1399032"/>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47C9B81F-C347-4BEF-BFDF-29C42F48304A}" type="datetimeFigureOut">
              <a:rPr lang="en-US" smtClean="0"/>
              <a:pPr/>
              <a:t>4/25/2013</a:t>
            </a:fld>
            <a:endParaRPr lang="en-US" dirty="0">
              <a:solidFill>
                <a:schemeClr val="tx2">
                  <a:shade val="90000"/>
                </a:schemeClr>
              </a:solidFill>
            </a:endParaRPr>
          </a:p>
        </p:txBody>
      </p:sp>
      <p:sp>
        <p:nvSpPr>
          <p:cNvPr id="3" name="Footer Placeholder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pPr algn="l" eaLnBrk="1" latinLnBrk="0" hangingPunct="1"/>
            <a:endParaRPr kumimoji="0" lang="en-US" dirty="0">
              <a:solidFill>
                <a:schemeClr val="tx2">
                  <a:shade val="90000"/>
                </a:schemeClr>
              </a:solidFill>
            </a:endParaRPr>
          </a:p>
        </p:txBody>
      </p:sp>
      <p:sp>
        <p:nvSpPr>
          <p:cNvPr id="23" name="Slide Number Placeholder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042AED99-7FB4-404E-8A97-64753DCE42EC}" type="slidenum">
              <a:rPr kumimoji="0" lang="en-US" smtClean="0"/>
              <a:pPr/>
              <a:t>‹#›</a:t>
            </a:fld>
            <a:endParaRPr kumimoji="0" lang="en-US" dirty="0">
              <a:solidFill>
                <a:schemeClr val="tx2">
                  <a:shade val="90000"/>
                </a:schemeClr>
              </a:solidFill>
            </a:endParaRPr>
          </a:p>
        </p:txBody>
      </p:sp>
    </p:spTree>
  </p:cSld>
  <p:clrMap bg1="dk1" tx1="lt1" bg2="dk2" tx2="lt2" accent1="accent1" accent2="accent2" accent3="accent3" accent4="accent4" accent5="accent5" accent6="accent6" hlink="hlink" folHlink="folHlink"/>
  <p:sldLayoutIdLst>
    <p:sldLayoutId id="2147483865" r:id="rId1"/>
    <p:sldLayoutId id="2147483866" r:id="rId2"/>
    <p:sldLayoutId id="2147483867" r:id="rId3"/>
    <p:sldLayoutId id="2147483868" r:id="rId4"/>
    <p:sldLayoutId id="2147483869" r:id="rId5"/>
    <p:sldLayoutId id="2147483870" r:id="rId6"/>
    <p:sldLayoutId id="2147483871" r:id="rId7"/>
    <p:sldLayoutId id="2147483872" r:id="rId8"/>
    <p:sldLayoutId id="2147483873" r:id="rId9"/>
    <p:sldLayoutId id="2147483874" r:id="rId10"/>
    <p:sldLayoutId id="2147483875"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Text Placeholder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47C9B81F-C347-4BEF-BFDF-29C42F48304A}" type="datetimeFigureOut">
              <a:rPr lang="en-US" smtClean="0"/>
              <a:pPr/>
              <a:t>4/25/2013</a:t>
            </a:fld>
            <a:endParaRPr lang="en-US" dirty="0">
              <a:solidFill>
                <a:schemeClr val="tx2">
                  <a:shade val="90000"/>
                </a:schemeClr>
              </a:solidFill>
            </a:endParaRPr>
          </a:p>
        </p:txBody>
      </p:sp>
      <p:sp>
        <p:nvSpPr>
          <p:cNvPr id="10" name="Footer Placeholder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pPr algn="l" eaLnBrk="1" latinLnBrk="0" hangingPunct="1"/>
            <a:endParaRPr kumimoji="0" lang="en-US" dirty="0">
              <a:solidFill>
                <a:schemeClr val="tx2">
                  <a:shade val="90000"/>
                </a:schemeClr>
              </a:solidFill>
            </a:endParaRPr>
          </a:p>
        </p:txBody>
      </p:sp>
      <p:sp>
        <p:nvSpPr>
          <p:cNvPr id="22" name="Slide Number Placeholder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042AED99-7FB4-404E-8A97-64753DCE42EC}" type="slidenum">
              <a:rPr kumimoji="0" lang="en-US" smtClean="0"/>
              <a:pPr/>
              <a:t>‹#›</a:t>
            </a:fld>
            <a:endParaRPr kumimoji="0" lang="en-US" dirty="0">
              <a:solidFill>
                <a:schemeClr val="tx2">
                  <a:shade val="90000"/>
                </a:schemeClr>
              </a:solidFill>
            </a:endParaRPr>
          </a:p>
        </p:txBody>
      </p:sp>
      <p:sp>
        <p:nvSpPr>
          <p:cNvPr id="5" name="Title Placeholder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en-US" smtClean="0"/>
              <a:t>Click to edit Master title style</a:t>
            </a:r>
            <a:endParaRPr kumimoji="0" lang="en-US"/>
          </a:p>
        </p:txBody>
      </p:sp>
    </p:spTree>
  </p:cSld>
  <p:clrMap bg1="dk1" tx1="lt1" bg2="dk2" tx2="lt2" accent1="accent1" accent2="accent2" accent3="accent3" accent4="accent4" accent5="accent5" accent6="accent6" hlink="hlink" folHlink="folHlink"/>
  <p:sldLayoutIdLst>
    <p:sldLayoutId id="2147483877" r:id="rId1"/>
    <p:sldLayoutId id="2147483878" r:id="rId2"/>
    <p:sldLayoutId id="2147483879" r:id="rId3"/>
    <p:sldLayoutId id="2147483880" r:id="rId4"/>
    <p:sldLayoutId id="2147483881" r:id="rId5"/>
    <p:sldLayoutId id="2147483882" r:id="rId6"/>
    <p:sldLayoutId id="2147483883" r:id="rId7"/>
    <p:sldLayoutId id="2147483884" r:id="rId8"/>
    <p:sldLayoutId id="2147483885" r:id="rId9"/>
    <p:sldLayoutId id="2147483886" r:id="rId10"/>
    <p:sldLayoutId id="2147483887"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wmf"/><Relationship Id="rId1" Type="http://schemas.openxmlformats.org/officeDocument/2006/relationships/slideLayout" Target="../slideLayouts/slideLayout2.x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image" Target="../media/image11.png"/></Relationships>
</file>

<file path=ppt/slides/_rels/slide11.xml.rels><?xml version="1.0" encoding="UTF-8" standalone="yes"?>
<Relationships xmlns="http://schemas.openxmlformats.org/package/2006/relationships"><Relationship Id="rId2" Type="http://schemas.openxmlformats.org/officeDocument/2006/relationships/image" Target="../media/image14.w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5.w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1.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2.x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slideLayout" Target="../slideLayouts/slideLayout13.xml"/><Relationship Id="rId1" Type="http://schemas.openxmlformats.org/officeDocument/2006/relationships/themeOverride" Target="../theme/themeOverride4.xml"/></Relationships>
</file>

<file path=ppt/slides/_rels/slide21.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slideLayout" Target="../slideLayouts/slideLayout13.xml"/><Relationship Id="rId1" Type="http://schemas.openxmlformats.org/officeDocument/2006/relationships/themeOverride" Target="../theme/themeOverride5.xml"/></Relationships>
</file>

<file path=ppt/slides/_rels/slide22.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slideLayout" Target="../slideLayouts/slideLayout13.xml"/><Relationship Id="rId1" Type="http://schemas.openxmlformats.org/officeDocument/2006/relationships/themeOverride" Target="../theme/themeOverride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hyperlink" Target="http://1.bp.blogspot.com/-rPlRnyOz57s/TcoJOoICQ4I/AAAAAAAACIc/nXv5OKV6Qz4/s1600/us_home_prices_vs_rents.png" TargetMode="Externa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w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n-US" b="1" dirty="0" smtClean="0">
                <a:solidFill>
                  <a:srgbClr val="FF0000"/>
                </a:solidFill>
                <a:effectLst/>
              </a:rPr>
              <a:t>Public Policy and Financial Crises </a:t>
            </a:r>
            <a:endParaRPr lang="en-US" b="1" dirty="0">
              <a:solidFill>
                <a:srgbClr val="FF0000"/>
              </a:solidFill>
              <a:effectLst/>
            </a:endParaRPr>
          </a:p>
        </p:txBody>
      </p:sp>
      <p:pic>
        <p:nvPicPr>
          <p:cNvPr id="3" name="Picture 13" descr="C:\Documents and Settings\rahmed\Local Settings\Temporary Internet Files\Content.IE5\Y5CM3XIV\MCj02812430000[1].wmf"/>
          <p:cNvPicPr>
            <a:picLocks noChangeAspect="1" noChangeArrowheads="1"/>
          </p:cNvPicPr>
          <p:nvPr/>
        </p:nvPicPr>
        <p:blipFill>
          <a:blip r:embed="rId2" cstate="print"/>
          <a:srcRect/>
          <a:stretch>
            <a:fillRect/>
          </a:stretch>
        </p:blipFill>
        <p:spPr bwMode="auto">
          <a:xfrm>
            <a:off x="-76200" y="2133600"/>
            <a:ext cx="9349917" cy="4800600"/>
          </a:xfrm>
          <a:prstGeom prst="rect">
            <a:avLst/>
          </a:prstGeom>
          <a:ln>
            <a:noFill/>
          </a:ln>
          <a:effectLst>
            <a:softEdge rad="112500"/>
          </a:effec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000" dirty="0" smtClean="0"/>
              <a:t>Adverse Selection and Financial Markets</a:t>
            </a:r>
            <a:endParaRPr lang="en-US" sz="4000" dirty="0"/>
          </a:p>
        </p:txBody>
      </p:sp>
      <p:sp>
        <p:nvSpPr>
          <p:cNvPr id="3" name="Content Placeholder 2"/>
          <p:cNvSpPr>
            <a:spLocks noGrp="1"/>
          </p:cNvSpPr>
          <p:nvPr>
            <p:ph idx="1"/>
          </p:nvPr>
        </p:nvSpPr>
        <p:spPr>
          <a:xfrm>
            <a:off x="228600" y="1676400"/>
            <a:ext cx="4876800" cy="4953000"/>
          </a:xfrm>
          <a:solidFill>
            <a:schemeClr val="bg1">
              <a:lumMod val="85000"/>
              <a:lumOff val="15000"/>
            </a:schemeClr>
          </a:solidFill>
        </p:spPr>
        <p:txBody>
          <a:bodyPr>
            <a:noAutofit/>
          </a:bodyPr>
          <a:lstStyle/>
          <a:p>
            <a:pPr>
              <a:buFont typeface="Arial" pitchFamily="34" charset="0"/>
              <a:buChar char="•"/>
            </a:pPr>
            <a:r>
              <a:rPr lang="en-US" sz="2400" dirty="0" smtClean="0"/>
              <a:t>The bank is willing to lend to the safe borrower at an interest rate =8%, and to the risky borrower at 16%</a:t>
            </a:r>
          </a:p>
          <a:p>
            <a:pPr>
              <a:buFont typeface="Arial" pitchFamily="34" charset="0"/>
              <a:buChar char="•"/>
            </a:pPr>
            <a:r>
              <a:rPr lang="en-US" sz="2400" dirty="0" smtClean="0"/>
              <a:t>However, the bank does not know what type a borrower is.</a:t>
            </a:r>
          </a:p>
          <a:p>
            <a:pPr>
              <a:buFont typeface="Arial" pitchFamily="34" charset="0"/>
              <a:buChar char="•"/>
            </a:pPr>
            <a:r>
              <a:rPr lang="en-US" sz="2400" dirty="0" smtClean="0"/>
              <a:t>If 50% of the borrowers are the safe type, then the bank is willing to lend at 12%</a:t>
            </a:r>
          </a:p>
          <a:p>
            <a:pPr>
              <a:buFont typeface="Arial" pitchFamily="34" charset="0"/>
              <a:buChar char="•"/>
            </a:pPr>
            <a:r>
              <a:rPr lang="en-US" sz="2400" dirty="0" smtClean="0">
                <a:solidFill>
                  <a:srgbClr val="FFFFFF"/>
                </a:solidFill>
              </a:rPr>
              <a:t>Only risky borrowers will be selected</a:t>
            </a:r>
          </a:p>
        </p:txBody>
      </p:sp>
      <p:graphicFrame>
        <p:nvGraphicFramePr>
          <p:cNvPr id="4" name="Table 3"/>
          <p:cNvGraphicFramePr>
            <a:graphicFrameLocks noGrp="1"/>
          </p:cNvGraphicFramePr>
          <p:nvPr>
            <p:extLst>
              <p:ext uri="{D42A27DB-BD31-4B8C-83A1-F6EECF244321}">
                <p14:modId xmlns:p14="http://schemas.microsoft.com/office/powerpoint/2010/main" val="2721012447"/>
              </p:ext>
            </p:extLst>
          </p:nvPr>
        </p:nvGraphicFramePr>
        <p:xfrm>
          <a:off x="5257800" y="1828800"/>
          <a:ext cx="3810000" cy="1625600"/>
        </p:xfrm>
        <a:graphic>
          <a:graphicData uri="http://schemas.openxmlformats.org/drawingml/2006/table">
            <a:tbl>
              <a:tblPr firstRow="1" bandRow="1">
                <a:tableStyleId>{5940675A-B579-460E-94D1-54222C63F5DA}</a:tableStyleId>
              </a:tblPr>
              <a:tblGrid>
                <a:gridCol w="1905000"/>
                <a:gridCol w="1905000"/>
              </a:tblGrid>
              <a:tr h="711200">
                <a:tc>
                  <a:txBody>
                    <a:bodyPr/>
                    <a:lstStyle/>
                    <a:p>
                      <a:pPr algn="ctr"/>
                      <a:r>
                        <a:rPr lang="en-US" dirty="0" smtClean="0">
                          <a:solidFill>
                            <a:srgbClr val="FFFFFF"/>
                          </a:solidFill>
                        </a:rPr>
                        <a:t>Borrower</a:t>
                      </a:r>
                      <a:r>
                        <a:rPr lang="en-US" baseline="0" dirty="0" smtClean="0">
                          <a:solidFill>
                            <a:srgbClr val="FFFFFF"/>
                          </a:solidFill>
                        </a:rPr>
                        <a:t> 1</a:t>
                      </a:r>
                    </a:p>
                    <a:p>
                      <a:pPr algn="ctr"/>
                      <a:r>
                        <a:rPr lang="en-US" baseline="0" dirty="0" smtClean="0">
                          <a:solidFill>
                            <a:srgbClr val="FFFFFF"/>
                          </a:solidFill>
                        </a:rPr>
                        <a:t>(Safe project)</a:t>
                      </a:r>
                      <a:endParaRPr lang="en-US" dirty="0">
                        <a:solidFill>
                          <a:srgbClr val="FFFFFF"/>
                        </a:solidFill>
                      </a:endParaRPr>
                    </a:p>
                  </a:txBody>
                  <a:tcPr>
                    <a:solidFill>
                      <a:schemeClr val="accent3">
                        <a:lumMod val="75000"/>
                      </a:schemeClr>
                    </a:solidFill>
                  </a:tcPr>
                </a:tc>
                <a:tc>
                  <a:txBody>
                    <a:bodyPr/>
                    <a:lstStyle/>
                    <a:p>
                      <a:pPr algn="ctr"/>
                      <a:r>
                        <a:rPr lang="en-US" dirty="0" smtClean="0">
                          <a:solidFill>
                            <a:srgbClr val="FFFFFF"/>
                          </a:solidFill>
                        </a:rPr>
                        <a:t>Borrower</a:t>
                      </a:r>
                      <a:r>
                        <a:rPr lang="en-US" baseline="0" dirty="0" smtClean="0">
                          <a:solidFill>
                            <a:srgbClr val="FFFFFF"/>
                          </a:solidFill>
                        </a:rPr>
                        <a:t> 2</a:t>
                      </a:r>
                    </a:p>
                    <a:p>
                      <a:pPr algn="ctr"/>
                      <a:r>
                        <a:rPr lang="en-US" baseline="0" dirty="0" smtClean="0">
                          <a:solidFill>
                            <a:srgbClr val="FFFFFF"/>
                          </a:solidFill>
                        </a:rPr>
                        <a:t>(risky project)</a:t>
                      </a:r>
                    </a:p>
                    <a:p>
                      <a:pPr algn="ctr"/>
                      <a:endParaRPr lang="en-US" baseline="0" dirty="0" smtClean="0">
                        <a:solidFill>
                          <a:srgbClr val="FFFFFF"/>
                        </a:solidFill>
                      </a:endParaRPr>
                    </a:p>
                  </a:txBody>
                  <a:tcPr>
                    <a:solidFill>
                      <a:schemeClr val="accent3">
                        <a:lumMod val="75000"/>
                      </a:schemeClr>
                    </a:solidFill>
                  </a:tcPr>
                </a:tc>
              </a:tr>
              <a:tr h="711200">
                <a:tc>
                  <a:txBody>
                    <a:bodyPr/>
                    <a:lstStyle/>
                    <a:p>
                      <a:pPr algn="ctr"/>
                      <a:r>
                        <a:rPr lang="en-US" dirty="0" smtClean="0">
                          <a:solidFill>
                            <a:srgbClr val="FFFFFF"/>
                          </a:solidFill>
                        </a:rPr>
                        <a:t>8%</a:t>
                      </a:r>
                      <a:endParaRPr lang="en-US" dirty="0">
                        <a:solidFill>
                          <a:srgbClr val="FFFFFF"/>
                        </a:solidFill>
                      </a:endParaRPr>
                    </a:p>
                  </a:txBody>
                  <a:tcPr>
                    <a:solidFill>
                      <a:schemeClr val="accent2">
                        <a:lumMod val="75000"/>
                      </a:schemeClr>
                    </a:solidFill>
                  </a:tcPr>
                </a:tc>
                <a:tc>
                  <a:txBody>
                    <a:bodyPr/>
                    <a:lstStyle/>
                    <a:p>
                      <a:pPr algn="ctr"/>
                      <a:r>
                        <a:rPr lang="en-US" dirty="0" smtClean="0">
                          <a:solidFill>
                            <a:srgbClr val="FFFFFF"/>
                          </a:solidFill>
                        </a:rPr>
                        <a:t>16%</a:t>
                      </a:r>
                      <a:endParaRPr lang="en-US" dirty="0">
                        <a:solidFill>
                          <a:srgbClr val="FFFFFF"/>
                        </a:solidFill>
                      </a:endParaRPr>
                    </a:p>
                    <a:p>
                      <a:pPr algn="ctr"/>
                      <a:endParaRPr lang="en-US" dirty="0">
                        <a:solidFill>
                          <a:srgbClr val="FFFFFF"/>
                        </a:solidFill>
                      </a:endParaRPr>
                    </a:p>
                  </a:txBody>
                  <a:tcPr>
                    <a:solidFill>
                      <a:schemeClr val="accent2">
                        <a:lumMod val="75000"/>
                      </a:schemeClr>
                    </a:solidFill>
                  </a:tcPr>
                </a:tc>
              </a:tr>
            </a:tbl>
          </a:graphicData>
        </a:graphic>
      </p:graphicFrame>
      <p:pic>
        <p:nvPicPr>
          <p:cNvPr id="6" name="Picture 14" descr="C:\Documents and Settings\rahmed\Local Settings\Temporary Internet Files\Content.IE5\PH51MPFU\MCj04158500000[1].wmf"/>
          <p:cNvPicPr>
            <a:picLocks noChangeAspect="1" noChangeArrowheads="1"/>
          </p:cNvPicPr>
          <p:nvPr/>
        </p:nvPicPr>
        <p:blipFill>
          <a:blip r:embed="rId2" cstate="print"/>
          <a:srcRect/>
          <a:stretch>
            <a:fillRect/>
          </a:stretch>
        </p:blipFill>
        <p:spPr bwMode="auto">
          <a:xfrm>
            <a:off x="6934200" y="152400"/>
            <a:ext cx="2006600" cy="1524000"/>
          </a:xfrm>
          <a:prstGeom prst="rect">
            <a:avLst/>
          </a:prstGeom>
          <a:noFill/>
        </p:spPr>
      </p:pic>
      <p:pic>
        <p:nvPicPr>
          <p:cNvPr id="2050" name="Picture 2" descr="C:\Documents and Settings\rahmed\Local Settings\Temporary Internet Files\Content.IE5\21MLXHEQ\MCj04326250000[1].png"/>
          <p:cNvPicPr>
            <a:picLocks noChangeAspect="1" noChangeArrowheads="1"/>
          </p:cNvPicPr>
          <p:nvPr/>
        </p:nvPicPr>
        <p:blipFill>
          <a:blip r:embed="rId3" cstate="print"/>
          <a:srcRect/>
          <a:stretch>
            <a:fillRect/>
          </a:stretch>
        </p:blipFill>
        <p:spPr bwMode="auto">
          <a:xfrm>
            <a:off x="6629400" y="2590944"/>
            <a:ext cx="457056" cy="457056"/>
          </a:xfrm>
          <a:prstGeom prst="rect">
            <a:avLst/>
          </a:prstGeom>
          <a:noFill/>
        </p:spPr>
      </p:pic>
      <p:pic>
        <p:nvPicPr>
          <p:cNvPr id="2051" name="Picture 3" descr="C:\Documents and Settings\rahmed\Local Settings\Temporary Internet Files\Content.IE5\Z045SZC4\MCj04326220000[1].png"/>
          <p:cNvPicPr>
            <a:picLocks noChangeAspect="1" noChangeArrowheads="1"/>
          </p:cNvPicPr>
          <p:nvPr/>
        </p:nvPicPr>
        <p:blipFill>
          <a:blip r:embed="rId4" cstate="print"/>
          <a:srcRect/>
          <a:stretch>
            <a:fillRect/>
          </a:stretch>
        </p:blipFill>
        <p:spPr bwMode="auto">
          <a:xfrm>
            <a:off x="8672513" y="2590800"/>
            <a:ext cx="471487" cy="471487"/>
          </a:xfrm>
          <a:prstGeom prst="rect">
            <a:avLst/>
          </a:prstGeom>
          <a:noFill/>
        </p:spPr>
      </p:pic>
      <p:pic>
        <p:nvPicPr>
          <p:cNvPr id="11" name="Picture 2" descr="C:\Documents and Settings\rahmed\Local Settings\Temporary Internet Files\Content.IE5\21MLXHEQ\MCj04326250000[1].png"/>
          <p:cNvPicPr>
            <a:picLocks noChangeAspect="1" noChangeArrowheads="1"/>
          </p:cNvPicPr>
          <p:nvPr/>
        </p:nvPicPr>
        <p:blipFill>
          <a:blip r:embed="rId5" cstate="print"/>
          <a:srcRect/>
          <a:stretch>
            <a:fillRect/>
          </a:stretch>
        </p:blipFill>
        <p:spPr bwMode="auto">
          <a:xfrm>
            <a:off x="6172200" y="5319857"/>
            <a:ext cx="685800" cy="685800"/>
          </a:xfrm>
          <a:prstGeom prst="rect">
            <a:avLst/>
          </a:prstGeom>
          <a:noFill/>
        </p:spPr>
      </p:pic>
      <p:pic>
        <p:nvPicPr>
          <p:cNvPr id="12" name="Picture 3" descr="C:\Documents and Settings\rahmed\Local Settings\Temporary Internet Files\Content.IE5\Z045SZC4\MCj04326220000[1].png"/>
          <p:cNvPicPr>
            <a:picLocks noChangeAspect="1" noChangeArrowheads="1"/>
          </p:cNvPicPr>
          <p:nvPr/>
        </p:nvPicPr>
        <p:blipFill>
          <a:blip r:embed="rId6" cstate="print"/>
          <a:srcRect/>
          <a:stretch>
            <a:fillRect/>
          </a:stretch>
        </p:blipFill>
        <p:spPr bwMode="auto">
          <a:xfrm>
            <a:off x="6705600" y="4953000"/>
            <a:ext cx="707453" cy="707453"/>
          </a:xfrm>
          <a:prstGeom prst="rect">
            <a:avLst/>
          </a:prstGeom>
          <a:noFill/>
        </p:spPr>
      </p:pic>
      <p:pic>
        <p:nvPicPr>
          <p:cNvPr id="13" name="Picture 2" descr="C:\Documents and Settings\rahmed\Local Settings\Temporary Internet Files\Content.IE5\21MLXHEQ\MCj04326250000[1].png"/>
          <p:cNvPicPr>
            <a:picLocks noChangeAspect="1" noChangeArrowheads="1"/>
          </p:cNvPicPr>
          <p:nvPr/>
        </p:nvPicPr>
        <p:blipFill>
          <a:blip r:embed="rId5" cstate="print"/>
          <a:srcRect/>
          <a:stretch>
            <a:fillRect/>
          </a:stretch>
        </p:blipFill>
        <p:spPr bwMode="auto">
          <a:xfrm>
            <a:off x="6836347" y="5638800"/>
            <a:ext cx="685800" cy="685800"/>
          </a:xfrm>
          <a:prstGeom prst="rect">
            <a:avLst/>
          </a:prstGeom>
          <a:noFill/>
        </p:spPr>
      </p:pic>
      <p:pic>
        <p:nvPicPr>
          <p:cNvPr id="14" name="Picture 3" descr="C:\Documents and Settings\rahmed\Local Settings\Temporary Internet Files\Content.IE5\Z045SZC4\MCj04326220000[1].png"/>
          <p:cNvPicPr>
            <a:picLocks noChangeAspect="1" noChangeArrowheads="1"/>
          </p:cNvPicPr>
          <p:nvPr/>
        </p:nvPicPr>
        <p:blipFill>
          <a:blip r:embed="rId6" cstate="print"/>
          <a:srcRect/>
          <a:stretch>
            <a:fillRect/>
          </a:stretch>
        </p:blipFill>
        <p:spPr bwMode="auto">
          <a:xfrm>
            <a:off x="7391400" y="6074347"/>
            <a:ext cx="707453" cy="707453"/>
          </a:xfrm>
          <a:prstGeom prst="rect">
            <a:avLst/>
          </a:prstGeom>
          <a:noFill/>
        </p:spPr>
      </p:pic>
      <p:pic>
        <p:nvPicPr>
          <p:cNvPr id="15" name="Picture 2" descr="C:\Documents and Settings\rahmed\Local Settings\Temporary Internet Files\Content.IE5\21MLXHEQ\MCj04326250000[1].png"/>
          <p:cNvPicPr>
            <a:picLocks noChangeAspect="1" noChangeArrowheads="1"/>
          </p:cNvPicPr>
          <p:nvPr/>
        </p:nvPicPr>
        <p:blipFill>
          <a:blip r:embed="rId5" cstate="print"/>
          <a:srcRect/>
          <a:stretch>
            <a:fillRect/>
          </a:stretch>
        </p:blipFill>
        <p:spPr bwMode="auto">
          <a:xfrm>
            <a:off x="7315200" y="5334000"/>
            <a:ext cx="685800" cy="685800"/>
          </a:xfrm>
          <a:prstGeom prst="rect">
            <a:avLst/>
          </a:prstGeom>
          <a:noFill/>
        </p:spPr>
      </p:pic>
      <p:pic>
        <p:nvPicPr>
          <p:cNvPr id="16" name="Picture 3" descr="C:\Documents and Settings\rahmed\Local Settings\Temporary Internet Files\Content.IE5\Z045SZC4\MCj04326220000[1].png"/>
          <p:cNvPicPr>
            <a:picLocks noChangeAspect="1" noChangeArrowheads="1"/>
          </p:cNvPicPr>
          <p:nvPr/>
        </p:nvPicPr>
        <p:blipFill>
          <a:blip r:embed="rId6" cstate="print"/>
          <a:srcRect/>
          <a:stretch>
            <a:fillRect/>
          </a:stretch>
        </p:blipFill>
        <p:spPr bwMode="auto">
          <a:xfrm>
            <a:off x="7924800" y="5486400"/>
            <a:ext cx="707453" cy="707453"/>
          </a:xfrm>
          <a:prstGeom prst="rect">
            <a:avLst/>
          </a:prstGeom>
          <a:noFill/>
        </p:spPr>
      </p:pic>
      <p:pic>
        <p:nvPicPr>
          <p:cNvPr id="19" name="Picture 2" descr="C:\Documents and Settings\rahmed\Local Settings\Temporary Internet Files\Content.IE5\21MLXHEQ\MCj04326250000[1].png"/>
          <p:cNvPicPr>
            <a:picLocks noChangeAspect="1" noChangeArrowheads="1"/>
          </p:cNvPicPr>
          <p:nvPr/>
        </p:nvPicPr>
        <p:blipFill>
          <a:blip r:embed="rId5" cstate="print"/>
          <a:srcRect/>
          <a:stretch>
            <a:fillRect/>
          </a:stretch>
        </p:blipFill>
        <p:spPr bwMode="auto">
          <a:xfrm>
            <a:off x="7239000" y="4724400"/>
            <a:ext cx="685800" cy="685800"/>
          </a:xfrm>
          <a:prstGeom prst="rect">
            <a:avLst/>
          </a:prstGeom>
          <a:noFill/>
        </p:spPr>
      </p:pic>
      <p:pic>
        <p:nvPicPr>
          <p:cNvPr id="20" name="Picture 3" descr="C:\Documents and Settings\rahmed\Local Settings\Temporary Internet Files\Content.IE5\Z045SZC4\MCj04326220000[1].png"/>
          <p:cNvPicPr>
            <a:picLocks noChangeAspect="1" noChangeArrowheads="1"/>
          </p:cNvPicPr>
          <p:nvPr/>
        </p:nvPicPr>
        <p:blipFill>
          <a:blip r:embed="rId6" cstate="print"/>
          <a:srcRect/>
          <a:stretch>
            <a:fillRect/>
          </a:stretch>
        </p:blipFill>
        <p:spPr bwMode="auto">
          <a:xfrm>
            <a:off x="6248400" y="6033943"/>
            <a:ext cx="707453" cy="707453"/>
          </a:xfrm>
          <a:prstGeom prst="rect">
            <a:avLst/>
          </a:prstGeom>
          <a:noFill/>
        </p:spPr>
      </p:pic>
    </p:spTree>
    <p:extLst>
      <p:ext uri="{BB962C8B-B14F-4D97-AF65-F5344CB8AC3E}">
        <p14:creationId xmlns:p14="http://schemas.microsoft.com/office/powerpoint/2010/main" val="34231680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linds(horizontal)">
                                      <p:cBhvr>
                                        <p:cTn id="12" dur="500"/>
                                        <p:tgtEl>
                                          <p:spTgt spid="4"/>
                                        </p:tgtEl>
                                      </p:cBhvr>
                                    </p:animEffect>
                                  </p:childTnLst>
                                </p:cTn>
                              </p:par>
                              <p:par>
                                <p:cTn id="13" presetID="3" presetClass="entr" presetSubtype="10" fill="hold" nodeType="withEffect">
                                  <p:stCondLst>
                                    <p:cond delay="0"/>
                                  </p:stCondLst>
                                  <p:childTnLst>
                                    <p:set>
                                      <p:cBhvr>
                                        <p:cTn id="14" dur="1" fill="hold">
                                          <p:stCondLst>
                                            <p:cond delay="0"/>
                                          </p:stCondLst>
                                        </p:cTn>
                                        <p:tgtEl>
                                          <p:spTgt spid="2050"/>
                                        </p:tgtEl>
                                        <p:attrNameLst>
                                          <p:attrName>style.visibility</p:attrName>
                                        </p:attrNameLst>
                                      </p:cBhvr>
                                      <p:to>
                                        <p:strVal val="visible"/>
                                      </p:to>
                                    </p:set>
                                    <p:animEffect transition="in" filter="blinds(horizontal)">
                                      <p:cBhvr>
                                        <p:cTn id="15" dur="500"/>
                                        <p:tgtEl>
                                          <p:spTgt spid="2050"/>
                                        </p:tgtEl>
                                      </p:cBhvr>
                                    </p:animEffect>
                                  </p:childTnLst>
                                </p:cTn>
                              </p:par>
                              <p:par>
                                <p:cTn id="16" presetID="3" presetClass="entr" presetSubtype="10" fill="hold" nodeType="withEffect">
                                  <p:stCondLst>
                                    <p:cond delay="0"/>
                                  </p:stCondLst>
                                  <p:childTnLst>
                                    <p:set>
                                      <p:cBhvr>
                                        <p:cTn id="17" dur="1" fill="hold">
                                          <p:stCondLst>
                                            <p:cond delay="0"/>
                                          </p:stCondLst>
                                        </p:cTn>
                                        <p:tgtEl>
                                          <p:spTgt spid="2051"/>
                                        </p:tgtEl>
                                        <p:attrNameLst>
                                          <p:attrName>style.visibility</p:attrName>
                                        </p:attrNameLst>
                                      </p:cBhvr>
                                      <p:to>
                                        <p:strVal val="visible"/>
                                      </p:to>
                                    </p:set>
                                    <p:animEffect transition="in" filter="blinds(horizontal)">
                                      <p:cBhvr>
                                        <p:cTn id="18" dur="500"/>
                                        <p:tgtEl>
                                          <p:spTgt spid="2051"/>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nodeType="clickEffect">
                                  <p:stCondLst>
                                    <p:cond delay="0"/>
                                  </p:stCondLst>
                                  <p:childTnLst>
                                    <p:set>
                                      <p:cBhvr>
                                        <p:cTn id="22" dur="1" fill="hold">
                                          <p:stCondLst>
                                            <p:cond delay="0"/>
                                          </p:stCondLst>
                                        </p:cTn>
                                        <p:tgtEl>
                                          <p:spTgt spid="11"/>
                                        </p:tgtEl>
                                        <p:attrNameLst>
                                          <p:attrName>style.visibility</p:attrName>
                                        </p:attrNameLst>
                                      </p:cBhvr>
                                      <p:to>
                                        <p:strVal val="visible"/>
                                      </p:to>
                                    </p:set>
                                    <p:animEffect transition="in" filter="blinds(horizontal)">
                                      <p:cBhvr>
                                        <p:cTn id="23" dur="500"/>
                                        <p:tgtEl>
                                          <p:spTgt spid="11"/>
                                        </p:tgtEl>
                                      </p:cBhvr>
                                    </p:animEffect>
                                  </p:childTnLst>
                                </p:cTn>
                              </p:par>
                              <p:par>
                                <p:cTn id="24" presetID="3" presetClass="entr" presetSubtype="10" fill="hold" nodeType="withEffect">
                                  <p:stCondLst>
                                    <p:cond delay="0"/>
                                  </p:stCondLst>
                                  <p:childTnLst>
                                    <p:set>
                                      <p:cBhvr>
                                        <p:cTn id="25" dur="1" fill="hold">
                                          <p:stCondLst>
                                            <p:cond delay="0"/>
                                          </p:stCondLst>
                                        </p:cTn>
                                        <p:tgtEl>
                                          <p:spTgt spid="12"/>
                                        </p:tgtEl>
                                        <p:attrNameLst>
                                          <p:attrName>style.visibility</p:attrName>
                                        </p:attrNameLst>
                                      </p:cBhvr>
                                      <p:to>
                                        <p:strVal val="visible"/>
                                      </p:to>
                                    </p:set>
                                    <p:animEffect transition="in" filter="blinds(horizontal)">
                                      <p:cBhvr>
                                        <p:cTn id="26" dur="500"/>
                                        <p:tgtEl>
                                          <p:spTgt spid="12"/>
                                        </p:tgtEl>
                                      </p:cBhvr>
                                    </p:animEffect>
                                  </p:childTnLst>
                                </p:cTn>
                              </p:par>
                              <p:par>
                                <p:cTn id="27" presetID="3" presetClass="entr" presetSubtype="10" fill="hold" nodeType="withEffect">
                                  <p:stCondLst>
                                    <p:cond delay="0"/>
                                  </p:stCondLst>
                                  <p:childTnLst>
                                    <p:set>
                                      <p:cBhvr>
                                        <p:cTn id="28" dur="1" fill="hold">
                                          <p:stCondLst>
                                            <p:cond delay="0"/>
                                          </p:stCondLst>
                                        </p:cTn>
                                        <p:tgtEl>
                                          <p:spTgt spid="13"/>
                                        </p:tgtEl>
                                        <p:attrNameLst>
                                          <p:attrName>style.visibility</p:attrName>
                                        </p:attrNameLst>
                                      </p:cBhvr>
                                      <p:to>
                                        <p:strVal val="visible"/>
                                      </p:to>
                                    </p:set>
                                    <p:animEffect transition="in" filter="blinds(horizontal)">
                                      <p:cBhvr>
                                        <p:cTn id="29" dur="500"/>
                                        <p:tgtEl>
                                          <p:spTgt spid="13"/>
                                        </p:tgtEl>
                                      </p:cBhvr>
                                    </p:animEffect>
                                  </p:childTnLst>
                                </p:cTn>
                              </p:par>
                              <p:par>
                                <p:cTn id="30" presetID="3" presetClass="entr" presetSubtype="10" fill="hold" nodeType="withEffect">
                                  <p:stCondLst>
                                    <p:cond delay="0"/>
                                  </p:stCondLst>
                                  <p:childTnLst>
                                    <p:set>
                                      <p:cBhvr>
                                        <p:cTn id="31" dur="1" fill="hold">
                                          <p:stCondLst>
                                            <p:cond delay="0"/>
                                          </p:stCondLst>
                                        </p:cTn>
                                        <p:tgtEl>
                                          <p:spTgt spid="14"/>
                                        </p:tgtEl>
                                        <p:attrNameLst>
                                          <p:attrName>style.visibility</p:attrName>
                                        </p:attrNameLst>
                                      </p:cBhvr>
                                      <p:to>
                                        <p:strVal val="visible"/>
                                      </p:to>
                                    </p:set>
                                    <p:animEffect transition="in" filter="blinds(horizontal)">
                                      <p:cBhvr>
                                        <p:cTn id="32" dur="500"/>
                                        <p:tgtEl>
                                          <p:spTgt spid="14"/>
                                        </p:tgtEl>
                                      </p:cBhvr>
                                    </p:animEffect>
                                  </p:childTnLst>
                                </p:cTn>
                              </p:par>
                              <p:par>
                                <p:cTn id="33" presetID="3" presetClass="entr" presetSubtype="10" fill="hold" nodeType="withEffect">
                                  <p:stCondLst>
                                    <p:cond delay="0"/>
                                  </p:stCondLst>
                                  <p:childTnLst>
                                    <p:set>
                                      <p:cBhvr>
                                        <p:cTn id="34" dur="1" fill="hold">
                                          <p:stCondLst>
                                            <p:cond delay="0"/>
                                          </p:stCondLst>
                                        </p:cTn>
                                        <p:tgtEl>
                                          <p:spTgt spid="15"/>
                                        </p:tgtEl>
                                        <p:attrNameLst>
                                          <p:attrName>style.visibility</p:attrName>
                                        </p:attrNameLst>
                                      </p:cBhvr>
                                      <p:to>
                                        <p:strVal val="visible"/>
                                      </p:to>
                                    </p:set>
                                    <p:animEffect transition="in" filter="blinds(horizontal)">
                                      <p:cBhvr>
                                        <p:cTn id="35" dur="500"/>
                                        <p:tgtEl>
                                          <p:spTgt spid="15"/>
                                        </p:tgtEl>
                                      </p:cBhvr>
                                    </p:animEffect>
                                  </p:childTnLst>
                                </p:cTn>
                              </p:par>
                              <p:par>
                                <p:cTn id="36" presetID="3" presetClass="entr" presetSubtype="10" fill="hold" nodeType="withEffect">
                                  <p:stCondLst>
                                    <p:cond delay="0"/>
                                  </p:stCondLst>
                                  <p:childTnLst>
                                    <p:set>
                                      <p:cBhvr>
                                        <p:cTn id="37" dur="1" fill="hold">
                                          <p:stCondLst>
                                            <p:cond delay="0"/>
                                          </p:stCondLst>
                                        </p:cTn>
                                        <p:tgtEl>
                                          <p:spTgt spid="16"/>
                                        </p:tgtEl>
                                        <p:attrNameLst>
                                          <p:attrName>style.visibility</p:attrName>
                                        </p:attrNameLst>
                                      </p:cBhvr>
                                      <p:to>
                                        <p:strVal val="visible"/>
                                      </p:to>
                                    </p:set>
                                    <p:animEffect transition="in" filter="blinds(horizontal)">
                                      <p:cBhvr>
                                        <p:cTn id="38" dur="500"/>
                                        <p:tgtEl>
                                          <p:spTgt spid="16"/>
                                        </p:tgtEl>
                                      </p:cBhvr>
                                    </p:animEffect>
                                  </p:childTnLst>
                                </p:cTn>
                              </p:par>
                              <p:par>
                                <p:cTn id="39" presetID="3" presetClass="entr" presetSubtype="10" fill="hold" nodeType="withEffect">
                                  <p:stCondLst>
                                    <p:cond delay="0"/>
                                  </p:stCondLst>
                                  <p:childTnLst>
                                    <p:set>
                                      <p:cBhvr>
                                        <p:cTn id="40" dur="1" fill="hold">
                                          <p:stCondLst>
                                            <p:cond delay="0"/>
                                          </p:stCondLst>
                                        </p:cTn>
                                        <p:tgtEl>
                                          <p:spTgt spid="19"/>
                                        </p:tgtEl>
                                        <p:attrNameLst>
                                          <p:attrName>style.visibility</p:attrName>
                                        </p:attrNameLst>
                                      </p:cBhvr>
                                      <p:to>
                                        <p:strVal val="visible"/>
                                      </p:to>
                                    </p:set>
                                    <p:animEffect transition="in" filter="blinds(horizontal)">
                                      <p:cBhvr>
                                        <p:cTn id="41" dur="500"/>
                                        <p:tgtEl>
                                          <p:spTgt spid="19"/>
                                        </p:tgtEl>
                                      </p:cBhvr>
                                    </p:animEffect>
                                  </p:childTnLst>
                                </p:cTn>
                              </p:par>
                              <p:par>
                                <p:cTn id="42" presetID="3" presetClass="entr" presetSubtype="10" fill="hold" nodeType="withEffect">
                                  <p:stCondLst>
                                    <p:cond delay="0"/>
                                  </p:stCondLst>
                                  <p:childTnLst>
                                    <p:set>
                                      <p:cBhvr>
                                        <p:cTn id="43" dur="1" fill="hold">
                                          <p:stCondLst>
                                            <p:cond delay="0"/>
                                          </p:stCondLst>
                                        </p:cTn>
                                        <p:tgtEl>
                                          <p:spTgt spid="20"/>
                                        </p:tgtEl>
                                        <p:attrNameLst>
                                          <p:attrName>style.visibility</p:attrName>
                                        </p:attrNameLst>
                                      </p:cBhvr>
                                      <p:to>
                                        <p:strVal val="visible"/>
                                      </p:to>
                                    </p:set>
                                    <p:animEffect transition="in" filter="blinds(horizontal)">
                                      <p:cBhvr>
                                        <p:cTn id="44" dur="500"/>
                                        <p:tgtEl>
                                          <p:spTgt spid="20"/>
                                        </p:tgtEl>
                                      </p:cBhvr>
                                    </p:animEffect>
                                  </p:childTnLst>
                                </p:cTn>
                              </p:par>
                            </p:childTnLst>
                          </p:cTn>
                        </p:par>
                      </p:childTnLst>
                    </p:cTn>
                  </p:par>
                  <p:par>
                    <p:cTn id="45" fill="hold">
                      <p:stCondLst>
                        <p:cond delay="indefinite"/>
                      </p:stCondLst>
                      <p:childTnLst>
                        <p:par>
                          <p:cTn id="46" fill="hold">
                            <p:stCondLst>
                              <p:cond delay="0"/>
                            </p:stCondLst>
                            <p:childTnLst>
                              <p:par>
                                <p:cTn id="47" presetID="3" presetClass="entr" presetSubtype="10" fill="hold" grpId="0" nodeType="clickEffect">
                                  <p:stCondLst>
                                    <p:cond delay="0"/>
                                  </p:stCondLst>
                                  <p:childTnLst>
                                    <p:set>
                                      <p:cBhvr>
                                        <p:cTn id="48" dur="1" fill="hold">
                                          <p:stCondLst>
                                            <p:cond delay="0"/>
                                          </p:stCondLst>
                                        </p:cTn>
                                        <p:tgtEl>
                                          <p:spTgt spid="3">
                                            <p:bg/>
                                          </p:spTgt>
                                        </p:tgtEl>
                                        <p:attrNameLst>
                                          <p:attrName>style.visibility</p:attrName>
                                        </p:attrNameLst>
                                      </p:cBhvr>
                                      <p:to>
                                        <p:strVal val="visible"/>
                                      </p:to>
                                    </p:set>
                                    <p:animEffect transition="in" filter="blinds(horizontal)">
                                      <p:cBhvr>
                                        <p:cTn id="49" dur="500"/>
                                        <p:tgtEl>
                                          <p:spTgt spid="3">
                                            <p:bg/>
                                          </p:spTgt>
                                        </p:tgtEl>
                                      </p:cBhvr>
                                    </p:animEffect>
                                  </p:childTnLst>
                                </p:cTn>
                              </p:par>
                            </p:childTnLst>
                          </p:cTn>
                        </p:par>
                      </p:childTnLst>
                    </p:cTn>
                  </p:par>
                  <p:par>
                    <p:cTn id="50" fill="hold">
                      <p:stCondLst>
                        <p:cond delay="indefinite"/>
                      </p:stCondLst>
                      <p:childTnLst>
                        <p:par>
                          <p:cTn id="51" fill="hold">
                            <p:stCondLst>
                              <p:cond delay="0"/>
                            </p:stCondLst>
                            <p:childTnLst>
                              <p:par>
                                <p:cTn id="52" presetID="3" presetClass="entr" presetSubtype="10" fill="hold" grpId="0" nodeType="clickEffect">
                                  <p:stCondLst>
                                    <p:cond delay="0"/>
                                  </p:stCondLst>
                                  <p:childTnLst>
                                    <p:set>
                                      <p:cBhvr>
                                        <p:cTn id="53" dur="1" fill="hold">
                                          <p:stCondLst>
                                            <p:cond delay="0"/>
                                          </p:stCondLst>
                                        </p:cTn>
                                        <p:tgtEl>
                                          <p:spTgt spid="3">
                                            <p:txEl>
                                              <p:pRg st="1" end="1"/>
                                            </p:txEl>
                                          </p:spTgt>
                                        </p:tgtEl>
                                        <p:attrNameLst>
                                          <p:attrName>style.visibility</p:attrName>
                                        </p:attrNameLst>
                                      </p:cBhvr>
                                      <p:to>
                                        <p:strVal val="visible"/>
                                      </p:to>
                                    </p:set>
                                    <p:animEffect transition="in" filter="blinds(horizontal)">
                                      <p:cBhvr>
                                        <p:cTn id="54" dur="500"/>
                                        <p:tgtEl>
                                          <p:spTgt spid="3">
                                            <p:txEl>
                                              <p:pRg st="1" end="1"/>
                                            </p:txEl>
                                          </p:spTgt>
                                        </p:tgtEl>
                                      </p:cBhvr>
                                    </p:animEffect>
                                  </p:childTnLst>
                                </p:cTn>
                              </p:par>
                            </p:childTnLst>
                          </p:cTn>
                        </p:par>
                      </p:childTnLst>
                    </p:cTn>
                  </p:par>
                  <p:par>
                    <p:cTn id="55" fill="hold">
                      <p:stCondLst>
                        <p:cond delay="indefinite"/>
                      </p:stCondLst>
                      <p:childTnLst>
                        <p:par>
                          <p:cTn id="56" fill="hold">
                            <p:stCondLst>
                              <p:cond delay="0"/>
                            </p:stCondLst>
                            <p:childTnLst>
                              <p:par>
                                <p:cTn id="57" presetID="3" presetClass="entr" presetSubtype="10" fill="hold" grpId="0" nodeType="clickEffect">
                                  <p:stCondLst>
                                    <p:cond delay="0"/>
                                  </p:stCondLst>
                                  <p:childTnLst>
                                    <p:set>
                                      <p:cBhvr>
                                        <p:cTn id="58" dur="1" fill="hold">
                                          <p:stCondLst>
                                            <p:cond delay="0"/>
                                          </p:stCondLst>
                                        </p:cTn>
                                        <p:tgtEl>
                                          <p:spTgt spid="3">
                                            <p:txEl>
                                              <p:pRg st="2" end="2"/>
                                            </p:txEl>
                                          </p:spTgt>
                                        </p:tgtEl>
                                        <p:attrNameLst>
                                          <p:attrName>style.visibility</p:attrName>
                                        </p:attrNameLst>
                                      </p:cBhvr>
                                      <p:to>
                                        <p:strVal val="visible"/>
                                      </p:to>
                                    </p:set>
                                    <p:animEffect transition="in" filter="blinds(horizontal)">
                                      <p:cBhvr>
                                        <p:cTn id="59" dur="500"/>
                                        <p:tgtEl>
                                          <p:spTgt spid="3">
                                            <p:txEl>
                                              <p:pRg st="2" end="2"/>
                                            </p:txEl>
                                          </p:spTgt>
                                        </p:tgtEl>
                                      </p:cBhvr>
                                    </p:animEffect>
                                  </p:childTnLst>
                                </p:cTn>
                              </p:par>
                            </p:childTnLst>
                          </p:cTn>
                        </p:par>
                      </p:childTnLst>
                    </p:cTn>
                  </p:par>
                  <p:par>
                    <p:cTn id="60" fill="hold">
                      <p:stCondLst>
                        <p:cond delay="indefinite"/>
                      </p:stCondLst>
                      <p:childTnLst>
                        <p:par>
                          <p:cTn id="61" fill="hold">
                            <p:stCondLst>
                              <p:cond delay="0"/>
                            </p:stCondLst>
                            <p:childTnLst>
                              <p:par>
                                <p:cTn id="62" presetID="3" presetClass="entr" presetSubtype="10" fill="hold" grpId="0" nodeType="clickEffect">
                                  <p:stCondLst>
                                    <p:cond delay="0"/>
                                  </p:stCondLst>
                                  <p:childTnLst>
                                    <p:set>
                                      <p:cBhvr>
                                        <p:cTn id="63" dur="1" fill="hold">
                                          <p:stCondLst>
                                            <p:cond delay="0"/>
                                          </p:stCondLst>
                                        </p:cTn>
                                        <p:tgtEl>
                                          <p:spTgt spid="3">
                                            <p:txEl>
                                              <p:pRg st="3" end="3"/>
                                            </p:txEl>
                                          </p:spTgt>
                                        </p:tgtEl>
                                        <p:attrNameLst>
                                          <p:attrName>style.visibility</p:attrName>
                                        </p:attrNameLst>
                                      </p:cBhvr>
                                      <p:to>
                                        <p:strVal val="visible"/>
                                      </p:to>
                                    </p:set>
                                    <p:animEffect transition="in" filter="blinds(horizontal)">
                                      <p:cBhvr>
                                        <p:cTn id="64" dur="500"/>
                                        <p:tgtEl>
                                          <p:spTgt spid="3">
                                            <p:txEl>
                                              <p:pRg st="3" end="3"/>
                                            </p:txEl>
                                          </p:spTgt>
                                        </p:tgtEl>
                                      </p:cBhvr>
                                    </p:animEffect>
                                  </p:childTnLst>
                                </p:cTn>
                              </p:par>
                            </p:childTnLst>
                          </p:cTn>
                        </p:par>
                      </p:childTnLst>
                    </p:cTn>
                  </p:par>
                  <p:par>
                    <p:cTn id="65" fill="hold">
                      <p:stCondLst>
                        <p:cond delay="indefinite"/>
                      </p:stCondLst>
                      <p:childTnLst>
                        <p:par>
                          <p:cTn id="66" fill="hold">
                            <p:stCondLst>
                              <p:cond delay="0"/>
                            </p:stCondLst>
                            <p:childTnLst>
                              <p:par>
                                <p:cTn id="67" presetID="2" presetClass="exit" presetSubtype="4" fill="hold" nodeType="clickEffect">
                                  <p:stCondLst>
                                    <p:cond delay="0"/>
                                  </p:stCondLst>
                                  <p:childTnLst>
                                    <p:anim calcmode="lin" valueType="num">
                                      <p:cBhvr additive="base">
                                        <p:cTn id="68" dur="500"/>
                                        <p:tgtEl>
                                          <p:spTgt spid="19"/>
                                        </p:tgtEl>
                                        <p:attrNameLst>
                                          <p:attrName>ppt_x</p:attrName>
                                        </p:attrNameLst>
                                      </p:cBhvr>
                                      <p:tavLst>
                                        <p:tav tm="0">
                                          <p:val>
                                            <p:strVal val="ppt_x"/>
                                          </p:val>
                                        </p:tav>
                                        <p:tav tm="100000">
                                          <p:val>
                                            <p:strVal val="ppt_x"/>
                                          </p:val>
                                        </p:tav>
                                      </p:tavLst>
                                    </p:anim>
                                    <p:anim calcmode="lin" valueType="num">
                                      <p:cBhvr additive="base">
                                        <p:cTn id="69" dur="500"/>
                                        <p:tgtEl>
                                          <p:spTgt spid="19"/>
                                        </p:tgtEl>
                                        <p:attrNameLst>
                                          <p:attrName>ppt_y</p:attrName>
                                        </p:attrNameLst>
                                      </p:cBhvr>
                                      <p:tavLst>
                                        <p:tav tm="0">
                                          <p:val>
                                            <p:strVal val="ppt_y"/>
                                          </p:val>
                                        </p:tav>
                                        <p:tav tm="100000">
                                          <p:val>
                                            <p:strVal val="1+ppt_h/2"/>
                                          </p:val>
                                        </p:tav>
                                      </p:tavLst>
                                    </p:anim>
                                    <p:set>
                                      <p:cBhvr>
                                        <p:cTn id="70" dur="1" fill="hold">
                                          <p:stCondLst>
                                            <p:cond delay="499"/>
                                          </p:stCondLst>
                                        </p:cTn>
                                        <p:tgtEl>
                                          <p:spTgt spid="19"/>
                                        </p:tgtEl>
                                        <p:attrNameLst>
                                          <p:attrName>style.visibility</p:attrName>
                                        </p:attrNameLst>
                                      </p:cBhvr>
                                      <p:to>
                                        <p:strVal val="hidden"/>
                                      </p:to>
                                    </p:set>
                                  </p:childTnLst>
                                </p:cTn>
                              </p:par>
                              <p:par>
                                <p:cTn id="71" presetID="2" presetClass="exit" presetSubtype="4" fill="hold" nodeType="withEffect">
                                  <p:stCondLst>
                                    <p:cond delay="0"/>
                                  </p:stCondLst>
                                  <p:childTnLst>
                                    <p:anim calcmode="lin" valueType="num">
                                      <p:cBhvr additive="base">
                                        <p:cTn id="72" dur="500"/>
                                        <p:tgtEl>
                                          <p:spTgt spid="15"/>
                                        </p:tgtEl>
                                        <p:attrNameLst>
                                          <p:attrName>ppt_x</p:attrName>
                                        </p:attrNameLst>
                                      </p:cBhvr>
                                      <p:tavLst>
                                        <p:tav tm="0">
                                          <p:val>
                                            <p:strVal val="ppt_x"/>
                                          </p:val>
                                        </p:tav>
                                        <p:tav tm="100000">
                                          <p:val>
                                            <p:strVal val="ppt_x"/>
                                          </p:val>
                                        </p:tav>
                                      </p:tavLst>
                                    </p:anim>
                                    <p:anim calcmode="lin" valueType="num">
                                      <p:cBhvr additive="base">
                                        <p:cTn id="73" dur="500"/>
                                        <p:tgtEl>
                                          <p:spTgt spid="15"/>
                                        </p:tgtEl>
                                        <p:attrNameLst>
                                          <p:attrName>ppt_y</p:attrName>
                                        </p:attrNameLst>
                                      </p:cBhvr>
                                      <p:tavLst>
                                        <p:tav tm="0">
                                          <p:val>
                                            <p:strVal val="ppt_y"/>
                                          </p:val>
                                        </p:tav>
                                        <p:tav tm="100000">
                                          <p:val>
                                            <p:strVal val="1+ppt_h/2"/>
                                          </p:val>
                                        </p:tav>
                                      </p:tavLst>
                                    </p:anim>
                                    <p:set>
                                      <p:cBhvr>
                                        <p:cTn id="74" dur="1" fill="hold">
                                          <p:stCondLst>
                                            <p:cond delay="499"/>
                                          </p:stCondLst>
                                        </p:cTn>
                                        <p:tgtEl>
                                          <p:spTgt spid="15"/>
                                        </p:tgtEl>
                                        <p:attrNameLst>
                                          <p:attrName>style.visibility</p:attrName>
                                        </p:attrNameLst>
                                      </p:cBhvr>
                                      <p:to>
                                        <p:strVal val="hidden"/>
                                      </p:to>
                                    </p:set>
                                  </p:childTnLst>
                                </p:cTn>
                              </p:par>
                              <p:par>
                                <p:cTn id="75" presetID="2" presetClass="exit" presetSubtype="4" fill="hold" nodeType="withEffect">
                                  <p:stCondLst>
                                    <p:cond delay="0"/>
                                  </p:stCondLst>
                                  <p:childTnLst>
                                    <p:anim calcmode="lin" valueType="num">
                                      <p:cBhvr additive="base">
                                        <p:cTn id="76" dur="500"/>
                                        <p:tgtEl>
                                          <p:spTgt spid="13"/>
                                        </p:tgtEl>
                                        <p:attrNameLst>
                                          <p:attrName>ppt_x</p:attrName>
                                        </p:attrNameLst>
                                      </p:cBhvr>
                                      <p:tavLst>
                                        <p:tav tm="0">
                                          <p:val>
                                            <p:strVal val="ppt_x"/>
                                          </p:val>
                                        </p:tav>
                                        <p:tav tm="100000">
                                          <p:val>
                                            <p:strVal val="ppt_x"/>
                                          </p:val>
                                        </p:tav>
                                      </p:tavLst>
                                    </p:anim>
                                    <p:anim calcmode="lin" valueType="num">
                                      <p:cBhvr additive="base">
                                        <p:cTn id="77" dur="500"/>
                                        <p:tgtEl>
                                          <p:spTgt spid="13"/>
                                        </p:tgtEl>
                                        <p:attrNameLst>
                                          <p:attrName>ppt_y</p:attrName>
                                        </p:attrNameLst>
                                      </p:cBhvr>
                                      <p:tavLst>
                                        <p:tav tm="0">
                                          <p:val>
                                            <p:strVal val="ppt_y"/>
                                          </p:val>
                                        </p:tav>
                                        <p:tav tm="100000">
                                          <p:val>
                                            <p:strVal val="1+ppt_h/2"/>
                                          </p:val>
                                        </p:tav>
                                      </p:tavLst>
                                    </p:anim>
                                    <p:set>
                                      <p:cBhvr>
                                        <p:cTn id="78" dur="1" fill="hold">
                                          <p:stCondLst>
                                            <p:cond delay="499"/>
                                          </p:stCondLst>
                                        </p:cTn>
                                        <p:tgtEl>
                                          <p:spTgt spid="13"/>
                                        </p:tgtEl>
                                        <p:attrNameLst>
                                          <p:attrName>style.visibility</p:attrName>
                                        </p:attrNameLst>
                                      </p:cBhvr>
                                      <p:to>
                                        <p:strVal val="hidden"/>
                                      </p:to>
                                    </p:set>
                                  </p:childTnLst>
                                </p:cTn>
                              </p:par>
                              <p:par>
                                <p:cTn id="79" presetID="2" presetClass="exit" presetSubtype="4" fill="hold" nodeType="withEffect">
                                  <p:stCondLst>
                                    <p:cond delay="0"/>
                                  </p:stCondLst>
                                  <p:childTnLst>
                                    <p:anim calcmode="lin" valueType="num">
                                      <p:cBhvr additive="base">
                                        <p:cTn id="80" dur="500"/>
                                        <p:tgtEl>
                                          <p:spTgt spid="11"/>
                                        </p:tgtEl>
                                        <p:attrNameLst>
                                          <p:attrName>ppt_x</p:attrName>
                                        </p:attrNameLst>
                                      </p:cBhvr>
                                      <p:tavLst>
                                        <p:tav tm="0">
                                          <p:val>
                                            <p:strVal val="ppt_x"/>
                                          </p:val>
                                        </p:tav>
                                        <p:tav tm="100000">
                                          <p:val>
                                            <p:strVal val="ppt_x"/>
                                          </p:val>
                                        </p:tav>
                                      </p:tavLst>
                                    </p:anim>
                                    <p:anim calcmode="lin" valueType="num">
                                      <p:cBhvr additive="base">
                                        <p:cTn id="81" dur="500"/>
                                        <p:tgtEl>
                                          <p:spTgt spid="11"/>
                                        </p:tgtEl>
                                        <p:attrNameLst>
                                          <p:attrName>ppt_y</p:attrName>
                                        </p:attrNameLst>
                                      </p:cBhvr>
                                      <p:tavLst>
                                        <p:tav tm="0">
                                          <p:val>
                                            <p:strVal val="ppt_y"/>
                                          </p:val>
                                        </p:tav>
                                        <p:tav tm="100000">
                                          <p:val>
                                            <p:strVal val="1+ppt_h/2"/>
                                          </p:val>
                                        </p:tav>
                                      </p:tavLst>
                                    </p:anim>
                                    <p:set>
                                      <p:cBhvr>
                                        <p:cTn id="82" dur="1" fill="hold">
                                          <p:stCondLst>
                                            <p:cond delay="499"/>
                                          </p:stCondLst>
                                        </p:cTn>
                                        <p:tgtEl>
                                          <p:spTgt spid="1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Moral Hazard</a:t>
            </a:r>
            <a:endParaRPr lang="en-US" dirty="0"/>
          </a:p>
        </p:txBody>
      </p:sp>
      <p:sp>
        <p:nvSpPr>
          <p:cNvPr id="3" name="Content Placeholder 2"/>
          <p:cNvSpPr>
            <a:spLocks noGrp="1"/>
          </p:cNvSpPr>
          <p:nvPr>
            <p:ph idx="1"/>
          </p:nvPr>
        </p:nvSpPr>
        <p:spPr/>
        <p:txBody>
          <a:bodyPr/>
          <a:lstStyle/>
          <a:p>
            <a:r>
              <a:rPr lang="en-US" dirty="0" smtClean="0">
                <a:solidFill>
                  <a:srgbClr val="FFFFFF"/>
                </a:solidFill>
              </a:rPr>
              <a:t>A problem that arises after the transaction takes place</a:t>
            </a:r>
          </a:p>
          <a:p>
            <a:r>
              <a:rPr lang="en-US" dirty="0" smtClean="0">
                <a:solidFill>
                  <a:srgbClr val="FFFFFF"/>
                </a:solidFill>
              </a:rPr>
              <a:t>A change in incentives where one party to a transaction is more likely to engage in the less desirable actions</a:t>
            </a:r>
          </a:p>
          <a:p>
            <a:r>
              <a:rPr lang="en-US" dirty="0" smtClean="0">
                <a:solidFill>
                  <a:srgbClr val="FFFFFF"/>
                </a:solidFill>
              </a:rPr>
              <a:t>Example: insurance provision</a:t>
            </a:r>
          </a:p>
          <a:p>
            <a:pPr lvl="1"/>
            <a:r>
              <a:rPr lang="en-US" dirty="0" smtClean="0">
                <a:solidFill>
                  <a:srgbClr val="FFFFFF"/>
                </a:solidFill>
              </a:rPr>
              <a:t>Once a person buys insurance,                    he has less incentives to invest                         in care</a:t>
            </a:r>
          </a:p>
        </p:txBody>
      </p:sp>
      <p:pic>
        <p:nvPicPr>
          <p:cNvPr id="3075" name="Picture 3" descr="C:\Documents and Settings\rahmed\Local Settings\Temporary Internet Files\Content.IE5\Z2GMRMYL\MCj02807140000[1].wmf"/>
          <p:cNvPicPr>
            <a:picLocks noChangeAspect="1" noChangeArrowheads="1"/>
          </p:cNvPicPr>
          <p:nvPr/>
        </p:nvPicPr>
        <p:blipFill>
          <a:blip r:embed="rId2" cstate="print"/>
          <a:srcRect/>
          <a:stretch>
            <a:fillRect/>
          </a:stretch>
        </p:blipFill>
        <p:spPr bwMode="auto">
          <a:xfrm>
            <a:off x="6705600" y="4267200"/>
            <a:ext cx="2006097" cy="2397057"/>
          </a:xfrm>
          <a:prstGeom prst="rect">
            <a:avLst/>
          </a:prstGeom>
          <a:noFill/>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Moral Hazard and Financial Markets</a:t>
            </a:r>
            <a:endParaRPr lang="en-US" dirty="0"/>
          </a:p>
        </p:txBody>
      </p:sp>
      <p:sp>
        <p:nvSpPr>
          <p:cNvPr id="3" name="Content Placeholder 2"/>
          <p:cNvSpPr>
            <a:spLocks noGrp="1"/>
          </p:cNvSpPr>
          <p:nvPr>
            <p:ph idx="1"/>
          </p:nvPr>
        </p:nvSpPr>
        <p:spPr/>
        <p:txBody>
          <a:bodyPr/>
          <a:lstStyle/>
          <a:p>
            <a:r>
              <a:rPr lang="en-US" dirty="0" smtClean="0">
                <a:solidFill>
                  <a:srgbClr val="FFFFFF"/>
                </a:solidFill>
              </a:rPr>
              <a:t>A borrower has incentive to undertake more risk after the loan is agreed upon</a:t>
            </a:r>
          </a:p>
          <a:p>
            <a:r>
              <a:rPr lang="en-US" dirty="0" smtClean="0">
                <a:solidFill>
                  <a:srgbClr val="FFFFFF"/>
                </a:solidFill>
              </a:rPr>
              <a:t>The higher risk is associated with higher return if the project succeeds.  But there is a chance that the project fails</a:t>
            </a:r>
          </a:p>
          <a:p>
            <a:r>
              <a:rPr lang="en-US" dirty="0" smtClean="0">
                <a:solidFill>
                  <a:srgbClr val="FFFFFF"/>
                </a:solidFill>
              </a:rPr>
              <a:t>The borrower may be less concerned about failure especially when the lender bears a larger proportion of the risk</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Asymmetric Information and Market Failure</a:t>
            </a:r>
            <a:endParaRPr lang="en-US" dirty="0"/>
          </a:p>
        </p:txBody>
      </p:sp>
      <p:sp>
        <p:nvSpPr>
          <p:cNvPr id="3" name="Content Placeholder 2"/>
          <p:cNvSpPr>
            <a:spLocks noGrp="1"/>
          </p:cNvSpPr>
          <p:nvPr>
            <p:ph idx="1"/>
          </p:nvPr>
        </p:nvSpPr>
        <p:spPr/>
        <p:txBody>
          <a:bodyPr>
            <a:normAutofit/>
          </a:bodyPr>
          <a:lstStyle/>
          <a:p>
            <a:r>
              <a:rPr lang="en-US" dirty="0" smtClean="0">
                <a:solidFill>
                  <a:srgbClr val="FFFFFF"/>
                </a:solidFill>
              </a:rPr>
              <a:t>In the presence of asymmetric information problems the market outcome is </a:t>
            </a:r>
            <a:r>
              <a:rPr lang="en-US" smtClean="0">
                <a:solidFill>
                  <a:srgbClr val="FFFFFF"/>
                </a:solidFill>
              </a:rPr>
              <a:t>suboptimal.</a:t>
            </a:r>
          </a:p>
          <a:p>
            <a:r>
              <a:rPr lang="en-US" smtClean="0">
                <a:solidFill>
                  <a:srgbClr val="FFFFFF"/>
                </a:solidFill>
              </a:rPr>
              <a:t>High </a:t>
            </a:r>
            <a:r>
              <a:rPr lang="en-US" dirty="0" smtClean="0">
                <a:solidFill>
                  <a:srgbClr val="FFFFFF"/>
                </a:solidFill>
              </a:rPr>
              <a:t>quality goods will not be traded although there are buyers willing to pay a higher price for higher quality.</a:t>
            </a:r>
          </a:p>
          <a:p>
            <a:r>
              <a:rPr lang="en-US" dirty="0" smtClean="0">
                <a:solidFill>
                  <a:srgbClr val="FFFFFF"/>
                </a:solidFill>
              </a:rPr>
              <a:t> Lenders will lend less than otherwise, negatively affecting investment and growth </a:t>
            </a:r>
            <a:endParaRPr lang="en-US" dirty="0">
              <a:solidFill>
                <a:srgbClr val="FFFFFF"/>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01" name="Picture 5" descr="C:\Documents and Settings\rahmed\Local Settings\Temporary Internet Files\Content.IE5\UJ25Q21E\MCj03326740000[1].wmf"/>
          <p:cNvPicPr>
            <a:picLocks noChangeAspect="1" noChangeArrowheads="1"/>
          </p:cNvPicPr>
          <p:nvPr/>
        </p:nvPicPr>
        <p:blipFill>
          <a:blip r:embed="rId2" cstate="print"/>
          <a:srcRect/>
          <a:stretch>
            <a:fillRect/>
          </a:stretch>
        </p:blipFill>
        <p:spPr bwMode="auto">
          <a:xfrm>
            <a:off x="6705600" y="36243"/>
            <a:ext cx="2438400" cy="6821758"/>
          </a:xfrm>
          <a:prstGeom prst="rect">
            <a:avLst/>
          </a:prstGeom>
          <a:noFill/>
        </p:spPr>
      </p:pic>
      <p:sp>
        <p:nvSpPr>
          <p:cNvPr id="2" name="Title 1"/>
          <p:cNvSpPr>
            <a:spLocks noGrp="1"/>
          </p:cNvSpPr>
          <p:nvPr>
            <p:ph type="title"/>
          </p:nvPr>
        </p:nvSpPr>
        <p:spPr>
          <a:xfrm>
            <a:off x="-381000" y="228600"/>
            <a:ext cx="6781800" cy="1399032"/>
          </a:xfrm>
        </p:spPr>
        <p:txBody>
          <a:bodyPr>
            <a:normAutofit fontScale="90000"/>
          </a:bodyPr>
          <a:lstStyle/>
          <a:p>
            <a:r>
              <a:rPr lang="en-US" dirty="0" smtClean="0">
                <a:solidFill>
                  <a:srgbClr val="CCFF33"/>
                </a:solidFill>
                <a:effectLst/>
              </a:rPr>
              <a:t>Financial Institutions and information problems</a:t>
            </a:r>
            <a:endParaRPr lang="en-US" dirty="0">
              <a:solidFill>
                <a:srgbClr val="CCFF33"/>
              </a:solidFill>
              <a:effectLst/>
            </a:endParaRPr>
          </a:p>
        </p:txBody>
      </p:sp>
      <p:sp>
        <p:nvSpPr>
          <p:cNvPr id="3" name="Content Placeholder 2"/>
          <p:cNvSpPr>
            <a:spLocks noGrp="1"/>
          </p:cNvSpPr>
          <p:nvPr>
            <p:ph idx="1"/>
          </p:nvPr>
        </p:nvSpPr>
        <p:spPr>
          <a:xfrm>
            <a:off x="457200" y="1882808"/>
            <a:ext cx="6248400" cy="4572000"/>
          </a:xfrm>
        </p:spPr>
        <p:txBody>
          <a:bodyPr>
            <a:normAutofit lnSpcReduction="10000"/>
          </a:bodyPr>
          <a:lstStyle/>
          <a:p>
            <a:r>
              <a:rPr lang="en-US" dirty="0" smtClean="0">
                <a:solidFill>
                  <a:srgbClr val="FFFFFF"/>
                </a:solidFill>
              </a:rPr>
              <a:t>Financial institutions  can mitigate some of the information problems through:</a:t>
            </a:r>
          </a:p>
          <a:p>
            <a:pPr lvl="1"/>
            <a:r>
              <a:rPr lang="en-US" dirty="0" smtClean="0">
                <a:solidFill>
                  <a:srgbClr val="FFFFFF"/>
                </a:solidFill>
              </a:rPr>
              <a:t>Collecting information about borrowers</a:t>
            </a:r>
          </a:p>
          <a:p>
            <a:pPr lvl="1"/>
            <a:r>
              <a:rPr lang="en-US" dirty="0" smtClean="0">
                <a:solidFill>
                  <a:srgbClr val="FFFFFF"/>
                </a:solidFill>
              </a:rPr>
              <a:t>Monitoring borrower’s behavior at low cost</a:t>
            </a:r>
          </a:p>
          <a:p>
            <a:pPr lvl="1"/>
            <a:r>
              <a:rPr lang="en-US" dirty="0" smtClean="0">
                <a:solidFill>
                  <a:srgbClr val="FFFFFF"/>
                </a:solidFill>
              </a:rPr>
              <a:t>Requesting a Collateral </a:t>
            </a:r>
          </a:p>
          <a:p>
            <a:pPr lvl="1"/>
            <a:r>
              <a:rPr lang="en-US" dirty="0" smtClean="0">
                <a:solidFill>
                  <a:srgbClr val="FFFFFF"/>
                </a:solidFill>
              </a:rPr>
              <a:t>Extending future loans conditional on borrowers’ risk taking behavior</a:t>
            </a:r>
            <a:endParaRPr lang="en-US" dirty="0">
              <a:solidFill>
                <a:srgbClr val="FFFFFF"/>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Financial Instability</a:t>
            </a:r>
            <a:endParaRPr lang="en-US" dirty="0"/>
          </a:p>
        </p:txBody>
      </p:sp>
      <p:sp>
        <p:nvSpPr>
          <p:cNvPr id="3" name="Content Placeholder 2"/>
          <p:cNvSpPr>
            <a:spLocks noGrp="1"/>
          </p:cNvSpPr>
          <p:nvPr>
            <p:ph idx="1"/>
          </p:nvPr>
        </p:nvSpPr>
        <p:spPr/>
        <p:txBody>
          <a:bodyPr/>
          <a:lstStyle/>
          <a:p>
            <a:r>
              <a:rPr lang="en-US" dirty="0" smtClean="0">
                <a:solidFill>
                  <a:srgbClr val="CCFF33"/>
                </a:solidFill>
              </a:rPr>
              <a:t>Economic changes </a:t>
            </a:r>
            <a:r>
              <a:rPr lang="en-US" dirty="0" smtClean="0">
                <a:solidFill>
                  <a:srgbClr val="FFFFFF"/>
                </a:solidFill>
              </a:rPr>
              <a:t>can make asymmetric information problems more severe, resulting in a higher risk of a crisis</a:t>
            </a:r>
          </a:p>
          <a:p>
            <a:r>
              <a:rPr lang="en-US" dirty="0" smtClean="0">
                <a:solidFill>
                  <a:srgbClr val="FFFFFF"/>
                </a:solidFill>
              </a:rPr>
              <a:t>A financial crisis becomes more likely, where financial institutions lose a large part of their value</a:t>
            </a:r>
          </a:p>
          <a:p>
            <a:r>
              <a:rPr lang="en-US" dirty="0" smtClean="0">
                <a:solidFill>
                  <a:srgbClr val="FFFFFF"/>
                </a:solidFill>
              </a:rPr>
              <a:t>In that case the financial system will not be able to channel funds effectively to productive investments</a:t>
            </a:r>
          </a:p>
          <a:p>
            <a:endParaRPr lang="en-US" dirty="0">
              <a:solidFill>
                <a:srgbClr val="FFFFFF"/>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Risk Factors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solidFill>
                  <a:srgbClr val="FFFFFF"/>
                </a:solidFill>
              </a:rPr>
              <a:t>Financial Institutions</a:t>
            </a:r>
          </a:p>
          <a:p>
            <a:pPr lvl="1"/>
            <a:r>
              <a:rPr lang="en-US" dirty="0" smtClean="0">
                <a:solidFill>
                  <a:srgbClr val="FFFFFF"/>
                </a:solidFill>
              </a:rPr>
              <a:t>Over leveraging combined with limited liability</a:t>
            </a:r>
          </a:p>
          <a:p>
            <a:pPr lvl="1"/>
            <a:r>
              <a:rPr lang="en-US" dirty="0" smtClean="0">
                <a:solidFill>
                  <a:srgbClr val="FFFFFF"/>
                </a:solidFill>
              </a:rPr>
              <a:t>Using Short term debt to finance long term investments</a:t>
            </a:r>
          </a:p>
          <a:p>
            <a:pPr lvl="1"/>
            <a:endParaRPr lang="en-US" dirty="0" smtClean="0">
              <a:solidFill>
                <a:srgbClr val="FFFFFF"/>
              </a:solidFill>
            </a:endParaRPr>
          </a:p>
          <a:p>
            <a:r>
              <a:rPr lang="en-US" dirty="0" smtClean="0">
                <a:solidFill>
                  <a:srgbClr val="FFFFFF"/>
                </a:solidFill>
              </a:rPr>
              <a:t>Borrowers:</a:t>
            </a:r>
          </a:p>
          <a:p>
            <a:pPr lvl="1"/>
            <a:r>
              <a:rPr lang="en-US" dirty="0" smtClean="0">
                <a:solidFill>
                  <a:srgbClr val="FFFFFF"/>
                </a:solidFill>
              </a:rPr>
              <a:t>Excessive borrowing and risk taking</a:t>
            </a:r>
          </a:p>
          <a:p>
            <a:pPr lvl="1">
              <a:buNone/>
            </a:pPr>
            <a:endParaRPr lang="en-US" dirty="0" smtClean="0">
              <a:solidFill>
                <a:srgbClr val="FFFFFF"/>
              </a:solidFill>
            </a:endParaRPr>
          </a:p>
          <a:p>
            <a:r>
              <a:rPr lang="en-US" dirty="0" smtClean="0">
                <a:solidFill>
                  <a:srgbClr val="FFFFFF"/>
                </a:solidFill>
              </a:rPr>
              <a:t>Government</a:t>
            </a:r>
          </a:p>
          <a:p>
            <a:pPr lvl="1"/>
            <a:r>
              <a:rPr lang="en-US" dirty="0" smtClean="0">
                <a:solidFill>
                  <a:srgbClr val="FFFFFF"/>
                </a:solidFill>
              </a:rPr>
              <a:t>Failure to regulate risk taking behavior and failure to react to financial instability</a:t>
            </a:r>
          </a:p>
          <a:p>
            <a:pPr lvl="1"/>
            <a:endParaRPr lang="en-US" dirty="0" smtClean="0">
              <a:solidFill>
                <a:srgbClr val="FFFFFF"/>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4915" name="Rectangle 3"/>
          <p:cNvSpPr>
            <a:spLocks noGrp="1" noChangeArrowheads="1"/>
          </p:cNvSpPr>
          <p:nvPr>
            <p:ph idx="1"/>
          </p:nvPr>
        </p:nvSpPr>
        <p:spPr/>
        <p:txBody>
          <a:bodyPr/>
          <a:lstStyle/>
          <a:p>
            <a:r>
              <a:rPr lang="en-US" dirty="0" smtClean="0">
                <a:solidFill>
                  <a:schemeClr val="tx2">
                    <a:lumMod val="10000"/>
                  </a:schemeClr>
                </a:solidFill>
              </a:rPr>
              <a:t>Bank Failure: a situation where a bank fails to pay its depositors back</a:t>
            </a:r>
          </a:p>
          <a:p>
            <a:r>
              <a:rPr lang="en-US" dirty="0" smtClean="0">
                <a:solidFill>
                  <a:schemeClr val="tx2">
                    <a:lumMod val="10000"/>
                  </a:schemeClr>
                </a:solidFill>
              </a:rPr>
              <a:t>Banks that are poorly managed can fail</a:t>
            </a:r>
          </a:p>
          <a:p>
            <a:pPr lvl="1"/>
            <a:r>
              <a:rPr lang="en-US" dirty="0" smtClean="0">
                <a:solidFill>
                  <a:schemeClr val="tx2">
                    <a:lumMod val="10000"/>
                  </a:schemeClr>
                </a:solidFill>
              </a:rPr>
              <a:t>Borrowing short and lending long</a:t>
            </a:r>
          </a:p>
          <a:p>
            <a:pPr lvl="1"/>
            <a:endParaRPr lang="en-US" dirty="0" smtClean="0">
              <a:solidFill>
                <a:schemeClr val="tx2">
                  <a:lumMod val="10000"/>
                </a:schemeClr>
              </a:solidFill>
            </a:endParaRPr>
          </a:p>
          <a:p>
            <a:pPr lvl="1">
              <a:buNone/>
            </a:pPr>
            <a:r>
              <a:rPr lang="en-US" dirty="0" smtClean="0">
                <a:solidFill>
                  <a:schemeClr val="tx2">
                    <a:lumMod val="10000"/>
                  </a:schemeClr>
                </a:solidFill>
              </a:rPr>
              <a:t>A bank takes deposits that can be withdrawn on demand and gives loans to be repaid over a longer period of time. This is a risky behavior especially during periods where interest rates rise; borrowing short becomes more costly and may result in a bank defaulting.  </a:t>
            </a:r>
          </a:p>
        </p:txBody>
      </p:sp>
      <p:sp>
        <p:nvSpPr>
          <p:cNvPr id="934914" name="Rectangle 2"/>
          <p:cNvSpPr>
            <a:spLocks noGrp="1" noChangeArrowheads="1"/>
          </p:cNvSpPr>
          <p:nvPr>
            <p:ph type="title"/>
          </p:nvPr>
        </p:nvSpPr>
        <p:spPr/>
        <p:txBody>
          <a:bodyPr>
            <a:normAutofit/>
          </a:bodyPr>
          <a:lstStyle/>
          <a:p>
            <a:pPr fontAlgn="auto">
              <a:spcAft>
                <a:spcPts val="0"/>
              </a:spcAft>
              <a:defRPr/>
            </a:pPr>
            <a:r>
              <a:rPr smtClean="0">
                <a:solidFill>
                  <a:schemeClr val="accent1">
                    <a:lumMod val="75000"/>
                  </a:schemeClr>
                </a:solidFill>
              </a:rPr>
              <a:t>1. Bank Failure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34915">
                                            <p:txEl>
                                              <p:pRg st="0" end="0"/>
                                            </p:txEl>
                                          </p:spTgt>
                                        </p:tgtEl>
                                        <p:attrNameLst>
                                          <p:attrName>style.visibility</p:attrName>
                                        </p:attrNameLst>
                                      </p:cBhvr>
                                      <p:to>
                                        <p:strVal val="visible"/>
                                      </p:to>
                                    </p:set>
                                    <p:animEffect transition="in" filter="blinds(horizontal)">
                                      <p:cBhvr>
                                        <p:cTn id="7" dur="500"/>
                                        <p:tgtEl>
                                          <p:spTgt spid="93491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934915">
                                            <p:txEl>
                                              <p:pRg st="1" end="1"/>
                                            </p:txEl>
                                          </p:spTgt>
                                        </p:tgtEl>
                                        <p:attrNameLst>
                                          <p:attrName>style.visibility</p:attrName>
                                        </p:attrNameLst>
                                      </p:cBhvr>
                                      <p:to>
                                        <p:strVal val="visible"/>
                                      </p:to>
                                    </p:set>
                                    <p:animEffect transition="in" filter="blinds(horizontal)">
                                      <p:cBhvr>
                                        <p:cTn id="12" dur="500"/>
                                        <p:tgtEl>
                                          <p:spTgt spid="93491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934915">
                                            <p:txEl>
                                              <p:pRg st="2" end="2"/>
                                            </p:txEl>
                                          </p:spTgt>
                                        </p:tgtEl>
                                        <p:attrNameLst>
                                          <p:attrName>style.visibility</p:attrName>
                                        </p:attrNameLst>
                                      </p:cBhvr>
                                      <p:to>
                                        <p:strVal val="visible"/>
                                      </p:to>
                                    </p:set>
                                    <p:animEffect transition="in" filter="blinds(horizontal)">
                                      <p:cBhvr>
                                        <p:cTn id="17" dur="500"/>
                                        <p:tgtEl>
                                          <p:spTgt spid="93491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934915">
                                            <p:txEl>
                                              <p:pRg st="4" end="4"/>
                                            </p:txEl>
                                          </p:spTgt>
                                        </p:tgtEl>
                                        <p:attrNameLst>
                                          <p:attrName>style.visibility</p:attrName>
                                        </p:attrNameLst>
                                      </p:cBhvr>
                                      <p:to>
                                        <p:strVal val="visible"/>
                                      </p:to>
                                    </p:set>
                                    <p:animEffect transition="in" filter="blinds(horizontal)">
                                      <p:cBhvr>
                                        <p:cTn id="22" dur="500"/>
                                        <p:tgtEl>
                                          <p:spTgt spid="93491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34915"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4915" name="Rectangle 3"/>
          <p:cNvSpPr>
            <a:spLocks noGrp="1" noChangeArrowheads="1"/>
          </p:cNvSpPr>
          <p:nvPr>
            <p:ph idx="1"/>
          </p:nvPr>
        </p:nvSpPr>
        <p:spPr/>
        <p:txBody>
          <a:bodyPr/>
          <a:lstStyle/>
          <a:p>
            <a:r>
              <a:rPr lang="en-US" dirty="0" smtClean="0">
                <a:solidFill>
                  <a:schemeClr val="tx2">
                    <a:lumMod val="10000"/>
                  </a:schemeClr>
                </a:solidFill>
              </a:rPr>
              <a:t>Bank Failure: a situation where a bank fails to pay its depositors back</a:t>
            </a:r>
          </a:p>
          <a:p>
            <a:r>
              <a:rPr lang="en-US" dirty="0" smtClean="0">
                <a:solidFill>
                  <a:schemeClr val="tx2">
                    <a:lumMod val="10000"/>
                  </a:schemeClr>
                </a:solidFill>
              </a:rPr>
              <a:t>Banks that are poorly managed can fail</a:t>
            </a:r>
          </a:p>
          <a:p>
            <a:pPr lvl="1"/>
            <a:r>
              <a:rPr lang="en-US" dirty="0" smtClean="0">
                <a:solidFill>
                  <a:schemeClr val="tx2">
                    <a:lumMod val="10000"/>
                  </a:schemeClr>
                </a:solidFill>
              </a:rPr>
              <a:t>Lack of sufficient diversification of lending among different sectors. </a:t>
            </a:r>
          </a:p>
          <a:p>
            <a:pPr lvl="1">
              <a:buNone/>
            </a:pPr>
            <a:endParaRPr lang="en-US" dirty="0" smtClean="0">
              <a:solidFill>
                <a:schemeClr val="tx2">
                  <a:lumMod val="10000"/>
                </a:schemeClr>
              </a:solidFill>
            </a:endParaRPr>
          </a:p>
          <a:p>
            <a:pPr lvl="1">
              <a:buNone/>
            </a:pPr>
            <a:r>
              <a:rPr lang="en-US" dirty="0" smtClean="0">
                <a:solidFill>
                  <a:schemeClr val="tx2">
                    <a:lumMod val="10000"/>
                  </a:schemeClr>
                </a:solidFill>
              </a:rPr>
              <a:t>For example in the 1980s several banks in states with a large farming or oil sector could not collect many of their loans due to falling prices. Moral hazard problems became severe.</a:t>
            </a:r>
          </a:p>
        </p:txBody>
      </p:sp>
      <p:sp>
        <p:nvSpPr>
          <p:cNvPr id="934914" name="Rectangle 2"/>
          <p:cNvSpPr>
            <a:spLocks noGrp="1" noChangeArrowheads="1"/>
          </p:cNvSpPr>
          <p:nvPr>
            <p:ph type="title"/>
          </p:nvPr>
        </p:nvSpPr>
        <p:spPr/>
        <p:txBody>
          <a:bodyPr>
            <a:normAutofit/>
          </a:bodyPr>
          <a:lstStyle/>
          <a:p>
            <a:pPr fontAlgn="auto">
              <a:spcAft>
                <a:spcPts val="0"/>
              </a:spcAft>
              <a:defRPr/>
            </a:pPr>
            <a:r>
              <a:rPr smtClean="0">
                <a:solidFill>
                  <a:schemeClr val="accent1">
                    <a:lumMod val="75000"/>
                  </a:schemeClr>
                </a:solidFill>
              </a:rPr>
              <a:t>1. Bank Failure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34915">
                                            <p:txEl>
                                              <p:pRg st="2" end="2"/>
                                            </p:txEl>
                                          </p:spTgt>
                                        </p:tgtEl>
                                        <p:attrNameLst>
                                          <p:attrName>style.visibility</p:attrName>
                                        </p:attrNameLst>
                                      </p:cBhvr>
                                      <p:to>
                                        <p:strVal val="visible"/>
                                      </p:to>
                                    </p:set>
                                    <p:animEffect transition="in" filter="blinds(horizontal)">
                                      <p:cBhvr>
                                        <p:cTn id="7" dur="500"/>
                                        <p:tgtEl>
                                          <p:spTgt spid="934915">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934915">
                                            <p:txEl>
                                              <p:pRg st="4" end="4"/>
                                            </p:txEl>
                                          </p:spTgt>
                                        </p:tgtEl>
                                        <p:attrNameLst>
                                          <p:attrName>style.visibility</p:attrName>
                                        </p:attrNameLst>
                                      </p:cBhvr>
                                      <p:to>
                                        <p:strVal val="visible"/>
                                      </p:to>
                                    </p:set>
                                    <p:animEffect transition="in" filter="blinds(horizontal)">
                                      <p:cBhvr>
                                        <p:cTn id="12" dur="500"/>
                                        <p:tgtEl>
                                          <p:spTgt spid="93491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34915"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4915" name="Rectangle 3"/>
          <p:cNvSpPr>
            <a:spLocks noGrp="1" noChangeArrowheads="1"/>
          </p:cNvSpPr>
          <p:nvPr>
            <p:ph idx="1"/>
          </p:nvPr>
        </p:nvSpPr>
        <p:spPr/>
        <p:txBody>
          <a:bodyPr/>
          <a:lstStyle/>
          <a:p>
            <a:r>
              <a:rPr lang="en-US" dirty="0" smtClean="0">
                <a:solidFill>
                  <a:schemeClr val="tx2">
                    <a:lumMod val="10000"/>
                  </a:schemeClr>
                </a:solidFill>
              </a:rPr>
              <a:t>Bank Failure: a situation where a bank fails to pay its depositors back</a:t>
            </a:r>
          </a:p>
          <a:p>
            <a:r>
              <a:rPr lang="en-US" dirty="0" smtClean="0">
                <a:solidFill>
                  <a:schemeClr val="tx2">
                    <a:lumMod val="10000"/>
                  </a:schemeClr>
                </a:solidFill>
              </a:rPr>
              <a:t>Banks that are poorly managed can fail</a:t>
            </a:r>
          </a:p>
          <a:p>
            <a:pPr lvl="1"/>
            <a:r>
              <a:rPr lang="en-US" dirty="0" smtClean="0">
                <a:solidFill>
                  <a:schemeClr val="tx2">
                    <a:lumMod val="10000"/>
                  </a:schemeClr>
                </a:solidFill>
              </a:rPr>
              <a:t>Excessive lending due to deposit accumulation</a:t>
            </a:r>
          </a:p>
          <a:p>
            <a:pPr lvl="1"/>
            <a:endParaRPr lang="en-US" dirty="0" smtClean="0">
              <a:solidFill>
                <a:schemeClr val="tx2">
                  <a:lumMod val="10000"/>
                </a:schemeClr>
              </a:solidFill>
            </a:endParaRPr>
          </a:p>
          <a:p>
            <a:pPr lvl="1">
              <a:buNone/>
            </a:pPr>
            <a:r>
              <a:rPr lang="en-US" dirty="0" smtClean="0">
                <a:solidFill>
                  <a:schemeClr val="tx2">
                    <a:lumMod val="10000"/>
                  </a:schemeClr>
                </a:solidFill>
              </a:rPr>
              <a:t>Accumulation of deposits will cause banks to lend to risky investors who otherwise would not get a loan.  Thus, adverse selection is more likely </a:t>
            </a:r>
          </a:p>
        </p:txBody>
      </p:sp>
      <p:sp>
        <p:nvSpPr>
          <p:cNvPr id="934914" name="Rectangle 2"/>
          <p:cNvSpPr>
            <a:spLocks noGrp="1" noChangeArrowheads="1"/>
          </p:cNvSpPr>
          <p:nvPr>
            <p:ph type="title"/>
          </p:nvPr>
        </p:nvSpPr>
        <p:spPr/>
        <p:txBody>
          <a:bodyPr>
            <a:normAutofit/>
          </a:bodyPr>
          <a:lstStyle/>
          <a:p>
            <a:pPr fontAlgn="auto">
              <a:spcAft>
                <a:spcPts val="0"/>
              </a:spcAft>
              <a:defRPr/>
            </a:pPr>
            <a:r>
              <a:rPr smtClean="0">
                <a:solidFill>
                  <a:schemeClr val="accent1">
                    <a:lumMod val="75000"/>
                  </a:schemeClr>
                </a:solidFill>
              </a:rPr>
              <a:t>1. Bank Failure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34915">
                                            <p:txEl>
                                              <p:pRg st="2" end="2"/>
                                            </p:txEl>
                                          </p:spTgt>
                                        </p:tgtEl>
                                        <p:attrNameLst>
                                          <p:attrName>style.visibility</p:attrName>
                                        </p:attrNameLst>
                                      </p:cBhvr>
                                      <p:to>
                                        <p:strVal val="visible"/>
                                      </p:to>
                                    </p:set>
                                    <p:animEffect transition="in" filter="blinds(horizontal)">
                                      <p:cBhvr>
                                        <p:cTn id="7" dur="500"/>
                                        <p:tgtEl>
                                          <p:spTgt spid="934915">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934915">
                                            <p:txEl>
                                              <p:pRg st="4" end="4"/>
                                            </p:txEl>
                                          </p:spTgt>
                                        </p:tgtEl>
                                        <p:attrNameLst>
                                          <p:attrName>style.visibility</p:attrName>
                                        </p:attrNameLst>
                                      </p:cBhvr>
                                      <p:to>
                                        <p:strVal val="visible"/>
                                      </p:to>
                                    </p:set>
                                    <p:animEffect transition="in" filter="blinds(horizontal)">
                                      <p:cBhvr>
                                        <p:cTn id="12" dur="500"/>
                                        <p:tgtEl>
                                          <p:spTgt spid="93491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34915"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Purpose</a:t>
            </a:r>
            <a:endParaRPr lang="en-US" dirty="0"/>
          </a:p>
        </p:txBody>
      </p:sp>
      <p:sp>
        <p:nvSpPr>
          <p:cNvPr id="3" name="Content Placeholder 2"/>
          <p:cNvSpPr>
            <a:spLocks noGrp="1"/>
          </p:cNvSpPr>
          <p:nvPr>
            <p:ph idx="1"/>
          </p:nvPr>
        </p:nvSpPr>
        <p:spPr/>
        <p:txBody>
          <a:bodyPr/>
          <a:lstStyle/>
          <a:p>
            <a:pPr>
              <a:buNone/>
            </a:pPr>
            <a:r>
              <a:rPr lang="en-US" dirty="0" smtClean="0">
                <a:solidFill>
                  <a:srgbClr val="FFFFFF"/>
                </a:solidFill>
              </a:rPr>
              <a:t>In this section we consider:</a:t>
            </a:r>
          </a:p>
          <a:p>
            <a:r>
              <a:rPr lang="en-US" dirty="0" smtClean="0">
                <a:solidFill>
                  <a:srgbClr val="FFFFFF"/>
                </a:solidFill>
              </a:rPr>
              <a:t>the nature and causes of financial crises</a:t>
            </a:r>
          </a:p>
          <a:p>
            <a:r>
              <a:rPr lang="en-US" dirty="0" smtClean="0">
                <a:solidFill>
                  <a:srgbClr val="FFFFFF"/>
                </a:solidFill>
              </a:rPr>
              <a:t>The recessionary effect of financial crises</a:t>
            </a:r>
          </a:p>
          <a:p>
            <a:r>
              <a:rPr lang="en-US" dirty="0" smtClean="0">
                <a:solidFill>
                  <a:srgbClr val="FFFFFF"/>
                </a:solidFill>
              </a:rPr>
              <a:t>Market Failure associated with crises</a:t>
            </a:r>
          </a:p>
          <a:p>
            <a:r>
              <a:rPr lang="en-US" dirty="0" smtClean="0">
                <a:solidFill>
                  <a:srgbClr val="FFFFFF"/>
                </a:solidFill>
              </a:rPr>
              <a:t>The role of regulation</a:t>
            </a:r>
            <a:endParaRPr lang="en-US" dirty="0">
              <a:solidFill>
                <a:srgbClr val="FFFFFF"/>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5939" name="Rectangle 3"/>
          <p:cNvSpPr>
            <a:spLocks noGrp="1" noChangeArrowheads="1"/>
          </p:cNvSpPr>
          <p:nvPr>
            <p:ph idx="1"/>
          </p:nvPr>
        </p:nvSpPr>
        <p:spPr>
          <a:xfrm>
            <a:off x="457200" y="1274763"/>
            <a:ext cx="8229600" cy="4530725"/>
          </a:xfrm>
        </p:spPr>
        <p:txBody>
          <a:bodyPr/>
          <a:lstStyle/>
          <a:p>
            <a:r>
              <a:rPr lang="en-US" dirty="0" smtClean="0">
                <a:solidFill>
                  <a:schemeClr val="tx2">
                    <a:lumMod val="10000"/>
                  </a:schemeClr>
                </a:solidFill>
              </a:rPr>
              <a:t>Bank Failures</a:t>
            </a:r>
          </a:p>
          <a:p>
            <a:pPr lvl="1"/>
            <a:r>
              <a:rPr lang="en-US" dirty="0" smtClean="0">
                <a:solidFill>
                  <a:schemeClr val="tx2">
                    <a:lumMod val="10000"/>
                  </a:schemeClr>
                </a:solidFill>
              </a:rPr>
              <a:t>In a free market economy bank failure is a problem.</a:t>
            </a:r>
          </a:p>
          <a:p>
            <a:pPr lvl="1"/>
            <a:r>
              <a:rPr lang="en-US" dirty="0" smtClean="0">
                <a:solidFill>
                  <a:schemeClr val="tx2">
                    <a:lumMod val="10000"/>
                  </a:schemeClr>
                </a:solidFill>
              </a:rPr>
              <a:t>Bank failure can cause a bank panic through imposing a negative externality on other banks</a:t>
            </a:r>
          </a:p>
          <a:p>
            <a:pPr lvl="1"/>
            <a:r>
              <a:rPr lang="en-US" dirty="0" smtClean="0">
                <a:solidFill>
                  <a:schemeClr val="tx2">
                    <a:lumMod val="10000"/>
                  </a:schemeClr>
                </a:solidFill>
              </a:rPr>
              <a:t>In a bank panic depositors fear  that other banks will fail as well.  They rush to                                                      withdraw their deposits.</a:t>
            </a:r>
          </a:p>
          <a:p>
            <a:pPr lvl="1"/>
            <a:r>
              <a:rPr lang="en-US" dirty="0" smtClean="0">
                <a:solidFill>
                  <a:schemeClr val="tx2">
                    <a:lumMod val="10000"/>
                  </a:schemeClr>
                </a:solidFill>
              </a:rPr>
              <a:t>This will cause even banks                                                that are properly run                                                           to fail. </a:t>
            </a:r>
          </a:p>
        </p:txBody>
      </p:sp>
      <p:sp>
        <p:nvSpPr>
          <p:cNvPr id="935938" name="Rectangle 2"/>
          <p:cNvSpPr>
            <a:spLocks noGrp="1" noChangeArrowheads="1"/>
          </p:cNvSpPr>
          <p:nvPr>
            <p:ph type="title"/>
          </p:nvPr>
        </p:nvSpPr>
        <p:spPr/>
        <p:txBody>
          <a:bodyPr/>
          <a:lstStyle/>
          <a:p>
            <a:pPr fontAlgn="auto">
              <a:spcAft>
                <a:spcPts val="0"/>
              </a:spcAft>
              <a:defRPr/>
            </a:pPr>
            <a:r>
              <a:rPr smtClean="0">
                <a:solidFill>
                  <a:schemeClr val="accent1">
                    <a:lumMod val="75000"/>
                  </a:schemeClr>
                </a:solidFill>
              </a:rPr>
              <a:t>History of US banking</a:t>
            </a:r>
          </a:p>
        </p:txBody>
      </p:sp>
      <p:pic>
        <p:nvPicPr>
          <p:cNvPr id="59396" name="Picture 7" descr="http://www.wavepacket.net/blog/images/bank-run-1931.jpg"/>
          <p:cNvPicPr>
            <a:picLocks noChangeAspect="1" noChangeArrowheads="1"/>
          </p:cNvPicPr>
          <p:nvPr/>
        </p:nvPicPr>
        <p:blipFill>
          <a:blip r:embed="rId3" cstate="print"/>
          <a:srcRect/>
          <a:stretch>
            <a:fillRect/>
          </a:stretch>
        </p:blipFill>
        <p:spPr bwMode="auto">
          <a:xfrm>
            <a:off x="4783138" y="3413125"/>
            <a:ext cx="4051300" cy="314007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35939">
                                            <p:txEl>
                                              <p:pRg st="0" end="0"/>
                                            </p:txEl>
                                          </p:spTgt>
                                        </p:tgtEl>
                                        <p:attrNameLst>
                                          <p:attrName>style.visibility</p:attrName>
                                        </p:attrNameLst>
                                      </p:cBhvr>
                                      <p:to>
                                        <p:strVal val="visible"/>
                                      </p:to>
                                    </p:set>
                                    <p:animEffect transition="in" filter="blinds(horizontal)">
                                      <p:cBhvr>
                                        <p:cTn id="7" dur="500"/>
                                        <p:tgtEl>
                                          <p:spTgt spid="93593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935939">
                                            <p:txEl>
                                              <p:pRg st="1" end="1"/>
                                            </p:txEl>
                                          </p:spTgt>
                                        </p:tgtEl>
                                        <p:attrNameLst>
                                          <p:attrName>style.visibility</p:attrName>
                                        </p:attrNameLst>
                                      </p:cBhvr>
                                      <p:to>
                                        <p:strVal val="visible"/>
                                      </p:to>
                                    </p:set>
                                    <p:animEffect transition="in" filter="blinds(horizontal)">
                                      <p:cBhvr>
                                        <p:cTn id="12" dur="500"/>
                                        <p:tgtEl>
                                          <p:spTgt spid="93593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935939">
                                            <p:txEl>
                                              <p:pRg st="2" end="2"/>
                                            </p:txEl>
                                          </p:spTgt>
                                        </p:tgtEl>
                                        <p:attrNameLst>
                                          <p:attrName>style.visibility</p:attrName>
                                        </p:attrNameLst>
                                      </p:cBhvr>
                                      <p:to>
                                        <p:strVal val="visible"/>
                                      </p:to>
                                    </p:set>
                                    <p:animEffect transition="in" filter="blinds(horizontal)">
                                      <p:cBhvr>
                                        <p:cTn id="17" dur="500"/>
                                        <p:tgtEl>
                                          <p:spTgt spid="93593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935939">
                                            <p:txEl>
                                              <p:pRg st="3" end="3"/>
                                            </p:txEl>
                                          </p:spTgt>
                                        </p:tgtEl>
                                        <p:attrNameLst>
                                          <p:attrName>style.visibility</p:attrName>
                                        </p:attrNameLst>
                                      </p:cBhvr>
                                      <p:to>
                                        <p:strVal val="visible"/>
                                      </p:to>
                                    </p:set>
                                    <p:animEffect transition="in" filter="blinds(horizontal)">
                                      <p:cBhvr>
                                        <p:cTn id="22" dur="500"/>
                                        <p:tgtEl>
                                          <p:spTgt spid="935939">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935939">
                                            <p:txEl>
                                              <p:pRg st="4" end="4"/>
                                            </p:txEl>
                                          </p:spTgt>
                                        </p:tgtEl>
                                        <p:attrNameLst>
                                          <p:attrName>style.visibility</p:attrName>
                                        </p:attrNameLst>
                                      </p:cBhvr>
                                      <p:to>
                                        <p:strVal val="visible"/>
                                      </p:to>
                                    </p:set>
                                    <p:animEffect transition="in" filter="blinds(horizontal)">
                                      <p:cBhvr>
                                        <p:cTn id="27" dur="500"/>
                                        <p:tgtEl>
                                          <p:spTgt spid="93593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35939"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5939" name="Rectangle 3"/>
          <p:cNvSpPr>
            <a:spLocks noGrp="1" noChangeArrowheads="1"/>
          </p:cNvSpPr>
          <p:nvPr>
            <p:ph idx="1"/>
          </p:nvPr>
        </p:nvSpPr>
        <p:spPr>
          <a:xfrm>
            <a:off x="457200" y="1274763"/>
            <a:ext cx="8229600" cy="4530725"/>
          </a:xfrm>
        </p:spPr>
        <p:txBody>
          <a:bodyPr/>
          <a:lstStyle/>
          <a:p>
            <a:r>
              <a:rPr lang="en-US" dirty="0" smtClean="0">
                <a:solidFill>
                  <a:schemeClr val="tx2">
                    <a:lumMod val="10000"/>
                  </a:schemeClr>
                </a:solidFill>
              </a:rPr>
              <a:t>Bank Failures</a:t>
            </a:r>
          </a:p>
          <a:p>
            <a:pPr lvl="1"/>
            <a:r>
              <a:rPr lang="en-US" dirty="0" smtClean="0">
                <a:solidFill>
                  <a:schemeClr val="tx2">
                    <a:lumMod val="10000"/>
                  </a:schemeClr>
                </a:solidFill>
              </a:rPr>
              <a:t>A bank failure affects other banks that normally would not have a problem.</a:t>
            </a:r>
          </a:p>
          <a:p>
            <a:pPr lvl="1"/>
            <a:r>
              <a:rPr lang="en-US" dirty="0" smtClean="0">
                <a:solidFill>
                  <a:schemeClr val="tx2">
                    <a:lumMod val="10000"/>
                  </a:schemeClr>
                </a:solidFill>
              </a:rPr>
              <a:t>Banks that are properly                                                   managed will not be able                                                   to pay all depositors, i.e.,                                                     banks are illiquid.</a:t>
            </a:r>
          </a:p>
          <a:p>
            <a:pPr lvl="1"/>
            <a:r>
              <a:rPr lang="en-US" dirty="0" smtClean="0">
                <a:solidFill>
                  <a:schemeClr val="tx2">
                    <a:lumMod val="10000"/>
                  </a:schemeClr>
                </a:solidFill>
              </a:rPr>
              <a:t>As banks are forced to liquidate                                              their assets, they do so at                                                     a loss which causes them                                                    eventually to fail.</a:t>
            </a:r>
          </a:p>
        </p:txBody>
      </p:sp>
      <p:sp>
        <p:nvSpPr>
          <p:cNvPr id="935938" name="Rectangle 2"/>
          <p:cNvSpPr>
            <a:spLocks noGrp="1" noChangeArrowheads="1"/>
          </p:cNvSpPr>
          <p:nvPr>
            <p:ph type="title"/>
          </p:nvPr>
        </p:nvSpPr>
        <p:spPr/>
        <p:txBody>
          <a:bodyPr/>
          <a:lstStyle/>
          <a:p>
            <a:pPr fontAlgn="auto">
              <a:spcAft>
                <a:spcPts val="0"/>
              </a:spcAft>
              <a:defRPr/>
            </a:pPr>
            <a:r>
              <a:rPr smtClean="0">
                <a:solidFill>
                  <a:schemeClr val="accent1">
                    <a:lumMod val="75000"/>
                  </a:schemeClr>
                </a:solidFill>
              </a:rPr>
              <a:t>History of US banking</a:t>
            </a:r>
          </a:p>
        </p:txBody>
      </p:sp>
      <p:pic>
        <p:nvPicPr>
          <p:cNvPr id="60420" name="Picture 2" descr="http://www.cartoonstock.com/newscartoons/cartoonists/ksm/lowres/ksmn2070l.jpg"/>
          <p:cNvPicPr>
            <a:picLocks noChangeAspect="1" noChangeArrowheads="1"/>
          </p:cNvPicPr>
          <p:nvPr/>
        </p:nvPicPr>
        <p:blipFill>
          <a:blip r:embed="rId3" cstate="print"/>
          <a:srcRect/>
          <a:stretch>
            <a:fillRect/>
          </a:stretch>
        </p:blipFill>
        <p:spPr bwMode="auto">
          <a:xfrm>
            <a:off x="5454650" y="2362200"/>
            <a:ext cx="3352800" cy="38100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35939">
                                            <p:txEl>
                                              <p:pRg st="0" end="0"/>
                                            </p:txEl>
                                          </p:spTgt>
                                        </p:tgtEl>
                                        <p:attrNameLst>
                                          <p:attrName>style.visibility</p:attrName>
                                        </p:attrNameLst>
                                      </p:cBhvr>
                                      <p:to>
                                        <p:strVal val="visible"/>
                                      </p:to>
                                    </p:set>
                                    <p:animEffect transition="in" filter="blinds(horizontal)">
                                      <p:cBhvr>
                                        <p:cTn id="7" dur="500"/>
                                        <p:tgtEl>
                                          <p:spTgt spid="93593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935939">
                                            <p:txEl>
                                              <p:pRg st="1" end="1"/>
                                            </p:txEl>
                                          </p:spTgt>
                                        </p:tgtEl>
                                        <p:attrNameLst>
                                          <p:attrName>style.visibility</p:attrName>
                                        </p:attrNameLst>
                                      </p:cBhvr>
                                      <p:to>
                                        <p:strVal val="visible"/>
                                      </p:to>
                                    </p:set>
                                    <p:animEffect transition="in" filter="blinds(horizontal)">
                                      <p:cBhvr>
                                        <p:cTn id="12" dur="500"/>
                                        <p:tgtEl>
                                          <p:spTgt spid="93593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935939">
                                            <p:txEl>
                                              <p:pRg st="2" end="2"/>
                                            </p:txEl>
                                          </p:spTgt>
                                        </p:tgtEl>
                                        <p:attrNameLst>
                                          <p:attrName>style.visibility</p:attrName>
                                        </p:attrNameLst>
                                      </p:cBhvr>
                                      <p:to>
                                        <p:strVal val="visible"/>
                                      </p:to>
                                    </p:set>
                                    <p:animEffect transition="in" filter="blinds(horizontal)">
                                      <p:cBhvr>
                                        <p:cTn id="17" dur="500"/>
                                        <p:tgtEl>
                                          <p:spTgt spid="93593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935939">
                                            <p:txEl>
                                              <p:pRg st="3" end="3"/>
                                            </p:txEl>
                                          </p:spTgt>
                                        </p:tgtEl>
                                        <p:attrNameLst>
                                          <p:attrName>style.visibility</p:attrName>
                                        </p:attrNameLst>
                                      </p:cBhvr>
                                      <p:to>
                                        <p:strVal val="visible"/>
                                      </p:to>
                                    </p:set>
                                    <p:animEffect transition="in" filter="blinds(horizontal)">
                                      <p:cBhvr>
                                        <p:cTn id="22" dur="500"/>
                                        <p:tgtEl>
                                          <p:spTgt spid="93593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35939"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5499100" y="3509963"/>
            <a:ext cx="3043238" cy="3043237"/>
          </a:xfrm>
          <a:prstGeom prst="rect">
            <a:avLst/>
          </a:prstGeom>
          <a:solidFill>
            <a:schemeClr val="accent3">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1443" name="Rectangle 3"/>
          <p:cNvSpPr>
            <a:spLocks noGrp="1" noChangeArrowheads="1"/>
          </p:cNvSpPr>
          <p:nvPr>
            <p:ph idx="1"/>
          </p:nvPr>
        </p:nvSpPr>
        <p:spPr>
          <a:xfrm>
            <a:off x="457200" y="1274763"/>
            <a:ext cx="8229600" cy="4530725"/>
          </a:xfrm>
        </p:spPr>
        <p:txBody>
          <a:bodyPr/>
          <a:lstStyle/>
          <a:p>
            <a:r>
              <a:rPr lang="en-US" dirty="0" smtClean="0">
                <a:solidFill>
                  <a:schemeClr val="tx2">
                    <a:lumMod val="10000"/>
                  </a:schemeClr>
                </a:solidFill>
              </a:rPr>
              <a:t>Bank Failures</a:t>
            </a:r>
          </a:p>
          <a:p>
            <a:pPr lvl="1"/>
            <a:r>
              <a:rPr lang="en-US" dirty="0" smtClean="0">
                <a:solidFill>
                  <a:schemeClr val="tx2">
                    <a:lumMod val="10000"/>
                  </a:schemeClr>
                </a:solidFill>
              </a:rPr>
              <a:t>FDIC is a US government corporation created by the Glass-</a:t>
            </a:r>
            <a:r>
              <a:rPr lang="en-US" dirty="0" err="1" smtClean="0">
                <a:solidFill>
                  <a:schemeClr val="tx2">
                    <a:lumMod val="10000"/>
                  </a:schemeClr>
                </a:solidFill>
              </a:rPr>
              <a:t>Steagall</a:t>
            </a:r>
            <a:r>
              <a:rPr lang="en-US" dirty="0" smtClean="0">
                <a:solidFill>
                  <a:schemeClr val="tx2">
                    <a:lumMod val="10000"/>
                  </a:schemeClr>
                </a:solidFill>
              </a:rPr>
              <a:t> Act  of 1933.  </a:t>
            </a:r>
          </a:p>
          <a:p>
            <a:pPr lvl="1"/>
            <a:r>
              <a:rPr lang="en-US" dirty="0" smtClean="0">
                <a:solidFill>
                  <a:schemeClr val="tx2">
                    <a:lumMod val="10000"/>
                  </a:schemeClr>
                </a:solidFill>
              </a:rPr>
              <a:t>It was established to provide deposit insurance, currently up to $250,000, and prevent bank panics.</a:t>
            </a:r>
          </a:p>
        </p:txBody>
      </p:sp>
      <p:sp>
        <p:nvSpPr>
          <p:cNvPr id="935938" name="Rectangle 2"/>
          <p:cNvSpPr>
            <a:spLocks noGrp="1" noChangeArrowheads="1"/>
          </p:cNvSpPr>
          <p:nvPr>
            <p:ph type="title"/>
          </p:nvPr>
        </p:nvSpPr>
        <p:spPr/>
        <p:txBody>
          <a:bodyPr/>
          <a:lstStyle/>
          <a:p>
            <a:pPr fontAlgn="auto">
              <a:spcAft>
                <a:spcPts val="0"/>
              </a:spcAft>
              <a:defRPr/>
            </a:pPr>
            <a:r>
              <a:rPr smtClean="0">
                <a:solidFill>
                  <a:schemeClr val="accent1">
                    <a:lumMod val="75000"/>
                  </a:schemeClr>
                </a:solidFill>
              </a:rPr>
              <a:t>History of US banking</a:t>
            </a:r>
          </a:p>
        </p:txBody>
      </p:sp>
      <p:pic>
        <p:nvPicPr>
          <p:cNvPr id="61445" name="Picture 2" descr="http://www.personalfinanceanalyst.com/wp-content/uploads/2008/07/600px-us-fdic-seal_svg.png"/>
          <p:cNvPicPr>
            <a:picLocks noChangeAspect="1" noChangeArrowheads="1"/>
          </p:cNvPicPr>
          <p:nvPr/>
        </p:nvPicPr>
        <p:blipFill>
          <a:blip r:embed="rId3" cstate="print"/>
          <a:srcRect/>
          <a:stretch>
            <a:fillRect/>
          </a:stretch>
        </p:blipFill>
        <p:spPr bwMode="auto">
          <a:xfrm>
            <a:off x="5618163" y="3683000"/>
            <a:ext cx="2795587" cy="2794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 East Asian Financial Crisis</a:t>
            </a:r>
            <a:endParaRPr lang="en-US" dirty="0"/>
          </a:p>
        </p:txBody>
      </p:sp>
      <p:sp>
        <p:nvSpPr>
          <p:cNvPr id="3" name="Content Placeholder 2"/>
          <p:cNvSpPr>
            <a:spLocks noGrp="1"/>
          </p:cNvSpPr>
          <p:nvPr>
            <p:ph idx="1"/>
          </p:nvPr>
        </p:nvSpPr>
        <p:spPr/>
        <p:txBody>
          <a:bodyPr/>
          <a:lstStyle/>
          <a:p>
            <a:r>
              <a:rPr lang="en-US" dirty="0" smtClean="0"/>
              <a:t>East Asian countries: Thailand, Korea, Malaysia, Indonesia and Philippines </a:t>
            </a:r>
          </a:p>
          <a:p>
            <a:r>
              <a:rPr lang="en-US" dirty="0" smtClean="0"/>
              <a:t>High economic growth rates</a:t>
            </a:r>
          </a:p>
          <a:p>
            <a:r>
              <a:rPr lang="en-US" dirty="0" smtClean="0"/>
              <a:t>This growth was largely driven by inflows of foreign investment</a:t>
            </a:r>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 East Asian Financial Crisis</a:t>
            </a:r>
            <a:endParaRPr lang="en-US" dirty="0"/>
          </a:p>
        </p:txBody>
      </p:sp>
      <p:sp>
        <p:nvSpPr>
          <p:cNvPr id="3" name="Content Placeholder 2"/>
          <p:cNvSpPr>
            <a:spLocks noGrp="1"/>
          </p:cNvSpPr>
          <p:nvPr>
            <p:ph idx="1"/>
          </p:nvPr>
        </p:nvSpPr>
        <p:spPr/>
        <p:txBody>
          <a:bodyPr/>
          <a:lstStyle/>
          <a:p>
            <a:r>
              <a:rPr lang="en-US" dirty="0" smtClean="0"/>
              <a:t>To encourage the flow of foreign investments the government adopted a fixed exchange regime.</a:t>
            </a:r>
          </a:p>
          <a:p>
            <a:r>
              <a:rPr lang="en-US" dirty="0" smtClean="0"/>
              <a:t>The value of foreign investments would fall with a depreciation of the currency</a:t>
            </a:r>
          </a:p>
          <a:p>
            <a:r>
              <a:rPr lang="en-US" dirty="0" smtClean="0"/>
              <a:t>A fixed exchange rate assures investors that this is unlikely </a:t>
            </a:r>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Foreign Exchange Market</a:t>
            </a:r>
            <a:endParaRPr lang="en-US" dirty="0"/>
          </a:p>
        </p:txBody>
      </p:sp>
      <p:sp>
        <p:nvSpPr>
          <p:cNvPr id="3" name="Content Placeholder 2"/>
          <p:cNvSpPr>
            <a:spLocks noGrp="1"/>
          </p:cNvSpPr>
          <p:nvPr>
            <p:ph idx="1"/>
          </p:nvPr>
        </p:nvSpPr>
        <p:spPr>
          <a:xfrm>
            <a:off x="457200" y="1882808"/>
            <a:ext cx="4114800" cy="4572000"/>
          </a:xfrm>
        </p:spPr>
        <p:txBody>
          <a:bodyPr>
            <a:normAutofit fontScale="92500" lnSpcReduction="10000"/>
          </a:bodyPr>
          <a:lstStyle/>
          <a:p>
            <a:r>
              <a:rPr lang="en-US" dirty="0" smtClean="0"/>
              <a:t>Demand for the peso is driven by demand for imports, or by FDI or by demand for financial assets</a:t>
            </a:r>
          </a:p>
          <a:p>
            <a:r>
              <a:rPr lang="en-US" dirty="0" smtClean="0"/>
              <a:t> The increased capital inflows resulted in an appreciation of the domestic currency</a:t>
            </a:r>
            <a:endParaRPr lang="en-US" dirty="0"/>
          </a:p>
        </p:txBody>
      </p:sp>
      <p:sp>
        <p:nvSpPr>
          <p:cNvPr id="4" name="Rectangle 5"/>
          <p:cNvSpPr>
            <a:spLocks noChangeArrowheads="1"/>
          </p:cNvSpPr>
          <p:nvPr/>
        </p:nvSpPr>
        <p:spPr bwMode="auto">
          <a:xfrm>
            <a:off x="5057582" y="1892300"/>
            <a:ext cx="3705418" cy="4251325"/>
          </a:xfrm>
          <a:prstGeom prst="rect">
            <a:avLst/>
          </a:prstGeom>
          <a:solidFill>
            <a:srgbClr val="F3F6F9"/>
          </a:solidFill>
          <a:ln w="223838">
            <a:solidFill>
              <a:srgbClr val="F3F6F9"/>
            </a:solidFill>
            <a:miter lim="800000"/>
            <a:headEnd/>
            <a:tailEnd/>
          </a:ln>
        </p:spPr>
        <p:txBody>
          <a:bodyPr/>
          <a:lstStyle/>
          <a:p>
            <a:endParaRPr lang="en-US"/>
          </a:p>
        </p:txBody>
      </p:sp>
      <p:sp>
        <p:nvSpPr>
          <p:cNvPr id="5" name="Rectangle 6"/>
          <p:cNvSpPr>
            <a:spLocks noChangeArrowheads="1"/>
          </p:cNvSpPr>
          <p:nvPr/>
        </p:nvSpPr>
        <p:spPr bwMode="auto">
          <a:xfrm>
            <a:off x="5057582" y="1892300"/>
            <a:ext cx="3705418" cy="4251325"/>
          </a:xfrm>
          <a:prstGeom prst="rect">
            <a:avLst/>
          </a:prstGeom>
          <a:solidFill>
            <a:srgbClr val="F2F4F8"/>
          </a:solidFill>
          <a:ln w="204788">
            <a:solidFill>
              <a:srgbClr val="F2F4F8"/>
            </a:solidFill>
            <a:miter lim="800000"/>
            <a:headEnd/>
            <a:tailEnd/>
          </a:ln>
        </p:spPr>
        <p:txBody>
          <a:bodyPr/>
          <a:lstStyle/>
          <a:p>
            <a:endParaRPr lang="en-US"/>
          </a:p>
        </p:txBody>
      </p:sp>
      <p:sp>
        <p:nvSpPr>
          <p:cNvPr id="6" name="Rectangle 7"/>
          <p:cNvSpPr>
            <a:spLocks noChangeArrowheads="1"/>
          </p:cNvSpPr>
          <p:nvPr/>
        </p:nvSpPr>
        <p:spPr bwMode="auto">
          <a:xfrm>
            <a:off x="5057582" y="1892300"/>
            <a:ext cx="3705418" cy="4251325"/>
          </a:xfrm>
          <a:prstGeom prst="rect">
            <a:avLst/>
          </a:prstGeom>
          <a:solidFill>
            <a:srgbClr val="F1F4F7"/>
          </a:solidFill>
          <a:ln w="184150">
            <a:solidFill>
              <a:srgbClr val="F1F4F7"/>
            </a:solidFill>
            <a:miter lim="800000"/>
            <a:headEnd/>
            <a:tailEnd/>
          </a:ln>
        </p:spPr>
        <p:txBody>
          <a:bodyPr/>
          <a:lstStyle/>
          <a:p>
            <a:endParaRPr lang="en-US"/>
          </a:p>
        </p:txBody>
      </p:sp>
      <p:sp>
        <p:nvSpPr>
          <p:cNvPr id="7" name="Rectangle 8"/>
          <p:cNvSpPr>
            <a:spLocks noChangeArrowheads="1"/>
          </p:cNvSpPr>
          <p:nvPr/>
        </p:nvSpPr>
        <p:spPr bwMode="auto">
          <a:xfrm>
            <a:off x="5057582" y="1892300"/>
            <a:ext cx="3705418" cy="4251325"/>
          </a:xfrm>
          <a:prstGeom prst="rect">
            <a:avLst/>
          </a:prstGeom>
          <a:solidFill>
            <a:srgbClr val="F0F2F5"/>
          </a:solidFill>
          <a:ln w="163513">
            <a:solidFill>
              <a:srgbClr val="F0F2F5"/>
            </a:solidFill>
            <a:miter lim="800000"/>
            <a:headEnd/>
            <a:tailEnd/>
          </a:ln>
        </p:spPr>
        <p:txBody>
          <a:bodyPr/>
          <a:lstStyle/>
          <a:p>
            <a:endParaRPr lang="en-US"/>
          </a:p>
        </p:txBody>
      </p:sp>
      <p:sp>
        <p:nvSpPr>
          <p:cNvPr id="8" name="Rectangle 9"/>
          <p:cNvSpPr>
            <a:spLocks noChangeArrowheads="1"/>
          </p:cNvSpPr>
          <p:nvPr/>
        </p:nvSpPr>
        <p:spPr bwMode="auto">
          <a:xfrm>
            <a:off x="5057582" y="1892300"/>
            <a:ext cx="3705418" cy="4251325"/>
          </a:xfrm>
          <a:prstGeom prst="rect">
            <a:avLst/>
          </a:prstGeom>
          <a:solidFill>
            <a:srgbClr val="EEF1F4"/>
          </a:solidFill>
          <a:ln w="142875">
            <a:solidFill>
              <a:srgbClr val="EEF1F4"/>
            </a:solidFill>
            <a:miter lim="800000"/>
            <a:headEnd/>
            <a:tailEnd/>
          </a:ln>
        </p:spPr>
        <p:txBody>
          <a:bodyPr/>
          <a:lstStyle/>
          <a:p>
            <a:endParaRPr lang="en-US"/>
          </a:p>
        </p:txBody>
      </p:sp>
      <p:sp>
        <p:nvSpPr>
          <p:cNvPr id="9" name="Rectangle 10"/>
          <p:cNvSpPr>
            <a:spLocks noChangeArrowheads="1"/>
          </p:cNvSpPr>
          <p:nvPr/>
        </p:nvSpPr>
        <p:spPr bwMode="auto">
          <a:xfrm>
            <a:off x="5057582" y="1892300"/>
            <a:ext cx="3705418" cy="4251325"/>
          </a:xfrm>
          <a:prstGeom prst="rect">
            <a:avLst/>
          </a:prstGeom>
          <a:solidFill>
            <a:srgbClr val="EDEFF3"/>
          </a:solidFill>
          <a:ln w="122238">
            <a:solidFill>
              <a:srgbClr val="EDEFF3"/>
            </a:solidFill>
            <a:miter lim="800000"/>
            <a:headEnd/>
            <a:tailEnd/>
          </a:ln>
        </p:spPr>
        <p:txBody>
          <a:bodyPr/>
          <a:lstStyle/>
          <a:p>
            <a:endParaRPr lang="en-US"/>
          </a:p>
        </p:txBody>
      </p:sp>
      <p:sp>
        <p:nvSpPr>
          <p:cNvPr id="10" name="Rectangle 11"/>
          <p:cNvSpPr>
            <a:spLocks noChangeArrowheads="1"/>
          </p:cNvSpPr>
          <p:nvPr/>
        </p:nvSpPr>
        <p:spPr bwMode="auto">
          <a:xfrm>
            <a:off x="5057582" y="1892300"/>
            <a:ext cx="3705418" cy="4251325"/>
          </a:xfrm>
          <a:prstGeom prst="rect">
            <a:avLst/>
          </a:prstGeom>
          <a:solidFill>
            <a:srgbClr val="EBEEF2"/>
          </a:solidFill>
          <a:ln w="101600">
            <a:solidFill>
              <a:srgbClr val="EBEEF2"/>
            </a:solidFill>
            <a:miter lim="800000"/>
            <a:headEnd/>
            <a:tailEnd/>
          </a:ln>
        </p:spPr>
        <p:txBody>
          <a:bodyPr/>
          <a:lstStyle/>
          <a:p>
            <a:endParaRPr lang="en-US"/>
          </a:p>
        </p:txBody>
      </p:sp>
      <p:sp>
        <p:nvSpPr>
          <p:cNvPr id="11" name="Rectangle 12"/>
          <p:cNvSpPr>
            <a:spLocks noChangeArrowheads="1"/>
          </p:cNvSpPr>
          <p:nvPr/>
        </p:nvSpPr>
        <p:spPr bwMode="auto">
          <a:xfrm>
            <a:off x="5057582" y="1892300"/>
            <a:ext cx="3705418" cy="4251325"/>
          </a:xfrm>
          <a:prstGeom prst="rect">
            <a:avLst/>
          </a:prstGeom>
          <a:solidFill>
            <a:srgbClr val="EAECF1"/>
          </a:solidFill>
          <a:ln w="80963">
            <a:solidFill>
              <a:srgbClr val="EAECF1"/>
            </a:solidFill>
            <a:miter lim="800000"/>
            <a:headEnd/>
            <a:tailEnd/>
          </a:ln>
        </p:spPr>
        <p:txBody>
          <a:bodyPr/>
          <a:lstStyle/>
          <a:p>
            <a:endParaRPr lang="en-US"/>
          </a:p>
        </p:txBody>
      </p:sp>
      <p:sp>
        <p:nvSpPr>
          <p:cNvPr id="12" name="Rectangle 13"/>
          <p:cNvSpPr>
            <a:spLocks noChangeArrowheads="1"/>
          </p:cNvSpPr>
          <p:nvPr/>
        </p:nvSpPr>
        <p:spPr bwMode="auto">
          <a:xfrm>
            <a:off x="5057582" y="1892300"/>
            <a:ext cx="3705418" cy="4251325"/>
          </a:xfrm>
          <a:prstGeom prst="rect">
            <a:avLst/>
          </a:prstGeom>
          <a:solidFill>
            <a:srgbClr val="E9EBF0"/>
          </a:solidFill>
          <a:ln w="61913">
            <a:solidFill>
              <a:srgbClr val="E9EBF0"/>
            </a:solidFill>
            <a:miter lim="800000"/>
            <a:headEnd/>
            <a:tailEnd/>
          </a:ln>
        </p:spPr>
        <p:txBody>
          <a:bodyPr/>
          <a:lstStyle/>
          <a:p>
            <a:endParaRPr lang="en-US"/>
          </a:p>
        </p:txBody>
      </p:sp>
      <p:sp>
        <p:nvSpPr>
          <p:cNvPr id="13" name="Rectangle 14"/>
          <p:cNvSpPr>
            <a:spLocks noChangeArrowheads="1"/>
          </p:cNvSpPr>
          <p:nvPr/>
        </p:nvSpPr>
        <p:spPr bwMode="auto">
          <a:xfrm>
            <a:off x="5057582" y="1892300"/>
            <a:ext cx="3705418" cy="4251325"/>
          </a:xfrm>
          <a:prstGeom prst="rect">
            <a:avLst/>
          </a:prstGeom>
          <a:solidFill>
            <a:srgbClr val="E7EAEF"/>
          </a:solidFill>
          <a:ln w="41275">
            <a:solidFill>
              <a:srgbClr val="E7EAEF"/>
            </a:solidFill>
            <a:miter lim="800000"/>
            <a:headEnd/>
            <a:tailEnd/>
          </a:ln>
        </p:spPr>
        <p:txBody>
          <a:bodyPr/>
          <a:lstStyle/>
          <a:p>
            <a:endParaRPr lang="en-US"/>
          </a:p>
        </p:txBody>
      </p:sp>
      <p:sp>
        <p:nvSpPr>
          <p:cNvPr id="14" name="Rectangle 15"/>
          <p:cNvSpPr>
            <a:spLocks noChangeArrowheads="1"/>
          </p:cNvSpPr>
          <p:nvPr/>
        </p:nvSpPr>
        <p:spPr bwMode="auto">
          <a:xfrm>
            <a:off x="5031192" y="1892300"/>
            <a:ext cx="3492409" cy="4251325"/>
          </a:xfrm>
          <a:prstGeom prst="rect">
            <a:avLst/>
          </a:prstGeom>
          <a:solidFill>
            <a:srgbClr val="E6E9EF"/>
          </a:solidFill>
          <a:ln w="20638">
            <a:solidFill>
              <a:srgbClr val="E6E9EF"/>
            </a:solidFill>
            <a:miter lim="800000"/>
            <a:headEnd/>
            <a:tailEnd/>
          </a:ln>
        </p:spPr>
        <p:txBody>
          <a:bodyPr/>
          <a:lstStyle/>
          <a:p>
            <a:endParaRPr lang="en-US"/>
          </a:p>
        </p:txBody>
      </p:sp>
      <p:sp>
        <p:nvSpPr>
          <p:cNvPr id="15" name="Rectangle 16"/>
          <p:cNvSpPr>
            <a:spLocks noChangeArrowheads="1"/>
          </p:cNvSpPr>
          <p:nvPr/>
        </p:nvSpPr>
        <p:spPr bwMode="auto">
          <a:xfrm>
            <a:off x="4966336" y="1789113"/>
            <a:ext cx="3644263" cy="4251325"/>
          </a:xfrm>
          <a:prstGeom prst="rect">
            <a:avLst/>
          </a:prstGeom>
          <a:solidFill>
            <a:srgbClr val="FFFFFF"/>
          </a:solidFill>
          <a:ln w="9525">
            <a:noFill/>
            <a:miter lim="800000"/>
            <a:headEnd/>
            <a:tailEnd/>
          </a:ln>
        </p:spPr>
        <p:txBody>
          <a:bodyPr/>
          <a:lstStyle/>
          <a:p>
            <a:endParaRPr lang="en-US"/>
          </a:p>
        </p:txBody>
      </p:sp>
      <p:sp>
        <p:nvSpPr>
          <p:cNvPr id="16" name="Freeform 17"/>
          <p:cNvSpPr>
            <a:spLocks/>
          </p:cNvSpPr>
          <p:nvPr/>
        </p:nvSpPr>
        <p:spPr bwMode="auto">
          <a:xfrm>
            <a:off x="4953000" y="1789113"/>
            <a:ext cx="3690381" cy="4251325"/>
          </a:xfrm>
          <a:custGeom>
            <a:avLst/>
            <a:gdLst/>
            <a:ahLst/>
            <a:cxnLst>
              <a:cxn ang="0">
                <a:pos x="0" y="0"/>
              </a:cxn>
              <a:cxn ang="0">
                <a:pos x="0" y="2678"/>
              </a:cxn>
              <a:cxn ang="0">
                <a:pos x="2945" y="2678"/>
              </a:cxn>
            </a:cxnLst>
            <a:rect l="0" t="0" r="r" b="b"/>
            <a:pathLst>
              <a:path w="2945" h="2678">
                <a:moveTo>
                  <a:pt x="0" y="0"/>
                </a:moveTo>
                <a:lnTo>
                  <a:pt x="0" y="2678"/>
                </a:lnTo>
                <a:lnTo>
                  <a:pt x="2945" y="2678"/>
                </a:lnTo>
              </a:path>
            </a:pathLst>
          </a:custGeom>
          <a:noFill/>
          <a:ln w="20638">
            <a:solidFill>
              <a:srgbClr val="000000"/>
            </a:solidFill>
            <a:prstDash val="solid"/>
            <a:round/>
            <a:headEnd/>
            <a:tailEnd/>
          </a:ln>
        </p:spPr>
        <p:txBody>
          <a:bodyPr/>
          <a:lstStyle/>
          <a:p>
            <a:endParaRPr lang="en-US"/>
          </a:p>
        </p:txBody>
      </p:sp>
      <p:sp>
        <p:nvSpPr>
          <p:cNvPr id="17" name="Rectangle 22"/>
          <p:cNvSpPr>
            <a:spLocks noChangeArrowheads="1"/>
          </p:cNvSpPr>
          <p:nvPr/>
        </p:nvSpPr>
        <p:spPr bwMode="auto">
          <a:xfrm>
            <a:off x="4876800" y="6096000"/>
            <a:ext cx="181700" cy="261610"/>
          </a:xfrm>
          <a:prstGeom prst="rect">
            <a:avLst/>
          </a:prstGeom>
          <a:noFill/>
          <a:ln w="9525">
            <a:noFill/>
            <a:miter lim="800000"/>
            <a:headEnd/>
            <a:tailEnd/>
          </a:ln>
        </p:spPr>
        <p:txBody>
          <a:bodyPr wrap="square" lIns="0" tIns="0" rIns="0" bIns="0">
            <a:spAutoFit/>
          </a:bodyPr>
          <a:lstStyle/>
          <a:p>
            <a:pPr eaLnBrk="0" hangingPunct="0"/>
            <a:r>
              <a:rPr lang="en-US" sz="1700" u="none" dirty="0">
                <a:solidFill>
                  <a:srgbClr val="000000"/>
                </a:solidFill>
              </a:rPr>
              <a:t>0</a:t>
            </a:r>
            <a:endParaRPr lang="en-US" sz="2400" u="none" dirty="0">
              <a:latin typeface="Times New Roman" pitchFamily="18" charset="0"/>
            </a:endParaRPr>
          </a:p>
        </p:txBody>
      </p:sp>
      <p:sp>
        <p:nvSpPr>
          <p:cNvPr id="18" name="Rectangle 29"/>
          <p:cNvSpPr>
            <a:spLocks noChangeArrowheads="1"/>
          </p:cNvSpPr>
          <p:nvPr/>
        </p:nvSpPr>
        <p:spPr bwMode="auto">
          <a:xfrm>
            <a:off x="5029200" y="1871990"/>
            <a:ext cx="636575" cy="261610"/>
          </a:xfrm>
          <a:prstGeom prst="rect">
            <a:avLst/>
          </a:prstGeom>
          <a:noFill/>
          <a:ln w="9525">
            <a:noFill/>
            <a:miter lim="800000"/>
            <a:headEnd/>
            <a:tailEnd/>
          </a:ln>
        </p:spPr>
        <p:txBody>
          <a:bodyPr wrap="square" lIns="0" tIns="0" rIns="0" bIns="0">
            <a:spAutoFit/>
          </a:bodyPr>
          <a:lstStyle/>
          <a:p>
            <a:pPr eaLnBrk="0" hangingPunct="0"/>
            <a:r>
              <a:rPr lang="en-US" sz="1700" b="1" u="none" dirty="0" smtClean="0">
                <a:solidFill>
                  <a:srgbClr val="000000"/>
                </a:solidFill>
              </a:rPr>
              <a:t>$</a:t>
            </a:r>
            <a:endParaRPr lang="en-US" sz="2400" u="none" dirty="0">
              <a:latin typeface="Times New Roman" pitchFamily="18" charset="0"/>
            </a:endParaRPr>
          </a:p>
        </p:txBody>
      </p:sp>
      <p:grpSp>
        <p:nvGrpSpPr>
          <p:cNvPr id="19" name="Group 29"/>
          <p:cNvGrpSpPr>
            <a:grpSpLocks/>
          </p:cNvGrpSpPr>
          <p:nvPr/>
        </p:nvGrpSpPr>
        <p:grpSpPr bwMode="auto">
          <a:xfrm>
            <a:off x="6400800" y="2438400"/>
            <a:ext cx="1284766" cy="3505200"/>
            <a:chOff x="1662" y="1937"/>
            <a:chExt cx="2658" cy="1186"/>
          </a:xfrm>
        </p:grpSpPr>
        <p:sp>
          <p:nvSpPr>
            <p:cNvPr id="20" name="Line 30"/>
            <p:cNvSpPr>
              <a:spLocks noChangeShapeType="1"/>
            </p:cNvSpPr>
            <p:nvPr/>
          </p:nvSpPr>
          <p:spPr bwMode="auto">
            <a:xfrm flipV="1">
              <a:off x="1662" y="2029"/>
              <a:ext cx="2237" cy="1094"/>
            </a:xfrm>
            <a:prstGeom prst="line">
              <a:avLst/>
            </a:prstGeom>
            <a:noFill/>
            <a:ln w="61913">
              <a:solidFill>
                <a:srgbClr val="004C9F"/>
              </a:solidFill>
              <a:round/>
              <a:headEnd/>
              <a:tailEnd/>
            </a:ln>
          </p:spPr>
          <p:txBody>
            <a:bodyPr/>
            <a:lstStyle/>
            <a:p>
              <a:endParaRPr lang="en-US"/>
            </a:p>
          </p:txBody>
        </p:sp>
        <p:sp>
          <p:nvSpPr>
            <p:cNvPr id="21" name="Rectangle 31"/>
            <p:cNvSpPr>
              <a:spLocks noChangeArrowheads="1"/>
            </p:cNvSpPr>
            <p:nvPr/>
          </p:nvSpPr>
          <p:spPr bwMode="auto">
            <a:xfrm>
              <a:off x="3925" y="1937"/>
              <a:ext cx="395" cy="89"/>
            </a:xfrm>
            <a:prstGeom prst="rect">
              <a:avLst/>
            </a:prstGeom>
            <a:noFill/>
            <a:ln w="9525">
              <a:noFill/>
              <a:miter lim="800000"/>
              <a:headEnd/>
              <a:tailEnd/>
            </a:ln>
          </p:spPr>
          <p:txBody>
            <a:bodyPr wrap="none" lIns="0" tIns="0" rIns="0" bIns="0">
              <a:spAutoFit/>
            </a:bodyPr>
            <a:lstStyle/>
            <a:p>
              <a:pPr eaLnBrk="0" hangingPunct="0"/>
              <a:r>
                <a:rPr lang="en-US" sz="1700" u="none" dirty="0" smtClean="0">
                  <a:solidFill>
                    <a:srgbClr val="000000"/>
                  </a:solidFill>
                </a:rPr>
                <a:t>S1</a:t>
              </a:r>
              <a:endParaRPr lang="en-US" sz="2400" u="none" dirty="0">
                <a:latin typeface="Times New Roman" pitchFamily="18" charset="0"/>
              </a:endParaRPr>
            </a:p>
          </p:txBody>
        </p:sp>
      </p:grpSp>
      <p:grpSp>
        <p:nvGrpSpPr>
          <p:cNvPr id="22" name="Group 32"/>
          <p:cNvGrpSpPr>
            <a:grpSpLocks/>
          </p:cNvGrpSpPr>
          <p:nvPr/>
        </p:nvGrpSpPr>
        <p:grpSpPr bwMode="auto">
          <a:xfrm>
            <a:off x="6248400" y="2781300"/>
            <a:ext cx="1831514" cy="3204400"/>
            <a:chOff x="1792" y="1977"/>
            <a:chExt cx="1999" cy="1685"/>
          </a:xfrm>
        </p:grpSpPr>
        <p:sp>
          <p:nvSpPr>
            <p:cNvPr id="23" name="Line 33"/>
            <p:cNvSpPr>
              <a:spLocks noChangeShapeType="1"/>
            </p:cNvSpPr>
            <p:nvPr/>
          </p:nvSpPr>
          <p:spPr bwMode="auto">
            <a:xfrm>
              <a:off x="1792" y="1977"/>
              <a:ext cx="1787" cy="1609"/>
            </a:xfrm>
            <a:prstGeom prst="line">
              <a:avLst/>
            </a:prstGeom>
            <a:noFill/>
            <a:ln w="61913">
              <a:solidFill>
                <a:srgbClr val="004C9F"/>
              </a:solidFill>
              <a:round/>
              <a:headEnd/>
              <a:tailEnd/>
            </a:ln>
          </p:spPr>
          <p:txBody>
            <a:bodyPr/>
            <a:lstStyle/>
            <a:p>
              <a:endParaRPr lang="en-US"/>
            </a:p>
          </p:txBody>
        </p:sp>
        <p:sp>
          <p:nvSpPr>
            <p:cNvPr id="24" name="Rectangle 34"/>
            <p:cNvSpPr>
              <a:spLocks noChangeArrowheads="1"/>
            </p:cNvSpPr>
            <p:nvPr/>
          </p:nvSpPr>
          <p:spPr bwMode="auto">
            <a:xfrm>
              <a:off x="3614" y="3524"/>
              <a:ext cx="177" cy="138"/>
            </a:xfrm>
            <a:prstGeom prst="rect">
              <a:avLst/>
            </a:prstGeom>
            <a:noFill/>
            <a:ln w="9525">
              <a:noFill/>
              <a:miter lim="800000"/>
              <a:headEnd/>
              <a:tailEnd/>
            </a:ln>
          </p:spPr>
          <p:txBody>
            <a:bodyPr wrap="none" lIns="0" tIns="0" rIns="0" bIns="0">
              <a:spAutoFit/>
            </a:bodyPr>
            <a:lstStyle/>
            <a:p>
              <a:pPr eaLnBrk="0" hangingPunct="0"/>
              <a:r>
                <a:rPr lang="en-US" sz="1700" u="none" dirty="0" smtClean="0">
                  <a:solidFill>
                    <a:schemeClr val="accent4">
                      <a:lumMod val="75000"/>
                    </a:schemeClr>
                  </a:solidFill>
                </a:rPr>
                <a:t>D</a:t>
              </a:r>
              <a:endParaRPr lang="en-US" sz="2400" u="none" dirty="0">
                <a:solidFill>
                  <a:schemeClr val="accent4">
                    <a:lumMod val="75000"/>
                  </a:schemeClr>
                </a:solidFill>
                <a:latin typeface="Times New Roman" pitchFamily="18" charset="0"/>
              </a:endParaRPr>
            </a:p>
          </p:txBody>
        </p:sp>
      </p:grpSp>
      <p:grpSp>
        <p:nvGrpSpPr>
          <p:cNvPr id="25" name="Group 32"/>
          <p:cNvGrpSpPr>
            <a:grpSpLocks/>
          </p:cNvGrpSpPr>
          <p:nvPr/>
        </p:nvGrpSpPr>
        <p:grpSpPr bwMode="auto">
          <a:xfrm>
            <a:off x="6629400" y="2362200"/>
            <a:ext cx="1831514" cy="3204400"/>
            <a:chOff x="1792" y="1977"/>
            <a:chExt cx="1999" cy="1685"/>
          </a:xfrm>
        </p:grpSpPr>
        <p:sp>
          <p:nvSpPr>
            <p:cNvPr id="26" name="Line 33"/>
            <p:cNvSpPr>
              <a:spLocks noChangeShapeType="1"/>
            </p:cNvSpPr>
            <p:nvPr/>
          </p:nvSpPr>
          <p:spPr bwMode="auto">
            <a:xfrm>
              <a:off x="1792" y="1977"/>
              <a:ext cx="1787" cy="1609"/>
            </a:xfrm>
            <a:prstGeom prst="line">
              <a:avLst/>
            </a:prstGeom>
            <a:noFill/>
            <a:ln w="61913">
              <a:solidFill>
                <a:srgbClr val="FF0000"/>
              </a:solidFill>
              <a:round/>
              <a:headEnd/>
              <a:tailEnd/>
            </a:ln>
          </p:spPr>
          <p:txBody>
            <a:bodyPr/>
            <a:lstStyle/>
            <a:p>
              <a:endParaRPr lang="en-US"/>
            </a:p>
          </p:txBody>
        </p:sp>
        <p:sp>
          <p:nvSpPr>
            <p:cNvPr id="27" name="Rectangle 34"/>
            <p:cNvSpPr>
              <a:spLocks noChangeArrowheads="1"/>
            </p:cNvSpPr>
            <p:nvPr/>
          </p:nvSpPr>
          <p:spPr bwMode="auto">
            <a:xfrm>
              <a:off x="3614" y="3524"/>
              <a:ext cx="177" cy="138"/>
            </a:xfrm>
            <a:prstGeom prst="rect">
              <a:avLst/>
            </a:prstGeom>
            <a:noFill/>
            <a:ln w="9525">
              <a:noFill/>
              <a:miter lim="800000"/>
              <a:headEnd/>
              <a:tailEnd/>
            </a:ln>
          </p:spPr>
          <p:txBody>
            <a:bodyPr wrap="none" lIns="0" tIns="0" rIns="0" bIns="0">
              <a:spAutoFit/>
            </a:bodyPr>
            <a:lstStyle/>
            <a:p>
              <a:pPr eaLnBrk="0" hangingPunct="0"/>
              <a:r>
                <a:rPr lang="en-US" sz="1700" u="none" dirty="0" smtClean="0">
                  <a:solidFill>
                    <a:srgbClr val="FF0000"/>
                  </a:solidFill>
                </a:rPr>
                <a:t>D</a:t>
              </a:r>
              <a:endParaRPr lang="en-US" sz="2400" u="none" dirty="0">
                <a:solidFill>
                  <a:srgbClr val="FF0000"/>
                </a:solidFill>
                <a:latin typeface="Times New Roman" pitchFamily="18" charset="0"/>
              </a:endParaRPr>
            </a:p>
          </p:txBody>
        </p:sp>
      </p:grpSp>
      <p:cxnSp>
        <p:nvCxnSpPr>
          <p:cNvPr id="28" name="Straight Connector 27"/>
          <p:cNvCxnSpPr/>
          <p:nvPr/>
        </p:nvCxnSpPr>
        <p:spPr>
          <a:xfrm>
            <a:off x="4953000" y="3429000"/>
            <a:ext cx="22860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a:off x="4953000" y="4189412"/>
            <a:ext cx="2057400" cy="1588"/>
          </a:xfrm>
          <a:prstGeom prst="line">
            <a:avLst/>
          </a:prstGeom>
        </p:spPr>
        <p:style>
          <a:lnRef idx="1">
            <a:schemeClr val="accent1"/>
          </a:lnRef>
          <a:fillRef idx="0">
            <a:schemeClr val="accent1"/>
          </a:fillRef>
          <a:effectRef idx="0">
            <a:schemeClr val="accent1"/>
          </a:effectRef>
          <a:fontRef idx="minor">
            <a:schemeClr val="tx1"/>
          </a:fontRef>
        </p:style>
      </p:cxnSp>
      <p:sp>
        <p:nvSpPr>
          <p:cNvPr id="34" name="TextBox 33"/>
          <p:cNvSpPr txBox="1"/>
          <p:nvPr/>
        </p:nvSpPr>
        <p:spPr>
          <a:xfrm>
            <a:off x="4953000" y="1295400"/>
            <a:ext cx="3871573" cy="369332"/>
          </a:xfrm>
          <a:prstGeom prst="rect">
            <a:avLst/>
          </a:prstGeom>
          <a:noFill/>
        </p:spPr>
        <p:txBody>
          <a:bodyPr wrap="none" rtlCol="0">
            <a:spAutoFit/>
          </a:bodyPr>
          <a:lstStyle/>
          <a:p>
            <a:r>
              <a:rPr lang="en-US" dirty="0" smtClean="0"/>
              <a:t>The market of the Philippine Peso</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29"/>
                                        </p:tgtEl>
                                        <p:attrNameLst>
                                          <p:attrName>style.visibility</p:attrName>
                                        </p:attrNameLst>
                                      </p:cBhvr>
                                      <p:to>
                                        <p:strVal val="visible"/>
                                      </p:to>
                                    </p:set>
                                    <p:animEffect transition="in" filter="blinds(horizontal)">
                                      <p:cBhvr>
                                        <p:cTn id="7" dur="500"/>
                                        <p:tgtEl>
                                          <p:spTgt spid="29"/>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nodeType="clickEffect">
                                  <p:stCondLst>
                                    <p:cond delay="0"/>
                                  </p:stCondLst>
                                  <p:childTnLst>
                                    <p:set>
                                      <p:cBhvr>
                                        <p:cTn id="11" dur="1" fill="hold">
                                          <p:stCondLst>
                                            <p:cond delay="0"/>
                                          </p:stCondLst>
                                        </p:cTn>
                                        <p:tgtEl>
                                          <p:spTgt spid="25"/>
                                        </p:tgtEl>
                                        <p:attrNameLst>
                                          <p:attrName>style.visibility</p:attrName>
                                        </p:attrNameLst>
                                      </p:cBhvr>
                                      <p:to>
                                        <p:strVal val="visible"/>
                                      </p:to>
                                    </p:set>
                                    <p:animEffect transition="in" filter="strips(downRight)">
                                      <p:cBhvr>
                                        <p:cTn id="12" dur="500"/>
                                        <p:tgtEl>
                                          <p:spTgt spid="25"/>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xit" presetSubtype="4" fill="hold" nodeType="clickEffect">
                                  <p:stCondLst>
                                    <p:cond delay="0"/>
                                  </p:stCondLst>
                                  <p:childTnLst>
                                    <p:anim calcmode="lin" valueType="num">
                                      <p:cBhvr additive="base">
                                        <p:cTn id="16" dur="500"/>
                                        <p:tgtEl>
                                          <p:spTgt spid="22"/>
                                        </p:tgtEl>
                                        <p:attrNameLst>
                                          <p:attrName>ppt_x</p:attrName>
                                        </p:attrNameLst>
                                      </p:cBhvr>
                                      <p:tavLst>
                                        <p:tav tm="0">
                                          <p:val>
                                            <p:strVal val="ppt_x"/>
                                          </p:val>
                                        </p:tav>
                                        <p:tav tm="100000">
                                          <p:val>
                                            <p:strVal val="ppt_x"/>
                                          </p:val>
                                        </p:tav>
                                      </p:tavLst>
                                    </p:anim>
                                    <p:anim calcmode="lin" valueType="num">
                                      <p:cBhvr additive="base">
                                        <p:cTn id="17" dur="500"/>
                                        <p:tgtEl>
                                          <p:spTgt spid="22"/>
                                        </p:tgtEl>
                                        <p:attrNameLst>
                                          <p:attrName>ppt_y</p:attrName>
                                        </p:attrNameLst>
                                      </p:cBhvr>
                                      <p:tavLst>
                                        <p:tav tm="0">
                                          <p:val>
                                            <p:strVal val="ppt_y"/>
                                          </p:val>
                                        </p:tav>
                                        <p:tav tm="100000">
                                          <p:val>
                                            <p:strVal val="1+ppt_h/2"/>
                                          </p:val>
                                        </p:tav>
                                      </p:tavLst>
                                    </p:anim>
                                    <p:set>
                                      <p:cBhvr>
                                        <p:cTn id="18" dur="1" fill="hold">
                                          <p:stCondLst>
                                            <p:cond delay="499"/>
                                          </p:stCondLst>
                                        </p:cTn>
                                        <p:tgtEl>
                                          <p:spTgt spid="22"/>
                                        </p:tgtEl>
                                        <p:attrNameLst>
                                          <p:attrName>style.visibility</p:attrName>
                                        </p:attrNameLst>
                                      </p:cBhvr>
                                      <p:to>
                                        <p:strVal val="hidden"/>
                                      </p:to>
                                    </p:se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nodeType="clickEffect">
                                  <p:stCondLst>
                                    <p:cond delay="0"/>
                                  </p:stCondLst>
                                  <p:childTnLst>
                                    <p:set>
                                      <p:cBhvr>
                                        <p:cTn id="22" dur="1" fill="hold">
                                          <p:stCondLst>
                                            <p:cond delay="0"/>
                                          </p:stCondLst>
                                        </p:cTn>
                                        <p:tgtEl>
                                          <p:spTgt spid="28"/>
                                        </p:tgtEl>
                                        <p:attrNameLst>
                                          <p:attrName>style.visibility</p:attrName>
                                        </p:attrNameLst>
                                      </p:cBhvr>
                                      <p:to>
                                        <p:strVal val="visible"/>
                                      </p:to>
                                    </p:set>
                                    <p:animEffect transition="in" filter="blinds(horizontal)">
                                      <p:cBhvr>
                                        <p:cTn id="23"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Foreign Exchange Market</a:t>
            </a:r>
            <a:endParaRPr lang="en-US" dirty="0"/>
          </a:p>
        </p:txBody>
      </p:sp>
      <p:sp>
        <p:nvSpPr>
          <p:cNvPr id="3" name="Content Placeholder 2"/>
          <p:cNvSpPr>
            <a:spLocks noGrp="1"/>
          </p:cNvSpPr>
          <p:nvPr>
            <p:ph idx="1"/>
          </p:nvPr>
        </p:nvSpPr>
        <p:spPr>
          <a:xfrm>
            <a:off x="457200" y="1882808"/>
            <a:ext cx="4114800" cy="4572000"/>
          </a:xfrm>
        </p:spPr>
        <p:txBody>
          <a:bodyPr>
            <a:normAutofit fontScale="92500" lnSpcReduction="10000"/>
          </a:bodyPr>
          <a:lstStyle/>
          <a:p>
            <a:r>
              <a:rPr lang="en-US" dirty="0" smtClean="0"/>
              <a:t> The government committed to keeping a fixed value for the peso</a:t>
            </a:r>
          </a:p>
          <a:p>
            <a:r>
              <a:rPr lang="en-US" dirty="0" smtClean="0"/>
              <a:t>The overvalued currency will result in lower import prices which would help domestic producers that rely on imported inputs</a:t>
            </a:r>
            <a:endParaRPr lang="en-US" dirty="0"/>
          </a:p>
        </p:txBody>
      </p:sp>
      <p:sp>
        <p:nvSpPr>
          <p:cNvPr id="4" name="Rectangle 5"/>
          <p:cNvSpPr>
            <a:spLocks noChangeArrowheads="1"/>
          </p:cNvSpPr>
          <p:nvPr/>
        </p:nvSpPr>
        <p:spPr bwMode="auto">
          <a:xfrm>
            <a:off x="5057582" y="1892300"/>
            <a:ext cx="3705418" cy="4251325"/>
          </a:xfrm>
          <a:prstGeom prst="rect">
            <a:avLst/>
          </a:prstGeom>
          <a:solidFill>
            <a:srgbClr val="F3F6F9"/>
          </a:solidFill>
          <a:ln w="223838">
            <a:solidFill>
              <a:srgbClr val="F3F6F9"/>
            </a:solidFill>
            <a:miter lim="800000"/>
            <a:headEnd/>
            <a:tailEnd/>
          </a:ln>
        </p:spPr>
        <p:txBody>
          <a:bodyPr/>
          <a:lstStyle/>
          <a:p>
            <a:endParaRPr lang="en-US"/>
          </a:p>
        </p:txBody>
      </p:sp>
      <p:sp>
        <p:nvSpPr>
          <p:cNvPr id="5" name="Rectangle 6"/>
          <p:cNvSpPr>
            <a:spLocks noChangeArrowheads="1"/>
          </p:cNvSpPr>
          <p:nvPr/>
        </p:nvSpPr>
        <p:spPr bwMode="auto">
          <a:xfrm>
            <a:off x="5057582" y="1892300"/>
            <a:ext cx="3705418" cy="4251325"/>
          </a:xfrm>
          <a:prstGeom prst="rect">
            <a:avLst/>
          </a:prstGeom>
          <a:solidFill>
            <a:srgbClr val="F2F4F8"/>
          </a:solidFill>
          <a:ln w="204788">
            <a:solidFill>
              <a:srgbClr val="F2F4F8"/>
            </a:solidFill>
            <a:miter lim="800000"/>
            <a:headEnd/>
            <a:tailEnd/>
          </a:ln>
        </p:spPr>
        <p:txBody>
          <a:bodyPr/>
          <a:lstStyle/>
          <a:p>
            <a:endParaRPr lang="en-US"/>
          </a:p>
        </p:txBody>
      </p:sp>
      <p:sp>
        <p:nvSpPr>
          <p:cNvPr id="6" name="Rectangle 7"/>
          <p:cNvSpPr>
            <a:spLocks noChangeArrowheads="1"/>
          </p:cNvSpPr>
          <p:nvPr/>
        </p:nvSpPr>
        <p:spPr bwMode="auto">
          <a:xfrm>
            <a:off x="5057582" y="1892300"/>
            <a:ext cx="3705418" cy="4251325"/>
          </a:xfrm>
          <a:prstGeom prst="rect">
            <a:avLst/>
          </a:prstGeom>
          <a:solidFill>
            <a:srgbClr val="F1F4F7"/>
          </a:solidFill>
          <a:ln w="184150">
            <a:solidFill>
              <a:srgbClr val="F1F4F7"/>
            </a:solidFill>
            <a:miter lim="800000"/>
            <a:headEnd/>
            <a:tailEnd/>
          </a:ln>
        </p:spPr>
        <p:txBody>
          <a:bodyPr/>
          <a:lstStyle/>
          <a:p>
            <a:endParaRPr lang="en-US"/>
          </a:p>
        </p:txBody>
      </p:sp>
      <p:sp>
        <p:nvSpPr>
          <p:cNvPr id="7" name="Rectangle 8"/>
          <p:cNvSpPr>
            <a:spLocks noChangeArrowheads="1"/>
          </p:cNvSpPr>
          <p:nvPr/>
        </p:nvSpPr>
        <p:spPr bwMode="auto">
          <a:xfrm>
            <a:off x="5057582" y="1892300"/>
            <a:ext cx="3705418" cy="4251325"/>
          </a:xfrm>
          <a:prstGeom prst="rect">
            <a:avLst/>
          </a:prstGeom>
          <a:solidFill>
            <a:srgbClr val="F0F2F5"/>
          </a:solidFill>
          <a:ln w="163513">
            <a:solidFill>
              <a:srgbClr val="F0F2F5"/>
            </a:solidFill>
            <a:miter lim="800000"/>
            <a:headEnd/>
            <a:tailEnd/>
          </a:ln>
        </p:spPr>
        <p:txBody>
          <a:bodyPr/>
          <a:lstStyle/>
          <a:p>
            <a:endParaRPr lang="en-US"/>
          </a:p>
        </p:txBody>
      </p:sp>
      <p:sp>
        <p:nvSpPr>
          <p:cNvPr id="8" name="Rectangle 9"/>
          <p:cNvSpPr>
            <a:spLocks noChangeArrowheads="1"/>
          </p:cNvSpPr>
          <p:nvPr/>
        </p:nvSpPr>
        <p:spPr bwMode="auto">
          <a:xfrm>
            <a:off x="5057582" y="1892300"/>
            <a:ext cx="3705418" cy="4251325"/>
          </a:xfrm>
          <a:prstGeom prst="rect">
            <a:avLst/>
          </a:prstGeom>
          <a:solidFill>
            <a:srgbClr val="EEF1F4"/>
          </a:solidFill>
          <a:ln w="142875">
            <a:solidFill>
              <a:srgbClr val="EEF1F4"/>
            </a:solidFill>
            <a:miter lim="800000"/>
            <a:headEnd/>
            <a:tailEnd/>
          </a:ln>
        </p:spPr>
        <p:txBody>
          <a:bodyPr/>
          <a:lstStyle/>
          <a:p>
            <a:endParaRPr lang="en-US"/>
          </a:p>
        </p:txBody>
      </p:sp>
      <p:sp>
        <p:nvSpPr>
          <p:cNvPr id="9" name="Rectangle 10"/>
          <p:cNvSpPr>
            <a:spLocks noChangeArrowheads="1"/>
          </p:cNvSpPr>
          <p:nvPr/>
        </p:nvSpPr>
        <p:spPr bwMode="auto">
          <a:xfrm>
            <a:off x="5057582" y="1892300"/>
            <a:ext cx="3705418" cy="4251325"/>
          </a:xfrm>
          <a:prstGeom prst="rect">
            <a:avLst/>
          </a:prstGeom>
          <a:solidFill>
            <a:srgbClr val="EDEFF3"/>
          </a:solidFill>
          <a:ln w="122238">
            <a:solidFill>
              <a:srgbClr val="EDEFF3"/>
            </a:solidFill>
            <a:miter lim="800000"/>
            <a:headEnd/>
            <a:tailEnd/>
          </a:ln>
        </p:spPr>
        <p:txBody>
          <a:bodyPr/>
          <a:lstStyle/>
          <a:p>
            <a:endParaRPr lang="en-US"/>
          </a:p>
        </p:txBody>
      </p:sp>
      <p:sp>
        <p:nvSpPr>
          <p:cNvPr id="10" name="Rectangle 11"/>
          <p:cNvSpPr>
            <a:spLocks noChangeArrowheads="1"/>
          </p:cNvSpPr>
          <p:nvPr/>
        </p:nvSpPr>
        <p:spPr bwMode="auto">
          <a:xfrm>
            <a:off x="5057582" y="1892300"/>
            <a:ext cx="3705418" cy="4251325"/>
          </a:xfrm>
          <a:prstGeom prst="rect">
            <a:avLst/>
          </a:prstGeom>
          <a:solidFill>
            <a:srgbClr val="EBEEF2"/>
          </a:solidFill>
          <a:ln w="101600">
            <a:solidFill>
              <a:srgbClr val="EBEEF2"/>
            </a:solidFill>
            <a:miter lim="800000"/>
            <a:headEnd/>
            <a:tailEnd/>
          </a:ln>
        </p:spPr>
        <p:txBody>
          <a:bodyPr/>
          <a:lstStyle/>
          <a:p>
            <a:endParaRPr lang="en-US"/>
          </a:p>
        </p:txBody>
      </p:sp>
      <p:sp>
        <p:nvSpPr>
          <p:cNvPr id="11" name="Rectangle 12"/>
          <p:cNvSpPr>
            <a:spLocks noChangeArrowheads="1"/>
          </p:cNvSpPr>
          <p:nvPr/>
        </p:nvSpPr>
        <p:spPr bwMode="auto">
          <a:xfrm>
            <a:off x="5057582" y="1892300"/>
            <a:ext cx="3705418" cy="4251325"/>
          </a:xfrm>
          <a:prstGeom prst="rect">
            <a:avLst/>
          </a:prstGeom>
          <a:solidFill>
            <a:srgbClr val="EAECF1"/>
          </a:solidFill>
          <a:ln w="80963">
            <a:solidFill>
              <a:srgbClr val="EAECF1"/>
            </a:solidFill>
            <a:miter lim="800000"/>
            <a:headEnd/>
            <a:tailEnd/>
          </a:ln>
        </p:spPr>
        <p:txBody>
          <a:bodyPr/>
          <a:lstStyle/>
          <a:p>
            <a:endParaRPr lang="en-US"/>
          </a:p>
        </p:txBody>
      </p:sp>
      <p:sp>
        <p:nvSpPr>
          <p:cNvPr id="12" name="Rectangle 13"/>
          <p:cNvSpPr>
            <a:spLocks noChangeArrowheads="1"/>
          </p:cNvSpPr>
          <p:nvPr/>
        </p:nvSpPr>
        <p:spPr bwMode="auto">
          <a:xfrm>
            <a:off x="5057582" y="1892300"/>
            <a:ext cx="3705418" cy="4251325"/>
          </a:xfrm>
          <a:prstGeom prst="rect">
            <a:avLst/>
          </a:prstGeom>
          <a:solidFill>
            <a:srgbClr val="E9EBF0"/>
          </a:solidFill>
          <a:ln w="61913">
            <a:solidFill>
              <a:srgbClr val="E9EBF0"/>
            </a:solidFill>
            <a:miter lim="800000"/>
            <a:headEnd/>
            <a:tailEnd/>
          </a:ln>
        </p:spPr>
        <p:txBody>
          <a:bodyPr/>
          <a:lstStyle/>
          <a:p>
            <a:endParaRPr lang="en-US"/>
          </a:p>
        </p:txBody>
      </p:sp>
      <p:sp>
        <p:nvSpPr>
          <p:cNvPr id="13" name="Rectangle 14"/>
          <p:cNvSpPr>
            <a:spLocks noChangeArrowheads="1"/>
          </p:cNvSpPr>
          <p:nvPr/>
        </p:nvSpPr>
        <p:spPr bwMode="auto">
          <a:xfrm>
            <a:off x="5057582" y="1892300"/>
            <a:ext cx="3705418" cy="4251325"/>
          </a:xfrm>
          <a:prstGeom prst="rect">
            <a:avLst/>
          </a:prstGeom>
          <a:solidFill>
            <a:srgbClr val="E7EAEF"/>
          </a:solidFill>
          <a:ln w="41275">
            <a:solidFill>
              <a:srgbClr val="E7EAEF"/>
            </a:solidFill>
            <a:miter lim="800000"/>
            <a:headEnd/>
            <a:tailEnd/>
          </a:ln>
        </p:spPr>
        <p:txBody>
          <a:bodyPr/>
          <a:lstStyle/>
          <a:p>
            <a:endParaRPr lang="en-US"/>
          </a:p>
        </p:txBody>
      </p:sp>
      <p:sp>
        <p:nvSpPr>
          <p:cNvPr id="14" name="Rectangle 15"/>
          <p:cNvSpPr>
            <a:spLocks noChangeArrowheads="1"/>
          </p:cNvSpPr>
          <p:nvPr/>
        </p:nvSpPr>
        <p:spPr bwMode="auto">
          <a:xfrm>
            <a:off x="5031192" y="1892300"/>
            <a:ext cx="3492409" cy="4251325"/>
          </a:xfrm>
          <a:prstGeom prst="rect">
            <a:avLst/>
          </a:prstGeom>
          <a:solidFill>
            <a:srgbClr val="E6E9EF"/>
          </a:solidFill>
          <a:ln w="20638">
            <a:solidFill>
              <a:srgbClr val="E6E9EF"/>
            </a:solidFill>
            <a:miter lim="800000"/>
            <a:headEnd/>
            <a:tailEnd/>
          </a:ln>
        </p:spPr>
        <p:txBody>
          <a:bodyPr/>
          <a:lstStyle/>
          <a:p>
            <a:endParaRPr lang="en-US"/>
          </a:p>
        </p:txBody>
      </p:sp>
      <p:sp>
        <p:nvSpPr>
          <p:cNvPr id="15" name="Rectangle 16"/>
          <p:cNvSpPr>
            <a:spLocks noChangeArrowheads="1"/>
          </p:cNvSpPr>
          <p:nvPr/>
        </p:nvSpPr>
        <p:spPr bwMode="auto">
          <a:xfrm>
            <a:off x="4966336" y="1789113"/>
            <a:ext cx="3644263" cy="4251325"/>
          </a:xfrm>
          <a:prstGeom prst="rect">
            <a:avLst/>
          </a:prstGeom>
          <a:solidFill>
            <a:srgbClr val="FFFFFF"/>
          </a:solidFill>
          <a:ln w="9525">
            <a:noFill/>
            <a:miter lim="800000"/>
            <a:headEnd/>
            <a:tailEnd/>
          </a:ln>
        </p:spPr>
        <p:txBody>
          <a:bodyPr/>
          <a:lstStyle/>
          <a:p>
            <a:endParaRPr lang="en-US"/>
          </a:p>
        </p:txBody>
      </p:sp>
      <p:sp>
        <p:nvSpPr>
          <p:cNvPr id="16" name="Freeform 17"/>
          <p:cNvSpPr>
            <a:spLocks/>
          </p:cNvSpPr>
          <p:nvPr/>
        </p:nvSpPr>
        <p:spPr bwMode="auto">
          <a:xfrm>
            <a:off x="4953000" y="1789113"/>
            <a:ext cx="3690381" cy="4251325"/>
          </a:xfrm>
          <a:custGeom>
            <a:avLst/>
            <a:gdLst/>
            <a:ahLst/>
            <a:cxnLst>
              <a:cxn ang="0">
                <a:pos x="0" y="0"/>
              </a:cxn>
              <a:cxn ang="0">
                <a:pos x="0" y="2678"/>
              </a:cxn>
              <a:cxn ang="0">
                <a:pos x="2945" y="2678"/>
              </a:cxn>
            </a:cxnLst>
            <a:rect l="0" t="0" r="r" b="b"/>
            <a:pathLst>
              <a:path w="2945" h="2678">
                <a:moveTo>
                  <a:pt x="0" y="0"/>
                </a:moveTo>
                <a:lnTo>
                  <a:pt x="0" y="2678"/>
                </a:lnTo>
                <a:lnTo>
                  <a:pt x="2945" y="2678"/>
                </a:lnTo>
              </a:path>
            </a:pathLst>
          </a:custGeom>
          <a:noFill/>
          <a:ln w="20638">
            <a:solidFill>
              <a:srgbClr val="000000"/>
            </a:solidFill>
            <a:prstDash val="solid"/>
            <a:round/>
            <a:headEnd/>
            <a:tailEnd/>
          </a:ln>
        </p:spPr>
        <p:txBody>
          <a:bodyPr/>
          <a:lstStyle/>
          <a:p>
            <a:endParaRPr lang="en-US"/>
          </a:p>
        </p:txBody>
      </p:sp>
      <p:sp>
        <p:nvSpPr>
          <p:cNvPr id="17" name="Rectangle 22"/>
          <p:cNvSpPr>
            <a:spLocks noChangeArrowheads="1"/>
          </p:cNvSpPr>
          <p:nvPr/>
        </p:nvSpPr>
        <p:spPr bwMode="auto">
          <a:xfrm>
            <a:off x="4876800" y="6096000"/>
            <a:ext cx="181700" cy="261610"/>
          </a:xfrm>
          <a:prstGeom prst="rect">
            <a:avLst/>
          </a:prstGeom>
          <a:noFill/>
          <a:ln w="9525">
            <a:noFill/>
            <a:miter lim="800000"/>
            <a:headEnd/>
            <a:tailEnd/>
          </a:ln>
        </p:spPr>
        <p:txBody>
          <a:bodyPr wrap="square" lIns="0" tIns="0" rIns="0" bIns="0">
            <a:spAutoFit/>
          </a:bodyPr>
          <a:lstStyle/>
          <a:p>
            <a:pPr eaLnBrk="0" hangingPunct="0"/>
            <a:r>
              <a:rPr lang="en-US" sz="1700" u="none" dirty="0">
                <a:solidFill>
                  <a:srgbClr val="000000"/>
                </a:solidFill>
              </a:rPr>
              <a:t>0</a:t>
            </a:r>
            <a:endParaRPr lang="en-US" sz="2400" u="none" dirty="0">
              <a:latin typeface="Times New Roman" pitchFamily="18" charset="0"/>
            </a:endParaRPr>
          </a:p>
        </p:txBody>
      </p:sp>
      <p:sp>
        <p:nvSpPr>
          <p:cNvPr id="18" name="Rectangle 29"/>
          <p:cNvSpPr>
            <a:spLocks noChangeArrowheads="1"/>
          </p:cNvSpPr>
          <p:nvPr/>
        </p:nvSpPr>
        <p:spPr bwMode="auto">
          <a:xfrm>
            <a:off x="5029200" y="1871990"/>
            <a:ext cx="636575" cy="261610"/>
          </a:xfrm>
          <a:prstGeom prst="rect">
            <a:avLst/>
          </a:prstGeom>
          <a:noFill/>
          <a:ln w="9525">
            <a:noFill/>
            <a:miter lim="800000"/>
            <a:headEnd/>
            <a:tailEnd/>
          </a:ln>
        </p:spPr>
        <p:txBody>
          <a:bodyPr wrap="square" lIns="0" tIns="0" rIns="0" bIns="0">
            <a:spAutoFit/>
          </a:bodyPr>
          <a:lstStyle/>
          <a:p>
            <a:pPr eaLnBrk="0" hangingPunct="0"/>
            <a:r>
              <a:rPr lang="en-US" sz="1700" b="1" u="none" dirty="0" smtClean="0">
                <a:solidFill>
                  <a:srgbClr val="000000"/>
                </a:solidFill>
              </a:rPr>
              <a:t>$</a:t>
            </a:r>
            <a:endParaRPr lang="en-US" sz="2400" u="none" dirty="0">
              <a:latin typeface="Times New Roman" pitchFamily="18" charset="0"/>
            </a:endParaRPr>
          </a:p>
        </p:txBody>
      </p:sp>
      <p:grpSp>
        <p:nvGrpSpPr>
          <p:cNvPr id="19" name="Group 29"/>
          <p:cNvGrpSpPr>
            <a:grpSpLocks/>
          </p:cNvGrpSpPr>
          <p:nvPr/>
        </p:nvGrpSpPr>
        <p:grpSpPr bwMode="auto">
          <a:xfrm>
            <a:off x="6400800" y="2438400"/>
            <a:ext cx="1284766" cy="3505200"/>
            <a:chOff x="1662" y="1937"/>
            <a:chExt cx="2658" cy="1186"/>
          </a:xfrm>
        </p:grpSpPr>
        <p:sp>
          <p:nvSpPr>
            <p:cNvPr id="20" name="Line 30"/>
            <p:cNvSpPr>
              <a:spLocks noChangeShapeType="1"/>
            </p:cNvSpPr>
            <p:nvPr/>
          </p:nvSpPr>
          <p:spPr bwMode="auto">
            <a:xfrm flipV="1">
              <a:off x="1662" y="2029"/>
              <a:ext cx="2237" cy="1094"/>
            </a:xfrm>
            <a:prstGeom prst="line">
              <a:avLst/>
            </a:prstGeom>
            <a:noFill/>
            <a:ln w="61913">
              <a:solidFill>
                <a:srgbClr val="004C9F"/>
              </a:solidFill>
              <a:round/>
              <a:headEnd/>
              <a:tailEnd/>
            </a:ln>
          </p:spPr>
          <p:txBody>
            <a:bodyPr/>
            <a:lstStyle/>
            <a:p>
              <a:endParaRPr lang="en-US"/>
            </a:p>
          </p:txBody>
        </p:sp>
        <p:sp>
          <p:nvSpPr>
            <p:cNvPr id="21" name="Rectangle 31"/>
            <p:cNvSpPr>
              <a:spLocks noChangeArrowheads="1"/>
            </p:cNvSpPr>
            <p:nvPr/>
          </p:nvSpPr>
          <p:spPr bwMode="auto">
            <a:xfrm>
              <a:off x="3925" y="1937"/>
              <a:ext cx="395" cy="89"/>
            </a:xfrm>
            <a:prstGeom prst="rect">
              <a:avLst/>
            </a:prstGeom>
            <a:noFill/>
            <a:ln w="9525">
              <a:noFill/>
              <a:miter lim="800000"/>
              <a:headEnd/>
              <a:tailEnd/>
            </a:ln>
          </p:spPr>
          <p:txBody>
            <a:bodyPr wrap="none" lIns="0" tIns="0" rIns="0" bIns="0">
              <a:spAutoFit/>
            </a:bodyPr>
            <a:lstStyle/>
            <a:p>
              <a:pPr eaLnBrk="0" hangingPunct="0"/>
              <a:r>
                <a:rPr lang="en-US" sz="1700" u="none" dirty="0" smtClean="0">
                  <a:solidFill>
                    <a:srgbClr val="000000"/>
                  </a:solidFill>
                </a:rPr>
                <a:t>S1</a:t>
              </a:r>
              <a:endParaRPr lang="en-US" sz="2400" u="none" dirty="0">
                <a:latin typeface="Times New Roman" pitchFamily="18" charset="0"/>
              </a:endParaRPr>
            </a:p>
          </p:txBody>
        </p:sp>
      </p:grpSp>
      <p:grpSp>
        <p:nvGrpSpPr>
          <p:cNvPr id="25" name="Group 32"/>
          <p:cNvGrpSpPr>
            <a:grpSpLocks/>
          </p:cNvGrpSpPr>
          <p:nvPr/>
        </p:nvGrpSpPr>
        <p:grpSpPr bwMode="auto">
          <a:xfrm>
            <a:off x="6629400" y="2362200"/>
            <a:ext cx="1831514" cy="3204400"/>
            <a:chOff x="1792" y="1977"/>
            <a:chExt cx="1999" cy="1685"/>
          </a:xfrm>
        </p:grpSpPr>
        <p:sp>
          <p:nvSpPr>
            <p:cNvPr id="26" name="Line 33"/>
            <p:cNvSpPr>
              <a:spLocks noChangeShapeType="1"/>
            </p:cNvSpPr>
            <p:nvPr/>
          </p:nvSpPr>
          <p:spPr bwMode="auto">
            <a:xfrm>
              <a:off x="1792" y="1977"/>
              <a:ext cx="1787" cy="1609"/>
            </a:xfrm>
            <a:prstGeom prst="line">
              <a:avLst/>
            </a:prstGeom>
            <a:noFill/>
            <a:ln w="61913">
              <a:solidFill>
                <a:srgbClr val="FF0000"/>
              </a:solidFill>
              <a:round/>
              <a:headEnd/>
              <a:tailEnd/>
            </a:ln>
          </p:spPr>
          <p:txBody>
            <a:bodyPr/>
            <a:lstStyle/>
            <a:p>
              <a:endParaRPr lang="en-US"/>
            </a:p>
          </p:txBody>
        </p:sp>
        <p:sp>
          <p:nvSpPr>
            <p:cNvPr id="27" name="Rectangle 34"/>
            <p:cNvSpPr>
              <a:spLocks noChangeArrowheads="1"/>
            </p:cNvSpPr>
            <p:nvPr/>
          </p:nvSpPr>
          <p:spPr bwMode="auto">
            <a:xfrm>
              <a:off x="3614" y="3524"/>
              <a:ext cx="177" cy="138"/>
            </a:xfrm>
            <a:prstGeom prst="rect">
              <a:avLst/>
            </a:prstGeom>
            <a:noFill/>
            <a:ln w="9525">
              <a:noFill/>
              <a:miter lim="800000"/>
              <a:headEnd/>
              <a:tailEnd/>
            </a:ln>
          </p:spPr>
          <p:txBody>
            <a:bodyPr wrap="none" lIns="0" tIns="0" rIns="0" bIns="0">
              <a:spAutoFit/>
            </a:bodyPr>
            <a:lstStyle/>
            <a:p>
              <a:pPr eaLnBrk="0" hangingPunct="0"/>
              <a:r>
                <a:rPr lang="en-US" sz="1700" dirty="0" smtClean="0">
                  <a:solidFill>
                    <a:srgbClr val="FF0000"/>
                  </a:solidFill>
                </a:rPr>
                <a:t>D</a:t>
              </a:r>
              <a:endParaRPr lang="en-US" sz="2400" u="none" dirty="0">
                <a:solidFill>
                  <a:srgbClr val="FF0000"/>
                </a:solidFill>
                <a:latin typeface="Times New Roman" pitchFamily="18" charset="0"/>
              </a:endParaRPr>
            </a:p>
          </p:txBody>
        </p:sp>
      </p:grpSp>
      <p:cxnSp>
        <p:nvCxnSpPr>
          <p:cNvPr id="28" name="Straight Connector 27"/>
          <p:cNvCxnSpPr/>
          <p:nvPr/>
        </p:nvCxnSpPr>
        <p:spPr>
          <a:xfrm>
            <a:off x="4953000" y="3429000"/>
            <a:ext cx="22860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a:off x="4953000" y="2895600"/>
            <a:ext cx="3581400" cy="1588"/>
          </a:xfrm>
          <a:prstGeom prst="line">
            <a:avLst/>
          </a:prstGeom>
          <a:ln w="57150">
            <a:solidFill>
              <a:srgbClr val="CCFF33"/>
            </a:solidFill>
          </a:ln>
        </p:spPr>
        <p:style>
          <a:lnRef idx="1">
            <a:schemeClr val="accent1"/>
          </a:lnRef>
          <a:fillRef idx="0">
            <a:schemeClr val="accent1"/>
          </a:fillRef>
          <a:effectRef idx="0">
            <a:schemeClr val="accent1"/>
          </a:effectRef>
          <a:fontRef idx="minor">
            <a:schemeClr val="tx1"/>
          </a:fontRef>
        </p:style>
      </p:cxnSp>
      <p:sp>
        <p:nvSpPr>
          <p:cNvPr id="34" name="TextBox 33"/>
          <p:cNvSpPr txBox="1"/>
          <p:nvPr/>
        </p:nvSpPr>
        <p:spPr>
          <a:xfrm>
            <a:off x="4953000" y="1295400"/>
            <a:ext cx="3871573" cy="369332"/>
          </a:xfrm>
          <a:prstGeom prst="rect">
            <a:avLst/>
          </a:prstGeom>
          <a:noFill/>
        </p:spPr>
        <p:txBody>
          <a:bodyPr wrap="none" rtlCol="0">
            <a:spAutoFit/>
          </a:bodyPr>
          <a:lstStyle/>
          <a:p>
            <a:r>
              <a:rPr lang="en-US" dirty="0" smtClean="0"/>
              <a:t>The market of the Philippine Peso</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nodeType="clickEffect">
                                  <p:stCondLst>
                                    <p:cond delay="0"/>
                                  </p:stCondLst>
                                  <p:childTnLst>
                                    <p:set>
                                      <p:cBhvr>
                                        <p:cTn id="6" dur="1" fill="hold">
                                          <p:stCondLst>
                                            <p:cond delay="0"/>
                                          </p:stCondLst>
                                        </p:cTn>
                                        <p:tgtEl>
                                          <p:spTgt spid="29"/>
                                        </p:tgtEl>
                                        <p:attrNameLst>
                                          <p:attrName>style.visibility</p:attrName>
                                        </p:attrNameLst>
                                      </p:cBhvr>
                                      <p:to>
                                        <p:strVal val="visible"/>
                                      </p:to>
                                    </p:set>
                                    <p:anim calcmode="lin" valueType="num">
                                      <p:cBhvr>
                                        <p:cTn id="7" dur="1000" fill="hold"/>
                                        <p:tgtEl>
                                          <p:spTgt spid="29"/>
                                        </p:tgtEl>
                                        <p:attrNameLst>
                                          <p:attrName>ppt_x</p:attrName>
                                        </p:attrNameLst>
                                      </p:cBhvr>
                                      <p:tavLst>
                                        <p:tav tm="0">
                                          <p:val>
                                            <p:strVal val="#ppt_x-.2"/>
                                          </p:val>
                                        </p:tav>
                                        <p:tav tm="100000">
                                          <p:val>
                                            <p:strVal val="#ppt_x"/>
                                          </p:val>
                                        </p:tav>
                                      </p:tavLst>
                                    </p:anim>
                                    <p:anim calcmode="lin" valueType="num">
                                      <p:cBhvr>
                                        <p:cTn id="8" dur="1000" fill="hold"/>
                                        <p:tgtEl>
                                          <p:spTgt spid="29"/>
                                        </p:tgtEl>
                                        <p:attrNameLst>
                                          <p:attrName>ppt_y</p:attrName>
                                        </p:attrNameLst>
                                      </p:cBhvr>
                                      <p:tavLst>
                                        <p:tav tm="0">
                                          <p:val>
                                            <p:strVal val="#ppt_y"/>
                                          </p:val>
                                        </p:tav>
                                        <p:tav tm="100000">
                                          <p:val>
                                            <p:strVal val="#ppt_y"/>
                                          </p:val>
                                        </p:tav>
                                      </p:tavLst>
                                    </p:anim>
                                    <p:animEffect transition="in" filter="wipe(right)" prLst="gradientSize: 0.1">
                                      <p:cBhvr>
                                        <p:cTn id="9" dur="10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Foreign Exchange Market</a:t>
            </a:r>
            <a:endParaRPr lang="en-US" dirty="0"/>
          </a:p>
        </p:txBody>
      </p:sp>
      <p:sp>
        <p:nvSpPr>
          <p:cNvPr id="3" name="Content Placeholder 2"/>
          <p:cNvSpPr>
            <a:spLocks noGrp="1"/>
          </p:cNvSpPr>
          <p:nvPr>
            <p:ph idx="1"/>
          </p:nvPr>
        </p:nvSpPr>
        <p:spPr>
          <a:xfrm>
            <a:off x="457200" y="1882808"/>
            <a:ext cx="4114800" cy="4572000"/>
          </a:xfrm>
        </p:spPr>
        <p:txBody>
          <a:bodyPr>
            <a:normAutofit fontScale="92500" lnSpcReduction="10000"/>
          </a:bodyPr>
          <a:lstStyle/>
          <a:p>
            <a:r>
              <a:rPr lang="en-US" dirty="0" smtClean="0"/>
              <a:t>The peg results in a surplus of pesos</a:t>
            </a:r>
          </a:p>
          <a:p>
            <a:r>
              <a:rPr lang="en-US" dirty="0" smtClean="0"/>
              <a:t>To keep the peg, the government has to buy the surplus pesos and supply dollars</a:t>
            </a:r>
          </a:p>
          <a:p>
            <a:r>
              <a:rPr lang="en-US" dirty="0" smtClean="0"/>
              <a:t>The government needs a sufficient amount of dollar reserves.</a:t>
            </a:r>
            <a:endParaRPr lang="en-US" dirty="0"/>
          </a:p>
        </p:txBody>
      </p:sp>
      <p:sp>
        <p:nvSpPr>
          <p:cNvPr id="4" name="Rectangle 5"/>
          <p:cNvSpPr>
            <a:spLocks noChangeArrowheads="1"/>
          </p:cNvSpPr>
          <p:nvPr/>
        </p:nvSpPr>
        <p:spPr bwMode="auto">
          <a:xfrm>
            <a:off x="5057582" y="1892300"/>
            <a:ext cx="3705418" cy="4251325"/>
          </a:xfrm>
          <a:prstGeom prst="rect">
            <a:avLst/>
          </a:prstGeom>
          <a:solidFill>
            <a:srgbClr val="F3F6F9"/>
          </a:solidFill>
          <a:ln w="223838">
            <a:solidFill>
              <a:srgbClr val="F3F6F9"/>
            </a:solidFill>
            <a:miter lim="800000"/>
            <a:headEnd/>
            <a:tailEnd/>
          </a:ln>
        </p:spPr>
        <p:txBody>
          <a:bodyPr/>
          <a:lstStyle/>
          <a:p>
            <a:endParaRPr lang="en-US"/>
          </a:p>
        </p:txBody>
      </p:sp>
      <p:sp>
        <p:nvSpPr>
          <p:cNvPr id="5" name="Rectangle 6"/>
          <p:cNvSpPr>
            <a:spLocks noChangeArrowheads="1"/>
          </p:cNvSpPr>
          <p:nvPr/>
        </p:nvSpPr>
        <p:spPr bwMode="auto">
          <a:xfrm>
            <a:off x="5057582" y="1892300"/>
            <a:ext cx="3705418" cy="4251325"/>
          </a:xfrm>
          <a:prstGeom prst="rect">
            <a:avLst/>
          </a:prstGeom>
          <a:solidFill>
            <a:srgbClr val="F2F4F8"/>
          </a:solidFill>
          <a:ln w="204788">
            <a:solidFill>
              <a:srgbClr val="F2F4F8"/>
            </a:solidFill>
            <a:miter lim="800000"/>
            <a:headEnd/>
            <a:tailEnd/>
          </a:ln>
        </p:spPr>
        <p:txBody>
          <a:bodyPr/>
          <a:lstStyle/>
          <a:p>
            <a:endParaRPr lang="en-US"/>
          </a:p>
        </p:txBody>
      </p:sp>
      <p:sp>
        <p:nvSpPr>
          <p:cNvPr id="6" name="Rectangle 7"/>
          <p:cNvSpPr>
            <a:spLocks noChangeArrowheads="1"/>
          </p:cNvSpPr>
          <p:nvPr/>
        </p:nvSpPr>
        <p:spPr bwMode="auto">
          <a:xfrm>
            <a:off x="5057582" y="1892300"/>
            <a:ext cx="3705418" cy="4251325"/>
          </a:xfrm>
          <a:prstGeom prst="rect">
            <a:avLst/>
          </a:prstGeom>
          <a:solidFill>
            <a:srgbClr val="F1F4F7"/>
          </a:solidFill>
          <a:ln w="184150">
            <a:solidFill>
              <a:srgbClr val="F1F4F7"/>
            </a:solidFill>
            <a:miter lim="800000"/>
            <a:headEnd/>
            <a:tailEnd/>
          </a:ln>
        </p:spPr>
        <p:txBody>
          <a:bodyPr/>
          <a:lstStyle/>
          <a:p>
            <a:endParaRPr lang="en-US"/>
          </a:p>
        </p:txBody>
      </p:sp>
      <p:sp>
        <p:nvSpPr>
          <p:cNvPr id="7" name="Rectangle 8"/>
          <p:cNvSpPr>
            <a:spLocks noChangeArrowheads="1"/>
          </p:cNvSpPr>
          <p:nvPr/>
        </p:nvSpPr>
        <p:spPr bwMode="auto">
          <a:xfrm>
            <a:off x="5057582" y="1892300"/>
            <a:ext cx="3705418" cy="4251325"/>
          </a:xfrm>
          <a:prstGeom prst="rect">
            <a:avLst/>
          </a:prstGeom>
          <a:solidFill>
            <a:srgbClr val="F0F2F5"/>
          </a:solidFill>
          <a:ln w="163513">
            <a:solidFill>
              <a:srgbClr val="F0F2F5"/>
            </a:solidFill>
            <a:miter lim="800000"/>
            <a:headEnd/>
            <a:tailEnd/>
          </a:ln>
        </p:spPr>
        <p:txBody>
          <a:bodyPr/>
          <a:lstStyle/>
          <a:p>
            <a:endParaRPr lang="en-US"/>
          </a:p>
        </p:txBody>
      </p:sp>
      <p:sp>
        <p:nvSpPr>
          <p:cNvPr id="8" name="Rectangle 9"/>
          <p:cNvSpPr>
            <a:spLocks noChangeArrowheads="1"/>
          </p:cNvSpPr>
          <p:nvPr/>
        </p:nvSpPr>
        <p:spPr bwMode="auto">
          <a:xfrm>
            <a:off x="5057582" y="1892300"/>
            <a:ext cx="3705418" cy="4251325"/>
          </a:xfrm>
          <a:prstGeom prst="rect">
            <a:avLst/>
          </a:prstGeom>
          <a:solidFill>
            <a:srgbClr val="EEF1F4"/>
          </a:solidFill>
          <a:ln w="142875">
            <a:solidFill>
              <a:srgbClr val="EEF1F4"/>
            </a:solidFill>
            <a:miter lim="800000"/>
            <a:headEnd/>
            <a:tailEnd/>
          </a:ln>
        </p:spPr>
        <p:txBody>
          <a:bodyPr/>
          <a:lstStyle/>
          <a:p>
            <a:endParaRPr lang="en-US"/>
          </a:p>
        </p:txBody>
      </p:sp>
      <p:sp>
        <p:nvSpPr>
          <p:cNvPr id="9" name="Rectangle 10"/>
          <p:cNvSpPr>
            <a:spLocks noChangeArrowheads="1"/>
          </p:cNvSpPr>
          <p:nvPr/>
        </p:nvSpPr>
        <p:spPr bwMode="auto">
          <a:xfrm>
            <a:off x="5057582" y="1892300"/>
            <a:ext cx="3705418" cy="4251325"/>
          </a:xfrm>
          <a:prstGeom prst="rect">
            <a:avLst/>
          </a:prstGeom>
          <a:solidFill>
            <a:srgbClr val="EDEFF3"/>
          </a:solidFill>
          <a:ln w="122238">
            <a:solidFill>
              <a:srgbClr val="EDEFF3"/>
            </a:solidFill>
            <a:miter lim="800000"/>
            <a:headEnd/>
            <a:tailEnd/>
          </a:ln>
        </p:spPr>
        <p:txBody>
          <a:bodyPr/>
          <a:lstStyle/>
          <a:p>
            <a:endParaRPr lang="en-US"/>
          </a:p>
        </p:txBody>
      </p:sp>
      <p:sp>
        <p:nvSpPr>
          <p:cNvPr id="10" name="Rectangle 11"/>
          <p:cNvSpPr>
            <a:spLocks noChangeArrowheads="1"/>
          </p:cNvSpPr>
          <p:nvPr/>
        </p:nvSpPr>
        <p:spPr bwMode="auto">
          <a:xfrm>
            <a:off x="5057582" y="1892300"/>
            <a:ext cx="3705418" cy="4251325"/>
          </a:xfrm>
          <a:prstGeom prst="rect">
            <a:avLst/>
          </a:prstGeom>
          <a:solidFill>
            <a:srgbClr val="EBEEF2"/>
          </a:solidFill>
          <a:ln w="101600">
            <a:solidFill>
              <a:srgbClr val="EBEEF2"/>
            </a:solidFill>
            <a:miter lim="800000"/>
            <a:headEnd/>
            <a:tailEnd/>
          </a:ln>
        </p:spPr>
        <p:txBody>
          <a:bodyPr/>
          <a:lstStyle/>
          <a:p>
            <a:endParaRPr lang="en-US"/>
          </a:p>
        </p:txBody>
      </p:sp>
      <p:sp>
        <p:nvSpPr>
          <p:cNvPr id="11" name="Rectangle 12"/>
          <p:cNvSpPr>
            <a:spLocks noChangeArrowheads="1"/>
          </p:cNvSpPr>
          <p:nvPr/>
        </p:nvSpPr>
        <p:spPr bwMode="auto">
          <a:xfrm>
            <a:off x="5057582" y="1892300"/>
            <a:ext cx="3705418" cy="4251325"/>
          </a:xfrm>
          <a:prstGeom prst="rect">
            <a:avLst/>
          </a:prstGeom>
          <a:solidFill>
            <a:srgbClr val="EAECF1"/>
          </a:solidFill>
          <a:ln w="80963">
            <a:solidFill>
              <a:srgbClr val="EAECF1"/>
            </a:solidFill>
            <a:miter lim="800000"/>
            <a:headEnd/>
            <a:tailEnd/>
          </a:ln>
        </p:spPr>
        <p:txBody>
          <a:bodyPr/>
          <a:lstStyle/>
          <a:p>
            <a:endParaRPr lang="en-US"/>
          </a:p>
        </p:txBody>
      </p:sp>
      <p:sp>
        <p:nvSpPr>
          <p:cNvPr id="12" name="Rectangle 13"/>
          <p:cNvSpPr>
            <a:spLocks noChangeArrowheads="1"/>
          </p:cNvSpPr>
          <p:nvPr/>
        </p:nvSpPr>
        <p:spPr bwMode="auto">
          <a:xfrm>
            <a:off x="5057582" y="1892300"/>
            <a:ext cx="3705418" cy="4251325"/>
          </a:xfrm>
          <a:prstGeom prst="rect">
            <a:avLst/>
          </a:prstGeom>
          <a:solidFill>
            <a:srgbClr val="E9EBF0"/>
          </a:solidFill>
          <a:ln w="61913">
            <a:solidFill>
              <a:srgbClr val="E9EBF0"/>
            </a:solidFill>
            <a:miter lim="800000"/>
            <a:headEnd/>
            <a:tailEnd/>
          </a:ln>
        </p:spPr>
        <p:txBody>
          <a:bodyPr/>
          <a:lstStyle/>
          <a:p>
            <a:endParaRPr lang="en-US"/>
          </a:p>
        </p:txBody>
      </p:sp>
      <p:sp>
        <p:nvSpPr>
          <p:cNvPr id="13" name="Rectangle 14"/>
          <p:cNvSpPr>
            <a:spLocks noChangeArrowheads="1"/>
          </p:cNvSpPr>
          <p:nvPr/>
        </p:nvSpPr>
        <p:spPr bwMode="auto">
          <a:xfrm>
            <a:off x="5057582" y="1892300"/>
            <a:ext cx="3705418" cy="4251325"/>
          </a:xfrm>
          <a:prstGeom prst="rect">
            <a:avLst/>
          </a:prstGeom>
          <a:solidFill>
            <a:srgbClr val="E7EAEF"/>
          </a:solidFill>
          <a:ln w="41275">
            <a:solidFill>
              <a:srgbClr val="E7EAEF"/>
            </a:solidFill>
            <a:miter lim="800000"/>
            <a:headEnd/>
            <a:tailEnd/>
          </a:ln>
        </p:spPr>
        <p:txBody>
          <a:bodyPr/>
          <a:lstStyle/>
          <a:p>
            <a:endParaRPr lang="en-US"/>
          </a:p>
        </p:txBody>
      </p:sp>
      <p:sp>
        <p:nvSpPr>
          <p:cNvPr id="14" name="Rectangle 15"/>
          <p:cNvSpPr>
            <a:spLocks noChangeArrowheads="1"/>
          </p:cNvSpPr>
          <p:nvPr/>
        </p:nvSpPr>
        <p:spPr bwMode="auto">
          <a:xfrm>
            <a:off x="5031192" y="1892300"/>
            <a:ext cx="3492409" cy="4251325"/>
          </a:xfrm>
          <a:prstGeom prst="rect">
            <a:avLst/>
          </a:prstGeom>
          <a:solidFill>
            <a:srgbClr val="E6E9EF"/>
          </a:solidFill>
          <a:ln w="20638">
            <a:solidFill>
              <a:srgbClr val="E6E9EF"/>
            </a:solidFill>
            <a:miter lim="800000"/>
            <a:headEnd/>
            <a:tailEnd/>
          </a:ln>
        </p:spPr>
        <p:txBody>
          <a:bodyPr/>
          <a:lstStyle/>
          <a:p>
            <a:endParaRPr lang="en-US"/>
          </a:p>
        </p:txBody>
      </p:sp>
      <p:sp>
        <p:nvSpPr>
          <p:cNvPr id="15" name="Rectangle 16"/>
          <p:cNvSpPr>
            <a:spLocks noChangeArrowheads="1"/>
          </p:cNvSpPr>
          <p:nvPr/>
        </p:nvSpPr>
        <p:spPr bwMode="auto">
          <a:xfrm>
            <a:off x="4966336" y="1789113"/>
            <a:ext cx="3644263" cy="4251325"/>
          </a:xfrm>
          <a:prstGeom prst="rect">
            <a:avLst/>
          </a:prstGeom>
          <a:solidFill>
            <a:srgbClr val="FFFFFF"/>
          </a:solidFill>
          <a:ln w="9525">
            <a:noFill/>
            <a:miter lim="800000"/>
            <a:headEnd/>
            <a:tailEnd/>
          </a:ln>
        </p:spPr>
        <p:txBody>
          <a:bodyPr/>
          <a:lstStyle/>
          <a:p>
            <a:endParaRPr lang="en-US"/>
          </a:p>
        </p:txBody>
      </p:sp>
      <p:sp>
        <p:nvSpPr>
          <p:cNvPr id="16" name="Freeform 17"/>
          <p:cNvSpPr>
            <a:spLocks/>
          </p:cNvSpPr>
          <p:nvPr/>
        </p:nvSpPr>
        <p:spPr bwMode="auto">
          <a:xfrm>
            <a:off x="4953000" y="1789113"/>
            <a:ext cx="3690381" cy="4251325"/>
          </a:xfrm>
          <a:custGeom>
            <a:avLst/>
            <a:gdLst/>
            <a:ahLst/>
            <a:cxnLst>
              <a:cxn ang="0">
                <a:pos x="0" y="0"/>
              </a:cxn>
              <a:cxn ang="0">
                <a:pos x="0" y="2678"/>
              </a:cxn>
              <a:cxn ang="0">
                <a:pos x="2945" y="2678"/>
              </a:cxn>
            </a:cxnLst>
            <a:rect l="0" t="0" r="r" b="b"/>
            <a:pathLst>
              <a:path w="2945" h="2678">
                <a:moveTo>
                  <a:pt x="0" y="0"/>
                </a:moveTo>
                <a:lnTo>
                  <a:pt x="0" y="2678"/>
                </a:lnTo>
                <a:lnTo>
                  <a:pt x="2945" y="2678"/>
                </a:lnTo>
              </a:path>
            </a:pathLst>
          </a:custGeom>
          <a:noFill/>
          <a:ln w="20638">
            <a:solidFill>
              <a:srgbClr val="000000"/>
            </a:solidFill>
            <a:prstDash val="solid"/>
            <a:round/>
            <a:headEnd/>
            <a:tailEnd/>
          </a:ln>
        </p:spPr>
        <p:txBody>
          <a:bodyPr/>
          <a:lstStyle/>
          <a:p>
            <a:endParaRPr lang="en-US"/>
          </a:p>
        </p:txBody>
      </p:sp>
      <p:sp>
        <p:nvSpPr>
          <p:cNvPr id="17" name="Rectangle 22"/>
          <p:cNvSpPr>
            <a:spLocks noChangeArrowheads="1"/>
          </p:cNvSpPr>
          <p:nvPr/>
        </p:nvSpPr>
        <p:spPr bwMode="auto">
          <a:xfrm>
            <a:off x="4876800" y="6096000"/>
            <a:ext cx="181700" cy="261610"/>
          </a:xfrm>
          <a:prstGeom prst="rect">
            <a:avLst/>
          </a:prstGeom>
          <a:noFill/>
          <a:ln w="9525">
            <a:noFill/>
            <a:miter lim="800000"/>
            <a:headEnd/>
            <a:tailEnd/>
          </a:ln>
        </p:spPr>
        <p:txBody>
          <a:bodyPr wrap="square" lIns="0" tIns="0" rIns="0" bIns="0">
            <a:spAutoFit/>
          </a:bodyPr>
          <a:lstStyle/>
          <a:p>
            <a:pPr eaLnBrk="0" hangingPunct="0"/>
            <a:r>
              <a:rPr lang="en-US" sz="1700" u="none" dirty="0">
                <a:solidFill>
                  <a:srgbClr val="000000"/>
                </a:solidFill>
              </a:rPr>
              <a:t>0</a:t>
            </a:r>
            <a:endParaRPr lang="en-US" sz="2400" u="none" dirty="0">
              <a:latin typeface="Times New Roman" pitchFamily="18" charset="0"/>
            </a:endParaRPr>
          </a:p>
        </p:txBody>
      </p:sp>
      <p:sp>
        <p:nvSpPr>
          <p:cNvPr id="18" name="Rectangle 29"/>
          <p:cNvSpPr>
            <a:spLocks noChangeArrowheads="1"/>
          </p:cNvSpPr>
          <p:nvPr/>
        </p:nvSpPr>
        <p:spPr bwMode="auto">
          <a:xfrm>
            <a:off x="5029200" y="1871990"/>
            <a:ext cx="636575" cy="261610"/>
          </a:xfrm>
          <a:prstGeom prst="rect">
            <a:avLst/>
          </a:prstGeom>
          <a:noFill/>
          <a:ln w="9525">
            <a:noFill/>
            <a:miter lim="800000"/>
            <a:headEnd/>
            <a:tailEnd/>
          </a:ln>
        </p:spPr>
        <p:txBody>
          <a:bodyPr wrap="square" lIns="0" tIns="0" rIns="0" bIns="0">
            <a:spAutoFit/>
          </a:bodyPr>
          <a:lstStyle/>
          <a:p>
            <a:pPr eaLnBrk="0" hangingPunct="0"/>
            <a:r>
              <a:rPr lang="en-US" sz="1700" b="1" u="none" dirty="0" smtClean="0">
                <a:solidFill>
                  <a:srgbClr val="000000"/>
                </a:solidFill>
              </a:rPr>
              <a:t>$</a:t>
            </a:r>
            <a:endParaRPr lang="en-US" sz="2400" u="none" dirty="0">
              <a:latin typeface="Times New Roman" pitchFamily="18" charset="0"/>
            </a:endParaRPr>
          </a:p>
        </p:txBody>
      </p:sp>
      <p:grpSp>
        <p:nvGrpSpPr>
          <p:cNvPr id="19" name="Group 29"/>
          <p:cNvGrpSpPr>
            <a:grpSpLocks/>
          </p:cNvGrpSpPr>
          <p:nvPr/>
        </p:nvGrpSpPr>
        <p:grpSpPr bwMode="auto">
          <a:xfrm>
            <a:off x="6400800" y="2438400"/>
            <a:ext cx="1284766" cy="3505200"/>
            <a:chOff x="1662" y="1937"/>
            <a:chExt cx="2658" cy="1186"/>
          </a:xfrm>
        </p:grpSpPr>
        <p:sp>
          <p:nvSpPr>
            <p:cNvPr id="20" name="Line 30"/>
            <p:cNvSpPr>
              <a:spLocks noChangeShapeType="1"/>
            </p:cNvSpPr>
            <p:nvPr/>
          </p:nvSpPr>
          <p:spPr bwMode="auto">
            <a:xfrm flipV="1">
              <a:off x="1662" y="2029"/>
              <a:ext cx="2237" cy="1094"/>
            </a:xfrm>
            <a:prstGeom prst="line">
              <a:avLst/>
            </a:prstGeom>
            <a:noFill/>
            <a:ln w="61913">
              <a:solidFill>
                <a:srgbClr val="004C9F"/>
              </a:solidFill>
              <a:round/>
              <a:headEnd/>
              <a:tailEnd/>
            </a:ln>
          </p:spPr>
          <p:txBody>
            <a:bodyPr/>
            <a:lstStyle/>
            <a:p>
              <a:endParaRPr lang="en-US"/>
            </a:p>
          </p:txBody>
        </p:sp>
        <p:sp>
          <p:nvSpPr>
            <p:cNvPr id="21" name="Rectangle 31"/>
            <p:cNvSpPr>
              <a:spLocks noChangeArrowheads="1"/>
            </p:cNvSpPr>
            <p:nvPr/>
          </p:nvSpPr>
          <p:spPr bwMode="auto">
            <a:xfrm>
              <a:off x="3925" y="1937"/>
              <a:ext cx="395" cy="89"/>
            </a:xfrm>
            <a:prstGeom prst="rect">
              <a:avLst/>
            </a:prstGeom>
            <a:noFill/>
            <a:ln w="9525">
              <a:noFill/>
              <a:miter lim="800000"/>
              <a:headEnd/>
              <a:tailEnd/>
            </a:ln>
          </p:spPr>
          <p:txBody>
            <a:bodyPr wrap="none" lIns="0" tIns="0" rIns="0" bIns="0">
              <a:spAutoFit/>
            </a:bodyPr>
            <a:lstStyle/>
            <a:p>
              <a:pPr eaLnBrk="0" hangingPunct="0"/>
              <a:r>
                <a:rPr lang="en-US" sz="1700" u="none" dirty="0" smtClean="0">
                  <a:solidFill>
                    <a:srgbClr val="000000"/>
                  </a:solidFill>
                </a:rPr>
                <a:t>S1</a:t>
              </a:r>
              <a:endParaRPr lang="en-US" sz="2400" u="none" dirty="0">
                <a:latin typeface="Times New Roman" pitchFamily="18" charset="0"/>
              </a:endParaRPr>
            </a:p>
          </p:txBody>
        </p:sp>
      </p:grpSp>
      <p:grpSp>
        <p:nvGrpSpPr>
          <p:cNvPr id="22" name="Group 32"/>
          <p:cNvGrpSpPr>
            <a:grpSpLocks/>
          </p:cNvGrpSpPr>
          <p:nvPr/>
        </p:nvGrpSpPr>
        <p:grpSpPr bwMode="auto">
          <a:xfrm>
            <a:off x="6629400" y="2362200"/>
            <a:ext cx="1831514" cy="3204400"/>
            <a:chOff x="1792" y="1977"/>
            <a:chExt cx="1999" cy="1685"/>
          </a:xfrm>
        </p:grpSpPr>
        <p:sp>
          <p:nvSpPr>
            <p:cNvPr id="26" name="Line 33"/>
            <p:cNvSpPr>
              <a:spLocks noChangeShapeType="1"/>
            </p:cNvSpPr>
            <p:nvPr/>
          </p:nvSpPr>
          <p:spPr bwMode="auto">
            <a:xfrm>
              <a:off x="1792" y="1977"/>
              <a:ext cx="1787" cy="1609"/>
            </a:xfrm>
            <a:prstGeom prst="line">
              <a:avLst/>
            </a:prstGeom>
            <a:noFill/>
            <a:ln w="61913">
              <a:solidFill>
                <a:srgbClr val="FF0000"/>
              </a:solidFill>
              <a:round/>
              <a:headEnd/>
              <a:tailEnd/>
            </a:ln>
          </p:spPr>
          <p:txBody>
            <a:bodyPr/>
            <a:lstStyle/>
            <a:p>
              <a:endParaRPr lang="en-US"/>
            </a:p>
          </p:txBody>
        </p:sp>
        <p:sp>
          <p:nvSpPr>
            <p:cNvPr id="27" name="Rectangle 34"/>
            <p:cNvSpPr>
              <a:spLocks noChangeArrowheads="1"/>
            </p:cNvSpPr>
            <p:nvPr/>
          </p:nvSpPr>
          <p:spPr bwMode="auto">
            <a:xfrm>
              <a:off x="3614" y="3524"/>
              <a:ext cx="177" cy="138"/>
            </a:xfrm>
            <a:prstGeom prst="rect">
              <a:avLst/>
            </a:prstGeom>
            <a:noFill/>
            <a:ln w="9525">
              <a:noFill/>
              <a:miter lim="800000"/>
              <a:headEnd/>
              <a:tailEnd/>
            </a:ln>
          </p:spPr>
          <p:txBody>
            <a:bodyPr wrap="none" lIns="0" tIns="0" rIns="0" bIns="0">
              <a:spAutoFit/>
            </a:bodyPr>
            <a:lstStyle/>
            <a:p>
              <a:pPr eaLnBrk="0" hangingPunct="0"/>
              <a:r>
                <a:rPr lang="en-US" sz="1700" dirty="0" smtClean="0">
                  <a:solidFill>
                    <a:srgbClr val="FF0000"/>
                  </a:solidFill>
                </a:rPr>
                <a:t>D</a:t>
              </a:r>
              <a:endParaRPr lang="en-US" sz="2400" u="none" dirty="0">
                <a:solidFill>
                  <a:srgbClr val="FF0000"/>
                </a:solidFill>
                <a:latin typeface="Times New Roman" pitchFamily="18" charset="0"/>
              </a:endParaRPr>
            </a:p>
          </p:txBody>
        </p:sp>
      </p:grpSp>
      <p:cxnSp>
        <p:nvCxnSpPr>
          <p:cNvPr id="28" name="Straight Connector 27"/>
          <p:cNvCxnSpPr/>
          <p:nvPr/>
        </p:nvCxnSpPr>
        <p:spPr>
          <a:xfrm>
            <a:off x="4953000" y="3429000"/>
            <a:ext cx="22860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a:off x="4953000" y="2895600"/>
            <a:ext cx="3581400" cy="1588"/>
          </a:xfrm>
          <a:prstGeom prst="line">
            <a:avLst/>
          </a:prstGeom>
          <a:ln w="57150">
            <a:solidFill>
              <a:srgbClr val="CCFF33"/>
            </a:solidFill>
          </a:ln>
        </p:spPr>
        <p:style>
          <a:lnRef idx="1">
            <a:schemeClr val="accent1"/>
          </a:lnRef>
          <a:fillRef idx="0">
            <a:schemeClr val="accent1"/>
          </a:fillRef>
          <a:effectRef idx="0">
            <a:schemeClr val="accent1"/>
          </a:effectRef>
          <a:fontRef idx="minor">
            <a:schemeClr val="tx1"/>
          </a:fontRef>
        </p:style>
      </p:cxnSp>
      <p:sp>
        <p:nvSpPr>
          <p:cNvPr id="34" name="TextBox 33"/>
          <p:cNvSpPr txBox="1"/>
          <p:nvPr/>
        </p:nvSpPr>
        <p:spPr>
          <a:xfrm>
            <a:off x="4953000" y="1295400"/>
            <a:ext cx="3871573" cy="369332"/>
          </a:xfrm>
          <a:prstGeom prst="rect">
            <a:avLst/>
          </a:prstGeom>
          <a:noFill/>
        </p:spPr>
        <p:txBody>
          <a:bodyPr wrap="none" rtlCol="0">
            <a:spAutoFit/>
          </a:bodyPr>
          <a:lstStyle/>
          <a:p>
            <a:r>
              <a:rPr lang="en-US" b="1" dirty="0" smtClean="0">
                <a:solidFill>
                  <a:srgbClr val="CCFF33"/>
                </a:solidFill>
              </a:rPr>
              <a:t>The market of the Philippine Peso</a:t>
            </a:r>
            <a:endParaRPr lang="en-US" b="1" dirty="0">
              <a:solidFill>
                <a:srgbClr val="CCFF33"/>
              </a:solidFill>
            </a:endParaRPr>
          </a:p>
        </p:txBody>
      </p:sp>
      <p:cxnSp>
        <p:nvCxnSpPr>
          <p:cNvPr id="36" name="Straight Arrow Connector 35"/>
          <p:cNvCxnSpPr/>
          <p:nvPr/>
        </p:nvCxnSpPr>
        <p:spPr>
          <a:xfrm>
            <a:off x="6858000" y="2819400"/>
            <a:ext cx="685800" cy="1588"/>
          </a:xfrm>
          <a:prstGeom prst="straightConnector1">
            <a:avLst/>
          </a:prstGeom>
          <a:ln w="38100">
            <a:solidFill>
              <a:srgbClr val="00B0F0"/>
            </a:solidFill>
            <a:headEnd type="arrow"/>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6"/>
                                        </p:tgtEl>
                                        <p:attrNameLst>
                                          <p:attrName>style.visibility</p:attrName>
                                        </p:attrNameLst>
                                      </p:cBhvr>
                                      <p:to>
                                        <p:strVal val="visible"/>
                                      </p:to>
                                    </p:set>
                                    <p:animEffect transition="in" filter="blinds(horizontal)">
                                      <p:cBhvr>
                                        <p:cTn id="7" dur="500"/>
                                        <p:tgtEl>
                                          <p:spTgt spid="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Onset of the crisis</a:t>
            </a:r>
            <a:endParaRPr lang="en-US" dirty="0"/>
          </a:p>
        </p:txBody>
      </p:sp>
      <p:sp>
        <p:nvSpPr>
          <p:cNvPr id="3" name="Content Placeholder 2"/>
          <p:cNvSpPr>
            <a:spLocks noGrp="1"/>
          </p:cNvSpPr>
          <p:nvPr>
            <p:ph idx="1"/>
          </p:nvPr>
        </p:nvSpPr>
        <p:spPr/>
        <p:txBody>
          <a:bodyPr>
            <a:normAutofit/>
          </a:bodyPr>
          <a:lstStyle/>
          <a:p>
            <a:r>
              <a:rPr lang="en-US" dirty="0" smtClean="0"/>
              <a:t>Large inflows of capital fueled by high interest rates and fixed exchange regime</a:t>
            </a:r>
          </a:p>
          <a:p>
            <a:r>
              <a:rPr lang="en-US" dirty="0" smtClean="0"/>
              <a:t>Financial liberalization led to expanded lending to domestic investors and excessive risk taking resulting in loan losses</a:t>
            </a:r>
          </a:p>
          <a:p>
            <a:r>
              <a:rPr lang="en-US" dirty="0" smtClean="0"/>
              <a:t>Weak financial regulation and supervision that cannot effectively limit moral hazards</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Onset of the crisis</a:t>
            </a:r>
            <a:endParaRPr lang="en-US" dirty="0"/>
          </a:p>
        </p:txBody>
      </p:sp>
      <p:sp>
        <p:nvSpPr>
          <p:cNvPr id="3" name="Content Placeholder 2"/>
          <p:cNvSpPr>
            <a:spLocks noGrp="1"/>
          </p:cNvSpPr>
          <p:nvPr>
            <p:ph idx="1"/>
          </p:nvPr>
        </p:nvSpPr>
        <p:spPr/>
        <p:txBody>
          <a:bodyPr>
            <a:normAutofit/>
          </a:bodyPr>
          <a:lstStyle/>
          <a:p>
            <a:r>
              <a:rPr lang="en-US" dirty="0" smtClean="0"/>
              <a:t>High level of uncertainty due to </a:t>
            </a:r>
          </a:p>
          <a:p>
            <a:pPr lvl="1"/>
            <a:r>
              <a:rPr lang="en-US" dirty="0" smtClean="0"/>
              <a:t>A fall in stock prices</a:t>
            </a:r>
          </a:p>
          <a:p>
            <a:pPr lvl="1"/>
            <a:r>
              <a:rPr lang="en-US" dirty="0" smtClean="0"/>
              <a:t>Several corporations declared bankruptcy</a:t>
            </a:r>
          </a:p>
          <a:p>
            <a:pPr lvl="1"/>
            <a:r>
              <a:rPr lang="en-US" dirty="0" smtClean="0"/>
              <a:t>Burst of real estate bubble </a:t>
            </a:r>
          </a:p>
          <a:p>
            <a:r>
              <a:rPr lang="en-US" dirty="0" smtClean="0"/>
              <a:t>Inability of central bank to act as a lender of last resort</a:t>
            </a:r>
          </a:p>
          <a:p>
            <a:r>
              <a:rPr lang="en-US" dirty="0" smtClean="0"/>
              <a:t>Capital outflows as foreign investors lose confidence</a:t>
            </a:r>
          </a:p>
          <a:p>
            <a:r>
              <a:rPr lang="en-US" dirty="0" smtClean="0"/>
              <a:t>Speculative attacks</a:t>
            </a:r>
          </a:p>
          <a:p>
            <a:endParaRPr lang="en-US"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a:t>
            </a:r>
            <a:endParaRPr lang="en-US" dirty="0"/>
          </a:p>
        </p:txBody>
      </p:sp>
      <p:sp>
        <p:nvSpPr>
          <p:cNvPr id="3" name="Content Placeholder 2"/>
          <p:cNvSpPr>
            <a:spLocks noGrp="1"/>
          </p:cNvSpPr>
          <p:nvPr>
            <p:ph idx="1"/>
          </p:nvPr>
        </p:nvSpPr>
        <p:spPr/>
        <p:txBody>
          <a:bodyPr/>
          <a:lstStyle/>
          <a:p>
            <a:r>
              <a:rPr lang="en-US" dirty="0" smtClean="0">
                <a:solidFill>
                  <a:srgbClr val="FFFFFF"/>
                </a:solidFill>
              </a:rPr>
              <a:t>A variety of situations in which some financial institutions or assets suddenly lose a large part of their value.</a:t>
            </a:r>
            <a:endParaRPr lang="en-US" dirty="0">
              <a:solidFill>
                <a:srgbClr val="FFFFFF"/>
              </a:solidFill>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Currency Crisis</a:t>
            </a:r>
            <a:endParaRPr lang="en-US" dirty="0"/>
          </a:p>
        </p:txBody>
      </p:sp>
      <p:sp>
        <p:nvSpPr>
          <p:cNvPr id="3" name="Content Placeholder 2"/>
          <p:cNvSpPr>
            <a:spLocks noGrp="1"/>
          </p:cNvSpPr>
          <p:nvPr>
            <p:ph idx="1"/>
          </p:nvPr>
        </p:nvSpPr>
        <p:spPr>
          <a:xfrm>
            <a:off x="228600" y="1447800"/>
            <a:ext cx="4648200" cy="4572000"/>
          </a:xfrm>
        </p:spPr>
        <p:txBody>
          <a:bodyPr>
            <a:noAutofit/>
          </a:bodyPr>
          <a:lstStyle/>
          <a:p>
            <a:r>
              <a:rPr lang="en-US" sz="2400" dirty="0" smtClean="0"/>
              <a:t>Capital outflows with increased uncertainty reduces the demand for pesos</a:t>
            </a:r>
          </a:p>
          <a:p>
            <a:r>
              <a:rPr lang="en-US" sz="2400" dirty="0" smtClean="0"/>
              <a:t>Speculators selling pesos in anticipation of depreciation</a:t>
            </a:r>
          </a:p>
          <a:p>
            <a:r>
              <a:rPr lang="en-US" sz="2400" dirty="0" smtClean="0"/>
              <a:t>The government was forced to devalue the currency, Thai baht, Indonesian rupiah, the Philippine peso and the Korean won collapsed in 1997.</a:t>
            </a:r>
            <a:endParaRPr lang="en-US" sz="2400" dirty="0"/>
          </a:p>
        </p:txBody>
      </p:sp>
      <p:sp>
        <p:nvSpPr>
          <p:cNvPr id="4" name="Rectangle 5"/>
          <p:cNvSpPr>
            <a:spLocks noChangeArrowheads="1"/>
          </p:cNvSpPr>
          <p:nvPr/>
        </p:nvSpPr>
        <p:spPr bwMode="auto">
          <a:xfrm>
            <a:off x="5057582" y="1892300"/>
            <a:ext cx="3705418" cy="4251325"/>
          </a:xfrm>
          <a:prstGeom prst="rect">
            <a:avLst/>
          </a:prstGeom>
          <a:solidFill>
            <a:srgbClr val="F3F6F9"/>
          </a:solidFill>
          <a:ln w="223838">
            <a:solidFill>
              <a:srgbClr val="F3F6F9"/>
            </a:solidFill>
            <a:miter lim="800000"/>
            <a:headEnd/>
            <a:tailEnd/>
          </a:ln>
        </p:spPr>
        <p:txBody>
          <a:bodyPr/>
          <a:lstStyle/>
          <a:p>
            <a:endParaRPr lang="en-US"/>
          </a:p>
        </p:txBody>
      </p:sp>
      <p:sp>
        <p:nvSpPr>
          <p:cNvPr id="5" name="Rectangle 6"/>
          <p:cNvSpPr>
            <a:spLocks noChangeArrowheads="1"/>
          </p:cNvSpPr>
          <p:nvPr/>
        </p:nvSpPr>
        <p:spPr bwMode="auto">
          <a:xfrm>
            <a:off x="5057582" y="1892300"/>
            <a:ext cx="3705418" cy="4251325"/>
          </a:xfrm>
          <a:prstGeom prst="rect">
            <a:avLst/>
          </a:prstGeom>
          <a:solidFill>
            <a:srgbClr val="F2F4F8"/>
          </a:solidFill>
          <a:ln w="204788">
            <a:solidFill>
              <a:srgbClr val="F2F4F8"/>
            </a:solidFill>
            <a:miter lim="800000"/>
            <a:headEnd/>
            <a:tailEnd/>
          </a:ln>
        </p:spPr>
        <p:txBody>
          <a:bodyPr/>
          <a:lstStyle/>
          <a:p>
            <a:endParaRPr lang="en-US"/>
          </a:p>
        </p:txBody>
      </p:sp>
      <p:sp>
        <p:nvSpPr>
          <p:cNvPr id="6" name="Rectangle 7"/>
          <p:cNvSpPr>
            <a:spLocks noChangeArrowheads="1"/>
          </p:cNvSpPr>
          <p:nvPr/>
        </p:nvSpPr>
        <p:spPr bwMode="auto">
          <a:xfrm>
            <a:off x="5057582" y="1892300"/>
            <a:ext cx="3705418" cy="4251325"/>
          </a:xfrm>
          <a:prstGeom prst="rect">
            <a:avLst/>
          </a:prstGeom>
          <a:solidFill>
            <a:srgbClr val="F1F4F7"/>
          </a:solidFill>
          <a:ln w="184150">
            <a:solidFill>
              <a:srgbClr val="F1F4F7"/>
            </a:solidFill>
            <a:miter lim="800000"/>
            <a:headEnd/>
            <a:tailEnd/>
          </a:ln>
        </p:spPr>
        <p:txBody>
          <a:bodyPr/>
          <a:lstStyle/>
          <a:p>
            <a:endParaRPr lang="en-US"/>
          </a:p>
        </p:txBody>
      </p:sp>
      <p:sp>
        <p:nvSpPr>
          <p:cNvPr id="7" name="Rectangle 8"/>
          <p:cNvSpPr>
            <a:spLocks noChangeArrowheads="1"/>
          </p:cNvSpPr>
          <p:nvPr/>
        </p:nvSpPr>
        <p:spPr bwMode="auto">
          <a:xfrm>
            <a:off x="5057582" y="1892300"/>
            <a:ext cx="3705418" cy="4251325"/>
          </a:xfrm>
          <a:prstGeom prst="rect">
            <a:avLst/>
          </a:prstGeom>
          <a:solidFill>
            <a:srgbClr val="F0F2F5"/>
          </a:solidFill>
          <a:ln w="163513">
            <a:solidFill>
              <a:srgbClr val="F0F2F5"/>
            </a:solidFill>
            <a:miter lim="800000"/>
            <a:headEnd/>
            <a:tailEnd/>
          </a:ln>
        </p:spPr>
        <p:txBody>
          <a:bodyPr/>
          <a:lstStyle/>
          <a:p>
            <a:endParaRPr lang="en-US"/>
          </a:p>
        </p:txBody>
      </p:sp>
      <p:sp>
        <p:nvSpPr>
          <p:cNvPr id="8" name="Rectangle 9"/>
          <p:cNvSpPr>
            <a:spLocks noChangeArrowheads="1"/>
          </p:cNvSpPr>
          <p:nvPr/>
        </p:nvSpPr>
        <p:spPr bwMode="auto">
          <a:xfrm>
            <a:off x="5057582" y="1892300"/>
            <a:ext cx="3705418" cy="4251325"/>
          </a:xfrm>
          <a:prstGeom prst="rect">
            <a:avLst/>
          </a:prstGeom>
          <a:solidFill>
            <a:srgbClr val="EEF1F4"/>
          </a:solidFill>
          <a:ln w="142875">
            <a:solidFill>
              <a:srgbClr val="EEF1F4"/>
            </a:solidFill>
            <a:miter lim="800000"/>
            <a:headEnd/>
            <a:tailEnd/>
          </a:ln>
        </p:spPr>
        <p:txBody>
          <a:bodyPr/>
          <a:lstStyle/>
          <a:p>
            <a:endParaRPr lang="en-US"/>
          </a:p>
        </p:txBody>
      </p:sp>
      <p:sp>
        <p:nvSpPr>
          <p:cNvPr id="9" name="Rectangle 10"/>
          <p:cNvSpPr>
            <a:spLocks noChangeArrowheads="1"/>
          </p:cNvSpPr>
          <p:nvPr/>
        </p:nvSpPr>
        <p:spPr bwMode="auto">
          <a:xfrm>
            <a:off x="5057582" y="1892300"/>
            <a:ext cx="3705418" cy="4251325"/>
          </a:xfrm>
          <a:prstGeom prst="rect">
            <a:avLst/>
          </a:prstGeom>
          <a:solidFill>
            <a:srgbClr val="EDEFF3"/>
          </a:solidFill>
          <a:ln w="122238">
            <a:solidFill>
              <a:srgbClr val="EDEFF3"/>
            </a:solidFill>
            <a:miter lim="800000"/>
            <a:headEnd/>
            <a:tailEnd/>
          </a:ln>
        </p:spPr>
        <p:txBody>
          <a:bodyPr/>
          <a:lstStyle/>
          <a:p>
            <a:endParaRPr lang="en-US"/>
          </a:p>
        </p:txBody>
      </p:sp>
      <p:sp>
        <p:nvSpPr>
          <p:cNvPr id="10" name="Rectangle 11"/>
          <p:cNvSpPr>
            <a:spLocks noChangeArrowheads="1"/>
          </p:cNvSpPr>
          <p:nvPr/>
        </p:nvSpPr>
        <p:spPr bwMode="auto">
          <a:xfrm>
            <a:off x="5057582" y="1892300"/>
            <a:ext cx="3705418" cy="4251325"/>
          </a:xfrm>
          <a:prstGeom prst="rect">
            <a:avLst/>
          </a:prstGeom>
          <a:solidFill>
            <a:srgbClr val="EBEEF2"/>
          </a:solidFill>
          <a:ln w="101600">
            <a:solidFill>
              <a:srgbClr val="EBEEF2"/>
            </a:solidFill>
            <a:miter lim="800000"/>
            <a:headEnd/>
            <a:tailEnd/>
          </a:ln>
        </p:spPr>
        <p:txBody>
          <a:bodyPr/>
          <a:lstStyle/>
          <a:p>
            <a:endParaRPr lang="en-US"/>
          </a:p>
        </p:txBody>
      </p:sp>
      <p:sp>
        <p:nvSpPr>
          <p:cNvPr id="11" name="Rectangle 12"/>
          <p:cNvSpPr>
            <a:spLocks noChangeArrowheads="1"/>
          </p:cNvSpPr>
          <p:nvPr/>
        </p:nvSpPr>
        <p:spPr bwMode="auto">
          <a:xfrm>
            <a:off x="5057582" y="1892300"/>
            <a:ext cx="3705418" cy="4251325"/>
          </a:xfrm>
          <a:prstGeom prst="rect">
            <a:avLst/>
          </a:prstGeom>
          <a:solidFill>
            <a:srgbClr val="EAECF1"/>
          </a:solidFill>
          <a:ln w="80963">
            <a:solidFill>
              <a:srgbClr val="EAECF1"/>
            </a:solidFill>
            <a:miter lim="800000"/>
            <a:headEnd/>
            <a:tailEnd/>
          </a:ln>
        </p:spPr>
        <p:txBody>
          <a:bodyPr/>
          <a:lstStyle/>
          <a:p>
            <a:endParaRPr lang="en-US"/>
          </a:p>
        </p:txBody>
      </p:sp>
      <p:sp>
        <p:nvSpPr>
          <p:cNvPr id="12" name="Rectangle 13"/>
          <p:cNvSpPr>
            <a:spLocks noChangeArrowheads="1"/>
          </p:cNvSpPr>
          <p:nvPr/>
        </p:nvSpPr>
        <p:spPr bwMode="auto">
          <a:xfrm>
            <a:off x="5057582" y="1892300"/>
            <a:ext cx="3705418" cy="4251325"/>
          </a:xfrm>
          <a:prstGeom prst="rect">
            <a:avLst/>
          </a:prstGeom>
          <a:solidFill>
            <a:srgbClr val="E9EBF0"/>
          </a:solidFill>
          <a:ln w="61913">
            <a:solidFill>
              <a:srgbClr val="E9EBF0"/>
            </a:solidFill>
            <a:miter lim="800000"/>
            <a:headEnd/>
            <a:tailEnd/>
          </a:ln>
        </p:spPr>
        <p:txBody>
          <a:bodyPr/>
          <a:lstStyle/>
          <a:p>
            <a:endParaRPr lang="en-US"/>
          </a:p>
        </p:txBody>
      </p:sp>
      <p:sp>
        <p:nvSpPr>
          <p:cNvPr id="13" name="Rectangle 14"/>
          <p:cNvSpPr>
            <a:spLocks noChangeArrowheads="1"/>
          </p:cNvSpPr>
          <p:nvPr/>
        </p:nvSpPr>
        <p:spPr bwMode="auto">
          <a:xfrm>
            <a:off x="5057582" y="1892300"/>
            <a:ext cx="3705418" cy="4251325"/>
          </a:xfrm>
          <a:prstGeom prst="rect">
            <a:avLst/>
          </a:prstGeom>
          <a:solidFill>
            <a:srgbClr val="E7EAEF"/>
          </a:solidFill>
          <a:ln w="41275">
            <a:solidFill>
              <a:srgbClr val="E7EAEF"/>
            </a:solidFill>
            <a:miter lim="800000"/>
            <a:headEnd/>
            <a:tailEnd/>
          </a:ln>
        </p:spPr>
        <p:txBody>
          <a:bodyPr/>
          <a:lstStyle/>
          <a:p>
            <a:endParaRPr lang="en-US"/>
          </a:p>
        </p:txBody>
      </p:sp>
      <p:sp>
        <p:nvSpPr>
          <p:cNvPr id="14" name="Rectangle 15"/>
          <p:cNvSpPr>
            <a:spLocks noChangeArrowheads="1"/>
          </p:cNvSpPr>
          <p:nvPr/>
        </p:nvSpPr>
        <p:spPr bwMode="auto">
          <a:xfrm>
            <a:off x="5031192" y="1892300"/>
            <a:ext cx="3492409" cy="4251325"/>
          </a:xfrm>
          <a:prstGeom prst="rect">
            <a:avLst/>
          </a:prstGeom>
          <a:solidFill>
            <a:srgbClr val="E6E9EF"/>
          </a:solidFill>
          <a:ln w="20638">
            <a:solidFill>
              <a:srgbClr val="E6E9EF"/>
            </a:solidFill>
            <a:miter lim="800000"/>
            <a:headEnd/>
            <a:tailEnd/>
          </a:ln>
        </p:spPr>
        <p:txBody>
          <a:bodyPr/>
          <a:lstStyle/>
          <a:p>
            <a:endParaRPr lang="en-US"/>
          </a:p>
        </p:txBody>
      </p:sp>
      <p:sp>
        <p:nvSpPr>
          <p:cNvPr id="15" name="Rectangle 16"/>
          <p:cNvSpPr>
            <a:spLocks noChangeArrowheads="1"/>
          </p:cNvSpPr>
          <p:nvPr/>
        </p:nvSpPr>
        <p:spPr bwMode="auto">
          <a:xfrm>
            <a:off x="4966336" y="1789113"/>
            <a:ext cx="3644263" cy="4251325"/>
          </a:xfrm>
          <a:prstGeom prst="rect">
            <a:avLst/>
          </a:prstGeom>
          <a:solidFill>
            <a:srgbClr val="FFFFFF"/>
          </a:solidFill>
          <a:ln w="9525">
            <a:noFill/>
            <a:miter lim="800000"/>
            <a:headEnd/>
            <a:tailEnd/>
          </a:ln>
        </p:spPr>
        <p:txBody>
          <a:bodyPr/>
          <a:lstStyle/>
          <a:p>
            <a:endParaRPr lang="en-US"/>
          </a:p>
        </p:txBody>
      </p:sp>
      <p:sp>
        <p:nvSpPr>
          <p:cNvPr id="16" name="Freeform 17"/>
          <p:cNvSpPr>
            <a:spLocks/>
          </p:cNvSpPr>
          <p:nvPr/>
        </p:nvSpPr>
        <p:spPr bwMode="auto">
          <a:xfrm>
            <a:off x="4953000" y="1789113"/>
            <a:ext cx="3690381" cy="4251325"/>
          </a:xfrm>
          <a:custGeom>
            <a:avLst/>
            <a:gdLst/>
            <a:ahLst/>
            <a:cxnLst>
              <a:cxn ang="0">
                <a:pos x="0" y="0"/>
              </a:cxn>
              <a:cxn ang="0">
                <a:pos x="0" y="2678"/>
              </a:cxn>
              <a:cxn ang="0">
                <a:pos x="2945" y="2678"/>
              </a:cxn>
            </a:cxnLst>
            <a:rect l="0" t="0" r="r" b="b"/>
            <a:pathLst>
              <a:path w="2945" h="2678">
                <a:moveTo>
                  <a:pt x="0" y="0"/>
                </a:moveTo>
                <a:lnTo>
                  <a:pt x="0" y="2678"/>
                </a:lnTo>
                <a:lnTo>
                  <a:pt x="2945" y="2678"/>
                </a:lnTo>
              </a:path>
            </a:pathLst>
          </a:custGeom>
          <a:noFill/>
          <a:ln w="20638">
            <a:solidFill>
              <a:srgbClr val="000000"/>
            </a:solidFill>
            <a:prstDash val="solid"/>
            <a:round/>
            <a:headEnd/>
            <a:tailEnd/>
          </a:ln>
        </p:spPr>
        <p:txBody>
          <a:bodyPr/>
          <a:lstStyle/>
          <a:p>
            <a:endParaRPr lang="en-US"/>
          </a:p>
        </p:txBody>
      </p:sp>
      <p:sp>
        <p:nvSpPr>
          <p:cNvPr id="17" name="Rectangle 22"/>
          <p:cNvSpPr>
            <a:spLocks noChangeArrowheads="1"/>
          </p:cNvSpPr>
          <p:nvPr/>
        </p:nvSpPr>
        <p:spPr bwMode="auto">
          <a:xfrm>
            <a:off x="4876800" y="6096000"/>
            <a:ext cx="181700" cy="261610"/>
          </a:xfrm>
          <a:prstGeom prst="rect">
            <a:avLst/>
          </a:prstGeom>
          <a:noFill/>
          <a:ln w="9525">
            <a:noFill/>
            <a:miter lim="800000"/>
            <a:headEnd/>
            <a:tailEnd/>
          </a:ln>
        </p:spPr>
        <p:txBody>
          <a:bodyPr wrap="square" lIns="0" tIns="0" rIns="0" bIns="0">
            <a:spAutoFit/>
          </a:bodyPr>
          <a:lstStyle/>
          <a:p>
            <a:pPr eaLnBrk="0" hangingPunct="0"/>
            <a:r>
              <a:rPr lang="en-US" sz="1700" u="none" dirty="0">
                <a:solidFill>
                  <a:srgbClr val="000000"/>
                </a:solidFill>
              </a:rPr>
              <a:t>0</a:t>
            </a:r>
            <a:endParaRPr lang="en-US" sz="2400" u="none" dirty="0">
              <a:latin typeface="Times New Roman" pitchFamily="18" charset="0"/>
            </a:endParaRPr>
          </a:p>
        </p:txBody>
      </p:sp>
      <p:sp>
        <p:nvSpPr>
          <p:cNvPr id="18" name="Rectangle 29"/>
          <p:cNvSpPr>
            <a:spLocks noChangeArrowheads="1"/>
          </p:cNvSpPr>
          <p:nvPr/>
        </p:nvSpPr>
        <p:spPr bwMode="auto">
          <a:xfrm>
            <a:off x="5029200" y="1871990"/>
            <a:ext cx="636575" cy="261610"/>
          </a:xfrm>
          <a:prstGeom prst="rect">
            <a:avLst/>
          </a:prstGeom>
          <a:noFill/>
          <a:ln w="9525">
            <a:noFill/>
            <a:miter lim="800000"/>
            <a:headEnd/>
            <a:tailEnd/>
          </a:ln>
        </p:spPr>
        <p:txBody>
          <a:bodyPr wrap="square" lIns="0" tIns="0" rIns="0" bIns="0">
            <a:spAutoFit/>
          </a:bodyPr>
          <a:lstStyle/>
          <a:p>
            <a:pPr eaLnBrk="0" hangingPunct="0"/>
            <a:r>
              <a:rPr lang="en-US" sz="1700" b="1" u="none" dirty="0" smtClean="0">
                <a:solidFill>
                  <a:srgbClr val="000000"/>
                </a:solidFill>
              </a:rPr>
              <a:t>$</a:t>
            </a:r>
            <a:endParaRPr lang="en-US" sz="2400" u="none" dirty="0">
              <a:latin typeface="Times New Roman" pitchFamily="18" charset="0"/>
            </a:endParaRPr>
          </a:p>
        </p:txBody>
      </p:sp>
      <p:grpSp>
        <p:nvGrpSpPr>
          <p:cNvPr id="19" name="Group 29"/>
          <p:cNvGrpSpPr>
            <a:grpSpLocks/>
          </p:cNvGrpSpPr>
          <p:nvPr/>
        </p:nvGrpSpPr>
        <p:grpSpPr bwMode="auto">
          <a:xfrm>
            <a:off x="6400800" y="2438400"/>
            <a:ext cx="1284766" cy="3505200"/>
            <a:chOff x="1662" y="1937"/>
            <a:chExt cx="2658" cy="1186"/>
          </a:xfrm>
        </p:grpSpPr>
        <p:sp>
          <p:nvSpPr>
            <p:cNvPr id="20" name="Line 30"/>
            <p:cNvSpPr>
              <a:spLocks noChangeShapeType="1"/>
            </p:cNvSpPr>
            <p:nvPr/>
          </p:nvSpPr>
          <p:spPr bwMode="auto">
            <a:xfrm flipV="1">
              <a:off x="1662" y="2029"/>
              <a:ext cx="2237" cy="1094"/>
            </a:xfrm>
            <a:prstGeom prst="line">
              <a:avLst/>
            </a:prstGeom>
            <a:noFill/>
            <a:ln w="61913">
              <a:solidFill>
                <a:srgbClr val="004C9F"/>
              </a:solidFill>
              <a:round/>
              <a:headEnd/>
              <a:tailEnd/>
            </a:ln>
          </p:spPr>
          <p:txBody>
            <a:bodyPr/>
            <a:lstStyle/>
            <a:p>
              <a:endParaRPr lang="en-US"/>
            </a:p>
          </p:txBody>
        </p:sp>
        <p:sp>
          <p:nvSpPr>
            <p:cNvPr id="21" name="Rectangle 31"/>
            <p:cNvSpPr>
              <a:spLocks noChangeArrowheads="1"/>
            </p:cNvSpPr>
            <p:nvPr/>
          </p:nvSpPr>
          <p:spPr bwMode="auto">
            <a:xfrm>
              <a:off x="3925" y="1937"/>
              <a:ext cx="395" cy="89"/>
            </a:xfrm>
            <a:prstGeom prst="rect">
              <a:avLst/>
            </a:prstGeom>
            <a:noFill/>
            <a:ln w="9525">
              <a:noFill/>
              <a:miter lim="800000"/>
              <a:headEnd/>
              <a:tailEnd/>
            </a:ln>
          </p:spPr>
          <p:txBody>
            <a:bodyPr wrap="none" lIns="0" tIns="0" rIns="0" bIns="0">
              <a:spAutoFit/>
            </a:bodyPr>
            <a:lstStyle/>
            <a:p>
              <a:pPr eaLnBrk="0" hangingPunct="0"/>
              <a:r>
                <a:rPr lang="en-US" sz="1700" u="none" dirty="0" smtClean="0">
                  <a:solidFill>
                    <a:srgbClr val="000000"/>
                  </a:solidFill>
                </a:rPr>
                <a:t>S1</a:t>
              </a:r>
              <a:endParaRPr lang="en-US" sz="2400" u="none" dirty="0">
                <a:latin typeface="Times New Roman" pitchFamily="18" charset="0"/>
              </a:endParaRPr>
            </a:p>
          </p:txBody>
        </p:sp>
      </p:grpSp>
      <p:grpSp>
        <p:nvGrpSpPr>
          <p:cNvPr id="22" name="Group 32"/>
          <p:cNvGrpSpPr>
            <a:grpSpLocks/>
          </p:cNvGrpSpPr>
          <p:nvPr/>
        </p:nvGrpSpPr>
        <p:grpSpPr bwMode="auto">
          <a:xfrm>
            <a:off x="6629400" y="2362200"/>
            <a:ext cx="1831514" cy="3204400"/>
            <a:chOff x="1792" y="1977"/>
            <a:chExt cx="1999" cy="1685"/>
          </a:xfrm>
        </p:grpSpPr>
        <p:sp>
          <p:nvSpPr>
            <p:cNvPr id="26" name="Line 33"/>
            <p:cNvSpPr>
              <a:spLocks noChangeShapeType="1"/>
            </p:cNvSpPr>
            <p:nvPr/>
          </p:nvSpPr>
          <p:spPr bwMode="auto">
            <a:xfrm>
              <a:off x="1792" y="1977"/>
              <a:ext cx="1787" cy="1609"/>
            </a:xfrm>
            <a:prstGeom prst="line">
              <a:avLst/>
            </a:prstGeom>
            <a:noFill/>
            <a:ln w="61913">
              <a:solidFill>
                <a:srgbClr val="FF0000"/>
              </a:solidFill>
              <a:round/>
              <a:headEnd/>
              <a:tailEnd/>
            </a:ln>
          </p:spPr>
          <p:txBody>
            <a:bodyPr/>
            <a:lstStyle/>
            <a:p>
              <a:endParaRPr lang="en-US"/>
            </a:p>
          </p:txBody>
        </p:sp>
        <p:sp>
          <p:nvSpPr>
            <p:cNvPr id="27" name="Rectangle 34"/>
            <p:cNvSpPr>
              <a:spLocks noChangeArrowheads="1"/>
            </p:cNvSpPr>
            <p:nvPr/>
          </p:nvSpPr>
          <p:spPr bwMode="auto">
            <a:xfrm>
              <a:off x="3614" y="3524"/>
              <a:ext cx="177" cy="138"/>
            </a:xfrm>
            <a:prstGeom prst="rect">
              <a:avLst/>
            </a:prstGeom>
            <a:noFill/>
            <a:ln w="9525">
              <a:noFill/>
              <a:miter lim="800000"/>
              <a:headEnd/>
              <a:tailEnd/>
            </a:ln>
          </p:spPr>
          <p:txBody>
            <a:bodyPr wrap="none" lIns="0" tIns="0" rIns="0" bIns="0">
              <a:spAutoFit/>
            </a:bodyPr>
            <a:lstStyle/>
            <a:p>
              <a:pPr eaLnBrk="0" hangingPunct="0"/>
              <a:r>
                <a:rPr lang="en-US" sz="1700" dirty="0" smtClean="0">
                  <a:solidFill>
                    <a:srgbClr val="FF0000"/>
                  </a:solidFill>
                </a:rPr>
                <a:t>D</a:t>
              </a:r>
              <a:endParaRPr lang="en-US" sz="2400" u="none" dirty="0">
                <a:solidFill>
                  <a:srgbClr val="FF0000"/>
                </a:solidFill>
                <a:latin typeface="Times New Roman" pitchFamily="18" charset="0"/>
              </a:endParaRPr>
            </a:p>
          </p:txBody>
        </p:sp>
      </p:grpSp>
      <p:cxnSp>
        <p:nvCxnSpPr>
          <p:cNvPr id="28" name="Straight Connector 27"/>
          <p:cNvCxnSpPr/>
          <p:nvPr/>
        </p:nvCxnSpPr>
        <p:spPr>
          <a:xfrm>
            <a:off x="4953000" y="3429000"/>
            <a:ext cx="22860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a:off x="4953000" y="2895600"/>
            <a:ext cx="3581400" cy="1588"/>
          </a:xfrm>
          <a:prstGeom prst="line">
            <a:avLst/>
          </a:prstGeom>
          <a:ln w="57150">
            <a:solidFill>
              <a:srgbClr val="CCFF33"/>
            </a:solidFill>
          </a:ln>
        </p:spPr>
        <p:style>
          <a:lnRef idx="1">
            <a:schemeClr val="accent1"/>
          </a:lnRef>
          <a:fillRef idx="0">
            <a:schemeClr val="accent1"/>
          </a:fillRef>
          <a:effectRef idx="0">
            <a:schemeClr val="accent1"/>
          </a:effectRef>
          <a:fontRef idx="minor">
            <a:schemeClr val="tx1"/>
          </a:fontRef>
        </p:style>
      </p:cxnSp>
      <p:sp>
        <p:nvSpPr>
          <p:cNvPr id="34" name="TextBox 33"/>
          <p:cNvSpPr txBox="1"/>
          <p:nvPr/>
        </p:nvSpPr>
        <p:spPr>
          <a:xfrm>
            <a:off x="4953000" y="1295400"/>
            <a:ext cx="3871573" cy="369332"/>
          </a:xfrm>
          <a:prstGeom prst="rect">
            <a:avLst/>
          </a:prstGeom>
          <a:noFill/>
        </p:spPr>
        <p:txBody>
          <a:bodyPr wrap="none" rtlCol="0">
            <a:spAutoFit/>
          </a:bodyPr>
          <a:lstStyle/>
          <a:p>
            <a:r>
              <a:rPr lang="en-US" b="1" dirty="0" smtClean="0">
                <a:solidFill>
                  <a:srgbClr val="CCFF33"/>
                </a:solidFill>
              </a:rPr>
              <a:t>The market of the Philippine Peso</a:t>
            </a:r>
            <a:endParaRPr lang="en-US" b="1" dirty="0">
              <a:solidFill>
                <a:srgbClr val="CCFF33"/>
              </a:solidFill>
            </a:endParaRPr>
          </a:p>
        </p:txBody>
      </p:sp>
      <p:cxnSp>
        <p:nvCxnSpPr>
          <p:cNvPr id="36" name="Straight Arrow Connector 35"/>
          <p:cNvCxnSpPr/>
          <p:nvPr/>
        </p:nvCxnSpPr>
        <p:spPr>
          <a:xfrm>
            <a:off x="6019800" y="2819400"/>
            <a:ext cx="1752600" cy="1588"/>
          </a:xfrm>
          <a:prstGeom prst="straightConnector1">
            <a:avLst/>
          </a:prstGeom>
          <a:ln w="38100">
            <a:solidFill>
              <a:srgbClr val="00B0F0"/>
            </a:solidFill>
            <a:headEnd type="arrow"/>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5" presetClass="path" presetSubtype="0" accel="50000" decel="50000" fill="hold" nodeType="clickEffect">
                                  <p:stCondLst>
                                    <p:cond delay="0"/>
                                  </p:stCondLst>
                                  <p:childTnLst>
                                    <p:animMotion origin="layout" path="M -3.61111E-6 7.40741E-7 L -0.09184 -0.00023 " pathEditMode="relative" rAng="0" ptsTypes="AA">
                                      <p:cBhvr>
                                        <p:cTn id="11" dur="2000" fill="hold"/>
                                        <p:tgtEl>
                                          <p:spTgt spid="22"/>
                                        </p:tgtEl>
                                        <p:attrNameLst>
                                          <p:attrName>ppt_x</p:attrName>
                                          <p:attrName>ppt_y</p:attrName>
                                        </p:attrNameLst>
                                      </p:cBhvr>
                                      <p:rCtr x="-46" y="0"/>
                                    </p:animMotion>
                                  </p:childTnLst>
                                </p:cTn>
                              </p:par>
                            </p:childTnLst>
                          </p:cTn>
                        </p:par>
                      </p:childTnLst>
                    </p:cTn>
                  </p:par>
                  <p:par>
                    <p:cTn id="12" fill="hold">
                      <p:stCondLst>
                        <p:cond delay="indefinite"/>
                      </p:stCondLst>
                      <p:childTnLst>
                        <p:par>
                          <p:cTn id="13" fill="hold">
                            <p:stCondLst>
                              <p:cond delay="0"/>
                            </p:stCondLst>
                            <p:childTnLst>
                              <p:par>
                                <p:cTn id="14" presetID="3" presetClass="entr" presetSubtype="10"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blinds(horizontal)">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63" presetClass="path" presetSubtype="0" accel="50000" decel="50000" fill="hold" nodeType="clickEffect">
                                  <p:stCondLst>
                                    <p:cond delay="0"/>
                                  </p:stCondLst>
                                  <p:childTnLst>
                                    <p:animMotion origin="layout" path="M -0.0368 -0.03333 L 0.04306 -0.03333 " pathEditMode="relative" rAng="0" ptsTypes="AA">
                                      <p:cBhvr>
                                        <p:cTn id="20" dur="2000" fill="hold"/>
                                        <p:tgtEl>
                                          <p:spTgt spid="19"/>
                                        </p:tgtEl>
                                        <p:attrNameLst>
                                          <p:attrName>ppt_x</p:attrName>
                                          <p:attrName>ppt_y</p:attrName>
                                        </p:attrNameLst>
                                      </p:cBhvr>
                                      <p:rCtr x="40" y="0"/>
                                    </p:animMotion>
                                  </p:childTnLst>
                                </p:cTn>
                              </p:par>
                            </p:childTnLst>
                          </p:cTn>
                        </p:par>
                      </p:childTnLst>
                    </p:cTn>
                  </p:par>
                  <p:par>
                    <p:cTn id="21" fill="hold">
                      <p:stCondLst>
                        <p:cond delay="indefinite"/>
                      </p:stCondLst>
                      <p:childTnLst>
                        <p:par>
                          <p:cTn id="22" fill="hold">
                            <p:stCondLst>
                              <p:cond delay="0"/>
                            </p:stCondLst>
                            <p:childTnLst>
                              <p:par>
                                <p:cTn id="23" presetID="3" presetClass="entr" presetSubtype="10" fill="hold" nodeType="clickEffect">
                                  <p:stCondLst>
                                    <p:cond delay="0"/>
                                  </p:stCondLst>
                                  <p:childTnLst>
                                    <p:set>
                                      <p:cBhvr>
                                        <p:cTn id="24" dur="1" fill="hold">
                                          <p:stCondLst>
                                            <p:cond delay="0"/>
                                          </p:stCondLst>
                                        </p:cTn>
                                        <p:tgtEl>
                                          <p:spTgt spid="36"/>
                                        </p:tgtEl>
                                        <p:attrNameLst>
                                          <p:attrName>style.visibility</p:attrName>
                                        </p:attrNameLst>
                                      </p:cBhvr>
                                      <p:to>
                                        <p:strVal val="visible"/>
                                      </p:to>
                                    </p:set>
                                    <p:animEffect transition="in" filter="blinds(horizontal)">
                                      <p:cBhvr>
                                        <p:cTn id="25" dur="500"/>
                                        <p:tgtEl>
                                          <p:spTgt spid="36"/>
                                        </p:tgtEl>
                                      </p:cBhvr>
                                    </p:animEffect>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Effect transition="in" filter="blinds(horizontal)">
                                      <p:cBhvr>
                                        <p:cTn id="30"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From the Currency Crisis to the Financial Crisis</a:t>
            </a:r>
            <a:endParaRPr lang="en-US" dirty="0"/>
          </a:p>
        </p:txBody>
      </p:sp>
      <p:sp>
        <p:nvSpPr>
          <p:cNvPr id="3" name="Content Placeholder 2"/>
          <p:cNvSpPr>
            <a:spLocks noGrp="1"/>
          </p:cNvSpPr>
          <p:nvPr>
            <p:ph idx="1"/>
          </p:nvPr>
        </p:nvSpPr>
        <p:spPr/>
        <p:txBody>
          <a:bodyPr>
            <a:normAutofit lnSpcReduction="10000"/>
          </a:bodyPr>
          <a:lstStyle/>
          <a:p>
            <a:r>
              <a:rPr lang="en-US" dirty="0" smtClean="0"/>
              <a:t>Two features of the debt contracts</a:t>
            </a:r>
          </a:p>
          <a:p>
            <a:pPr lvl="1"/>
            <a:r>
              <a:rPr lang="en-US" dirty="0" smtClean="0"/>
              <a:t>Short term borrowing</a:t>
            </a:r>
          </a:p>
          <a:p>
            <a:pPr lvl="1"/>
            <a:r>
              <a:rPr lang="en-US" dirty="0" smtClean="0"/>
              <a:t>Foreign denominated debt: </a:t>
            </a:r>
          </a:p>
          <a:p>
            <a:pPr lvl="2"/>
            <a:r>
              <a:rPr lang="en-US" dirty="0" smtClean="0"/>
              <a:t>even healthy firms can be bankrupt as the value of their debt increases</a:t>
            </a:r>
          </a:p>
          <a:p>
            <a:pPr lvl="2"/>
            <a:r>
              <a:rPr lang="en-US" dirty="0" smtClean="0"/>
              <a:t>Deterioration in bank balance sheets: increase in bad debts resulting in a decline in its assets, and increase in liabilities as its debt multiplies</a:t>
            </a:r>
          </a:p>
          <a:p>
            <a:r>
              <a:rPr lang="en-US" dirty="0" smtClean="0"/>
              <a:t>Financial system cannot channel funds to those with productive investment opportunities</a:t>
            </a:r>
          </a:p>
          <a:p>
            <a:pPr lvl="1">
              <a:buNone/>
            </a:pPr>
            <a:endParaRPr 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 Financial Crisis 2007- </a:t>
            </a:r>
            <a:r>
              <a:rPr lang="en-US" dirty="0" smtClean="0">
                <a:latin typeface="Times New Roman" pitchFamily="18" charset="0"/>
                <a:cs typeface="Times New Roman" pitchFamily="18" charset="0"/>
              </a:rPr>
              <a:t>?</a:t>
            </a:r>
            <a:endParaRPr lang="en-US" dirty="0"/>
          </a:p>
        </p:txBody>
      </p:sp>
      <p:sp>
        <p:nvSpPr>
          <p:cNvPr id="3" name="Content Placeholder 2"/>
          <p:cNvSpPr>
            <a:spLocks noGrp="1"/>
          </p:cNvSpPr>
          <p:nvPr>
            <p:ph idx="1"/>
          </p:nvPr>
        </p:nvSpPr>
        <p:spPr/>
        <p:txBody>
          <a:bodyPr>
            <a:normAutofit fontScale="92500" lnSpcReduction="20000"/>
          </a:bodyPr>
          <a:lstStyle/>
          <a:p>
            <a:pPr>
              <a:lnSpc>
                <a:spcPct val="92000"/>
              </a:lnSpc>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3200" dirty="0" smtClean="0"/>
              <a:t>Housing prices increase during 2000-2005, followed by a levelling off and price decline</a:t>
            </a:r>
          </a:p>
          <a:p>
            <a:pPr>
              <a:lnSpc>
                <a:spcPct val="92000"/>
              </a:lnSpc>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3200" dirty="0" smtClean="0"/>
              <a:t>Increase in the default and foreclosure rates beginning in the second half of 2006</a:t>
            </a:r>
          </a:p>
          <a:p>
            <a:pPr>
              <a:lnSpc>
                <a:spcPct val="92000"/>
              </a:lnSpc>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3200" dirty="0" smtClean="0"/>
              <a:t>Collapse of major investment banks in 2008</a:t>
            </a:r>
          </a:p>
          <a:p>
            <a:pPr>
              <a:lnSpc>
                <a:spcPct val="92000"/>
              </a:lnSpc>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3200" dirty="0" smtClean="0"/>
              <a:t>Collapse of stock prices in 2008</a:t>
            </a:r>
          </a:p>
          <a:p>
            <a:r>
              <a:rPr lang="en-US" dirty="0" smtClean="0"/>
              <a:t>An economy wide contraction in economic activity </a:t>
            </a:r>
            <a:endParaRPr 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 Financial Crisis 2007- </a:t>
            </a:r>
            <a:r>
              <a:rPr lang="en-US"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
        <p:nvSpPr>
          <p:cNvPr id="5" name="Rectangle 2"/>
          <p:cNvSpPr>
            <a:spLocks noGrp="1" noChangeArrowheads="1"/>
          </p:cNvSpPr>
          <p:nvPr>
            <p:ph idx="1"/>
          </p:nvPr>
        </p:nvSpPr>
        <p:spPr/>
        <p:txBody>
          <a:bodyPr anchor="ctr">
            <a:noAutofit/>
          </a:bodyPr>
          <a:lstStyle/>
          <a:p>
            <a:pPr marL="0" indent="0">
              <a:lnSpc>
                <a:spcPct val="92000"/>
              </a:lnSpc>
              <a:buFont typeface="Times New Roman" pitchFamily="16"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2800" i="1" dirty="0" smtClean="0">
                <a:latin typeface="Adobe Caslon Pro" pitchFamily="18" charset="0"/>
                <a:cs typeface="Times New Roman" pitchFamily="16" charset="0"/>
              </a:rPr>
              <a:t>U.S. housing policies are the root cause of the current financial crisis. Other players-- “greedy” investment bankers; foolish investors; imprudent bankers; incompetent rating agencies; irresponsible housing speculators; short-sighted homeowners; and predatory mortgage brokers, lenders, and borrowers--all played a part,                          but they were only following the economic                   incentives that government policy                                       laid out for them.</a:t>
            </a:r>
          </a:p>
          <a:p>
            <a:pPr marL="0" indent="0" algn="ctr">
              <a:lnSpc>
                <a:spcPct val="92000"/>
              </a:lnSpc>
              <a:buFont typeface="Times New Roman" pitchFamily="16"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2800" dirty="0" smtClean="0">
                <a:latin typeface="Adobe Caslon Pro" pitchFamily="18" charset="0"/>
              </a:rPr>
              <a:t>								</a:t>
            </a:r>
          </a:p>
          <a:p>
            <a:pPr marL="0" indent="0" algn="ctr">
              <a:lnSpc>
                <a:spcPct val="92000"/>
              </a:lnSpc>
              <a:buFont typeface="Times New Roman" pitchFamily="16"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2800" dirty="0" smtClean="0">
                <a:latin typeface="Adobe Caslon Pro" pitchFamily="18" charset="0"/>
              </a:rPr>
              <a:t>			Peter J. </a:t>
            </a:r>
            <a:r>
              <a:rPr lang="en-GB" sz="2800" dirty="0" err="1" smtClean="0">
                <a:latin typeface="Adobe Caslon Pro" pitchFamily="18" charset="0"/>
              </a:rPr>
              <a:t>Wallison</a:t>
            </a:r>
            <a:endParaRPr lang="en-GB" sz="2800" dirty="0" smtClean="0">
              <a:latin typeface="Adobe Caslon Pro" pitchFamily="18" charset="0"/>
            </a:endParaRPr>
          </a:p>
        </p:txBody>
      </p:sp>
      <p:pic>
        <p:nvPicPr>
          <p:cNvPr id="7" name="Picture 2" descr="C:\Documents and Settings\rahmed\Local Settings\Temporary Internet Files\Content.IE5\UJ25Q21E\MCj03030140000[1].jpg"/>
          <p:cNvPicPr>
            <a:picLocks noChangeAspect="1" noChangeArrowheads="1"/>
          </p:cNvPicPr>
          <p:nvPr/>
        </p:nvPicPr>
        <p:blipFill>
          <a:blip r:embed="rId2" cstate="print"/>
          <a:srcRect/>
          <a:stretch>
            <a:fillRect/>
          </a:stretch>
        </p:blipFill>
        <p:spPr bwMode="auto">
          <a:xfrm>
            <a:off x="6781800" y="4190551"/>
            <a:ext cx="2133600" cy="2515049"/>
          </a:xfrm>
          <a:prstGeom prst="rect">
            <a:avLst/>
          </a:prstGeom>
          <a:noFill/>
        </p:spPr>
      </p:pic>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Identifying a Housing Bubble</a:t>
            </a:r>
            <a:endParaRPr lang="en-US" dirty="0"/>
          </a:p>
        </p:txBody>
      </p:sp>
      <p:sp>
        <p:nvSpPr>
          <p:cNvPr id="3" name="Content Placeholder 2"/>
          <p:cNvSpPr>
            <a:spLocks noGrp="1"/>
          </p:cNvSpPr>
          <p:nvPr>
            <p:ph idx="1"/>
          </p:nvPr>
        </p:nvSpPr>
        <p:spPr/>
        <p:txBody>
          <a:bodyPr>
            <a:normAutofit/>
          </a:bodyPr>
          <a:lstStyle/>
          <a:p>
            <a:r>
              <a:rPr lang="en-US" sz="2800" dirty="0" smtClean="0"/>
              <a:t>In 2002 Dean Baker identified a </a:t>
            </a:r>
            <a:r>
              <a:rPr lang="en-US" sz="2800" dirty="0" smtClean="0">
                <a:solidFill>
                  <a:srgbClr val="CCFF33"/>
                </a:solidFill>
              </a:rPr>
              <a:t>housing bubble</a:t>
            </a:r>
            <a:r>
              <a:rPr lang="en-US" sz="2800" dirty="0" smtClean="0"/>
              <a:t>.  From 1953 to 1995 house prices had tracked inflation, but from 1995 onwards house prices showed a marked deviation above inflation rates</a:t>
            </a:r>
          </a:p>
          <a:p>
            <a:r>
              <a:rPr lang="en-US" sz="2800" dirty="0" smtClean="0"/>
              <a:t>However, it was hard to                       convince policy makers of the                  potential crisis and that action                         is needed</a:t>
            </a:r>
            <a:endParaRPr lang="en-US" sz="2800" dirty="0"/>
          </a:p>
        </p:txBody>
      </p:sp>
      <p:pic>
        <p:nvPicPr>
          <p:cNvPr id="4" name="Picture 2" descr="C:\Documents and Settings\rahmed\Local Settings\Temporary Internet Files\Content.IE5\UJ25Q21E\MCj03030140000[1].jpg"/>
          <p:cNvPicPr>
            <a:picLocks noChangeAspect="1" noChangeArrowheads="1"/>
          </p:cNvPicPr>
          <p:nvPr/>
        </p:nvPicPr>
        <p:blipFill>
          <a:blip r:embed="rId2" cstate="print"/>
          <a:srcRect/>
          <a:stretch>
            <a:fillRect/>
          </a:stretch>
        </p:blipFill>
        <p:spPr bwMode="auto">
          <a:xfrm>
            <a:off x="6781800" y="4190551"/>
            <a:ext cx="2133600" cy="2515049"/>
          </a:xfrm>
          <a:prstGeom prst="rect">
            <a:avLst/>
          </a:prstGeom>
          <a:noFill/>
        </p:spPr>
      </p:pic>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1.bp.blogspot.com/-rPlRnyOz57s/TcoJOoICQ4I/AAAAAAAACIc/nXv5OKV6Qz4/s400/us_home_prices_vs_rents.pn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38600" y="2381248"/>
            <a:ext cx="4953000" cy="3714752"/>
          </a:xfrm>
          <a:prstGeom prst="rect">
            <a:avLst/>
          </a:prstGeom>
          <a:noFill/>
          <a:extLst>
            <a:ext uri="{909E8E84-426E-40DD-AFC4-6F175D3DCCD1}">
              <a14:hiddenFill xmlns:a14="http://schemas.microsoft.com/office/drawing/2010/main">
                <a:solidFill>
                  <a:srgbClr val="FFFFFF"/>
                </a:solidFill>
              </a14:hiddenFill>
            </a:ext>
          </a:extLst>
        </p:spPr>
      </p:pic>
      <p:sp>
        <p:nvSpPr>
          <p:cNvPr id="3" name="Title 1"/>
          <p:cNvSpPr>
            <a:spLocks noGrp="1"/>
          </p:cNvSpPr>
          <p:nvPr>
            <p:ph type="title"/>
          </p:nvPr>
        </p:nvSpPr>
        <p:spPr>
          <a:xfrm>
            <a:off x="457200" y="267494"/>
            <a:ext cx="8229600" cy="1399032"/>
          </a:xfrm>
        </p:spPr>
        <p:txBody>
          <a:bodyPr/>
          <a:lstStyle/>
          <a:p>
            <a:r>
              <a:rPr lang="en-US" dirty="0"/>
              <a:t>Identifying a Housing Bubble</a:t>
            </a:r>
          </a:p>
        </p:txBody>
      </p:sp>
      <p:sp>
        <p:nvSpPr>
          <p:cNvPr id="4" name="Content Placeholder 2"/>
          <p:cNvSpPr>
            <a:spLocks noGrp="1"/>
          </p:cNvSpPr>
          <p:nvPr>
            <p:ph idx="1"/>
          </p:nvPr>
        </p:nvSpPr>
        <p:spPr>
          <a:xfrm>
            <a:off x="457200" y="1882808"/>
            <a:ext cx="3581400" cy="4572000"/>
          </a:xfrm>
        </p:spPr>
        <p:txBody>
          <a:bodyPr>
            <a:normAutofit/>
          </a:bodyPr>
          <a:lstStyle/>
          <a:p>
            <a:r>
              <a:rPr lang="en-US" sz="2800" dirty="0" smtClean="0"/>
              <a:t>Also Up to 2001 housing prices closely followed the equivalent rent</a:t>
            </a:r>
          </a:p>
          <a:p>
            <a:r>
              <a:rPr lang="en-US" sz="2800" dirty="0" smtClean="0"/>
              <a:t>After 2001 housing prices far exceeded the equivalent rent </a:t>
            </a:r>
            <a:endParaRPr lang="en-US" sz="2800" dirty="0"/>
          </a:p>
        </p:txBody>
      </p:sp>
    </p:spTree>
    <p:extLst>
      <p:ext uri="{BB962C8B-B14F-4D97-AF65-F5344CB8AC3E}">
        <p14:creationId xmlns:p14="http://schemas.microsoft.com/office/powerpoint/2010/main" val="353875063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From the Housing Bubble to the Recession</a:t>
            </a:r>
            <a:endParaRPr lang="en-US" dirty="0"/>
          </a:p>
        </p:txBody>
      </p:sp>
      <p:sp>
        <p:nvSpPr>
          <p:cNvPr id="4" name="TextBox 3"/>
          <p:cNvSpPr txBox="1"/>
          <p:nvPr/>
        </p:nvSpPr>
        <p:spPr>
          <a:xfrm>
            <a:off x="2667000" y="1905000"/>
            <a:ext cx="4216219" cy="461665"/>
          </a:xfrm>
          <a:prstGeom prst="rect">
            <a:avLst/>
          </a:prstGeom>
          <a:noFill/>
        </p:spPr>
        <p:txBody>
          <a:bodyPr wrap="none" rtlCol="0">
            <a:spAutoFit/>
          </a:bodyPr>
          <a:lstStyle/>
          <a:p>
            <a:r>
              <a:rPr lang="en-US" sz="2400" dirty="0" smtClean="0"/>
              <a:t>Burst of the Housing Bubble</a:t>
            </a:r>
            <a:endParaRPr lang="en-US" sz="2400" dirty="0"/>
          </a:p>
        </p:txBody>
      </p:sp>
      <p:sp>
        <p:nvSpPr>
          <p:cNvPr id="5" name="Down Arrow 4"/>
          <p:cNvSpPr/>
          <p:nvPr/>
        </p:nvSpPr>
        <p:spPr>
          <a:xfrm>
            <a:off x="4495800" y="2362200"/>
            <a:ext cx="408432" cy="762000"/>
          </a:xfrm>
          <a:prstGeom prst="downArrow">
            <a:avLst>
              <a:gd name="adj1" fmla="val 50000"/>
              <a:gd name="adj2" fmla="val 9713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6" name="TextBox 5"/>
          <p:cNvSpPr txBox="1"/>
          <p:nvPr/>
        </p:nvSpPr>
        <p:spPr>
          <a:xfrm>
            <a:off x="2133600" y="3048000"/>
            <a:ext cx="5947462" cy="461665"/>
          </a:xfrm>
          <a:prstGeom prst="rect">
            <a:avLst/>
          </a:prstGeom>
          <a:noFill/>
        </p:spPr>
        <p:txBody>
          <a:bodyPr wrap="none" rtlCol="0">
            <a:spAutoFit/>
          </a:bodyPr>
          <a:lstStyle/>
          <a:p>
            <a:r>
              <a:rPr lang="en-US" sz="2400" dirty="0" smtClean="0"/>
              <a:t>Homeowners defaulting on mortgages</a:t>
            </a:r>
            <a:endParaRPr lang="en-US" sz="2400" dirty="0"/>
          </a:p>
        </p:txBody>
      </p:sp>
      <p:sp>
        <p:nvSpPr>
          <p:cNvPr id="7" name="TextBox 6"/>
          <p:cNvSpPr txBox="1"/>
          <p:nvPr/>
        </p:nvSpPr>
        <p:spPr>
          <a:xfrm>
            <a:off x="990600" y="4191000"/>
            <a:ext cx="7467600" cy="830997"/>
          </a:xfrm>
          <a:prstGeom prst="rect">
            <a:avLst/>
          </a:prstGeom>
          <a:noFill/>
        </p:spPr>
        <p:txBody>
          <a:bodyPr wrap="square" rtlCol="0">
            <a:spAutoFit/>
          </a:bodyPr>
          <a:lstStyle/>
          <a:p>
            <a:r>
              <a:rPr lang="en-US" sz="2400" dirty="0" smtClean="0"/>
              <a:t>Sudden reduction in assets of financial institutions resulting in their failure</a:t>
            </a:r>
            <a:endParaRPr lang="en-US" sz="2400" dirty="0"/>
          </a:p>
        </p:txBody>
      </p:sp>
      <p:sp>
        <p:nvSpPr>
          <p:cNvPr id="8" name="Down Arrow 7"/>
          <p:cNvSpPr/>
          <p:nvPr/>
        </p:nvSpPr>
        <p:spPr>
          <a:xfrm>
            <a:off x="4495800" y="3505200"/>
            <a:ext cx="408432" cy="762000"/>
          </a:xfrm>
          <a:prstGeom prst="downArrow">
            <a:avLst>
              <a:gd name="adj1" fmla="val 50000"/>
              <a:gd name="adj2" fmla="val 9713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9" name="TextBox 8"/>
          <p:cNvSpPr txBox="1"/>
          <p:nvPr/>
        </p:nvSpPr>
        <p:spPr>
          <a:xfrm>
            <a:off x="609600" y="5798403"/>
            <a:ext cx="8229600" cy="830997"/>
          </a:xfrm>
          <a:prstGeom prst="rect">
            <a:avLst/>
          </a:prstGeom>
          <a:noFill/>
        </p:spPr>
        <p:txBody>
          <a:bodyPr wrap="square" rtlCol="0">
            <a:spAutoFit/>
          </a:bodyPr>
          <a:lstStyle/>
          <a:p>
            <a:r>
              <a:rPr lang="en-US" sz="2400" dirty="0" smtClean="0"/>
              <a:t>Loss of wealth, credit crunch, reduction in investment, a recession</a:t>
            </a:r>
            <a:endParaRPr lang="en-US" sz="2400" dirty="0"/>
          </a:p>
        </p:txBody>
      </p:sp>
      <p:sp>
        <p:nvSpPr>
          <p:cNvPr id="10" name="Down Arrow 9"/>
          <p:cNvSpPr/>
          <p:nvPr/>
        </p:nvSpPr>
        <p:spPr>
          <a:xfrm>
            <a:off x="4495800" y="5029200"/>
            <a:ext cx="408432" cy="762000"/>
          </a:xfrm>
          <a:prstGeom prst="downArrow">
            <a:avLst>
              <a:gd name="adj1" fmla="val 50000"/>
              <a:gd name="adj2" fmla="val 9713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par>
                                <p:cTn id="17" presetID="47" presetClass="entr" presetSubtype="0" fill="hold" grpId="0" nodeType="with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fade">
                                      <p:cBhvr>
                                        <p:cTn id="19" dur="1000"/>
                                        <p:tgtEl>
                                          <p:spTgt spid="6"/>
                                        </p:tgtEl>
                                      </p:cBhvr>
                                    </p:animEffect>
                                    <p:anim calcmode="lin" valueType="num">
                                      <p:cBhvr>
                                        <p:cTn id="20" dur="1000" fill="hold"/>
                                        <p:tgtEl>
                                          <p:spTgt spid="6"/>
                                        </p:tgtEl>
                                        <p:attrNameLst>
                                          <p:attrName>ppt_x</p:attrName>
                                        </p:attrNameLst>
                                      </p:cBhvr>
                                      <p:tavLst>
                                        <p:tav tm="0">
                                          <p:val>
                                            <p:strVal val="#ppt_x"/>
                                          </p:val>
                                        </p:tav>
                                        <p:tav tm="100000">
                                          <p:val>
                                            <p:strVal val="#ppt_x"/>
                                          </p:val>
                                        </p:tav>
                                      </p:tavLst>
                                    </p:anim>
                                    <p:anim calcmode="lin" valueType="num">
                                      <p:cBhvr>
                                        <p:cTn id="21"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7" presetClass="entr" presetSubtype="0" fill="hold" grpId="0" nodeType="clickEffect">
                                  <p:stCondLst>
                                    <p:cond delay="0"/>
                                  </p:stCondLst>
                                  <p:childTnLst>
                                    <p:set>
                                      <p:cBhvr>
                                        <p:cTn id="25" dur="1" fill="hold">
                                          <p:stCondLst>
                                            <p:cond delay="0"/>
                                          </p:stCondLst>
                                        </p:cTn>
                                        <p:tgtEl>
                                          <p:spTgt spid="8"/>
                                        </p:tgtEl>
                                        <p:attrNameLst>
                                          <p:attrName>style.visibility</p:attrName>
                                        </p:attrNameLst>
                                      </p:cBhvr>
                                      <p:to>
                                        <p:strVal val="visible"/>
                                      </p:to>
                                    </p:set>
                                    <p:animEffect transition="in" filter="fade">
                                      <p:cBhvr>
                                        <p:cTn id="26" dur="1000"/>
                                        <p:tgtEl>
                                          <p:spTgt spid="8"/>
                                        </p:tgtEl>
                                      </p:cBhvr>
                                    </p:animEffect>
                                    <p:anim calcmode="lin" valueType="num">
                                      <p:cBhvr>
                                        <p:cTn id="27" dur="1000" fill="hold"/>
                                        <p:tgtEl>
                                          <p:spTgt spid="8"/>
                                        </p:tgtEl>
                                        <p:attrNameLst>
                                          <p:attrName>ppt_x</p:attrName>
                                        </p:attrNameLst>
                                      </p:cBhvr>
                                      <p:tavLst>
                                        <p:tav tm="0">
                                          <p:val>
                                            <p:strVal val="#ppt_x"/>
                                          </p:val>
                                        </p:tav>
                                        <p:tav tm="100000">
                                          <p:val>
                                            <p:strVal val="#ppt_x"/>
                                          </p:val>
                                        </p:tav>
                                      </p:tavLst>
                                    </p:anim>
                                    <p:anim calcmode="lin" valueType="num">
                                      <p:cBhvr>
                                        <p:cTn id="28" dur="1000" fill="hold"/>
                                        <p:tgtEl>
                                          <p:spTgt spid="8"/>
                                        </p:tgtEl>
                                        <p:attrNameLst>
                                          <p:attrName>ppt_y</p:attrName>
                                        </p:attrNameLst>
                                      </p:cBhvr>
                                      <p:tavLst>
                                        <p:tav tm="0">
                                          <p:val>
                                            <p:strVal val="#ppt_y-.1"/>
                                          </p:val>
                                        </p:tav>
                                        <p:tav tm="100000">
                                          <p:val>
                                            <p:strVal val="#ppt_y"/>
                                          </p:val>
                                        </p:tav>
                                      </p:tavLst>
                                    </p:anim>
                                  </p:childTnLst>
                                </p:cTn>
                              </p:par>
                              <p:par>
                                <p:cTn id="29" presetID="47" presetClass="entr" presetSubtype="0" fill="hold" grpId="0" nodeType="withEffect">
                                  <p:stCondLst>
                                    <p:cond delay="0"/>
                                  </p:stCondLst>
                                  <p:childTnLst>
                                    <p:set>
                                      <p:cBhvr>
                                        <p:cTn id="30" dur="1" fill="hold">
                                          <p:stCondLst>
                                            <p:cond delay="0"/>
                                          </p:stCondLst>
                                        </p:cTn>
                                        <p:tgtEl>
                                          <p:spTgt spid="7"/>
                                        </p:tgtEl>
                                        <p:attrNameLst>
                                          <p:attrName>style.visibility</p:attrName>
                                        </p:attrNameLst>
                                      </p:cBhvr>
                                      <p:to>
                                        <p:strVal val="visible"/>
                                      </p:to>
                                    </p:set>
                                    <p:animEffect transition="in" filter="fade">
                                      <p:cBhvr>
                                        <p:cTn id="31" dur="1000"/>
                                        <p:tgtEl>
                                          <p:spTgt spid="7"/>
                                        </p:tgtEl>
                                      </p:cBhvr>
                                    </p:animEffect>
                                    <p:anim calcmode="lin" valueType="num">
                                      <p:cBhvr>
                                        <p:cTn id="32" dur="1000" fill="hold"/>
                                        <p:tgtEl>
                                          <p:spTgt spid="7"/>
                                        </p:tgtEl>
                                        <p:attrNameLst>
                                          <p:attrName>ppt_x</p:attrName>
                                        </p:attrNameLst>
                                      </p:cBhvr>
                                      <p:tavLst>
                                        <p:tav tm="0">
                                          <p:val>
                                            <p:strVal val="#ppt_x"/>
                                          </p:val>
                                        </p:tav>
                                        <p:tav tm="100000">
                                          <p:val>
                                            <p:strVal val="#ppt_x"/>
                                          </p:val>
                                        </p:tav>
                                      </p:tavLst>
                                    </p:anim>
                                    <p:anim calcmode="lin" valueType="num">
                                      <p:cBhvr>
                                        <p:cTn id="33"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7" presetClass="entr" presetSubtype="0" fill="hold" grpId="0" nodeType="clickEffect">
                                  <p:stCondLst>
                                    <p:cond delay="0"/>
                                  </p:stCondLst>
                                  <p:childTnLst>
                                    <p:set>
                                      <p:cBhvr>
                                        <p:cTn id="37" dur="1" fill="hold">
                                          <p:stCondLst>
                                            <p:cond delay="0"/>
                                          </p:stCondLst>
                                        </p:cTn>
                                        <p:tgtEl>
                                          <p:spTgt spid="9"/>
                                        </p:tgtEl>
                                        <p:attrNameLst>
                                          <p:attrName>style.visibility</p:attrName>
                                        </p:attrNameLst>
                                      </p:cBhvr>
                                      <p:to>
                                        <p:strVal val="visible"/>
                                      </p:to>
                                    </p:set>
                                    <p:animEffect transition="in" filter="fade">
                                      <p:cBhvr>
                                        <p:cTn id="38" dur="1000"/>
                                        <p:tgtEl>
                                          <p:spTgt spid="9"/>
                                        </p:tgtEl>
                                      </p:cBhvr>
                                    </p:animEffect>
                                    <p:anim calcmode="lin" valueType="num">
                                      <p:cBhvr>
                                        <p:cTn id="39" dur="1000" fill="hold"/>
                                        <p:tgtEl>
                                          <p:spTgt spid="9"/>
                                        </p:tgtEl>
                                        <p:attrNameLst>
                                          <p:attrName>ppt_x</p:attrName>
                                        </p:attrNameLst>
                                      </p:cBhvr>
                                      <p:tavLst>
                                        <p:tav tm="0">
                                          <p:val>
                                            <p:strVal val="#ppt_x"/>
                                          </p:val>
                                        </p:tav>
                                        <p:tav tm="100000">
                                          <p:val>
                                            <p:strVal val="#ppt_x"/>
                                          </p:val>
                                        </p:tav>
                                      </p:tavLst>
                                    </p:anim>
                                    <p:anim calcmode="lin" valueType="num">
                                      <p:cBhvr>
                                        <p:cTn id="40" dur="1000" fill="hold"/>
                                        <p:tgtEl>
                                          <p:spTgt spid="9"/>
                                        </p:tgtEl>
                                        <p:attrNameLst>
                                          <p:attrName>ppt_y</p:attrName>
                                        </p:attrNameLst>
                                      </p:cBhvr>
                                      <p:tavLst>
                                        <p:tav tm="0">
                                          <p:val>
                                            <p:strVal val="#ppt_y-.1"/>
                                          </p:val>
                                        </p:tav>
                                        <p:tav tm="100000">
                                          <p:val>
                                            <p:strVal val="#ppt_y"/>
                                          </p:val>
                                        </p:tav>
                                      </p:tavLst>
                                    </p:anim>
                                  </p:childTnLst>
                                </p:cTn>
                              </p:par>
                              <p:par>
                                <p:cTn id="41" presetID="47" presetClass="entr" presetSubtype="0" fill="hold" grpId="0" nodeType="withEffect">
                                  <p:stCondLst>
                                    <p:cond delay="0"/>
                                  </p:stCondLst>
                                  <p:childTnLst>
                                    <p:set>
                                      <p:cBhvr>
                                        <p:cTn id="42" dur="1" fill="hold">
                                          <p:stCondLst>
                                            <p:cond delay="0"/>
                                          </p:stCondLst>
                                        </p:cTn>
                                        <p:tgtEl>
                                          <p:spTgt spid="10"/>
                                        </p:tgtEl>
                                        <p:attrNameLst>
                                          <p:attrName>style.visibility</p:attrName>
                                        </p:attrNameLst>
                                      </p:cBhvr>
                                      <p:to>
                                        <p:strVal val="visible"/>
                                      </p:to>
                                    </p:set>
                                    <p:animEffect transition="in" filter="fade">
                                      <p:cBhvr>
                                        <p:cTn id="43" dur="1000"/>
                                        <p:tgtEl>
                                          <p:spTgt spid="10"/>
                                        </p:tgtEl>
                                      </p:cBhvr>
                                    </p:animEffect>
                                    <p:anim calcmode="lin" valueType="num">
                                      <p:cBhvr>
                                        <p:cTn id="44" dur="1000" fill="hold"/>
                                        <p:tgtEl>
                                          <p:spTgt spid="10"/>
                                        </p:tgtEl>
                                        <p:attrNameLst>
                                          <p:attrName>ppt_x</p:attrName>
                                        </p:attrNameLst>
                                      </p:cBhvr>
                                      <p:tavLst>
                                        <p:tav tm="0">
                                          <p:val>
                                            <p:strVal val="#ppt_x"/>
                                          </p:val>
                                        </p:tav>
                                        <p:tav tm="100000">
                                          <p:val>
                                            <p:strVal val="#ppt_x"/>
                                          </p:val>
                                        </p:tav>
                                      </p:tavLst>
                                    </p:anim>
                                    <p:anim calcmode="lin" valueType="num">
                                      <p:cBhvr>
                                        <p:cTn id="45"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animBg="1"/>
      <p:bldP spid="6" grpId="0"/>
      <p:bldP spid="7" grpId="0"/>
      <p:bldP spid="8" grpId="0" animBg="1"/>
      <p:bldP spid="9" grpId="0"/>
      <p:bldP spid="10" grpId="0" animBg="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 Significant Impact on the Economy</a:t>
            </a:r>
            <a:endParaRPr lang="en-US" dirty="0"/>
          </a:p>
        </p:txBody>
      </p:sp>
      <p:sp>
        <p:nvSpPr>
          <p:cNvPr id="3" name="Content Placeholder 2"/>
          <p:cNvSpPr>
            <a:spLocks noGrp="1"/>
          </p:cNvSpPr>
          <p:nvPr>
            <p:ph idx="1"/>
          </p:nvPr>
        </p:nvSpPr>
        <p:spPr/>
        <p:txBody>
          <a:bodyPr>
            <a:normAutofit/>
          </a:bodyPr>
          <a:lstStyle/>
          <a:p>
            <a:pPr>
              <a:buNone/>
            </a:pPr>
            <a:r>
              <a:rPr lang="en-US" dirty="0" smtClean="0"/>
              <a:t>Why did the housing bubble have a significant impact on the economy? </a:t>
            </a:r>
          </a:p>
          <a:p>
            <a:pPr>
              <a:buNone/>
            </a:pPr>
            <a:r>
              <a:rPr lang="en-US" dirty="0" smtClean="0"/>
              <a:t>What contributed to the growth of the housing sector?</a:t>
            </a:r>
          </a:p>
          <a:p>
            <a:pPr>
              <a:buNone/>
            </a:pPr>
            <a:endParaRPr lang="en-US" dirty="0" smtClean="0"/>
          </a:p>
          <a:p>
            <a:r>
              <a:rPr lang="en-US" dirty="0" smtClean="0"/>
              <a:t>Government policies</a:t>
            </a:r>
          </a:p>
          <a:p>
            <a:r>
              <a:rPr lang="en-US" dirty="0" smtClean="0"/>
              <a:t>Developments in the financial markets</a:t>
            </a:r>
          </a:p>
          <a:p>
            <a:pPr lvl="1"/>
            <a:endParaRPr lang="en-US"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1399032"/>
          </a:xfrm>
        </p:spPr>
        <p:txBody>
          <a:bodyPr>
            <a:normAutofit/>
          </a:bodyPr>
          <a:lstStyle/>
          <a:p>
            <a:r>
              <a:rPr lang="en-US" dirty="0" smtClean="0"/>
              <a:t>Government Policies</a:t>
            </a:r>
            <a:endParaRPr lang="en-US" dirty="0"/>
          </a:p>
        </p:txBody>
      </p:sp>
      <p:sp>
        <p:nvSpPr>
          <p:cNvPr id="3" name="Content Placeholder 2"/>
          <p:cNvSpPr>
            <a:spLocks noGrp="1"/>
          </p:cNvSpPr>
          <p:nvPr>
            <p:ph idx="1"/>
          </p:nvPr>
        </p:nvSpPr>
        <p:spPr/>
        <p:txBody>
          <a:bodyPr/>
          <a:lstStyle/>
          <a:p>
            <a:r>
              <a:rPr lang="en-US" dirty="0"/>
              <a:t>Low interest </a:t>
            </a:r>
            <a:r>
              <a:rPr lang="en-US" dirty="0" smtClean="0"/>
              <a:t>rates </a:t>
            </a:r>
          </a:p>
          <a:p>
            <a:r>
              <a:rPr lang="en-US" dirty="0" smtClean="0"/>
              <a:t>Erosion </a:t>
            </a:r>
            <a:r>
              <a:rPr lang="en-US" dirty="0"/>
              <a:t>of lending </a:t>
            </a:r>
            <a:r>
              <a:rPr lang="en-US" dirty="0" smtClean="0"/>
              <a:t>standards</a:t>
            </a:r>
            <a:endParaRPr lang="en-US" dirty="0"/>
          </a:p>
          <a:p>
            <a:r>
              <a:rPr lang="en-US" dirty="0" smtClean="0"/>
              <a:t>Deregulation of Fannie Mae and Freddie Mac</a:t>
            </a:r>
          </a:p>
          <a:p>
            <a:pPr marL="537210" lvl="1" indent="0">
              <a:buNone/>
            </a:pPr>
            <a:endParaRPr lang="en-US" dirty="0"/>
          </a:p>
        </p:txBody>
      </p:sp>
    </p:spTree>
    <p:extLst>
      <p:ext uri="{BB962C8B-B14F-4D97-AF65-F5344CB8AC3E}">
        <p14:creationId xmlns:p14="http://schemas.microsoft.com/office/powerpoint/2010/main" val="1704638191"/>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Government Policies</a:t>
            </a:r>
          </a:p>
        </p:txBody>
      </p:sp>
      <p:sp>
        <p:nvSpPr>
          <p:cNvPr id="3" name="Content Placeholder 2"/>
          <p:cNvSpPr>
            <a:spLocks noGrp="1"/>
          </p:cNvSpPr>
          <p:nvPr>
            <p:ph idx="1"/>
          </p:nvPr>
        </p:nvSpPr>
        <p:spPr/>
        <p:txBody>
          <a:bodyPr>
            <a:normAutofit/>
          </a:bodyPr>
          <a:lstStyle/>
          <a:p>
            <a:r>
              <a:rPr lang="en-US" dirty="0" smtClean="0"/>
              <a:t>Low interest rates led to high demand for housing before the crisis </a:t>
            </a:r>
          </a:p>
          <a:p>
            <a:pPr lvl="1"/>
            <a:r>
              <a:rPr lang="en-GB" sz="2400" dirty="0" smtClean="0"/>
              <a:t>Fed's prolonged Low-Interest Rate Policy of 2002-2004 increased demand for, and price of, housing.</a:t>
            </a:r>
          </a:p>
          <a:p>
            <a:pPr lvl="1">
              <a:lnSpc>
                <a:spcPct val="92000"/>
              </a:lnSpc>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800" dirty="0" smtClean="0"/>
              <a:t>The low short-term interest rates made adjustable rate loans with low down payments highly attractive.</a:t>
            </a:r>
            <a:endParaRPr lang="en-US" dirty="0" smtClean="0"/>
          </a:p>
          <a:p>
            <a:pPr lvl="1"/>
            <a:r>
              <a:rPr lang="en-US" dirty="0" smtClean="0"/>
              <a:t>Availability of finance to subprime borrowers and often with no down payment</a:t>
            </a:r>
          </a:p>
          <a:p>
            <a:pPr lvl="1"/>
            <a:endParaRPr lang="en-US" dirty="0"/>
          </a:p>
        </p:txBody>
      </p:sp>
    </p:spTree>
    <p:extLst>
      <p:ext uri="{BB962C8B-B14F-4D97-AF65-F5344CB8AC3E}">
        <p14:creationId xmlns:p14="http://schemas.microsoft.com/office/powerpoint/2010/main" val="107813649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Financial Crises</a:t>
            </a:r>
            <a:endParaRPr lang="en-US" dirty="0"/>
          </a:p>
        </p:txBody>
      </p:sp>
      <p:sp>
        <p:nvSpPr>
          <p:cNvPr id="3" name="Content Placeholder 2"/>
          <p:cNvSpPr>
            <a:spLocks noGrp="1"/>
          </p:cNvSpPr>
          <p:nvPr>
            <p:ph idx="1"/>
          </p:nvPr>
        </p:nvSpPr>
        <p:spPr/>
        <p:txBody>
          <a:bodyPr/>
          <a:lstStyle/>
          <a:p>
            <a:r>
              <a:rPr lang="en-US" dirty="0" smtClean="0">
                <a:solidFill>
                  <a:srgbClr val="FFFFFF"/>
                </a:solidFill>
              </a:rPr>
              <a:t>Banking Crises</a:t>
            </a:r>
          </a:p>
          <a:p>
            <a:r>
              <a:rPr lang="en-US" dirty="0" smtClean="0">
                <a:solidFill>
                  <a:srgbClr val="FFFFFF"/>
                </a:solidFill>
              </a:rPr>
              <a:t>Speculative Bubble</a:t>
            </a:r>
          </a:p>
          <a:p>
            <a:r>
              <a:rPr lang="en-US" dirty="0" smtClean="0">
                <a:solidFill>
                  <a:srgbClr val="FFFFFF"/>
                </a:solidFill>
              </a:rPr>
              <a:t>Sovereign default</a:t>
            </a:r>
          </a:p>
          <a:p>
            <a:r>
              <a:rPr lang="en-US" dirty="0" smtClean="0">
                <a:solidFill>
                  <a:srgbClr val="FFFFFF"/>
                </a:solidFill>
              </a:rPr>
              <a:t>International Financial Crises</a:t>
            </a:r>
            <a:endParaRPr lang="en-US" dirty="0">
              <a:solidFill>
                <a:srgbClr val="FFFFFF"/>
              </a:solidFill>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1399032"/>
          </a:xfrm>
        </p:spPr>
        <p:txBody>
          <a:bodyPr>
            <a:normAutofit/>
          </a:bodyPr>
          <a:lstStyle/>
          <a:p>
            <a:r>
              <a:rPr lang="en-US" dirty="0"/>
              <a:t>Government Policies</a:t>
            </a:r>
          </a:p>
        </p:txBody>
      </p:sp>
      <p:sp>
        <p:nvSpPr>
          <p:cNvPr id="3" name="Content Placeholder 2"/>
          <p:cNvSpPr>
            <a:spLocks noGrp="1"/>
          </p:cNvSpPr>
          <p:nvPr>
            <p:ph idx="1"/>
          </p:nvPr>
        </p:nvSpPr>
        <p:spPr/>
        <p:txBody>
          <a:bodyPr/>
          <a:lstStyle/>
          <a:p>
            <a:r>
              <a:rPr lang="en-US" dirty="0" smtClean="0"/>
              <a:t>Erosion of lending standards</a:t>
            </a:r>
          </a:p>
          <a:p>
            <a:pPr lvl="1">
              <a:buNone/>
            </a:pPr>
            <a:endParaRPr lang="en-US" dirty="0" smtClean="0"/>
          </a:p>
          <a:p>
            <a:pPr lvl="1">
              <a:buNone/>
            </a:pPr>
            <a:r>
              <a:rPr lang="en-GB" sz="2400" dirty="0" smtClean="0"/>
              <a:t>1995 regulations stemming from an extension of the Community Reinvestment Act required banks to extend loans in proportion to the share of minority population in their market area.  Conventional lending standards were reduced to meet these goals.</a:t>
            </a:r>
          </a:p>
          <a:p>
            <a:pPr lvl="1"/>
            <a:endParaRPr lang="en-US" dirty="0"/>
          </a:p>
        </p:txBody>
      </p:sp>
    </p:spTree>
    <p:extLst>
      <p:ext uri="{BB962C8B-B14F-4D97-AF65-F5344CB8AC3E}">
        <p14:creationId xmlns:p14="http://schemas.microsoft.com/office/powerpoint/2010/main" val="2911300168"/>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1399032"/>
          </a:xfrm>
        </p:spPr>
        <p:txBody>
          <a:bodyPr>
            <a:normAutofit/>
          </a:bodyPr>
          <a:lstStyle/>
          <a:p>
            <a:r>
              <a:rPr lang="en-US" dirty="0"/>
              <a:t>Government Policies</a:t>
            </a:r>
          </a:p>
        </p:txBody>
      </p:sp>
      <p:sp>
        <p:nvSpPr>
          <p:cNvPr id="3" name="Content Placeholder 2"/>
          <p:cNvSpPr>
            <a:spLocks noGrp="1"/>
          </p:cNvSpPr>
          <p:nvPr>
            <p:ph idx="1"/>
          </p:nvPr>
        </p:nvSpPr>
        <p:spPr/>
        <p:txBody>
          <a:bodyPr>
            <a:normAutofit lnSpcReduction="10000"/>
          </a:bodyPr>
          <a:lstStyle/>
          <a:p>
            <a:r>
              <a:rPr lang="en-US" dirty="0" smtClean="0"/>
              <a:t>Deregulation of Freddie Mac and Fannie Mae</a:t>
            </a:r>
          </a:p>
          <a:p>
            <a:pPr lvl="1">
              <a:lnSpc>
                <a:spcPct val="92000"/>
              </a:lnSpc>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400" dirty="0" smtClean="0"/>
              <a:t>Fannie Mae and Freddie Mac hold a huge share of American mortgages. </a:t>
            </a:r>
            <a:r>
              <a:rPr lang="en-GB" sz="2400" i="1" dirty="0" smtClean="0">
                <a:latin typeface="Adobe Caslon Pro" pitchFamily="18" charset="0"/>
              </a:rPr>
              <a:t>Misperception: supported by the US government</a:t>
            </a:r>
          </a:p>
          <a:p>
            <a:pPr lvl="1">
              <a:lnSpc>
                <a:spcPct val="92000"/>
              </a:lnSpc>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400" dirty="0" smtClean="0"/>
              <a:t>In 1995, HUD required Fannie Mae and Freddie Mac to increase their holdings of loans to low and moderate income borrowers.</a:t>
            </a:r>
          </a:p>
          <a:p>
            <a:pPr lvl="1">
              <a:lnSpc>
                <a:spcPct val="92000"/>
              </a:lnSpc>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400" dirty="0" smtClean="0"/>
              <a:t>In 1999 HUD required Fannie and Freddie to accept more loans with little or no down payment.</a:t>
            </a:r>
          </a:p>
          <a:p>
            <a:pPr lvl="1">
              <a:lnSpc>
                <a:spcPct val="92000"/>
              </a:lnSpc>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400" dirty="0" smtClean="0"/>
              <a:t>From 2002 onwards these institutions became highly leveraged</a:t>
            </a:r>
          </a:p>
          <a:p>
            <a:pPr lvl="1">
              <a:buNone/>
            </a:pPr>
            <a:endParaRPr lang="en-US" dirty="0" smtClean="0"/>
          </a:p>
          <a:p>
            <a:pPr lvl="1"/>
            <a:endParaRPr lang="en-US" dirty="0"/>
          </a:p>
        </p:txBody>
      </p:sp>
    </p:spTree>
    <p:extLst>
      <p:ext uri="{BB962C8B-B14F-4D97-AF65-F5344CB8AC3E}">
        <p14:creationId xmlns:p14="http://schemas.microsoft.com/office/powerpoint/2010/main" val="2670212098"/>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1399032"/>
          </a:xfrm>
        </p:spPr>
        <p:txBody>
          <a:bodyPr>
            <a:normAutofit/>
          </a:bodyPr>
          <a:lstStyle/>
          <a:p>
            <a:r>
              <a:rPr lang="en-US" dirty="0"/>
              <a:t>Developments in the financial </a:t>
            </a:r>
            <a:r>
              <a:rPr lang="en-US" dirty="0" smtClean="0"/>
              <a:t>market</a:t>
            </a:r>
            <a:endParaRPr lang="en-US" dirty="0"/>
          </a:p>
        </p:txBody>
      </p:sp>
      <p:sp>
        <p:nvSpPr>
          <p:cNvPr id="3" name="Content Placeholder 2"/>
          <p:cNvSpPr>
            <a:spLocks noGrp="1"/>
          </p:cNvSpPr>
          <p:nvPr>
            <p:ph idx="1"/>
          </p:nvPr>
        </p:nvSpPr>
        <p:spPr/>
        <p:txBody>
          <a:bodyPr/>
          <a:lstStyle/>
          <a:p>
            <a:r>
              <a:rPr lang="en-US" dirty="0" smtClean="0"/>
              <a:t>Development of shadow banking</a:t>
            </a:r>
          </a:p>
          <a:p>
            <a:r>
              <a:rPr lang="en-US" dirty="0" smtClean="0"/>
              <a:t>Securitization of mortgages</a:t>
            </a:r>
          </a:p>
          <a:p>
            <a:r>
              <a:rPr lang="en-US" dirty="0" smtClean="0"/>
              <a:t>Credit </a:t>
            </a:r>
            <a:r>
              <a:rPr lang="en-US" dirty="0"/>
              <a:t>D</a:t>
            </a:r>
            <a:r>
              <a:rPr lang="en-US" dirty="0" smtClean="0"/>
              <a:t>efault </a:t>
            </a:r>
            <a:r>
              <a:rPr lang="en-US" dirty="0"/>
              <a:t>S</a:t>
            </a:r>
            <a:r>
              <a:rPr lang="en-US" dirty="0" smtClean="0"/>
              <a:t>waps</a:t>
            </a:r>
          </a:p>
          <a:p>
            <a:pPr lvl="1"/>
            <a:endParaRPr lang="en-US"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1399032"/>
          </a:xfrm>
        </p:spPr>
        <p:txBody>
          <a:bodyPr>
            <a:normAutofit/>
          </a:bodyPr>
          <a:lstStyle/>
          <a:p>
            <a:r>
              <a:rPr lang="en-US" dirty="0"/>
              <a:t>Developments in the financial market</a:t>
            </a:r>
          </a:p>
        </p:txBody>
      </p:sp>
      <p:sp>
        <p:nvSpPr>
          <p:cNvPr id="3" name="Content Placeholder 2"/>
          <p:cNvSpPr>
            <a:spLocks noGrp="1"/>
          </p:cNvSpPr>
          <p:nvPr>
            <p:ph idx="1"/>
          </p:nvPr>
        </p:nvSpPr>
        <p:spPr/>
        <p:txBody>
          <a:bodyPr>
            <a:noAutofit/>
          </a:bodyPr>
          <a:lstStyle/>
          <a:p>
            <a:r>
              <a:rPr lang="en-US" sz="2800" dirty="0" smtClean="0"/>
              <a:t>Development of shadow banking</a:t>
            </a:r>
          </a:p>
          <a:p>
            <a:pPr lvl="1"/>
            <a:r>
              <a:rPr lang="en-GB" sz="2400" dirty="0" smtClean="0"/>
              <a:t>Refers to financial intermediaries , like Bear Stearns, Lehman Brothers, Goldman Sachs and Morgan Stanley, that perform a variety of services.  </a:t>
            </a:r>
          </a:p>
          <a:p>
            <a:pPr lvl="1"/>
            <a:r>
              <a:rPr lang="en-GB" sz="2400" dirty="0" smtClean="0"/>
              <a:t>They are not subject to regulations like banks since</a:t>
            </a:r>
            <a:r>
              <a:rPr lang="en-US" sz="2400" dirty="0" smtClean="0"/>
              <a:t> they do not accept deposits.  </a:t>
            </a:r>
          </a:p>
          <a:p>
            <a:pPr lvl="1"/>
            <a:r>
              <a:rPr lang="en-GB" sz="2400" dirty="0" smtClean="0"/>
              <a:t>Loans for residential housing could be leveraged by as much as 25 to 1, and as much as 60 to 1, when bundled together.</a:t>
            </a:r>
          </a:p>
          <a:p>
            <a:pPr lvl="1">
              <a:buNone/>
            </a:pPr>
            <a:endParaRPr lang="en-US" sz="2800" dirty="0" smtClean="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1399032"/>
          </a:xfrm>
        </p:spPr>
        <p:txBody>
          <a:bodyPr>
            <a:normAutofit/>
          </a:bodyPr>
          <a:lstStyle/>
          <a:p>
            <a:r>
              <a:rPr lang="en-US" dirty="0"/>
              <a:t>Developments in the financial market</a:t>
            </a:r>
          </a:p>
        </p:txBody>
      </p:sp>
      <p:sp>
        <p:nvSpPr>
          <p:cNvPr id="3" name="Content Placeholder 2"/>
          <p:cNvSpPr>
            <a:spLocks noGrp="1"/>
          </p:cNvSpPr>
          <p:nvPr>
            <p:ph idx="1"/>
          </p:nvPr>
        </p:nvSpPr>
        <p:spPr/>
        <p:txBody>
          <a:bodyPr/>
          <a:lstStyle/>
          <a:p>
            <a:r>
              <a:rPr lang="en-US" dirty="0" smtClean="0"/>
              <a:t>Securitization of mortgages</a:t>
            </a:r>
          </a:p>
          <a:p>
            <a:pPr lvl="1">
              <a:buNone/>
            </a:pPr>
            <a:endParaRPr lang="en-US" dirty="0" smtClean="0"/>
          </a:p>
          <a:p>
            <a:pPr lvl="1">
              <a:buNone/>
            </a:pPr>
            <a:r>
              <a:rPr lang="en-US" dirty="0" smtClean="0"/>
              <a:t>Fannie Mae, Freddie Mac </a:t>
            </a:r>
            <a:r>
              <a:rPr lang="en-US" dirty="0"/>
              <a:t>and investment banks pooled </a:t>
            </a:r>
            <a:r>
              <a:rPr lang="en-US" dirty="0" smtClean="0"/>
              <a:t>housing  mortgages and sold them as securities to the public.  Rated AAA securities due to the sustained rise in housing prices </a:t>
            </a:r>
          </a:p>
          <a:p>
            <a:pPr lvl="1"/>
            <a:endParaRPr lang="en-US"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1399032"/>
          </a:xfrm>
        </p:spPr>
        <p:txBody>
          <a:bodyPr>
            <a:normAutofit/>
          </a:bodyPr>
          <a:lstStyle/>
          <a:p>
            <a:r>
              <a:rPr lang="en-US" dirty="0"/>
              <a:t>Developments in the financial market</a:t>
            </a:r>
          </a:p>
        </p:txBody>
      </p:sp>
      <p:sp>
        <p:nvSpPr>
          <p:cNvPr id="3" name="Content Placeholder 2"/>
          <p:cNvSpPr>
            <a:spLocks noGrp="1"/>
          </p:cNvSpPr>
          <p:nvPr>
            <p:ph idx="1"/>
          </p:nvPr>
        </p:nvSpPr>
        <p:spPr/>
        <p:txBody>
          <a:bodyPr>
            <a:normAutofit/>
          </a:bodyPr>
          <a:lstStyle/>
          <a:p>
            <a:r>
              <a:rPr lang="en-US" dirty="0" smtClean="0"/>
              <a:t>Credit </a:t>
            </a:r>
            <a:r>
              <a:rPr lang="en-US" dirty="0"/>
              <a:t>D</a:t>
            </a:r>
            <a:r>
              <a:rPr lang="en-US" dirty="0" smtClean="0"/>
              <a:t>efault </a:t>
            </a:r>
            <a:r>
              <a:rPr lang="en-US" dirty="0"/>
              <a:t>S</a:t>
            </a:r>
            <a:r>
              <a:rPr lang="en-US" dirty="0" smtClean="0"/>
              <a:t>waps (CDS)</a:t>
            </a:r>
          </a:p>
          <a:p>
            <a:pPr lvl="1">
              <a:buNone/>
            </a:pPr>
            <a:endParaRPr lang="en-US" dirty="0" smtClean="0"/>
          </a:p>
          <a:p>
            <a:pPr lvl="1">
              <a:buNone/>
            </a:pPr>
            <a:r>
              <a:rPr lang="en-US" dirty="0" smtClean="0"/>
              <a:t>A contract between two parties.  The </a:t>
            </a:r>
            <a:r>
              <a:rPr lang="en-US" i="1" dirty="0" smtClean="0"/>
              <a:t>buyer</a:t>
            </a:r>
            <a:r>
              <a:rPr lang="en-US" dirty="0" smtClean="0"/>
              <a:t> makes periodic payments to the seller, and in return receives a compensation if an underlying bond or loan defaults. Used for speculative purposes besides hedging risk. CDSs bought to hedge the risk that mortgage backed securities fail, thus increasing the moral hazard problem. </a:t>
            </a:r>
            <a:endParaRPr lang="en-US"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Regulatory response</a:t>
            </a:r>
            <a:endParaRPr lang="en-US" dirty="0"/>
          </a:p>
        </p:txBody>
      </p:sp>
      <p:sp>
        <p:nvSpPr>
          <p:cNvPr id="3" name="Content Placeholder 2"/>
          <p:cNvSpPr>
            <a:spLocks noGrp="1"/>
          </p:cNvSpPr>
          <p:nvPr>
            <p:ph idx="1"/>
          </p:nvPr>
        </p:nvSpPr>
        <p:spPr/>
        <p:txBody>
          <a:bodyPr/>
          <a:lstStyle/>
          <a:p>
            <a:r>
              <a:rPr lang="en-US" dirty="0" smtClean="0"/>
              <a:t>The federal takeover of Fannie Mae and Freddie Mac </a:t>
            </a:r>
          </a:p>
          <a:p>
            <a:r>
              <a:rPr lang="en-US" dirty="0" smtClean="0"/>
              <a:t>Greater regulation of investment banks. Fed Chairman, Ben Bernanke, calls for liquidation of failing firms like Bear Stearns and correction of "moral hazard" in multi-party credit and default swaps.</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429768"/>
            <a:ext cx="8229600" cy="1399032"/>
          </a:xfrm>
        </p:spPr>
        <p:txBody>
          <a:bodyPr/>
          <a:lstStyle/>
          <a:p>
            <a:r>
              <a:rPr lang="en-US" b="1" dirty="0" smtClean="0"/>
              <a:t>Financial Markets</a:t>
            </a:r>
            <a:endParaRPr lang="en-US" b="1" dirty="0"/>
          </a:p>
        </p:txBody>
      </p:sp>
      <p:pic>
        <p:nvPicPr>
          <p:cNvPr id="4" name="Picture 7" descr="C:\Documents and Settings\rahmed\Local Settings\Temporary Internet Files\Content.IE5\BVQCK19B\MCj01495090000[1].wmf"/>
          <p:cNvPicPr>
            <a:picLocks noChangeAspect="1" noChangeArrowheads="1"/>
          </p:cNvPicPr>
          <p:nvPr/>
        </p:nvPicPr>
        <p:blipFill>
          <a:blip r:embed="rId2" cstate="print"/>
          <a:srcRect/>
          <a:stretch>
            <a:fillRect/>
          </a:stretch>
        </p:blipFill>
        <p:spPr bwMode="auto">
          <a:xfrm>
            <a:off x="5638800" y="1371600"/>
            <a:ext cx="3505200" cy="5274204"/>
          </a:xfrm>
          <a:prstGeom prst="rect">
            <a:avLst/>
          </a:prstGeom>
          <a:noFill/>
        </p:spPr>
      </p:pic>
      <p:sp>
        <p:nvSpPr>
          <p:cNvPr id="3" name="Content Placeholder 2"/>
          <p:cNvSpPr>
            <a:spLocks noGrp="1"/>
          </p:cNvSpPr>
          <p:nvPr>
            <p:ph idx="1"/>
          </p:nvPr>
        </p:nvSpPr>
        <p:spPr>
          <a:xfrm>
            <a:off x="457200" y="1882808"/>
            <a:ext cx="5715000" cy="4572000"/>
          </a:xfrm>
          <a:solidFill>
            <a:schemeClr val="tx2">
              <a:lumMod val="25000"/>
            </a:schemeClr>
          </a:solidFill>
        </p:spPr>
        <p:txBody>
          <a:bodyPr>
            <a:normAutofit lnSpcReduction="10000"/>
          </a:bodyPr>
          <a:lstStyle/>
          <a:p>
            <a:r>
              <a:rPr lang="en-US" dirty="0" smtClean="0">
                <a:solidFill>
                  <a:srgbClr val="FFFFFF"/>
                </a:solidFill>
              </a:rPr>
              <a:t>Financial markets play an important role in economic growth</a:t>
            </a:r>
          </a:p>
          <a:p>
            <a:r>
              <a:rPr lang="en-US" dirty="0" smtClean="0">
                <a:solidFill>
                  <a:srgbClr val="FFFFFF"/>
                </a:solidFill>
              </a:rPr>
              <a:t>Financial institutions act as middlemen between</a:t>
            </a:r>
          </a:p>
          <a:p>
            <a:pPr lvl="1"/>
            <a:r>
              <a:rPr lang="en-US" dirty="0" smtClean="0">
                <a:solidFill>
                  <a:srgbClr val="FFFFFF"/>
                </a:solidFill>
              </a:rPr>
              <a:t>Savers: those willing to supply </a:t>
            </a:r>
            <a:r>
              <a:rPr lang="en-US" dirty="0" err="1" smtClean="0">
                <a:solidFill>
                  <a:srgbClr val="FFFFFF"/>
                </a:solidFill>
              </a:rPr>
              <a:t>loanable</a:t>
            </a:r>
            <a:r>
              <a:rPr lang="en-US" dirty="0" smtClean="0">
                <a:solidFill>
                  <a:srgbClr val="FFFFFF"/>
                </a:solidFill>
              </a:rPr>
              <a:t> funds for a return</a:t>
            </a:r>
          </a:p>
          <a:p>
            <a:pPr lvl="1"/>
            <a:r>
              <a:rPr lang="en-US" dirty="0" smtClean="0">
                <a:solidFill>
                  <a:srgbClr val="FFFFFF"/>
                </a:solidFill>
              </a:rPr>
              <a:t>Borrowers: demanders for </a:t>
            </a:r>
            <a:r>
              <a:rPr lang="en-US" dirty="0" err="1" smtClean="0">
                <a:solidFill>
                  <a:srgbClr val="FFFFFF"/>
                </a:solidFill>
              </a:rPr>
              <a:t>loanable</a:t>
            </a:r>
            <a:r>
              <a:rPr lang="en-US" dirty="0" smtClean="0">
                <a:solidFill>
                  <a:srgbClr val="FFFFFF"/>
                </a:solidFill>
              </a:rPr>
              <a:t> funds for capital investment </a:t>
            </a:r>
            <a:endParaRPr lang="en-US" dirty="0">
              <a:solidFill>
                <a:srgbClr val="FFFFFF"/>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Asymmetric Information</a:t>
            </a:r>
            <a:endParaRPr lang="en-US" dirty="0"/>
          </a:p>
        </p:txBody>
      </p:sp>
      <p:sp>
        <p:nvSpPr>
          <p:cNvPr id="3" name="Content Placeholder 2"/>
          <p:cNvSpPr>
            <a:spLocks noGrp="1"/>
          </p:cNvSpPr>
          <p:nvPr>
            <p:ph idx="1"/>
          </p:nvPr>
        </p:nvSpPr>
        <p:spPr/>
        <p:txBody>
          <a:bodyPr>
            <a:normAutofit/>
          </a:bodyPr>
          <a:lstStyle/>
          <a:p>
            <a:r>
              <a:rPr lang="en-US" dirty="0" smtClean="0">
                <a:solidFill>
                  <a:srgbClr val="FFFFFF"/>
                </a:solidFill>
              </a:rPr>
              <a:t>In order to effectively perform its role, financial institutions need to deal with asymmetric information problems</a:t>
            </a:r>
          </a:p>
          <a:p>
            <a:r>
              <a:rPr lang="en-US" dirty="0" smtClean="0">
                <a:solidFill>
                  <a:srgbClr val="FFFFFF"/>
                </a:solidFill>
              </a:rPr>
              <a:t>Asymmetric information: one party to a transaction has more information than the other</a:t>
            </a:r>
          </a:p>
          <a:p>
            <a:r>
              <a:rPr lang="en-US" dirty="0" smtClean="0">
                <a:solidFill>
                  <a:srgbClr val="FFFFFF"/>
                </a:solidFill>
              </a:rPr>
              <a:t>Asymmetric information leads to:</a:t>
            </a:r>
          </a:p>
          <a:p>
            <a:pPr lvl="1"/>
            <a:r>
              <a:rPr lang="en-US" dirty="0" smtClean="0">
                <a:solidFill>
                  <a:srgbClr val="CCFF33"/>
                </a:solidFill>
              </a:rPr>
              <a:t>Adverse Selection</a:t>
            </a:r>
          </a:p>
          <a:p>
            <a:pPr lvl="1"/>
            <a:r>
              <a:rPr lang="en-US" dirty="0" smtClean="0">
                <a:solidFill>
                  <a:srgbClr val="CCFF33"/>
                </a:solidFill>
              </a:rPr>
              <a:t>Moral Hazard</a:t>
            </a:r>
          </a:p>
        </p:txBody>
      </p:sp>
      <p:pic>
        <p:nvPicPr>
          <p:cNvPr id="1029" name="Picture 5" descr="C:\Documents and Settings\rahmed\Local Settings\Temporary Internet Files\Content.IE5\CPBHL83M\MCj01494860000[1].wmf"/>
          <p:cNvPicPr>
            <a:picLocks noChangeAspect="1" noChangeArrowheads="1"/>
          </p:cNvPicPr>
          <p:nvPr/>
        </p:nvPicPr>
        <p:blipFill>
          <a:blip r:embed="rId2" cstate="print"/>
          <a:srcRect/>
          <a:stretch>
            <a:fillRect/>
          </a:stretch>
        </p:blipFill>
        <p:spPr bwMode="auto">
          <a:xfrm>
            <a:off x="6957588" y="4648200"/>
            <a:ext cx="2186412" cy="2109163"/>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Adverse Selection</a:t>
            </a:r>
            <a:endParaRPr lang="en-US" dirty="0"/>
          </a:p>
        </p:txBody>
      </p:sp>
      <p:sp>
        <p:nvSpPr>
          <p:cNvPr id="3" name="Content Placeholder 2"/>
          <p:cNvSpPr>
            <a:spLocks noGrp="1"/>
          </p:cNvSpPr>
          <p:nvPr>
            <p:ph idx="1"/>
          </p:nvPr>
        </p:nvSpPr>
        <p:spPr/>
        <p:txBody>
          <a:bodyPr/>
          <a:lstStyle/>
          <a:p>
            <a:r>
              <a:rPr lang="en-US" dirty="0" smtClean="0">
                <a:solidFill>
                  <a:srgbClr val="FFFFFF"/>
                </a:solidFill>
              </a:rPr>
              <a:t>When the quality of products cannot be determined at purchase, high quality products will be driven out of the market</a:t>
            </a:r>
          </a:p>
        </p:txBody>
      </p:sp>
      <p:pic>
        <p:nvPicPr>
          <p:cNvPr id="4" name="Picture 8" descr="C:\Documents and Settings\rahmed\Local Settings\Temporary Internet Files\Content.IE5\UJ25Q21E\MCj01498540000[1].wmf"/>
          <p:cNvPicPr>
            <a:picLocks noChangeAspect="1" noChangeArrowheads="1"/>
          </p:cNvPicPr>
          <p:nvPr/>
        </p:nvPicPr>
        <p:blipFill>
          <a:blip r:embed="rId2" cstate="print"/>
          <a:srcRect/>
          <a:stretch>
            <a:fillRect/>
          </a:stretch>
        </p:blipFill>
        <p:spPr bwMode="auto">
          <a:xfrm>
            <a:off x="5715000" y="3733800"/>
            <a:ext cx="2819400" cy="2957954"/>
          </a:xfrm>
          <a:prstGeom prst="rect">
            <a:avLst/>
          </a:prstGeom>
          <a:noFill/>
        </p:spPr>
      </p:pic>
      <p:pic>
        <p:nvPicPr>
          <p:cNvPr id="2053" name="Picture 5" descr="C:\Documents and Settings\rahmed\Local Settings\Temporary Internet Files\Content.IE5\EG1SPG5C\MCj04368920000[1].png"/>
          <p:cNvPicPr>
            <a:picLocks noChangeAspect="1" noChangeArrowheads="1"/>
          </p:cNvPicPr>
          <p:nvPr/>
        </p:nvPicPr>
        <p:blipFill>
          <a:blip r:embed="rId3" cstate="print"/>
          <a:srcRect/>
          <a:stretch>
            <a:fillRect/>
          </a:stretch>
        </p:blipFill>
        <p:spPr bwMode="auto">
          <a:xfrm>
            <a:off x="5772150" y="4400550"/>
            <a:ext cx="552450" cy="552450"/>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Adverse Selection: The Market for Lemons</a:t>
            </a:r>
            <a:endParaRPr lang="en-US" dirty="0"/>
          </a:p>
        </p:txBody>
      </p:sp>
      <p:sp>
        <p:nvSpPr>
          <p:cNvPr id="3" name="Content Placeholder 2"/>
          <p:cNvSpPr>
            <a:spLocks noGrp="1"/>
          </p:cNvSpPr>
          <p:nvPr>
            <p:ph idx="1"/>
          </p:nvPr>
        </p:nvSpPr>
        <p:spPr>
          <a:xfrm>
            <a:off x="457200" y="1882808"/>
            <a:ext cx="5867400" cy="4572000"/>
          </a:xfrm>
        </p:spPr>
        <p:txBody>
          <a:bodyPr/>
          <a:lstStyle/>
          <a:p>
            <a:r>
              <a:rPr lang="en-US" dirty="0" smtClean="0">
                <a:solidFill>
                  <a:srgbClr val="FFFFFF"/>
                </a:solidFill>
              </a:rPr>
              <a:t>The buyer does not know the quality of the product, but knows the quality distribution in the market</a:t>
            </a:r>
          </a:p>
          <a:p>
            <a:r>
              <a:rPr lang="en-US" dirty="0" smtClean="0">
                <a:solidFill>
                  <a:srgbClr val="FFFFFF"/>
                </a:solidFill>
              </a:rPr>
              <a:t>The buyer’s willingness to pay will always be less than the price of the high quality good driving them out of the market  </a:t>
            </a:r>
          </a:p>
        </p:txBody>
      </p:sp>
      <p:graphicFrame>
        <p:nvGraphicFramePr>
          <p:cNvPr id="5" name="Table 4"/>
          <p:cNvGraphicFramePr>
            <a:graphicFrameLocks noGrp="1"/>
          </p:cNvGraphicFramePr>
          <p:nvPr/>
        </p:nvGraphicFramePr>
        <p:xfrm>
          <a:off x="6172200" y="1676400"/>
          <a:ext cx="2743200" cy="1422400"/>
        </p:xfrm>
        <a:graphic>
          <a:graphicData uri="http://schemas.openxmlformats.org/drawingml/2006/table">
            <a:tbl>
              <a:tblPr firstRow="1" bandRow="1">
                <a:tableStyleId>{5940675A-B579-460E-94D1-54222C63F5DA}</a:tableStyleId>
              </a:tblPr>
              <a:tblGrid>
                <a:gridCol w="1371600"/>
                <a:gridCol w="1371600"/>
              </a:tblGrid>
              <a:tr h="711200">
                <a:tc>
                  <a:txBody>
                    <a:bodyPr/>
                    <a:lstStyle/>
                    <a:p>
                      <a:pPr algn="ctr"/>
                      <a:r>
                        <a:rPr lang="en-US" dirty="0" smtClean="0">
                          <a:solidFill>
                            <a:schemeClr val="bg1"/>
                          </a:solidFill>
                        </a:rPr>
                        <a:t>P of high quality</a:t>
                      </a:r>
                      <a:endParaRPr lang="en-US" dirty="0">
                        <a:solidFill>
                          <a:schemeClr val="bg1"/>
                        </a:solidFill>
                      </a:endParaRPr>
                    </a:p>
                  </a:txBody>
                  <a:tcPr>
                    <a:solidFill>
                      <a:srgbClr val="FFC000"/>
                    </a:solidFill>
                  </a:tcPr>
                </a:tc>
                <a:tc>
                  <a:txBody>
                    <a:bodyPr/>
                    <a:lstStyle/>
                    <a:p>
                      <a:pPr algn="ctr"/>
                      <a:r>
                        <a:rPr lang="en-US" dirty="0" smtClean="0">
                          <a:solidFill>
                            <a:schemeClr val="bg1"/>
                          </a:solidFill>
                        </a:rPr>
                        <a:t>100</a:t>
                      </a:r>
                      <a:endParaRPr lang="en-US" dirty="0">
                        <a:solidFill>
                          <a:schemeClr val="bg1"/>
                        </a:solidFill>
                      </a:endParaRPr>
                    </a:p>
                  </a:txBody>
                  <a:tcPr>
                    <a:solidFill>
                      <a:srgbClr val="FFC000"/>
                    </a:solidFill>
                  </a:tcPr>
                </a:tc>
              </a:tr>
              <a:tr h="711200">
                <a:tc>
                  <a:txBody>
                    <a:bodyPr/>
                    <a:lstStyle/>
                    <a:p>
                      <a:pPr algn="ctr"/>
                      <a:r>
                        <a:rPr lang="en-US" dirty="0" smtClean="0">
                          <a:solidFill>
                            <a:schemeClr val="bg1"/>
                          </a:solidFill>
                        </a:rPr>
                        <a:t>P of low quality</a:t>
                      </a:r>
                      <a:endParaRPr lang="en-US" dirty="0">
                        <a:solidFill>
                          <a:schemeClr val="bg1"/>
                        </a:solidFill>
                      </a:endParaRPr>
                    </a:p>
                  </a:txBody>
                  <a:tcPr>
                    <a:solidFill>
                      <a:srgbClr val="FFC000"/>
                    </a:solidFill>
                  </a:tcPr>
                </a:tc>
                <a:tc>
                  <a:txBody>
                    <a:bodyPr/>
                    <a:lstStyle/>
                    <a:p>
                      <a:pPr algn="ctr"/>
                      <a:r>
                        <a:rPr lang="en-US" dirty="0" smtClean="0">
                          <a:solidFill>
                            <a:schemeClr val="bg1"/>
                          </a:solidFill>
                        </a:rPr>
                        <a:t>60</a:t>
                      </a:r>
                      <a:endParaRPr lang="en-US" dirty="0">
                        <a:solidFill>
                          <a:schemeClr val="bg1"/>
                        </a:solidFill>
                      </a:endParaRPr>
                    </a:p>
                  </a:txBody>
                  <a:tcPr>
                    <a:solidFill>
                      <a:srgbClr val="FFC000"/>
                    </a:solidFill>
                  </a:tcPr>
                </a:tc>
              </a:tr>
            </a:tbl>
          </a:graphicData>
        </a:graphic>
      </p:graphicFrame>
      <p:sp>
        <p:nvSpPr>
          <p:cNvPr id="6" name="TextBox 5"/>
          <p:cNvSpPr txBox="1"/>
          <p:nvPr/>
        </p:nvSpPr>
        <p:spPr>
          <a:xfrm>
            <a:off x="6096000" y="3352800"/>
            <a:ext cx="2895600" cy="3170099"/>
          </a:xfrm>
          <a:prstGeom prst="rect">
            <a:avLst/>
          </a:prstGeom>
          <a:solidFill>
            <a:schemeClr val="bg2">
              <a:lumMod val="50000"/>
            </a:schemeClr>
          </a:solidFill>
        </p:spPr>
        <p:txBody>
          <a:bodyPr wrap="square" rtlCol="0">
            <a:spAutoFit/>
          </a:bodyPr>
          <a:lstStyle/>
          <a:p>
            <a:pPr>
              <a:buFont typeface="Arial" pitchFamily="34" charset="0"/>
              <a:buChar char="•"/>
            </a:pPr>
            <a:r>
              <a:rPr lang="en-US" sz="2000" dirty="0" smtClean="0"/>
              <a:t> With a 50% chance of getting a high quality good and risk averse or risk neutral buyers, the willingness to pay will not exceed $80</a:t>
            </a:r>
          </a:p>
          <a:p>
            <a:pPr>
              <a:buFont typeface="Arial" pitchFamily="34" charset="0"/>
              <a:buChar char="•"/>
            </a:pPr>
            <a:r>
              <a:rPr lang="en-US" sz="2000" dirty="0" smtClean="0"/>
              <a:t> </a:t>
            </a:r>
            <a:r>
              <a:rPr lang="en-US" sz="2000" dirty="0" smtClean="0">
                <a:solidFill>
                  <a:srgbClr val="CCFF33"/>
                </a:solidFill>
              </a:rPr>
              <a:t>Not high enough for the high quality goods to be traded</a:t>
            </a:r>
            <a:endParaRPr lang="en-US" sz="2000" dirty="0">
              <a:solidFill>
                <a:srgbClr val="CCFF33"/>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linds(horizontal)">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Adverse Selection and Financial Markets</a:t>
            </a:r>
            <a:endParaRPr lang="en-US" dirty="0"/>
          </a:p>
        </p:txBody>
      </p:sp>
      <p:sp>
        <p:nvSpPr>
          <p:cNvPr id="3" name="Content Placeholder 2"/>
          <p:cNvSpPr>
            <a:spLocks noGrp="1"/>
          </p:cNvSpPr>
          <p:nvPr>
            <p:ph idx="1"/>
          </p:nvPr>
        </p:nvSpPr>
        <p:spPr/>
        <p:txBody>
          <a:bodyPr>
            <a:normAutofit/>
          </a:bodyPr>
          <a:lstStyle/>
          <a:p>
            <a:r>
              <a:rPr lang="en-US" dirty="0" smtClean="0">
                <a:solidFill>
                  <a:srgbClr val="FFFFFF"/>
                </a:solidFill>
              </a:rPr>
              <a:t>Borrowers vary in terms of the risks they undertake</a:t>
            </a:r>
          </a:p>
          <a:p>
            <a:r>
              <a:rPr lang="en-US" dirty="0" smtClean="0">
                <a:solidFill>
                  <a:srgbClr val="FFFFFF"/>
                </a:solidFill>
              </a:rPr>
              <a:t>Higher return involves higher risk</a:t>
            </a:r>
          </a:p>
          <a:p>
            <a:r>
              <a:rPr lang="en-US" dirty="0" smtClean="0">
                <a:solidFill>
                  <a:srgbClr val="FFFFFF"/>
                </a:solidFill>
              </a:rPr>
              <a:t>Potential bad credit risks are the ones who most actively seek out a loan</a:t>
            </a:r>
          </a:p>
          <a:p>
            <a:r>
              <a:rPr lang="en-US" dirty="0" smtClean="0">
                <a:solidFill>
                  <a:srgbClr val="FFFFFF"/>
                </a:solidFill>
              </a:rPr>
              <a:t>If the interest rate rises to match the average risk in the market, risky borrowers will still want to take out a loan, i.e., more lemons will be attracted</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image" Target="../media/image2.jpeg"/></Relationships>
</file>

<file path=ppt/theme/theme1.xml><?xml version="1.0" encoding="utf-8"?>
<a:theme xmlns:a="http://schemas.openxmlformats.org/drawingml/2006/main" name="Verve">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Ver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Paper">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ppt/theme/themeOverride1.xml><?xml version="1.0" encoding="utf-8"?>
<a:themeOverride xmlns:a="http://schemas.openxmlformats.org/drawingml/2006/main">
  <a:clrScheme name="Custom 11">
    <a:dk1>
      <a:sysClr val="windowText" lastClr="000000"/>
    </a:dk1>
    <a:lt1>
      <a:sysClr val="window" lastClr="FFFFFF"/>
    </a:lt1>
    <a:dk2>
      <a:srgbClr val="FFFFFF"/>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themeOverride>
</file>

<file path=ppt/theme/themeOverride2.xml><?xml version="1.0" encoding="utf-8"?>
<a:themeOverride xmlns:a="http://schemas.openxmlformats.org/drawingml/2006/main">
  <a:clrScheme name="Custom 11">
    <a:dk1>
      <a:sysClr val="windowText" lastClr="000000"/>
    </a:dk1>
    <a:lt1>
      <a:sysClr val="window" lastClr="FFFFFF"/>
    </a:lt1>
    <a:dk2>
      <a:srgbClr val="FFFFFF"/>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themeOverride>
</file>

<file path=ppt/theme/themeOverride3.xml><?xml version="1.0" encoding="utf-8"?>
<a:themeOverride xmlns:a="http://schemas.openxmlformats.org/drawingml/2006/main">
  <a:clrScheme name="Custom 11">
    <a:dk1>
      <a:sysClr val="windowText" lastClr="000000"/>
    </a:dk1>
    <a:lt1>
      <a:sysClr val="window" lastClr="FFFFFF"/>
    </a:lt1>
    <a:dk2>
      <a:srgbClr val="FFFFFF"/>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themeOverride>
</file>

<file path=ppt/theme/themeOverride4.xml><?xml version="1.0" encoding="utf-8"?>
<a:themeOverride xmlns:a="http://schemas.openxmlformats.org/drawingml/2006/main">
  <a:clrScheme name="Custom 11">
    <a:dk1>
      <a:sysClr val="windowText" lastClr="000000"/>
    </a:dk1>
    <a:lt1>
      <a:sysClr val="window" lastClr="FFFFFF"/>
    </a:lt1>
    <a:dk2>
      <a:srgbClr val="FFFFFF"/>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themeOverride>
</file>

<file path=ppt/theme/themeOverride5.xml><?xml version="1.0" encoding="utf-8"?>
<a:themeOverride xmlns:a="http://schemas.openxmlformats.org/drawingml/2006/main">
  <a:clrScheme name="Custom 11">
    <a:dk1>
      <a:sysClr val="windowText" lastClr="000000"/>
    </a:dk1>
    <a:lt1>
      <a:sysClr val="window" lastClr="FFFFFF"/>
    </a:lt1>
    <a:dk2>
      <a:srgbClr val="FFFFFF"/>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themeOverride>
</file>

<file path=ppt/theme/themeOverride6.xml><?xml version="1.0" encoding="utf-8"?>
<a:themeOverride xmlns:a="http://schemas.openxmlformats.org/drawingml/2006/main">
  <a:clrScheme name="Custom 11">
    <a:dk1>
      <a:sysClr val="windowText" lastClr="000000"/>
    </a:dk1>
    <a:lt1>
      <a:sysClr val="window" lastClr="FFFFFF"/>
    </a:lt1>
    <a:dk2>
      <a:srgbClr val="FFFFFF"/>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documentManagement/>
</p:properties>
</file>

<file path=customXml/item2.xml><?xml version="1.0" encoding="utf-8"?>
<ct:contentTypeSchema xmlns:ct="http://schemas.microsoft.com/office/2006/metadata/contentType" xmlns:ma="http://schemas.microsoft.com/office/2006/metadata/properties/metaAttributes" ct:_="" ma:_="" ma:contentTypeName="Unknown Document Type" ma:contentTypeID="0x010104" ma:contentTypeVersion="0" ma:contentTypeDescription="" ma:contentTypeScope="" ma:versionID="279c20c3caf3300dae6b438536eb8c56">
  <xsd:schema xmlns:xsd="http://www.w3.org/2001/XMLSchema" xmlns:p="http://schemas.microsoft.com/office/2006/metadata/properties" targetNamespace="http://schemas.microsoft.com/office/2006/metadata/properties" ma:root="true" ma:fieldsID="0d2e1ca116041f9e11471c52c4c9d602">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53FB154-B6B7-435E-9517-314F3D271242}">
  <ds:schemaRefs>
    <ds:schemaRef ds:uri="http://schemas.microsoft.com/office/2006/documentManagement/types"/>
    <ds:schemaRef ds:uri="http://purl.org/dc/elements/1.1/"/>
    <ds:schemaRef ds:uri="http://schemas.microsoft.com/office/2006/metadata/properties"/>
    <ds:schemaRef ds:uri="http://schemas.openxmlformats.org/package/2006/metadata/core-properties"/>
    <ds:schemaRef ds:uri="http://purl.org/dc/terms/"/>
    <ds:schemaRef ds:uri="http://www.w3.org/XML/1998/namespace"/>
    <ds:schemaRef ds:uri="http://purl.org/dc/dcmitype/"/>
  </ds:schemaRefs>
</ds:datastoreItem>
</file>

<file path=customXml/itemProps2.xml><?xml version="1.0" encoding="utf-8"?>
<ds:datastoreItem xmlns:ds="http://schemas.openxmlformats.org/officeDocument/2006/customXml" ds:itemID="{0070B042-22AD-40F9-92ED-DA7A6B463D3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3.xml><?xml version="1.0" encoding="utf-8"?>
<ds:datastoreItem xmlns:ds="http://schemas.openxmlformats.org/officeDocument/2006/customXml" ds:itemID="{04A67C4B-FBE6-4EAA-A554-6708CEFD056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Verve</Template>
  <TotalTime>10224</TotalTime>
  <Words>2247</Words>
  <Application>Microsoft Office PowerPoint</Application>
  <PresentationFormat>On-screen Show (4:3)</PresentationFormat>
  <Paragraphs>246</Paragraphs>
  <Slides>46</Slides>
  <Notes>0</Notes>
  <HiddenSlides>0</HiddenSlides>
  <MMClips>0</MMClips>
  <ScaleCrop>false</ScaleCrop>
  <HeadingPairs>
    <vt:vector size="4" baseType="variant">
      <vt:variant>
        <vt:lpstr>Theme</vt:lpstr>
      </vt:variant>
      <vt:variant>
        <vt:i4>2</vt:i4>
      </vt:variant>
      <vt:variant>
        <vt:lpstr>Slide Titles</vt:lpstr>
      </vt:variant>
      <vt:variant>
        <vt:i4>46</vt:i4>
      </vt:variant>
    </vt:vector>
  </HeadingPairs>
  <TitlesOfParts>
    <vt:vector size="48" baseType="lpstr">
      <vt:lpstr>Verve</vt:lpstr>
      <vt:lpstr>Paper</vt:lpstr>
      <vt:lpstr>Public Policy and Financial Crises </vt:lpstr>
      <vt:lpstr>Purpose</vt:lpstr>
      <vt:lpstr>Definition</vt:lpstr>
      <vt:lpstr>Types of Financial Crises</vt:lpstr>
      <vt:lpstr>Financial Markets</vt:lpstr>
      <vt:lpstr>Asymmetric Information</vt:lpstr>
      <vt:lpstr>Adverse Selection</vt:lpstr>
      <vt:lpstr>Adverse Selection: The Market for Lemons</vt:lpstr>
      <vt:lpstr>Adverse Selection and Financial Markets</vt:lpstr>
      <vt:lpstr>Adverse Selection and Financial Markets</vt:lpstr>
      <vt:lpstr>Moral Hazard</vt:lpstr>
      <vt:lpstr>Moral Hazard and Financial Markets</vt:lpstr>
      <vt:lpstr>Asymmetric Information and Market Failure</vt:lpstr>
      <vt:lpstr>Financial Institutions and information problems</vt:lpstr>
      <vt:lpstr>Financial Instability</vt:lpstr>
      <vt:lpstr>Risk Factors</vt:lpstr>
      <vt:lpstr>1. Bank Failure</vt:lpstr>
      <vt:lpstr>1. Bank Failure</vt:lpstr>
      <vt:lpstr>1. Bank Failure</vt:lpstr>
      <vt:lpstr>History of US banking</vt:lpstr>
      <vt:lpstr>History of US banking</vt:lpstr>
      <vt:lpstr>History of US banking</vt:lpstr>
      <vt:lpstr>2. East Asian Financial Crisis</vt:lpstr>
      <vt:lpstr>2. East Asian Financial Crisis</vt:lpstr>
      <vt:lpstr>The Foreign Exchange Market</vt:lpstr>
      <vt:lpstr>The Foreign Exchange Market</vt:lpstr>
      <vt:lpstr>The Foreign Exchange Market</vt:lpstr>
      <vt:lpstr>The Onset of the crisis</vt:lpstr>
      <vt:lpstr>The Onset of the crisis</vt:lpstr>
      <vt:lpstr>The Currency Crisis</vt:lpstr>
      <vt:lpstr>From the Currency Crisis to the Financial Crisis</vt:lpstr>
      <vt:lpstr>US Financial Crisis 2007- ?</vt:lpstr>
      <vt:lpstr>US Financial Crisis 2007- ?</vt:lpstr>
      <vt:lpstr>Identifying a Housing Bubble</vt:lpstr>
      <vt:lpstr>Identifying a Housing Bubble</vt:lpstr>
      <vt:lpstr>From the Housing Bubble to the Recession</vt:lpstr>
      <vt:lpstr>A Significant Impact on the Economy</vt:lpstr>
      <vt:lpstr>Government Policies</vt:lpstr>
      <vt:lpstr>Government Policies</vt:lpstr>
      <vt:lpstr>Government Policies</vt:lpstr>
      <vt:lpstr>Government Policies</vt:lpstr>
      <vt:lpstr>Developments in the financial market</vt:lpstr>
      <vt:lpstr>Developments in the financial market</vt:lpstr>
      <vt:lpstr>Developments in the financial market</vt:lpstr>
      <vt:lpstr>Developments in the financial market</vt:lpstr>
      <vt:lpstr>Regulatory response</vt:lpstr>
    </vt:vector>
  </TitlesOfParts>
  <Company>Trinity College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Public Policy and Financial Crises </dc:title>
  <dc:creator>Information Technology</dc:creator>
  <cp:lastModifiedBy>deleteme</cp:lastModifiedBy>
  <cp:revision>221</cp:revision>
  <dcterms:created xsi:type="dcterms:W3CDTF">2009-04-16T01:21:00Z</dcterms:created>
  <dcterms:modified xsi:type="dcterms:W3CDTF">2013-04-25T21:07:45Z</dcterms:modified>
</cp:coreProperties>
</file>