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817" r:id="rId15"/>
    <p:sldMasterId id="2147484016" r:id="rId16"/>
  </p:sldMasterIdLst>
  <p:notesMasterIdLst>
    <p:notesMasterId r:id="rId57"/>
  </p:notesMasterIdLst>
  <p:sldIdLst>
    <p:sldId id="770" r:id="rId17"/>
    <p:sldId id="727" r:id="rId18"/>
    <p:sldId id="730" r:id="rId19"/>
    <p:sldId id="731" r:id="rId20"/>
    <p:sldId id="733" r:id="rId21"/>
    <p:sldId id="768" r:id="rId22"/>
    <p:sldId id="735" r:id="rId23"/>
    <p:sldId id="786" r:id="rId24"/>
    <p:sldId id="787" r:id="rId25"/>
    <p:sldId id="788" r:id="rId26"/>
    <p:sldId id="771" r:id="rId27"/>
    <p:sldId id="737" r:id="rId28"/>
    <p:sldId id="746" r:id="rId29"/>
    <p:sldId id="747" r:id="rId30"/>
    <p:sldId id="782" r:id="rId31"/>
    <p:sldId id="793" r:id="rId32"/>
    <p:sldId id="774" r:id="rId33"/>
    <p:sldId id="773" r:id="rId34"/>
    <p:sldId id="748" r:id="rId35"/>
    <p:sldId id="749" r:id="rId36"/>
    <p:sldId id="776" r:id="rId37"/>
    <p:sldId id="750" r:id="rId38"/>
    <p:sldId id="781" r:id="rId39"/>
    <p:sldId id="780" r:id="rId40"/>
    <p:sldId id="794" r:id="rId41"/>
    <p:sldId id="783" r:id="rId42"/>
    <p:sldId id="784" r:id="rId43"/>
    <p:sldId id="751" r:id="rId44"/>
    <p:sldId id="753" r:id="rId45"/>
    <p:sldId id="795" r:id="rId46"/>
    <p:sldId id="790" r:id="rId47"/>
    <p:sldId id="792" r:id="rId48"/>
    <p:sldId id="785" r:id="rId49"/>
    <p:sldId id="791" r:id="rId50"/>
    <p:sldId id="760" r:id="rId51"/>
    <p:sldId id="761" r:id="rId52"/>
    <p:sldId id="762" r:id="rId53"/>
    <p:sldId id="763" r:id="rId54"/>
    <p:sldId id="796" r:id="rId55"/>
    <p:sldId id="797" r:id="rId56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FF66"/>
    <a:srgbClr val="000000"/>
    <a:srgbClr val="660066"/>
    <a:srgbClr val="660033"/>
    <a:srgbClr val="663300"/>
    <a:srgbClr val="FF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0" autoAdjust="0"/>
    <p:restoredTop sz="84666" autoAdjust="0"/>
  </p:normalViewPr>
  <p:slideViewPr>
    <p:cSldViewPr snapToGrid="0">
      <p:cViewPr varScale="1">
        <p:scale>
          <a:sx n="74" d="100"/>
          <a:sy n="74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70" y="72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tags" Target="tags/tag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presProps" Target="pres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55245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213225"/>
            <a:ext cx="54864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6D6A943F-821C-4C04-B421-A3B62E8B2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7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22C50-AD84-49B4-8EC3-B40D7BF0944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7788" y="8707438"/>
            <a:ext cx="29892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43" tIns="44972" rIns="89943" bIns="44972" anchor="b"/>
          <a:lstStyle/>
          <a:p>
            <a:pPr algn="r" defTabSz="898525"/>
            <a:fld id="{74D20D34-95C1-4DF8-AD8C-79A0951C3BF7}" type="slidenum">
              <a:rPr lang="en-US" sz="1100"/>
              <a:pPr algn="r" defTabSz="898525"/>
              <a:t>30</a:t>
            </a:fld>
            <a:endParaRPr lang="en-US" sz="110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6275"/>
            <a:ext cx="4602162" cy="3452813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54513"/>
            <a:ext cx="5084763" cy="4127500"/>
          </a:xfrm>
          <a:noFill/>
          <a:ln/>
        </p:spPr>
        <p:txBody>
          <a:bodyPr lIns="89943" tIns="44972" rIns="89943" bIns="4497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0" y="0"/>
            <a:ext cx="109537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Oval 7"/>
          <p:cNvSpPr>
            <a:spLocks noChangeArrowheads="1"/>
          </p:cNvSpPr>
          <p:nvPr userDrawn="1"/>
        </p:nvSpPr>
        <p:spPr bwMode="auto">
          <a:xfrm>
            <a:off x="409575" y="352425"/>
            <a:ext cx="1428750" cy="13525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1187450" y="2222500"/>
            <a:ext cx="7842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100" b="1" u="none">
                <a:solidFill>
                  <a:srgbClr val="FF5357"/>
                </a:solidFill>
              </a:rPr>
              <a:t>P</a:t>
            </a:r>
            <a:r>
              <a:rPr lang="en-US" sz="17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R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I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N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C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I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P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L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E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S  O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F</a:t>
            </a:r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1193800" y="2624138"/>
            <a:ext cx="78359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u="none">
                <a:latin typeface="Times New Roman" pitchFamily="18" charset="0"/>
              </a:rPr>
              <a:t>E</a:t>
            </a:r>
            <a:r>
              <a:rPr lang="en-US" sz="2800" u="none">
                <a:latin typeface="Times New Roman" pitchFamily="18" charset="0"/>
              </a:rPr>
              <a:t> </a:t>
            </a:r>
            <a:r>
              <a:rPr lang="en-US" sz="4500" u="none">
                <a:latin typeface="Times New Roman" pitchFamily="18" charset="0"/>
              </a:rPr>
              <a:t>C</a:t>
            </a:r>
            <a:r>
              <a:rPr lang="en-US" sz="2800" u="none">
                <a:latin typeface="Times New Roman" pitchFamily="18" charset="0"/>
              </a:rPr>
              <a:t> </a:t>
            </a:r>
            <a:r>
              <a:rPr lang="en-US" sz="4500" u="none">
                <a:latin typeface="Times New Roman" pitchFamily="18" charset="0"/>
              </a:rPr>
              <a:t>O</a:t>
            </a:r>
            <a:r>
              <a:rPr lang="en-US" sz="2800" u="none">
                <a:latin typeface="Times New Roman" pitchFamily="18" charset="0"/>
              </a:rPr>
              <a:t> </a:t>
            </a:r>
            <a:r>
              <a:rPr lang="en-US" sz="4500" u="none">
                <a:latin typeface="Times New Roman" pitchFamily="18" charset="0"/>
              </a:rPr>
              <a:t>N</a:t>
            </a:r>
            <a:r>
              <a:rPr lang="en-US" sz="2800" u="none">
                <a:latin typeface="Times New Roman" pitchFamily="18" charset="0"/>
              </a:rPr>
              <a:t> </a:t>
            </a:r>
            <a:r>
              <a:rPr lang="en-US" sz="4500" u="none">
                <a:latin typeface="Times New Roman" pitchFamily="18" charset="0"/>
              </a:rPr>
              <a:t>O</a:t>
            </a:r>
            <a:r>
              <a:rPr lang="en-US" sz="2800" u="none">
                <a:latin typeface="Times New Roman" pitchFamily="18" charset="0"/>
              </a:rPr>
              <a:t> </a:t>
            </a:r>
            <a:r>
              <a:rPr lang="en-US" sz="4500" u="none">
                <a:latin typeface="Times New Roman" pitchFamily="18" charset="0"/>
              </a:rPr>
              <a:t>M</a:t>
            </a:r>
            <a:r>
              <a:rPr lang="en-US" sz="2800" u="none">
                <a:latin typeface="Times New Roman" pitchFamily="18" charset="0"/>
              </a:rPr>
              <a:t> </a:t>
            </a:r>
            <a:r>
              <a:rPr lang="en-US" sz="4500" u="none">
                <a:latin typeface="Times New Roman" pitchFamily="18" charset="0"/>
              </a:rPr>
              <a:t>I</a:t>
            </a:r>
            <a:r>
              <a:rPr lang="en-US" sz="2800" u="none">
                <a:latin typeface="Times New Roman" pitchFamily="18" charset="0"/>
              </a:rPr>
              <a:t> </a:t>
            </a:r>
            <a:r>
              <a:rPr lang="en-US" sz="4500" u="none">
                <a:latin typeface="Times New Roman" pitchFamily="18" charset="0"/>
              </a:rPr>
              <a:t>C</a:t>
            </a:r>
            <a:r>
              <a:rPr lang="en-US" sz="2800" u="none">
                <a:latin typeface="Times New Roman" pitchFamily="18" charset="0"/>
              </a:rPr>
              <a:t> </a:t>
            </a:r>
            <a:r>
              <a:rPr lang="en-US" sz="4500" u="none">
                <a:latin typeface="Times New Roman" pitchFamily="18" charset="0"/>
              </a:rPr>
              <a:t>S</a:t>
            </a:r>
            <a:endParaRPr lang="en-US" sz="1900" b="1" u="none"/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1189038" y="3419475"/>
            <a:ext cx="78406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100" b="1" u="none">
                <a:solidFill>
                  <a:srgbClr val="FF5357"/>
                </a:solidFill>
              </a:rPr>
              <a:t>F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O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U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R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T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H   E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D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I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T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I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O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N</a:t>
            </a:r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>
            <a:off x="3781425" y="2638425"/>
            <a:ext cx="2633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3619500" y="3386138"/>
            <a:ext cx="2995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1209675" y="6457950"/>
            <a:ext cx="780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i="1" u="none">
                <a:solidFill>
                  <a:srgbClr val="969696"/>
                </a:solidFill>
                <a:latin typeface="Times New Roman" pitchFamily="18" charset="0"/>
              </a:rPr>
              <a:t>© 2006 Thomson South-Western, all rights reserved</a:t>
            </a:r>
          </a:p>
        </p:txBody>
      </p:sp>
      <p:sp>
        <p:nvSpPr>
          <p:cNvPr id="10" name="Text Box 15"/>
          <p:cNvSpPr txBox="1">
            <a:spLocks noChangeArrowheads="1"/>
          </p:cNvSpPr>
          <p:nvPr userDrawn="1"/>
        </p:nvSpPr>
        <p:spPr bwMode="auto">
          <a:xfrm>
            <a:off x="1189038" y="4257675"/>
            <a:ext cx="78406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u="none">
                <a:solidFill>
                  <a:srgbClr val="0066CC"/>
                </a:solidFill>
              </a:rPr>
              <a:t>N.  G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R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E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G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O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R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Y  M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A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N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K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I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W</a:t>
            </a:r>
          </a:p>
        </p:txBody>
      </p: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1189038" y="5238750"/>
            <a:ext cx="78406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300" b="1" u="none">
                <a:solidFill>
                  <a:srgbClr val="008080"/>
                </a:solidFill>
              </a:rPr>
              <a:t>PowerPoint</a:t>
            </a:r>
            <a:r>
              <a:rPr lang="en-US" sz="2300" b="1" u="none" baseline="30000">
                <a:solidFill>
                  <a:srgbClr val="008080"/>
                </a:solidFill>
              </a:rPr>
              <a:t>®</a:t>
            </a:r>
            <a:r>
              <a:rPr lang="en-US" sz="2300" b="1" u="none">
                <a:solidFill>
                  <a:srgbClr val="008080"/>
                </a:solidFill>
              </a:rPr>
              <a:t> Slides</a:t>
            </a:r>
          </a:p>
          <a:p>
            <a:pPr algn="ctr">
              <a:defRPr/>
            </a:pPr>
            <a:r>
              <a:rPr lang="en-US" sz="2300" b="1" u="none">
                <a:solidFill>
                  <a:srgbClr val="008080"/>
                </a:solidFill>
              </a:rPr>
              <a:t>by Kathryn Nantz and Laurence Miners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16</a:t>
            </a:r>
            <a:r>
              <a:rPr lang="en-US" b="0"/>
              <a:t>  OLIGOPOLY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2413"/>
            <a:ext cx="2057400" cy="5873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2413"/>
            <a:ext cx="6019800" cy="5873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16</a:t>
            </a:r>
            <a:r>
              <a:rPr lang="en-US" b="0"/>
              <a:t>  OLIGOPOLY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89FF2-10FC-4F2D-AF64-44CC3E763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7DDFE-EF8E-4F07-9603-5B776FB2A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32989-34A5-488E-B2C1-CEBB1C818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B8C1-15B2-4B27-B388-2CCE96433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C1EAF-0D8D-4C3D-8694-BF0B86057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63A7-9A16-46A8-8B1F-7E47BD290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BD53-2390-4905-A4EE-97914F82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476A4-74D5-4D62-910D-AC916252C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73A80-157D-4FE8-9F09-F38E30A41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51619-5A23-4613-89FE-1CE9B0D83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E6573-797D-4CB3-8B08-30F6130B6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51AF-BA61-49A9-93CD-B81E2906B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95FE2BE-3EBC-4D54-B574-4DC2C980B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A566-516C-43F2-830A-74EFBB07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B6E78-0055-4413-8B37-704E0E7CE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4DD4-38EF-42C3-A90D-41CF10947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9335-768D-43FC-A5F6-E8C610F6F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C2EE-6DE5-42F8-B90A-920F82706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FC13-4763-46E8-92DA-E2EDC1F38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9EE3-E2E3-4081-BA2B-8AED7F6F0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0B4C-FE10-4F06-9BB4-AFA2DAE91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A7F4-E18B-428F-8615-3E99C4167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66E1A9-8A9F-4953-A2A2-850453B4B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EDA6F-6E24-4D21-A74F-989B8076A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9AE866D-7226-4360-B8A0-35E02EB25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304F7-F4A2-4149-97B4-B0AB141E8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5F38A8F-5AB1-43E0-B039-71AF9D651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EFEA0-6909-412F-A600-830EDF4FB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5DCAFA-79F0-43F3-8FF6-56484A095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6272C84-D40C-4798-B43D-14EB2A87C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6DD75-80A8-48DC-AB07-2D57045F7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13B5F-5D7F-4ACC-BE50-ED0B005B7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469DB-EA75-4FAB-95B4-6A7035275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16</a:t>
            </a:r>
            <a:r>
              <a:rPr lang="en-US" b="0"/>
              <a:t>  OLIGOPOLY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9685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9685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16</a:t>
            </a:r>
            <a:r>
              <a:rPr lang="en-US" b="0"/>
              <a:t>  OLIGOPOLY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752475"/>
            <a:ext cx="2068512" cy="5741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52475"/>
            <a:ext cx="6056313" cy="5741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1713"/>
            <a:ext cx="4038600" cy="512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1713"/>
            <a:ext cx="4038600" cy="512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16</a:t>
            </a:r>
            <a:r>
              <a:rPr lang="en-US" b="0"/>
              <a:t>  OLIGOPOLY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16</a:t>
            </a:r>
            <a:r>
              <a:rPr lang="en-US" b="0"/>
              <a:t>  OLIGOPOLY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16</a:t>
            </a:r>
            <a:r>
              <a:rPr lang="en-US" b="0"/>
              <a:t>  OLIGOPOLY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16</a:t>
            </a:r>
            <a:r>
              <a:rPr lang="en-US" b="0"/>
              <a:t>  OLIGOPOLY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16</a:t>
            </a:r>
            <a:r>
              <a:rPr lang="en-US" b="0"/>
              <a:t>  OLIGOPOLY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16</a:t>
            </a:r>
            <a:r>
              <a:rPr lang="en-US" b="0"/>
              <a:t>  OLIGOPOLY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09600"/>
            <a:ext cx="207645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07695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2413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01713"/>
            <a:ext cx="82296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975" y="6361113"/>
            <a:ext cx="785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700" b="1" u="none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r>
              <a:rPr lang="en-US"/>
              <a:t>CHAPTER 16  OLIGOPOLY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432800" y="6367463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fld id="{A5B3B5C1-6693-4FB9-A446-ED4B57211840}" type="slidenum">
              <a:rPr lang="en-US" sz="1700" u="none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 sz="1700" u="none">
              <a:solidFill>
                <a:srgbClr val="77777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45000"/>
        </a:spcBef>
        <a:spcAft>
          <a:spcPct val="0"/>
        </a:spcAft>
        <a:buClr>
          <a:srgbClr val="00B85C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130000"/>
        <a:buChar char="•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80"/>
        </a:buClr>
        <a:buSzPct val="110000"/>
        <a:buFont typeface="Arial" charset="0"/>
        <a:buChar char="-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ure Background Art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95288"/>
            <a:ext cx="9144000" cy="606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1443" name="Text Box 3"/>
          <p:cNvSpPr txBox="1">
            <a:spLocks noChangeArrowheads="1"/>
          </p:cNvSpPr>
          <p:nvPr/>
        </p:nvSpPr>
        <p:spPr bwMode="auto">
          <a:xfrm rot="-21600000">
            <a:off x="6934200" y="6721475"/>
            <a:ext cx="151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u="none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latin typeface="Times New Roman" pitchFamily="18" charset="0"/>
              </a:rPr>
              <a:t> 2007 Thomson South-Western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ure Background Art"/>
          <p:cNvPicPr>
            <a:picLocks noChangeAspect="1" noChangeArrowheads="1"/>
          </p:cNvPicPr>
          <p:nvPr/>
        </p:nvPicPr>
        <p:blipFill>
          <a:blip r:embed="rId13" cstate="print"/>
          <a:srcRect t="2173" r="1666" b="2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2467" name="Text Box 3"/>
          <p:cNvSpPr txBox="1">
            <a:spLocks noChangeArrowheads="1"/>
          </p:cNvSpPr>
          <p:nvPr/>
        </p:nvSpPr>
        <p:spPr bwMode="auto">
          <a:xfrm rot="-21600000">
            <a:off x="7239000" y="6569075"/>
            <a:ext cx="151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u="none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latin typeface="Times New Roman" pitchFamily="18" charset="0"/>
              </a:rPr>
              <a:t> 2007 Thomson South-Western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A9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3491" name="Rectangle 3"/>
          <p:cNvSpPr>
            <a:spLocks noChangeArrowheads="1"/>
          </p:cNvSpPr>
          <p:nvPr/>
        </p:nvSpPr>
        <p:spPr bwMode="auto">
          <a:xfrm>
            <a:off x="457200" y="152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u="none">
                <a:solidFill>
                  <a:schemeClr val="bg1"/>
                </a:solidFill>
                <a:latin typeface="Times New Roman" pitchFamily="18" charset="0"/>
              </a:rPr>
              <a:t>Summary</a:t>
            </a:r>
          </a:p>
        </p:txBody>
      </p:sp>
      <p:sp>
        <p:nvSpPr>
          <p:cNvPr id="703492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3493" name="Text Box 5"/>
          <p:cNvSpPr txBox="1">
            <a:spLocks noChangeArrowheads="1"/>
          </p:cNvSpPr>
          <p:nvPr/>
        </p:nvSpPr>
        <p:spPr bwMode="auto">
          <a:xfrm rot="-21600000">
            <a:off x="6934200" y="6721475"/>
            <a:ext cx="151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u="none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solidFill>
                  <a:schemeClr val="bg1"/>
                </a:solidFill>
                <a:latin typeface="Times New Roman" pitchFamily="18" charset="0"/>
              </a:rPr>
              <a:t> 2007 Thomson South-Western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4515" name="Text Box 3"/>
          <p:cNvSpPr txBox="1">
            <a:spLocks noChangeArrowheads="1"/>
          </p:cNvSpPr>
          <p:nvPr/>
        </p:nvSpPr>
        <p:spPr bwMode="auto">
          <a:xfrm rot="-21600000">
            <a:off x="7624763" y="6721475"/>
            <a:ext cx="15192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u="none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solidFill>
                  <a:schemeClr val="bg1"/>
                </a:solidFill>
                <a:latin typeface="Times New Roman" pitchFamily="18" charset="0"/>
              </a:rPr>
              <a:t> 2007 Thomson South-Western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99A7E0A-F873-4950-8575-4350437F9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F42002-514E-4E4E-B460-A7E13E48A160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CHAPTER 16  OLIGOPOLY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86BE9D3-C858-47A8-B7A9-2CCC4CC3D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76EFCB-D2D0-41EF-81BF-0B859DA37005}" type="datetimeFigureOut">
              <a:rPr lang="en-US"/>
              <a:pPr>
                <a:defRPr/>
              </a:pPr>
              <a:t>3/31/2013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CHAPTER 16  OLIGOPOLY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928B543-48CB-43D6-8FF2-8A37DB8E47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39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9196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7BA79D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A9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8768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9940" name="Text Box 4"/>
          <p:cNvSpPr txBox="1">
            <a:spLocks noChangeArrowheads="1"/>
          </p:cNvSpPr>
          <p:nvPr/>
        </p:nvSpPr>
        <p:spPr bwMode="auto">
          <a:xfrm rot="-21600000">
            <a:off x="7239000" y="6721475"/>
            <a:ext cx="151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u="none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latin typeface="Times New Roman" pitchFamily="18" charset="0"/>
              </a:rPr>
              <a:t> 2007 Thomson South-Western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9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99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99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99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99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99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2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1987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 cstate="print">
            <a:lum bright="12000"/>
          </a:blip>
          <a:srcRect/>
          <a:stretch>
            <a:fillRect/>
          </a:stretch>
        </p:blipFill>
        <p:spPr bwMode="auto">
          <a:xfrm>
            <a:off x="0" y="-4763"/>
            <a:ext cx="9144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1989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rgbClr val="C2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1990" name="Oval 6"/>
          <p:cNvSpPr>
            <a:spLocks noChangeArrowheads="1"/>
          </p:cNvSpPr>
          <p:nvPr/>
        </p:nvSpPr>
        <p:spPr bwMode="auto">
          <a:xfrm>
            <a:off x="533400" y="533400"/>
            <a:ext cx="1524000" cy="15240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 rot="-21600000">
            <a:off x="6934200" y="6721475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u="none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solidFill>
                  <a:schemeClr val="bg1"/>
                </a:solidFill>
                <a:latin typeface="Times New Roman" pitchFamily="18" charset="0"/>
              </a:rPr>
              <a:t> 2007 Thomson South-Western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9685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52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Background Art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95288"/>
            <a:ext cx="9144000" cy="606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3011" name="Text Box 3"/>
          <p:cNvSpPr txBox="1">
            <a:spLocks noChangeArrowheads="1"/>
          </p:cNvSpPr>
          <p:nvPr/>
        </p:nvSpPr>
        <p:spPr bwMode="auto">
          <a:xfrm rot="-21600000">
            <a:off x="6934200" y="6721475"/>
            <a:ext cx="151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u="none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latin typeface="Times New Roman" pitchFamily="18" charset="0"/>
              </a:rPr>
              <a:t> 2007 Thomson South-Western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re Background Art"/>
          <p:cNvPicPr>
            <a:picLocks noChangeAspect="1" noChangeArrowheads="1"/>
          </p:cNvPicPr>
          <p:nvPr/>
        </p:nvPicPr>
        <p:blipFill>
          <a:blip r:embed="rId13" cstate="print"/>
          <a:srcRect t="2173" r="1666" b="2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4035" name="Text Box 3"/>
          <p:cNvSpPr txBox="1">
            <a:spLocks noChangeArrowheads="1"/>
          </p:cNvSpPr>
          <p:nvPr/>
        </p:nvSpPr>
        <p:spPr bwMode="auto">
          <a:xfrm rot="-21600000">
            <a:off x="7239000" y="6569075"/>
            <a:ext cx="151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u="none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latin typeface="Times New Roman" pitchFamily="18" charset="0"/>
              </a:rPr>
              <a:t> 2007 Thomson South-Western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A9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457200" y="152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u="none">
                <a:solidFill>
                  <a:schemeClr val="bg1"/>
                </a:solidFill>
                <a:latin typeface="Times New Roman" pitchFamily="18" charset="0"/>
              </a:rPr>
              <a:t>Summary</a:t>
            </a:r>
          </a:p>
        </p:txBody>
      </p:sp>
      <p:sp>
        <p:nvSpPr>
          <p:cNvPr id="685060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5061" name="Text Box 5"/>
          <p:cNvSpPr txBox="1">
            <a:spLocks noChangeArrowheads="1"/>
          </p:cNvSpPr>
          <p:nvPr/>
        </p:nvSpPr>
        <p:spPr bwMode="auto">
          <a:xfrm rot="-21600000">
            <a:off x="6934200" y="6721475"/>
            <a:ext cx="151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u="none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solidFill>
                  <a:schemeClr val="bg1"/>
                </a:solidFill>
                <a:latin typeface="Times New Roman" pitchFamily="18" charset="0"/>
              </a:rPr>
              <a:t> 2007 Thomson South-Western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86083" name="Text Box 3"/>
          <p:cNvSpPr txBox="1">
            <a:spLocks noChangeArrowheads="1"/>
          </p:cNvSpPr>
          <p:nvPr/>
        </p:nvSpPr>
        <p:spPr bwMode="auto">
          <a:xfrm rot="-21600000">
            <a:off x="7624763" y="6721475"/>
            <a:ext cx="15192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u="none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solidFill>
                  <a:schemeClr val="bg1"/>
                </a:solidFill>
                <a:latin typeface="Times New Roman" pitchFamily="18" charset="0"/>
              </a:rPr>
              <a:t> 2007 Thomson South-Western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A9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8768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8372" name="Text Box 4"/>
          <p:cNvSpPr txBox="1">
            <a:spLocks noChangeArrowheads="1"/>
          </p:cNvSpPr>
          <p:nvPr/>
        </p:nvSpPr>
        <p:spPr bwMode="auto">
          <a:xfrm rot="-21600000">
            <a:off x="7239000" y="6721475"/>
            <a:ext cx="151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u="none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latin typeface="Times New Roman" pitchFamily="18" charset="0"/>
              </a:rPr>
              <a:t> 2007 Thomson South-Western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1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837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837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837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837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83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2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041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3" cstate="print">
            <a:lum bright="12000"/>
          </a:blip>
          <a:srcRect/>
          <a:stretch>
            <a:fillRect/>
          </a:stretch>
        </p:blipFill>
        <p:spPr bwMode="auto">
          <a:xfrm>
            <a:off x="0" y="-4763"/>
            <a:ext cx="9144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0421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rgbClr val="C2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0422" name="Oval 6"/>
          <p:cNvSpPr>
            <a:spLocks noChangeArrowheads="1"/>
          </p:cNvSpPr>
          <p:nvPr/>
        </p:nvSpPr>
        <p:spPr bwMode="auto">
          <a:xfrm>
            <a:off x="533400" y="533400"/>
            <a:ext cx="1524000" cy="15240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0423" name="Text Box 7"/>
          <p:cNvSpPr txBox="1">
            <a:spLocks noChangeArrowheads="1"/>
          </p:cNvSpPr>
          <p:nvPr/>
        </p:nvSpPr>
        <p:spPr bwMode="auto">
          <a:xfrm rot="-21600000">
            <a:off x="6934200" y="6721475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u="none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solidFill>
                  <a:schemeClr val="bg1"/>
                </a:solidFill>
                <a:latin typeface="Times New Roman" pitchFamily="18" charset="0"/>
              </a:rPr>
              <a:t> 2007 Thomson South-Western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22.jpeg"/><Relationship Id="rId5" Type="http://schemas.openxmlformats.org/officeDocument/2006/relationships/hyperlink" Target="http://upload.wikimedia.org/wikipedia/commons/1/19/Castle_Romeo.jpg" TargetMode="Externa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4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9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9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9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j0287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275" y="6350"/>
            <a:ext cx="2809875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41"/>
          <p:cNvSpPr txBox="1">
            <a:spLocks noChangeArrowheads="1"/>
          </p:cNvSpPr>
          <p:nvPr/>
        </p:nvSpPr>
        <p:spPr bwMode="auto">
          <a:xfrm>
            <a:off x="3627438" y="3333750"/>
            <a:ext cx="3994150" cy="22860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u="none">
                <a:solidFill>
                  <a:srgbClr val="663300"/>
                </a:solidFill>
              </a:rPr>
              <a:t>Oligopoly </a:t>
            </a:r>
          </a:p>
          <a:p>
            <a:endParaRPr lang="en-US" sz="7200" u="none">
              <a:solidFill>
                <a:srgbClr val="663300"/>
              </a:solidFill>
            </a:endParaRPr>
          </a:p>
        </p:txBody>
      </p:sp>
      <p:sp>
        <p:nvSpPr>
          <p:cNvPr id="51204" name="Oval 43"/>
          <p:cNvSpPr>
            <a:spLocks noChangeArrowheads="1"/>
          </p:cNvSpPr>
          <p:nvPr/>
        </p:nvSpPr>
        <p:spPr bwMode="auto">
          <a:xfrm>
            <a:off x="3963988" y="4503738"/>
            <a:ext cx="1414462" cy="14906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05" name="Rectangle 3"/>
          <p:cNvSpPr>
            <a:spLocks noChangeArrowheads="1"/>
          </p:cNvSpPr>
          <p:nvPr/>
        </p:nvSpPr>
        <p:spPr bwMode="auto">
          <a:xfrm>
            <a:off x="8877300" y="0"/>
            <a:ext cx="295275" cy="6858000"/>
          </a:xfrm>
          <a:prstGeom prst="rect">
            <a:avLst/>
          </a:prstGeom>
          <a:solidFill>
            <a:srgbClr val="6A9AC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9900"/>
                </a:solidFill>
              </a:rPr>
              <a:t>A Duopoly Example</a:t>
            </a:r>
          </a:p>
        </p:txBody>
      </p:sp>
      <p:sp>
        <p:nvSpPr>
          <p:cNvPr id="64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52613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The price and quantity in a duopoly market would be when no firm can gain by changing its output: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 = $40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q1= 40 gallons and q2= 40 gallons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Firm profit= $1600, which is less than the profit each firm could have made if they split the monopoly output.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Note that neither outcome is socially efficient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9900"/>
                </a:solidFill>
              </a:rPr>
              <a:t>Bertrand Competition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Alternatively, firms may compete by choosing price instead.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The firm with the lowest price attracts all buyers.</a:t>
            </a:r>
          </a:p>
          <a:p>
            <a:pPr eaLnBrk="1" hangingPunct="1">
              <a:defRPr/>
            </a:pPr>
            <a:r>
              <a:rPr lang="en-US" sz="4000" i="1" dirty="0" smtClean="0">
                <a:solidFill>
                  <a:schemeClr val="bg2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What would the equilibrium price in this market 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9900"/>
                </a:solidFill>
              </a:rPr>
              <a:t>Cartels</a:t>
            </a:r>
          </a:p>
        </p:txBody>
      </p:sp>
      <p:sp>
        <p:nvSpPr>
          <p:cNvPr id="64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duopolists may agree on a monopoly outcome.</a:t>
            </a:r>
          </a:p>
          <a:p>
            <a:pPr lvl="1" eaLnBrk="1" hangingPunct="1">
              <a:defRPr/>
            </a:pPr>
            <a:r>
              <a:rPr lang="en-US" i="1" smtClean="0">
                <a:solidFill>
                  <a:srgbClr val="CCFF99"/>
                </a:solidFill>
              </a:rPr>
              <a:t>Collusion</a:t>
            </a:r>
          </a:p>
          <a:p>
            <a:pPr lvl="2" eaLnBrk="1" hangingPunct="1">
              <a:defRPr/>
            </a:pPr>
            <a:r>
              <a:rPr lang="en-US" smtClean="0"/>
              <a:t>An agreement among firms in a market about quantities to produce or prices to charge.</a:t>
            </a:r>
          </a:p>
          <a:p>
            <a:pPr lvl="1" eaLnBrk="1" hangingPunct="1">
              <a:defRPr/>
            </a:pPr>
            <a:r>
              <a:rPr lang="en-US" i="1" smtClean="0">
                <a:solidFill>
                  <a:srgbClr val="CCFF99"/>
                </a:solidFill>
              </a:rPr>
              <a:t>Cartel</a:t>
            </a:r>
          </a:p>
          <a:p>
            <a:pPr lvl="2" eaLnBrk="1" hangingPunct="1">
              <a:defRPr/>
            </a:pPr>
            <a:r>
              <a:rPr lang="en-US" smtClean="0"/>
              <a:t>A group of firms acting in unison.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9900"/>
                </a:solidFill>
              </a:rPr>
              <a:t>GAME THEORY AND THE ECONOMICS OF COOPERATION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2082800"/>
            <a:ext cx="8080375" cy="32845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CC00"/>
              </a:buClr>
              <a:defRPr/>
            </a:pPr>
            <a:r>
              <a:rPr lang="en-US" i="1" smtClean="0">
                <a:solidFill>
                  <a:srgbClr val="CCFF99"/>
                </a:solidFill>
              </a:rPr>
              <a:t>Game theory</a:t>
            </a:r>
            <a:r>
              <a:rPr lang="en-US" i="1" smtClean="0">
                <a:solidFill>
                  <a:srgbClr val="25A9A6"/>
                </a:solidFill>
              </a:rPr>
              <a:t> </a:t>
            </a:r>
            <a:r>
              <a:rPr lang="en-US" smtClean="0"/>
              <a:t>is the study of how people behave in strategic situations.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Strategic decisions are those in which each person, in deciding what actions to take, must consider how others might respond to that action.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9900"/>
                </a:solidFill>
              </a:rPr>
              <a:t>GAME THEORY AND THE ECONOMICS OF COOPERATION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78075"/>
            <a:ext cx="8229600" cy="28892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Because the number of firms in an oligopoly market is small, each firm must act strategically. </a:t>
            </a:r>
          </a:p>
          <a:p>
            <a:pPr eaLnBrk="1" hangingPunct="1">
              <a:defRPr/>
            </a:pPr>
            <a:r>
              <a:rPr lang="en-US" smtClean="0"/>
              <a:t>Each firm knows that its profit depends not only on how much it produces but also on how much the other firms produce.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9900"/>
                </a:solidFill>
              </a:rPr>
              <a:t>Games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A game is comprised of players, strategies and payoffs.</a:t>
            </a:r>
          </a:p>
          <a:p>
            <a:pPr eaLnBrk="1" hangingPunct="1">
              <a:defRPr/>
            </a:pPr>
            <a:r>
              <a:rPr lang="en-US" sz="3600" dirty="0" smtClean="0"/>
              <a:t>Strategies refers to the set of actions for all possible outcomes. </a:t>
            </a:r>
          </a:p>
          <a:p>
            <a:pPr eaLnBrk="1" hangingPunct="1">
              <a:defRPr/>
            </a:pPr>
            <a:r>
              <a:rPr lang="en-US" sz="3600" dirty="0" smtClean="0"/>
              <a:t>Payoffs are the rewards to each player based on both players 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2825750" y="1454150"/>
            <a:ext cx="6069013" cy="457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</a:t>
            </a:r>
            <a:r>
              <a:rPr lang="en-US" sz="2800" i="1" dirty="0" smtClean="0">
                <a:solidFill>
                  <a:srgbClr val="FFC000"/>
                </a:solidFill>
              </a:rPr>
              <a:t>Nash equilibrium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is a situation in which economic actors interacting with one another each choose their best strategy given the strategies that all the others have chosen.</a:t>
            </a:r>
          </a:p>
          <a:p>
            <a:pPr eaLnBrk="1" hangingPunct="1"/>
            <a:r>
              <a:rPr lang="en-US" sz="2800" dirty="0" smtClean="0"/>
              <a:t>Each agent is satisfied with (</a:t>
            </a:r>
            <a:r>
              <a:rPr lang="en-US" sz="2800" i="1" dirty="0" smtClean="0"/>
              <a:t>i.e., </a:t>
            </a:r>
            <a:r>
              <a:rPr lang="en-US" sz="2800" dirty="0" smtClean="0"/>
              <a:t>does not want to change) his strategy (or action) given the strategies of all other agents.</a:t>
            </a:r>
          </a:p>
        </p:txBody>
      </p:sp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400">
                <a:solidFill>
                  <a:srgbClr val="FFC000"/>
                </a:solidFill>
                <a:latin typeface="Bookman Old Style" pitchFamily="18" charset="0"/>
              </a:rPr>
              <a:t>The Nash Equilibrium</a:t>
            </a:r>
          </a:p>
        </p:txBody>
      </p:sp>
      <p:pic>
        <p:nvPicPr>
          <p:cNvPr id="66564" name="Picture 9" descr="http://www.cs.princeton.edu/~jhalderm/pics/daily/johnn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8" y="1620838"/>
            <a:ext cx="2506662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Box 8"/>
          <p:cNvSpPr txBox="1">
            <a:spLocks noChangeArrowheads="1"/>
          </p:cNvSpPr>
          <p:nvPr/>
        </p:nvSpPr>
        <p:spPr bwMode="auto">
          <a:xfrm>
            <a:off x="679450" y="5735638"/>
            <a:ext cx="2101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none"/>
              <a:t>John Forbes Nash, Jr.</a:t>
            </a:r>
            <a:r>
              <a:rPr lang="en-US" sz="1400" u="none"/>
              <a:t> </a:t>
            </a:r>
          </a:p>
          <a:p>
            <a:r>
              <a:rPr lang="en-US" sz="1400" u="none"/>
              <a:t>June 13, 1928 --</a:t>
            </a:r>
          </a:p>
        </p:txBody>
      </p:sp>
    </p:spTree>
    <p:extLst>
      <p:ext uri="{BB962C8B-B14F-4D97-AF65-F5344CB8AC3E}">
        <p14:creationId xmlns:p14="http://schemas.microsoft.com/office/powerpoint/2010/main" val="4216015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9900"/>
                </a:solidFill>
              </a:rPr>
              <a:t>Example 1: Find the Nash Equilibrium.</a:t>
            </a:r>
          </a:p>
        </p:txBody>
      </p:sp>
      <p:pic>
        <p:nvPicPr>
          <p:cNvPr id="68611" name="Picture 3" descr="man68624_160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39888"/>
            <a:ext cx="8064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59300" y="1803400"/>
            <a:ext cx="1328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u="none">
                <a:solidFill>
                  <a:srgbClr val="000000"/>
                </a:solidFill>
              </a:rPr>
              <a:t>Ann’ s Decision</a:t>
            </a:r>
            <a:endParaRPr lang="en-US" sz="1400" u="none">
              <a:latin typeface="Times New Roman" pitchFamily="18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692275" y="3390900"/>
            <a:ext cx="258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  <a:latin typeface="Times New Roman" pitchFamily="18" charset="0"/>
              </a:rPr>
              <a:t>Up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19388" y="2622550"/>
            <a:ext cx="1803400" cy="1417638"/>
            <a:chOff x="1632" y="1662"/>
            <a:chExt cx="1136" cy="893"/>
          </a:xfrm>
        </p:grpSpPr>
        <p:sp>
          <p:nvSpPr>
            <p:cNvPr id="68632" name="Rectangle 7"/>
            <p:cNvSpPr>
              <a:spLocks noChangeArrowheads="1"/>
            </p:cNvSpPr>
            <p:nvPr/>
          </p:nvSpPr>
          <p:spPr bwMode="auto">
            <a:xfrm>
              <a:off x="2120" y="1662"/>
              <a:ext cx="6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Ann gets  8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68633" name="Rectangle 8"/>
            <p:cNvSpPr>
              <a:spLocks noChangeArrowheads="1"/>
            </p:cNvSpPr>
            <p:nvPr/>
          </p:nvSpPr>
          <p:spPr bwMode="auto">
            <a:xfrm>
              <a:off x="1632" y="2401"/>
              <a:ext cx="6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Jane gets 2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508625" y="2638425"/>
            <a:ext cx="1814513" cy="1417638"/>
            <a:chOff x="3470" y="1662"/>
            <a:chExt cx="1143" cy="893"/>
          </a:xfrm>
        </p:grpSpPr>
        <p:sp>
          <p:nvSpPr>
            <p:cNvPr id="68630" name="Rectangle 10"/>
            <p:cNvSpPr>
              <a:spLocks noChangeArrowheads="1"/>
            </p:cNvSpPr>
            <p:nvPr/>
          </p:nvSpPr>
          <p:spPr bwMode="auto">
            <a:xfrm>
              <a:off x="3930" y="1662"/>
              <a:ext cx="6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Ann gets 10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68631" name="Rectangle 11"/>
            <p:cNvSpPr>
              <a:spLocks noChangeArrowheads="1"/>
            </p:cNvSpPr>
            <p:nvPr/>
          </p:nvSpPr>
          <p:spPr bwMode="auto">
            <a:xfrm>
              <a:off x="3470" y="2401"/>
              <a:ext cx="6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Jane gets 0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590799" y="4241800"/>
            <a:ext cx="2041525" cy="1417638"/>
            <a:chOff x="1632" y="2672"/>
            <a:chExt cx="1286" cy="893"/>
          </a:xfrm>
        </p:grpSpPr>
        <p:sp>
          <p:nvSpPr>
            <p:cNvPr id="68628" name="Rectangle 13"/>
            <p:cNvSpPr>
              <a:spLocks noChangeArrowheads="1"/>
            </p:cNvSpPr>
            <p:nvPr/>
          </p:nvSpPr>
          <p:spPr bwMode="auto">
            <a:xfrm>
              <a:off x="2288" y="2672"/>
              <a:ext cx="63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u="none" dirty="0">
                  <a:solidFill>
                    <a:srgbClr val="000000"/>
                  </a:solidFill>
                  <a:latin typeface="Times New Roman" pitchFamily="18" charset="0"/>
                </a:rPr>
                <a:t>Ann gets 0</a:t>
              </a:r>
            </a:p>
          </p:txBody>
        </p:sp>
        <p:sp>
          <p:nvSpPr>
            <p:cNvPr id="68629" name="Rectangle 14"/>
            <p:cNvSpPr>
              <a:spLocks noChangeArrowheads="1"/>
            </p:cNvSpPr>
            <p:nvPr/>
          </p:nvSpPr>
          <p:spPr bwMode="auto">
            <a:xfrm>
              <a:off x="1632" y="3411"/>
              <a:ext cx="6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Jane gets 0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508625" y="4241800"/>
            <a:ext cx="2085975" cy="1417638"/>
            <a:chOff x="3470" y="2672"/>
            <a:chExt cx="1314" cy="893"/>
          </a:xfrm>
        </p:grpSpPr>
        <p:sp>
          <p:nvSpPr>
            <p:cNvPr id="68624" name="Rectangle 16"/>
            <p:cNvSpPr>
              <a:spLocks noChangeArrowheads="1"/>
            </p:cNvSpPr>
            <p:nvPr/>
          </p:nvSpPr>
          <p:spPr bwMode="auto">
            <a:xfrm>
              <a:off x="4513" y="2672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 u="none">
                <a:latin typeface="Times New Roman" pitchFamily="18" charset="0"/>
              </a:endParaRPr>
            </a:p>
          </p:txBody>
        </p:sp>
        <p:grpSp>
          <p:nvGrpSpPr>
            <p:cNvPr id="68625" name="Group 17"/>
            <p:cNvGrpSpPr>
              <a:grpSpLocks/>
            </p:cNvGrpSpPr>
            <p:nvPr/>
          </p:nvGrpSpPr>
          <p:grpSpPr bwMode="auto">
            <a:xfrm>
              <a:off x="3470" y="2672"/>
              <a:ext cx="1314" cy="893"/>
              <a:chOff x="3470" y="2672"/>
              <a:chExt cx="1314" cy="893"/>
            </a:xfrm>
          </p:grpSpPr>
          <p:sp>
            <p:nvSpPr>
              <p:cNvPr id="68626" name="Rectangle 18"/>
              <p:cNvSpPr>
                <a:spLocks noChangeArrowheads="1"/>
              </p:cNvSpPr>
              <p:nvPr/>
            </p:nvSpPr>
            <p:spPr bwMode="auto">
              <a:xfrm>
                <a:off x="4065" y="2672"/>
                <a:ext cx="71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u="none">
                    <a:solidFill>
                      <a:srgbClr val="000000"/>
                    </a:solidFill>
                  </a:rPr>
                  <a:t>Ann gets 10 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68627" name="Rectangle 19"/>
              <p:cNvSpPr>
                <a:spLocks noChangeArrowheads="1"/>
              </p:cNvSpPr>
              <p:nvPr/>
            </p:nvSpPr>
            <p:spPr bwMode="auto">
              <a:xfrm>
                <a:off x="3470" y="3411"/>
                <a:ext cx="66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u="none">
                    <a:solidFill>
                      <a:srgbClr val="000000"/>
                    </a:solidFill>
                  </a:rPr>
                  <a:t>Jane gets 6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</p:grpSp>
      </p:grpSp>
      <p:sp>
        <p:nvSpPr>
          <p:cNvPr id="68618" name="Rectangle 20"/>
          <p:cNvSpPr>
            <a:spLocks noChangeArrowheads="1"/>
          </p:cNvSpPr>
          <p:nvPr/>
        </p:nvSpPr>
        <p:spPr bwMode="auto">
          <a:xfrm>
            <a:off x="1606550" y="4848225"/>
            <a:ext cx="552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Down</a:t>
            </a:r>
            <a:endParaRPr lang="en-US" sz="1600" u="none">
              <a:latin typeface="Times New Roman" pitchFamily="18" charset="0"/>
            </a:endParaRPr>
          </a:p>
        </p:txBody>
      </p:sp>
      <p:sp>
        <p:nvSpPr>
          <p:cNvPr id="68619" name="Rectangle 21"/>
          <p:cNvSpPr>
            <a:spLocks noChangeArrowheads="1"/>
          </p:cNvSpPr>
          <p:nvPr/>
        </p:nvSpPr>
        <p:spPr bwMode="auto">
          <a:xfrm>
            <a:off x="485775" y="3910013"/>
            <a:ext cx="631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Jane’s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68620" name="Rectangle 22"/>
          <p:cNvSpPr>
            <a:spLocks noChangeArrowheads="1"/>
          </p:cNvSpPr>
          <p:nvPr/>
        </p:nvSpPr>
        <p:spPr bwMode="auto">
          <a:xfrm>
            <a:off x="485775" y="4170363"/>
            <a:ext cx="9842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Decision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68621" name="Rectangle 23"/>
          <p:cNvSpPr>
            <a:spLocks noChangeArrowheads="1"/>
          </p:cNvSpPr>
          <p:nvPr/>
        </p:nvSpPr>
        <p:spPr bwMode="auto">
          <a:xfrm>
            <a:off x="3568700" y="2149475"/>
            <a:ext cx="430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  <a:latin typeface="Times New Roman" pitchFamily="18" charset="0"/>
              </a:rPr>
              <a:t>right</a:t>
            </a:r>
          </a:p>
        </p:txBody>
      </p:sp>
      <p:sp>
        <p:nvSpPr>
          <p:cNvPr id="68622" name="Rectangle 24"/>
          <p:cNvSpPr>
            <a:spLocks noChangeArrowheads="1"/>
          </p:cNvSpPr>
          <p:nvPr/>
        </p:nvSpPr>
        <p:spPr bwMode="auto">
          <a:xfrm>
            <a:off x="6616700" y="2090738"/>
            <a:ext cx="306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left</a:t>
            </a:r>
            <a:endParaRPr lang="en-US" sz="1600" u="none">
              <a:latin typeface="Times New Roman" pitchFamily="18" charset="0"/>
            </a:endParaRPr>
          </a:p>
        </p:txBody>
      </p:sp>
      <p:sp>
        <p:nvSpPr>
          <p:cNvPr id="758809" name="Oval 25"/>
          <p:cNvSpPr>
            <a:spLocks noChangeArrowheads="1"/>
          </p:cNvSpPr>
          <p:nvPr/>
        </p:nvSpPr>
        <p:spPr bwMode="auto">
          <a:xfrm>
            <a:off x="5167313" y="4002088"/>
            <a:ext cx="3451225" cy="2065337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238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9900"/>
                </a:solidFill>
              </a:rPr>
              <a:t>Example 2: Coordination game</a:t>
            </a:r>
          </a:p>
        </p:txBody>
      </p:sp>
      <p:pic>
        <p:nvPicPr>
          <p:cNvPr id="69635" name="Picture 3" descr="man68624_160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064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59300" y="1803400"/>
            <a:ext cx="1328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u="none">
                <a:solidFill>
                  <a:srgbClr val="000000"/>
                </a:solidFill>
              </a:rPr>
              <a:t>Ann’ s Decision</a:t>
            </a:r>
            <a:endParaRPr lang="en-US" sz="1400" u="none">
              <a:latin typeface="Times New Roman" pitchFamily="18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692275" y="3390900"/>
            <a:ext cx="509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latin typeface="Times New Roman" pitchFamily="18" charset="0"/>
              </a:rPr>
              <a:t>Ballet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19388" y="2622550"/>
            <a:ext cx="1803400" cy="1417638"/>
            <a:chOff x="1632" y="1662"/>
            <a:chExt cx="1136" cy="893"/>
          </a:xfrm>
        </p:grpSpPr>
        <p:sp>
          <p:nvSpPr>
            <p:cNvPr id="69657" name="Rectangle 8"/>
            <p:cNvSpPr>
              <a:spLocks noChangeArrowheads="1"/>
            </p:cNvSpPr>
            <p:nvPr/>
          </p:nvSpPr>
          <p:spPr bwMode="auto">
            <a:xfrm>
              <a:off x="2120" y="1662"/>
              <a:ext cx="6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Ann gets  8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69658" name="Rectangle 9"/>
            <p:cNvSpPr>
              <a:spLocks noChangeArrowheads="1"/>
            </p:cNvSpPr>
            <p:nvPr/>
          </p:nvSpPr>
          <p:spPr bwMode="auto">
            <a:xfrm>
              <a:off x="1632" y="2401"/>
              <a:ext cx="6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Jane gets 8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508625" y="2638425"/>
            <a:ext cx="1701800" cy="1417638"/>
            <a:chOff x="3470" y="1662"/>
            <a:chExt cx="1072" cy="893"/>
          </a:xfrm>
        </p:grpSpPr>
        <p:sp>
          <p:nvSpPr>
            <p:cNvPr id="69655" name="Rectangle 11"/>
            <p:cNvSpPr>
              <a:spLocks noChangeArrowheads="1"/>
            </p:cNvSpPr>
            <p:nvPr/>
          </p:nvSpPr>
          <p:spPr bwMode="auto">
            <a:xfrm>
              <a:off x="3930" y="1662"/>
              <a:ext cx="6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Ann gets 0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69656" name="Rectangle 12"/>
            <p:cNvSpPr>
              <a:spLocks noChangeArrowheads="1"/>
            </p:cNvSpPr>
            <p:nvPr/>
          </p:nvSpPr>
          <p:spPr bwMode="auto">
            <a:xfrm>
              <a:off x="3470" y="2401"/>
              <a:ext cx="6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Jane gets 0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590800" y="4241800"/>
            <a:ext cx="2041525" cy="1417638"/>
            <a:chOff x="1632" y="2672"/>
            <a:chExt cx="1286" cy="893"/>
          </a:xfrm>
        </p:grpSpPr>
        <p:sp>
          <p:nvSpPr>
            <p:cNvPr id="69653" name="Rectangle 14"/>
            <p:cNvSpPr>
              <a:spLocks noChangeArrowheads="1"/>
            </p:cNvSpPr>
            <p:nvPr/>
          </p:nvSpPr>
          <p:spPr bwMode="auto">
            <a:xfrm>
              <a:off x="2288" y="2672"/>
              <a:ext cx="63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u="none">
                  <a:solidFill>
                    <a:srgbClr val="000000"/>
                  </a:solidFill>
                  <a:latin typeface="Times New Roman" pitchFamily="18" charset="0"/>
                </a:rPr>
                <a:t>Ann gets 0</a:t>
              </a:r>
            </a:p>
          </p:txBody>
        </p:sp>
        <p:sp>
          <p:nvSpPr>
            <p:cNvPr id="69654" name="Rectangle 15"/>
            <p:cNvSpPr>
              <a:spLocks noChangeArrowheads="1"/>
            </p:cNvSpPr>
            <p:nvPr/>
          </p:nvSpPr>
          <p:spPr bwMode="auto">
            <a:xfrm>
              <a:off x="1632" y="3411"/>
              <a:ext cx="6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Jane gets 0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508625" y="4241800"/>
            <a:ext cx="2085975" cy="1417638"/>
            <a:chOff x="3470" y="2672"/>
            <a:chExt cx="1314" cy="893"/>
          </a:xfrm>
        </p:grpSpPr>
        <p:sp>
          <p:nvSpPr>
            <p:cNvPr id="69649" name="Rectangle 17"/>
            <p:cNvSpPr>
              <a:spLocks noChangeArrowheads="1"/>
            </p:cNvSpPr>
            <p:nvPr/>
          </p:nvSpPr>
          <p:spPr bwMode="auto">
            <a:xfrm>
              <a:off x="4513" y="2672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 u="none">
                <a:latin typeface="Times New Roman" pitchFamily="18" charset="0"/>
              </a:endParaRPr>
            </a:p>
          </p:txBody>
        </p:sp>
        <p:grpSp>
          <p:nvGrpSpPr>
            <p:cNvPr id="69650" name="Group 18"/>
            <p:cNvGrpSpPr>
              <a:grpSpLocks/>
            </p:cNvGrpSpPr>
            <p:nvPr/>
          </p:nvGrpSpPr>
          <p:grpSpPr bwMode="auto">
            <a:xfrm>
              <a:off x="3470" y="2672"/>
              <a:ext cx="1314" cy="893"/>
              <a:chOff x="3470" y="2672"/>
              <a:chExt cx="1314" cy="893"/>
            </a:xfrm>
          </p:grpSpPr>
          <p:sp>
            <p:nvSpPr>
              <p:cNvPr id="69651" name="Rectangle 19"/>
              <p:cNvSpPr>
                <a:spLocks noChangeArrowheads="1"/>
              </p:cNvSpPr>
              <p:nvPr/>
            </p:nvSpPr>
            <p:spPr bwMode="auto">
              <a:xfrm>
                <a:off x="4065" y="2672"/>
                <a:ext cx="71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u="none">
                    <a:solidFill>
                      <a:srgbClr val="000000"/>
                    </a:solidFill>
                  </a:rPr>
                  <a:t>Ann gets 10 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69652" name="Rectangle 20"/>
              <p:cNvSpPr>
                <a:spLocks noChangeArrowheads="1"/>
              </p:cNvSpPr>
              <p:nvPr/>
            </p:nvSpPr>
            <p:spPr bwMode="auto">
              <a:xfrm>
                <a:off x="3470" y="3411"/>
                <a:ext cx="73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u="none">
                    <a:solidFill>
                      <a:srgbClr val="000000"/>
                    </a:solidFill>
                  </a:rPr>
                  <a:t>Jane gets 10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</p:grpSp>
      </p:grpSp>
      <p:sp>
        <p:nvSpPr>
          <p:cNvPr id="69642" name="Rectangle 22"/>
          <p:cNvSpPr>
            <a:spLocks noChangeArrowheads="1"/>
          </p:cNvSpPr>
          <p:nvPr/>
        </p:nvSpPr>
        <p:spPr bwMode="auto">
          <a:xfrm>
            <a:off x="1606550" y="4848225"/>
            <a:ext cx="587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Opera</a:t>
            </a:r>
            <a:endParaRPr lang="en-US" sz="1600" u="none">
              <a:latin typeface="Times New Roman" pitchFamily="18" charset="0"/>
            </a:endParaRPr>
          </a:p>
        </p:txBody>
      </p:sp>
      <p:sp>
        <p:nvSpPr>
          <p:cNvPr id="69643" name="Rectangle 24"/>
          <p:cNvSpPr>
            <a:spLocks noChangeArrowheads="1"/>
          </p:cNvSpPr>
          <p:nvPr/>
        </p:nvSpPr>
        <p:spPr bwMode="auto">
          <a:xfrm>
            <a:off x="485775" y="3910013"/>
            <a:ext cx="631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Jane’s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69644" name="Rectangle 25"/>
          <p:cNvSpPr>
            <a:spLocks noChangeArrowheads="1"/>
          </p:cNvSpPr>
          <p:nvPr/>
        </p:nvSpPr>
        <p:spPr bwMode="auto">
          <a:xfrm>
            <a:off x="485775" y="4170363"/>
            <a:ext cx="9842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Decision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69645" name="Rectangle 26"/>
          <p:cNvSpPr>
            <a:spLocks noChangeArrowheads="1"/>
          </p:cNvSpPr>
          <p:nvPr/>
        </p:nvSpPr>
        <p:spPr bwMode="auto">
          <a:xfrm>
            <a:off x="3568700" y="2149475"/>
            <a:ext cx="509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latin typeface="Times New Roman" pitchFamily="18" charset="0"/>
              </a:rPr>
              <a:t>Ballet</a:t>
            </a:r>
          </a:p>
        </p:txBody>
      </p:sp>
      <p:sp>
        <p:nvSpPr>
          <p:cNvPr id="69646" name="Rectangle 27"/>
          <p:cNvSpPr>
            <a:spLocks noChangeArrowheads="1"/>
          </p:cNvSpPr>
          <p:nvPr/>
        </p:nvSpPr>
        <p:spPr bwMode="auto">
          <a:xfrm>
            <a:off x="6616700" y="2090738"/>
            <a:ext cx="587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Opera</a:t>
            </a:r>
            <a:endParaRPr lang="en-US" sz="1600" u="none">
              <a:latin typeface="Times New Roman" pitchFamily="18" charset="0"/>
            </a:endParaRPr>
          </a:p>
        </p:txBody>
      </p:sp>
      <p:sp>
        <p:nvSpPr>
          <p:cNvPr id="757788" name="Oval 28"/>
          <p:cNvSpPr>
            <a:spLocks noChangeArrowheads="1"/>
          </p:cNvSpPr>
          <p:nvPr/>
        </p:nvSpPr>
        <p:spPr bwMode="auto">
          <a:xfrm>
            <a:off x="5113338" y="4151313"/>
            <a:ext cx="3217862" cy="1804987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89" name="Oval 29"/>
          <p:cNvSpPr>
            <a:spLocks noChangeArrowheads="1"/>
          </p:cNvSpPr>
          <p:nvPr/>
        </p:nvSpPr>
        <p:spPr bwMode="auto">
          <a:xfrm>
            <a:off x="2270125" y="2543175"/>
            <a:ext cx="3451225" cy="173990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8" grpId="0" animBg="1"/>
      <p:bldP spid="7577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FF66"/>
                </a:solidFill>
              </a:rPr>
              <a:t>Example 3: The Prisoners’ Dilemma</a:t>
            </a:r>
          </a:p>
        </p:txBody>
      </p:sp>
      <p:sp>
        <p:nvSpPr>
          <p:cNvPr id="65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6356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i="1" dirty="0" smtClean="0">
                <a:solidFill>
                  <a:srgbClr val="FF9900"/>
                </a:solidFill>
              </a:rPr>
              <a:t>prisoners’ dilemma</a:t>
            </a:r>
            <a:r>
              <a:rPr lang="en-US" dirty="0" smtClean="0"/>
              <a:t> provides insight into the difficulty of maintaining cooperation.</a:t>
            </a:r>
          </a:p>
          <a:p>
            <a:pPr eaLnBrk="1" hangingPunct="1">
              <a:defRPr/>
            </a:pPr>
            <a:r>
              <a:rPr lang="en-US" dirty="0" smtClean="0"/>
              <a:t>Often people (firms) fail to cooperate with one another even when cooperation would make them better off.</a:t>
            </a:r>
          </a:p>
        </p:txBody>
      </p:sp>
      <p:pic>
        <p:nvPicPr>
          <p:cNvPr id="70660" name="Picture 17" descr="MCBD05457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513" y="1625600"/>
            <a:ext cx="285432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BETWEEN MONOPOLY AND PERFECT COMPETITION</a:t>
            </a:r>
          </a:p>
        </p:txBody>
      </p:sp>
      <p:sp>
        <p:nvSpPr>
          <p:cNvPr id="6348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Imperfect competition refers to those market structures that fall between perfect competition and pure monopoly.</a:t>
            </a:r>
          </a:p>
          <a:p>
            <a:pPr eaLnBrk="1" hangingPunct="1">
              <a:defRPr/>
            </a:pPr>
            <a:r>
              <a:rPr lang="en-US" dirty="0" smtClean="0"/>
              <a:t>Imperfect competition includes industries in which firms have competitors but do not face so much competition.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9900"/>
                </a:solidFill>
              </a:rPr>
              <a:t>The Prisoners’ Dilemma</a:t>
            </a:r>
          </a:p>
        </p:txBody>
      </p:sp>
      <p:sp>
        <p:nvSpPr>
          <p:cNvPr id="657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prisoners’ dilemma is a particular “game” between two captured prisoners that illustrates why cooperation is difficult to maintain even when it is mutually beneficial.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00"/>
                </a:solidFill>
              </a:rPr>
              <a:t>The Prisoners’ Dilemma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98625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Two people committed a crime and are being interrogated separately.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The are offered the following terms: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If both confessed, each spends 8 years in jail.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If both remained silent, each spends 1 year in jail.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If only one confessed, he will be set free while the other spends 20 years in jail.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The Prisoners’ Dilemma Game</a:t>
            </a:r>
          </a:p>
        </p:txBody>
      </p:sp>
      <p:pic>
        <p:nvPicPr>
          <p:cNvPr id="73731" name="Picture 5" descr="man68624_160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064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4559300" y="1803400"/>
            <a:ext cx="131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u="none">
                <a:solidFill>
                  <a:srgbClr val="000000"/>
                </a:solidFill>
              </a:rPr>
              <a:t>Ben’ s Decision</a:t>
            </a:r>
            <a:endParaRPr lang="en-US" sz="1400" u="none">
              <a:latin typeface="Times New Roman" pitchFamily="18" charset="0"/>
            </a:endParaRPr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1463675" y="3433763"/>
            <a:ext cx="9445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Confess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3502025" y="2189163"/>
            <a:ext cx="9445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Confess</a:t>
            </a:r>
            <a:endParaRPr lang="en-US" sz="2400" u="none"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90800" y="2638425"/>
            <a:ext cx="2300288" cy="1417638"/>
            <a:chOff x="1632" y="1662"/>
            <a:chExt cx="1449" cy="893"/>
          </a:xfrm>
        </p:grpSpPr>
        <p:sp>
          <p:nvSpPr>
            <p:cNvPr id="73752" name="Rectangle 10"/>
            <p:cNvSpPr>
              <a:spLocks noChangeArrowheads="1"/>
            </p:cNvSpPr>
            <p:nvPr/>
          </p:nvSpPr>
          <p:spPr bwMode="auto">
            <a:xfrm>
              <a:off x="2120" y="1662"/>
              <a:ext cx="9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Ben gets 8 years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3753" name="Rectangle 11"/>
            <p:cNvSpPr>
              <a:spLocks noChangeArrowheads="1"/>
            </p:cNvSpPr>
            <p:nvPr/>
          </p:nvSpPr>
          <p:spPr bwMode="auto">
            <a:xfrm>
              <a:off x="1632" y="2401"/>
              <a:ext cx="9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gets 8 years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508625" y="2638425"/>
            <a:ext cx="2368550" cy="1417638"/>
            <a:chOff x="3470" y="1662"/>
            <a:chExt cx="1492" cy="893"/>
          </a:xfrm>
        </p:grpSpPr>
        <p:sp>
          <p:nvSpPr>
            <p:cNvPr id="73750" name="Rectangle 13"/>
            <p:cNvSpPr>
              <a:spLocks noChangeArrowheads="1"/>
            </p:cNvSpPr>
            <p:nvPr/>
          </p:nvSpPr>
          <p:spPr bwMode="auto">
            <a:xfrm>
              <a:off x="3930" y="1662"/>
              <a:ext cx="10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Ben gets 20 years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3751" name="Rectangle 14"/>
            <p:cNvSpPr>
              <a:spLocks noChangeArrowheads="1"/>
            </p:cNvSpPr>
            <p:nvPr/>
          </p:nvSpPr>
          <p:spPr bwMode="auto">
            <a:xfrm>
              <a:off x="3470" y="2401"/>
              <a:ext cx="8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goes free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90800" y="4241800"/>
            <a:ext cx="2306638" cy="1417638"/>
            <a:chOff x="1632" y="2672"/>
            <a:chExt cx="1453" cy="893"/>
          </a:xfrm>
        </p:grpSpPr>
        <p:sp>
          <p:nvSpPr>
            <p:cNvPr id="73748" name="Rectangle 16"/>
            <p:cNvSpPr>
              <a:spLocks noChangeArrowheads="1"/>
            </p:cNvSpPr>
            <p:nvPr/>
          </p:nvSpPr>
          <p:spPr bwMode="auto">
            <a:xfrm>
              <a:off x="2288" y="2672"/>
              <a:ext cx="79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Ben goes free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3749" name="Rectangle 17"/>
            <p:cNvSpPr>
              <a:spLocks noChangeArrowheads="1"/>
            </p:cNvSpPr>
            <p:nvPr/>
          </p:nvSpPr>
          <p:spPr bwMode="auto">
            <a:xfrm>
              <a:off x="1632" y="3411"/>
              <a:ext cx="10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gets 20 years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73745" name="Group 20"/>
          <p:cNvGrpSpPr>
            <a:grpSpLocks/>
          </p:cNvGrpSpPr>
          <p:nvPr/>
        </p:nvGrpSpPr>
        <p:grpSpPr bwMode="auto">
          <a:xfrm>
            <a:off x="5508625" y="4241802"/>
            <a:ext cx="2425700" cy="1417638"/>
            <a:chOff x="3470" y="2672"/>
            <a:chExt cx="1528" cy="893"/>
          </a:xfrm>
        </p:grpSpPr>
        <p:sp>
          <p:nvSpPr>
            <p:cNvPr id="73746" name="Rectangle 21"/>
            <p:cNvSpPr>
              <a:spLocks noChangeArrowheads="1"/>
            </p:cNvSpPr>
            <p:nvPr/>
          </p:nvSpPr>
          <p:spPr bwMode="auto">
            <a:xfrm>
              <a:off x="4065" y="2672"/>
              <a:ext cx="93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 dirty="0">
                  <a:solidFill>
                    <a:srgbClr val="000000"/>
                  </a:solidFill>
                </a:rPr>
                <a:t>Ben gets 1 year </a:t>
              </a:r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73747" name="Rectangle 22"/>
            <p:cNvSpPr>
              <a:spLocks noChangeArrowheads="1"/>
            </p:cNvSpPr>
            <p:nvPr/>
          </p:nvSpPr>
          <p:spPr bwMode="auto">
            <a:xfrm>
              <a:off x="3470" y="3411"/>
              <a:ext cx="9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gets 1 year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sp>
        <p:nvSpPr>
          <p:cNvPr id="73739" name="Rectangle 23"/>
          <p:cNvSpPr>
            <a:spLocks noChangeArrowheads="1"/>
          </p:cNvSpPr>
          <p:nvPr/>
        </p:nvSpPr>
        <p:spPr bwMode="auto">
          <a:xfrm>
            <a:off x="6161088" y="2189163"/>
            <a:ext cx="15113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Remain Silent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3740" name="Rectangle 24"/>
          <p:cNvSpPr>
            <a:spLocks noChangeArrowheads="1"/>
          </p:cNvSpPr>
          <p:nvPr/>
        </p:nvSpPr>
        <p:spPr bwMode="auto">
          <a:xfrm>
            <a:off x="1535113" y="4705350"/>
            <a:ext cx="8731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Remain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3741" name="Rectangle 25"/>
          <p:cNvSpPr>
            <a:spLocks noChangeArrowheads="1"/>
          </p:cNvSpPr>
          <p:nvPr/>
        </p:nvSpPr>
        <p:spPr bwMode="auto">
          <a:xfrm>
            <a:off x="1717675" y="4965700"/>
            <a:ext cx="6842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Silent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3742" name="Rectangle 26"/>
          <p:cNvSpPr>
            <a:spLocks noChangeArrowheads="1"/>
          </p:cNvSpPr>
          <p:nvPr/>
        </p:nvSpPr>
        <p:spPr bwMode="auto">
          <a:xfrm>
            <a:off x="485775" y="3910013"/>
            <a:ext cx="598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Kyle’s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3743" name="Rectangle 27"/>
          <p:cNvSpPr>
            <a:spLocks noChangeArrowheads="1"/>
          </p:cNvSpPr>
          <p:nvPr/>
        </p:nvSpPr>
        <p:spPr bwMode="auto">
          <a:xfrm>
            <a:off x="485775" y="4170363"/>
            <a:ext cx="9842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Decision</a:t>
            </a:r>
            <a:endParaRPr lang="en-US" sz="2400" u="none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9900"/>
                </a:solidFill>
              </a:rPr>
              <a:t>Dominant Strategy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dobe Caslon Pro" pitchFamily="18" charset="0"/>
              </a:rPr>
              <a:t>A dominant strategy is a strategy that is always a best response (</a:t>
            </a:r>
            <a:r>
              <a:rPr lang="en-US" i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dobe Caslon Pro" pitchFamily="18" charset="0"/>
              </a:rPr>
              <a:t>i.e.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dobe Caslon Pro" pitchFamily="18" charset="0"/>
              </a:rPr>
              <a:t>, does better) to all the opponent’s possible actions.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dobe Caslon Pro" pitchFamily="18" charset="0"/>
              </a:rPr>
              <a:t>If a player has a dominant strategy then he will choose it in equilibrium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dobe Caslon Pro" pitchFamily="18" charset="0"/>
              </a:rPr>
              <a:t>Not all games have dominant strategies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Does Kyle have a dominant strategy?</a:t>
            </a:r>
          </a:p>
        </p:txBody>
      </p:sp>
      <p:pic>
        <p:nvPicPr>
          <p:cNvPr id="75779" name="Picture 3" descr="man68624_160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064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559300" y="1803400"/>
            <a:ext cx="131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u="none">
                <a:solidFill>
                  <a:srgbClr val="000000"/>
                </a:solidFill>
              </a:rPr>
              <a:t>Ben’ s Decision</a:t>
            </a:r>
            <a:endParaRPr lang="en-US" sz="1400" u="none">
              <a:latin typeface="Times New Roman" pitchFamily="18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463675" y="3433763"/>
            <a:ext cx="9445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Confess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3502025" y="2189163"/>
            <a:ext cx="9445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Confess</a:t>
            </a:r>
            <a:endParaRPr lang="en-US" sz="2400" u="none">
              <a:latin typeface="Times New Roman" pitchFamily="18" charset="0"/>
            </a:endParaRPr>
          </a:p>
        </p:txBody>
      </p:sp>
      <p:grpSp>
        <p:nvGrpSpPr>
          <p:cNvPr id="75783" name="Group 7"/>
          <p:cNvGrpSpPr>
            <a:grpSpLocks/>
          </p:cNvGrpSpPr>
          <p:nvPr/>
        </p:nvGrpSpPr>
        <p:grpSpPr bwMode="auto">
          <a:xfrm>
            <a:off x="2590800" y="2638425"/>
            <a:ext cx="2300288" cy="1417638"/>
            <a:chOff x="1632" y="1662"/>
            <a:chExt cx="1449" cy="893"/>
          </a:xfrm>
        </p:grpSpPr>
        <p:sp>
          <p:nvSpPr>
            <p:cNvPr id="75804" name="Rectangle 8"/>
            <p:cNvSpPr>
              <a:spLocks noChangeArrowheads="1"/>
            </p:cNvSpPr>
            <p:nvPr/>
          </p:nvSpPr>
          <p:spPr bwMode="auto">
            <a:xfrm>
              <a:off x="2120" y="1662"/>
              <a:ext cx="9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Ben gets 8 years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5805" name="Rectangle 9"/>
            <p:cNvSpPr>
              <a:spLocks noChangeArrowheads="1"/>
            </p:cNvSpPr>
            <p:nvPr/>
          </p:nvSpPr>
          <p:spPr bwMode="auto">
            <a:xfrm>
              <a:off x="1632" y="2401"/>
              <a:ext cx="9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gets 8 years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75784" name="Group 10"/>
          <p:cNvGrpSpPr>
            <a:grpSpLocks/>
          </p:cNvGrpSpPr>
          <p:nvPr/>
        </p:nvGrpSpPr>
        <p:grpSpPr bwMode="auto">
          <a:xfrm>
            <a:off x="5508625" y="2638425"/>
            <a:ext cx="2368550" cy="1417638"/>
            <a:chOff x="3470" y="1662"/>
            <a:chExt cx="1492" cy="893"/>
          </a:xfrm>
        </p:grpSpPr>
        <p:sp>
          <p:nvSpPr>
            <p:cNvPr id="75802" name="Rectangle 11"/>
            <p:cNvSpPr>
              <a:spLocks noChangeArrowheads="1"/>
            </p:cNvSpPr>
            <p:nvPr/>
          </p:nvSpPr>
          <p:spPr bwMode="auto">
            <a:xfrm>
              <a:off x="3930" y="1662"/>
              <a:ext cx="10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Ben gets 20 years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5803" name="Rectangle 12"/>
            <p:cNvSpPr>
              <a:spLocks noChangeArrowheads="1"/>
            </p:cNvSpPr>
            <p:nvPr/>
          </p:nvSpPr>
          <p:spPr bwMode="auto">
            <a:xfrm>
              <a:off x="3470" y="2401"/>
              <a:ext cx="8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goes free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75785" name="Group 13"/>
          <p:cNvGrpSpPr>
            <a:grpSpLocks/>
          </p:cNvGrpSpPr>
          <p:nvPr/>
        </p:nvGrpSpPr>
        <p:grpSpPr bwMode="auto">
          <a:xfrm>
            <a:off x="2590800" y="4241800"/>
            <a:ext cx="2306638" cy="1417638"/>
            <a:chOff x="1632" y="2672"/>
            <a:chExt cx="1453" cy="893"/>
          </a:xfrm>
        </p:grpSpPr>
        <p:sp>
          <p:nvSpPr>
            <p:cNvPr id="75800" name="Rectangle 14"/>
            <p:cNvSpPr>
              <a:spLocks noChangeArrowheads="1"/>
            </p:cNvSpPr>
            <p:nvPr/>
          </p:nvSpPr>
          <p:spPr bwMode="auto">
            <a:xfrm>
              <a:off x="2288" y="2672"/>
              <a:ext cx="79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Ben goes free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5801" name="Rectangle 15"/>
            <p:cNvSpPr>
              <a:spLocks noChangeArrowheads="1"/>
            </p:cNvSpPr>
            <p:nvPr/>
          </p:nvSpPr>
          <p:spPr bwMode="auto">
            <a:xfrm>
              <a:off x="1632" y="3411"/>
              <a:ext cx="10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gets 20 years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75786" name="Group 16"/>
          <p:cNvGrpSpPr>
            <a:grpSpLocks/>
          </p:cNvGrpSpPr>
          <p:nvPr/>
        </p:nvGrpSpPr>
        <p:grpSpPr bwMode="auto">
          <a:xfrm>
            <a:off x="5508625" y="4241800"/>
            <a:ext cx="2425700" cy="1417638"/>
            <a:chOff x="3470" y="2672"/>
            <a:chExt cx="1528" cy="893"/>
          </a:xfrm>
        </p:grpSpPr>
        <p:sp>
          <p:nvSpPr>
            <p:cNvPr id="75796" name="Rectangle 17"/>
            <p:cNvSpPr>
              <a:spLocks noChangeArrowheads="1"/>
            </p:cNvSpPr>
            <p:nvPr/>
          </p:nvSpPr>
          <p:spPr bwMode="auto">
            <a:xfrm>
              <a:off x="4513" y="2672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r</a:t>
              </a:r>
              <a:endParaRPr lang="en-US" sz="2400" u="none">
                <a:latin typeface="Times New Roman" pitchFamily="18" charset="0"/>
              </a:endParaRPr>
            </a:p>
          </p:txBody>
        </p:sp>
        <p:grpSp>
          <p:nvGrpSpPr>
            <p:cNvPr id="75797" name="Group 18"/>
            <p:cNvGrpSpPr>
              <a:grpSpLocks/>
            </p:cNvGrpSpPr>
            <p:nvPr/>
          </p:nvGrpSpPr>
          <p:grpSpPr bwMode="auto">
            <a:xfrm>
              <a:off x="3470" y="2672"/>
              <a:ext cx="1528" cy="893"/>
              <a:chOff x="3470" y="2672"/>
              <a:chExt cx="1528" cy="893"/>
            </a:xfrm>
          </p:grpSpPr>
          <p:sp>
            <p:nvSpPr>
              <p:cNvPr id="75798" name="Rectangle 19"/>
              <p:cNvSpPr>
                <a:spLocks noChangeArrowheads="1"/>
              </p:cNvSpPr>
              <p:nvPr/>
            </p:nvSpPr>
            <p:spPr bwMode="auto">
              <a:xfrm>
                <a:off x="4065" y="2672"/>
                <a:ext cx="93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u="none">
                    <a:solidFill>
                      <a:srgbClr val="000000"/>
                    </a:solidFill>
                  </a:rPr>
                  <a:t>Ben gets 1 year 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75799" name="Rectangle 20"/>
              <p:cNvSpPr>
                <a:spLocks noChangeArrowheads="1"/>
              </p:cNvSpPr>
              <p:nvPr/>
            </p:nvSpPr>
            <p:spPr bwMode="auto">
              <a:xfrm>
                <a:off x="3470" y="3411"/>
                <a:ext cx="91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u="none">
                    <a:solidFill>
                      <a:srgbClr val="000000"/>
                    </a:solidFill>
                  </a:rPr>
                  <a:t>Kyle gets 1 year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</p:grpSp>
      </p:grpSp>
      <p:sp>
        <p:nvSpPr>
          <p:cNvPr id="75787" name="Rectangle 21"/>
          <p:cNvSpPr>
            <a:spLocks noChangeArrowheads="1"/>
          </p:cNvSpPr>
          <p:nvPr/>
        </p:nvSpPr>
        <p:spPr bwMode="auto">
          <a:xfrm>
            <a:off x="6161088" y="2189163"/>
            <a:ext cx="15113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Remain Silent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5788" name="Rectangle 22"/>
          <p:cNvSpPr>
            <a:spLocks noChangeArrowheads="1"/>
          </p:cNvSpPr>
          <p:nvPr/>
        </p:nvSpPr>
        <p:spPr bwMode="auto">
          <a:xfrm>
            <a:off x="1535113" y="4705350"/>
            <a:ext cx="8731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Remain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5789" name="Rectangle 23"/>
          <p:cNvSpPr>
            <a:spLocks noChangeArrowheads="1"/>
          </p:cNvSpPr>
          <p:nvPr/>
        </p:nvSpPr>
        <p:spPr bwMode="auto">
          <a:xfrm>
            <a:off x="1717675" y="4965700"/>
            <a:ext cx="6842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Silent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5790" name="Rectangle 24"/>
          <p:cNvSpPr>
            <a:spLocks noChangeArrowheads="1"/>
          </p:cNvSpPr>
          <p:nvPr/>
        </p:nvSpPr>
        <p:spPr bwMode="auto">
          <a:xfrm>
            <a:off x="485775" y="3910013"/>
            <a:ext cx="598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Kyle’s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5791" name="Rectangle 25"/>
          <p:cNvSpPr>
            <a:spLocks noChangeArrowheads="1"/>
          </p:cNvSpPr>
          <p:nvPr/>
        </p:nvSpPr>
        <p:spPr bwMode="auto">
          <a:xfrm>
            <a:off x="485775" y="4170363"/>
            <a:ext cx="9842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Decision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5674" name="Text Box 26"/>
          <p:cNvSpPr txBox="1">
            <a:spLocks noChangeArrowheads="1"/>
          </p:cNvSpPr>
          <p:nvPr/>
        </p:nvSpPr>
        <p:spPr bwMode="auto">
          <a:xfrm>
            <a:off x="1338263" y="6062663"/>
            <a:ext cx="6964362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u="none" dirty="0">
                <a:solidFill>
                  <a:srgbClr val="FFC000"/>
                </a:solidFill>
              </a:rPr>
              <a:t>Confessing is a dominant strategy for both players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3681413" y="1347788"/>
            <a:ext cx="339725" cy="8572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69900" y="3344863"/>
            <a:ext cx="941388" cy="3889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6745288" y="1343025"/>
            <a:ext cx="341312" cy="85883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9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74" grpId="0" animBg="1"/>
      <p:bldP spid="27" grpId="0" animBg="1"/>
      <p:bldP spid="28" grpId="0" animBg="1"/>
      <p:bldP spid="28" grpId="1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A79D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u="none" dirty="0" smtClean="0">
                <a:latin typeface="Adobe Caslon Pro" pitchFamily="18" charset="0"/>
              </a:rPr>
              <a:t>If Ben confesses, Kyle is better off confessing</a:t>
            </a:r>
          </a:p>
          <a:p>
            <a:pPr eaLnBrk="1" hangingPunct="1">
              <a:defRPr/>
            </a:pPr>
            <a:r>
              <a:rPr lang="en-US" u="none" dirty="0" smtClean="0">
                <a:latin typeface="Adobe Caslon Pro" pitchFamily="18" charset="0"/>
              </a:rPr>
              <a:t>If Ben does not confess, Kyle is better off confessing</a:t>
            </a:r>
          </a:p>
          <a:p>
            <a:pPr eaLnBrk="1" hangingPunct="1">
              <a:defRPr/>
            </a:pPr>
            <a:endParaRPr lang="en-US" u="none" dirty="0">
              <a:latin typeface="Adobe Caslon Pro" pitchFamily="18" charset="0"/>
            </a:endParaRPr>
          </a:p>
          <a:p>
            <a:pPr eaLnBrk="1" hangingPunct="1">
              <a:defRPr/>
            </a:pPr>
            <a:r>
              <a:rPr lang="en-US" u="none" dirty="0">
                <a:latin typeface="Adobe Caslon Pro" pitchFamily="18" charset="0"/>
              </a:rPr>
              <a:t>K</a:t>
            </a:r>
            <a:r>
              <a:rPr lang="en-US" u="none" dirty="0" smtClean="0">
                <a:latin typeface="Adobe Caslon Pro" pitchFamily="18" charset="0"/>
              </a:rPr>
              <a:t>yle is better off confessing regardless of what Ben does.</a:t>
            </a:r>
          </a:p>
          <a:p>
            <a:pPr eaLnBrk="1" hangingPunct="1">
              <a:defRPr/>
            </a:pPr>
            <a:r>
              <a:rPr lang="en-US" u="none" dirty="0" smtClean="0">
                <a:latin typeface="Adobe Caslon Pro" pitchFamily="18" charset="0"/>
              </a:rPr>
              <a:t>Therefore, Kyle has a dominant strategy to confess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4025" y="3810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91967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1967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1967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1967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1967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1967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1967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1967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1967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u="none" dirty="0" smtClean="0">
                <a:solidFill>
                  <a:srgbClr val="C00000"/>
                </a:solidFill>
              </a:rPr>
              <a:t>Does Kyle have a dominant strategy?</a:t>
            </a:r>
          </a:p>
        </p:txBody>
      </p:sp>
    </p:spTree>
    <p:extLst>
      <p:ext uri="{BB962C8B-B14F-4D97-AF65-F5344CB8AC3E}">
        <p14:creationId xmlns:p14="http://schemas.microsoft.com/office/powerpoint/2010/main" val="34966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252413"/>
            <a:ext cx="8229600" cy="76993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The Nash Equilibrium</a:t>
            </a:r>
          </a:p>
        </p:txBody>
      </p:sp>
      <p:pic>
        <p:nvPicPr>
          <p:cNvPr id="76803" name="Picture 3" descr="man68624_160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064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559300" y="1803400"/>
            <a:ext cx="131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u="none">
                <a:solidFill>
                  <a:srgbClr val="000000"/>
                </a:solidFill>
              </a:rPr>
              <a:t>Ben’ s Decision</a:t>
            </a:r>
            <a:endParaRPr lang="en-US" sz="1400" u="none">
              <a:latin typeface="Times New Roman" pitchFamily="18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1463675" y="3433763"/>
            <a:ext cx="9445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Confess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3502025" y="2189163"/>
            <a:ext cx="9445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Confess</a:t>
            </a:r>
            <a:endParaRPr lang="en-US" sz="2400" u="none">
              <a:latin typeface="Times New Roman" pitchFamily="18" charset="0"/>
            </a:endParaRPr>
          </a:p>
        </p:txBody>
      </p:sp>
      <p:grpSp>
        <p:nvGrpSpPr>
          <p:cNvPr id="76807" name="Group 7"/>
          <p:cNvGrpSpPr>
            <a:grpSpLocks/>
          </p:cNvGrpSpPr>
          <p:nvPr/>
        </p:nvGrpSpPr>
        <p:grpSpPr bwMode="auto">
          <a:xfrm>
            <a:off x="2590800" y="2638425"/>
            <a:ext cx="2300288" cy="1417638"/>
            <a:chOff x="1632" y="1662"/>
            <a:chExt cx="1449" cy="893"/>
          </a:xfrm>
        </p:grpSpPr>
        <p:sp>
          <p:nvSpPr>
            <p:cNvPr id="76827" name="Rectangle 8"/>
            <p:cNvSpPr>
              <a:spLocks noChangeArrowheads="1"/>
            </p:cNvSpPr>
            <p:nvPr/>
          </p:nvSpPr>
          <p:spPr bwMode="auto">
            <a:xfrm>
              <a:off x="2120" y="1662"/>
              <a:ext cx="9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Ben gets 8 years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6828" name="Rectangle 9"/>
            <p:cNvSpPr>
              <a:spLocks noChangeArrowheads="1"/>
            </p:cNvSpPr>
            <p:nvPr/>
          </p:nvSpPr>
          <p:spPr bwMode="auto">
            <a:xfrm>
              <a:off x="1632" y="2401"/>
              <a:ext cx="9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gets 8 years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76808" name="Group 10"/>
          <p:cNvGrpSpPr>
            <a:grpSpLocks/>
          </p:cNvGrpSpPr>
          <p:nvPr/>
        </p:nvGrpSpPr>
        <p:grpSpPr bwMode="auto">
          <a:xfrm>
            <a:off x="5508625" y="2638425"/>
            <a:ext cx="2368550" cy="1417638"/>
            <a:chOff x="3470" y="1662"/>
            <a:chExt cx="1492" cy="893"/>
          </a:xfrm>
        </p:grpSpPr>
        <p:sp>
          <p:nvSpPr>
            <p:cNvPr id="76825" name="Rectangle 11"/>
            <p:cNvSpPr>
              <a:spLocks noChangeArrowheads="1"/>
            </p:cNvSpPr>
            <p:nvPr/>
          </p:nvSpPr>
          <p:spPr bwMode="auto">
            <a:xfrm>
              <a:off x="3930" y="1662"/>
              <a:ext cx="10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Ben gets 20 years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6826" name="Rectangle 12"/>
            <p:cNvSpPr>
              <a:spLocks noChangeArrowheads="1"/>
            </p:cNvSpPr>
            <p:nvPr/>
          </p:nvSpPr>
          <p:spPr bwMode="auto">
            <a:xfrm>
              <a:off x="3470" y="2401"/>
              <a:ext cx="8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goes free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76809" name="Group 13"/>
          <p:cNvGrpSpPr>
            <a:grpSpLocks/>
          </p:cNvGrpSpPr>
          <p:nvPr/>
        </p:nvGrpSpPr>
        <p:grpSpPr bwMode="auto">
          <a:xfrm>
            <a:off x="2590800" y="4241800"/>
            <a:ext cx="2306638" cy="1417638"/>
            <a:chOff x="1632" y="2672"/>
            <a:chExt cx="1453" cy="893"/>
          </a:xfrm>
        </p:grpSpPr>
        <p:sp>
          <p:nvSpPr>
            <p:cNvPr id="76823" name="Rectangle 14"/>
            <p:cNvSpPr>
              <a:spLocks noChangeArrowheads="1"/>
            </p:cNvSpPr>
            <p:nvPr/>
          </p:nvSpPr>
          <p:spPr bwMode="auto">
            <a:xfrm>
              <a:off x="2288" y="2672"/>
              <a:ext cx="79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Ben goes free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6824" name="Rectangle 15"/>
            <p:cNvSpPr>
              <a:spLocks noChangeArrowheads="1"/>
            </p:cNvSpPr>
            <p:nvPr/>
          </p:nvSpPr>
          <p:spPr bwMode="auto">
            <a:xfrm>
              <a:off x="1632" y="3411"/>
              <a:ext cx="10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gets 20 years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76810" name="Group 16"/>
          <p:cNvGrpSpPr>
            <a:grpSpLocks/>
          </p:cNvGrpSpPr>
          <p:nvPr/>
        </p:nvGrpSpPr>
        <p:grpSpPr bwMode="auto">
          <a:xfrm>
            <a:off x="5508625" y="4241800"/>
            <a:ext cx="2425700" cy="1417638"/>
            <a:chOff x="3470" y="2672"/>
            <a:chExt cx="1528" cy="893"/>
          </a:xfrm>
        </p:grpSpPr>
        <p:sp>
          <p:nvSpPr>
            <p:cNvPr id="76819" name="Rectangle 17"/>
            <p:cNvSpPr>
              <a:spLocks noChangeArrowheads="1"/>
            </p:cNvSpPr>
            <p:nvPr/>
          </p:nvSpPr>
          <p:spPr bwMode="auto">
            <a:xfrm>
              <a:off x="4513" y="2672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r</a:t>
              </a:r>
              <a:endParaRPr lang="en-US" sz="2400" u="none">
                <a:latin typeface="Times New Roman" pitchFamily="18" charset="0"/>
              </a:endParaRPr>
            </a:p>
          </p:txBody>
        </p:sp>
        <p:grpSp>
          <p:nvGrpSpPr>
            <p:cNvPr id="76820" name="Group 18"/>
            <p:cNvGrpSpPr>
              <a:grpSpLocks/>
            </p:cNvGrpSpPr>
            <p:nvPr/>
          </p:nvGrpSpPr>
          <p:grpSpPr bwMode="auto">
            <a:xfrm>
              <a:off x="3470" y="2672"/>
              <a:ext cx="1528" cy="893"/>
              <a:chOff x="3470" y="2672"/>
              <a:chExt cx="1528" cy="893"/>
            </a:xfrm>
          </p:grpSpPr>
          <p:sp>
            <p:nvSpPr>
              <p:cNvPr id="76821" name="Rectangle 19"/>
              <p:cNvSpPr>
                <a:spLocks noChangeArrowheads="1"/>
              </p:cNvSpPr>
              <p:nvPr/>
            </p:nvSpPr>
            <p:spPr bwMode="auto">
              <a:xfrm>
                <a:off x="4065" y="2672"/>
                <a:ext cx="93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u="none">
                    <a:solidFill>
                      <a:srgbClr val="000000"/>
                    </a:solidFill>
                  </a:rPr>
                  <a:t>Ben gets 1 year 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76822" name="Rectangle 20"/>
              <p:cNvSpPr>
                <a:spLocks noChangeArrowheads="1"/>
              </p:cNvSpPr>
              <p:nvPr/>
            </p:nvSpPr>
            <p:spPr bwMode="auto">
              <a:xfrm>
                <a:off x="3470" y="3411"/>
                <a:ext cx="91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u="none">
                    <a:solidFill>
                      <a:srgbClr val="000000"/>
                    </a:solidFill>
                  </a:rPr>
                  <a:t>Kyle gets 1 year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</p:grpSp>
      </p:grpSp>
      <p:sp>
        <p:nvSpPr>
          <p:cNvPr id="76811" name="Rectangle 21"/>
          <p:cNvSpPr>
            <a:spLocks noChangeArrowheads="1"/>
          </p:cNvSpPr>
          <p:nvPr/>
        </p:nvSpPr>
        <p:spPr bwMode="auto">
          <a:xfrm>
            <a:off x="6161088" y="2189163"/>
            <a:ext cx="15113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Remain Silent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6812" name="Rectangle 22"/>
          <p:cNvSpPr>
            <a:spLocks noChangeArrowheads="1"/>
          </p:cNvSpPr>
          <p:nvPr/>
        </p:nvSpPr>
        <p:spPr bwMode="auto">
          <a:xfrm>
            <a:off x="1535113" y="4705350"/>
            <a:ext cx="8731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Remain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6813" name="Rectangle 23"/>
          <p:cNvSpPr>
            <a:spLocks noChangeArrowheads="1"/>
          </p:cNvSpPr>
          <p:nvPr/>
        </p:nvSpPr>
        <p:spPr bwMode="auto">
          <a:xfrm>
            <a:off x="1717675" y="4965700"/>
            <a:ext cx="6842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Silent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6814" name="Rectangle 24"/>
          <p:cNvSpPr>
            <a:spLocks noChangeArrowheads="1"/>
          </p:cNvSpPr>
          <p:nvPr/>
        </p:nvSpPr>
        <p:spPr bwMode="auto">
          <a:xfrm>
            <a:off x="485775" y="3910013"/>
            <a:ext cx="598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Kyle’s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6815" name="Rectangle 25"/>
          <p:cNvSpPr>
            <a:spLocks noChangeArrowheads="1"/>
          </p:cNvSpPr>
          <p:nvPr/>
        </p:nvSpPr>
        <p:spPr bwMode="auto">
          <a:xfrm>
            <a:off x="485775" y="4170363"/>
            <a:ext cx="9842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Decision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8747" name="AutoShape 27"/>
          <p:cNvSpPr>
            <a:spLocks noChangeArrowheads="1"/>
          </p:cNvSpPr>
          <p:nvPr/>
        </p:nvSpPr>
        <p:spPr bwMode="auto">
          <a:xfrm>
            <a:off x="309563" y="328771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8748" name="AutoShape 28"/>
          <p:cNvSpPr>
            <a:spLocks noChangeArrowheads="1"/>
          </p:cNvSpPr>
          <p:nvPr/>
        </p:nvSpPr>
        <p:spPr bwMode="auto">
          <a:xfrm>
            <a:off x="3554413" y="1357313"/>
            <a:ext cx="485775" cy="828675"/>
          </a:xfrm>
          <a:prstGeom prst="downArrow">
            <a:avLst>
              <a:gd name="adj1" fmla="val 50000"/>
              <a:gd name="adj2" fmla="val 42647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8749" name="Oval 29"/>
          <p:cNvSpPr>
            <a:spLocks noChangeArrowheads="1"/>
          </p:cNvSpPr>
          <p:nvPr/>
        </p:nvSpPr>
        <p:spPr bwMode="auto">
          <a:xfrm>
            <a:off x="2124075" y="2419350"/>
            <a:ext cx="3421063" cy="1852613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7" grpId="0" animBg="1"/>
      <p:bldP spid="798748" grpId="0" animBg="1"/>
      <p:bldP spid="7987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373063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Is the equilibrium outcome optimum for the prisoners?</a:t>
            </a:r>
          </a:p>
        </p:txBody>
      </p:sp>
      <p:pic>
        <p:nvPicPr>
          <p:cNvPr id="77827" name="Picture 3" descr="man68624_160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064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559300" y="1803400"/>
            <a:ext cx="131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u="none">
                <a:solidFill>
                  <a:srgbClr val="000000"/>
                </a:solidFill>
              </a:rPr>
              <a:t>Ben’ s Decision</a:t>
            </a:r>
            <a:endParaRPr lang="en-US" sz="1400" u="none">
              <a:latin typeface="Times New Roman" pitchFamily="18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463675" y="3433763"/>
            <a:ext cx="9445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Confess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3502025" y="2189163"/>
            <a:ext cx="9445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Confess</a:t>
            </a:r>
            <a:endParaRPr lang="en-US" sz="2400" u="none">
              <a:latin typeface="Times New Roman" pitchFamily="18" charset="0"/>
            </a:endParaRPr>
          </a:p>
        </p:txBody>
      </p:sp>
      <p:grpSp>
        <p:nvGrpSpPr>
          <p:cNvPr id="77831" name="Group 7"/>
          <p:cNvGrpSpPr>
            <a:grpSpLocks/>
          </p:cNvGrpSpPr>
          <p:nvPr/>
        </p:nvGrpSpPr>
        <p:grpSpPr bwMode="auto">
          <a:xfrm>
            <a:off x="2590800" y="2638425"/>
            <a:ext cx="2300288" cy="1417638"/>
            <a:chOff x="1632" y="1662"/>
            <a:chExt cx="1449" cy="893"/>
          </a:xfrm>
        </p:grpSpPr>
        <p:sp>
          <p:nvSpPr>
            <p:cNvPr id="77849" name="Rectangle 8"/>
            <p:cNvSpPr>
              <a:spLocks noChangeArrowheads="1"/>
            </p:cNvSpPr>
            <p:nvPr/>
          </p:nvSpPr>
          <p:spPr bwMode="auto">
            <a:xfrm>
              <a:off x="2120" y="1662"/>
              <a:ext cx="9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Ben gets 8 years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7850" name="Rectangle 9"/>
            <p:cNvSpPr>
              <a:spLocks noChangeArrowheads="1"/>
            </p:cNvSpPr>
            <p:nvPr/>
          </p:nvSpPr>
          <p:spPr bwMode="auto">
            <a:xfrm>
              <a:off x="1632" y="2401"/>
              <a:ext cx="9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gets 8 years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77832" name="Group 10"/>
          <p:cNvGrpSpPr>
            <a:grpSpLocks/>
          </p:cNvGrpSpPr>
          <p:nvPr/>
        </p:nvGrpSpPr>
        <p:grpSpPr bwMode="auto">
          <a:xfrm>
            <a:off x="5508625" y="2638425"/>
            <a:ext cx="2368550" cy="1417638"/>
            <a:chOff x="3470" y="1662"/>
            <a:chExt cx="1492" cy="893"/>
          </a:xfrm>
        </p:grpSpPr>
        <p:sp>
          <p:nvSpPr>
            <p:cNvPr id="77847" name="Rectangle 11"/>
            <p:cNvSpPr>
              <a:spLocks noChangeArrowheads="1"/>
            </p:cNvSpPr>
            <p:nvPr/>
          </p:nvSpPr>
          <p:spPr bwMode="auto">
            <a:xfrm>
              <a:off x="3930" y="1662"/>
              <a:ext cx="10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Ben gets 20 years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7848" name="Rectangle 12"/>
            <p:cNvSpPr>
              <a:spLocks noChangeArrowheads="1"/>
            </p:cNvSpPr>
            <p:nvPr/>
          </p:nvSpPr>
          <p:spPr bwMode="auto">
            <a:xfrm>
              <a:off x="3470" y="2401"/>
              <a:ext cx="8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goes free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77833" name="Group 13"/>
          <p:cNvGrpSpPr>
            <a:grpSpLocks/>
          </p:cNvGrpSpPr>
          <p:nvPr/>
        </p:nvGrpSpPr>
        <p:grpSpPr bwMode="auto">
          <a:xfrm>
            <a:off x="2590800" y="4241800"/>
            <a:ext cx="2306638" cy="1417638"/>
            <a:chOff x="1632" y="2672"/>
            <a:chExt cx="1453" cy="893"/>
          </a:xfrm>
        </p:grpSpPr>
        <p:sp>
          <p:nvSpPr>
            <p:cNvPr id="77845" name="Rectangle 14"/>
            <p:cNvSpPr>
              <a:spLocks noChangeArrowheads="1"/>
            </p:cNvSpPr>
            <p:nvPr/>
          </p:nvSpPr>
          <p:spPr bwMode="auto">
            <a:xfrm>
              <a:off x="2288" y="2672"/>
              <a:ext cx="79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Ben goes free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7846" name="Rectangle 15"/>
            <p:cNvSpPr>
              <a:spLocks noChangeArrowheads="1"/>
            </p:cNvSpPr>
            <p:nvPr/>
          </p:nvSpPr>
          <p:spPr bwMode="auto">
            <a:xfrm>
              <a:off x="1632" y="3411"/>
              <a:ext cx="10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gets 20 years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77834" name="Group 16"/>
          <p:cNvGrpSpPr>
            <a:grpSpLocks/>
          </p:cNvGrpSpPr>
          <p:nvPr/>
        </p:nvGrpSpPr>
        <p:grpSpPr bwMode="auto">
          <a:xfrm>
            <a:off x="5508625" y="4241800"/>
            <a:ext cx="2425700" cy="1417638"/>
            <a:chOff x="3470" y="2672"/>
            <a:chExt cx="1528" cy="893"/>
          </a:xfrm>
        </p:grpSpPr>
        <p:sp>
          <p:nvSpPr>
            <p:cNvPr id="77841" name="Rectangle 17"/>
            <p:cNvSpPr>
              <a:spLocks noChangeArrowheads="1"/>
            </p:cNvSpPr>
            <p:nvPr/>
          </p:nvSpPr>
          <p:spPr bwMode="auto">
            <a:xfrm>
              <a:off x="4513" y="2672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r</a:t>
              </a:r>
              <a:endParaRPr lang="en-US" sz="2400" u="none">
                <a:latin typeface="Times New Roman" pitchFamily="18" charset="0"/>
              </a:endParaRPr>
            </a:p>
          </p:txBody>
        </p:sp>
        <p:grpSp>
          <p:nvGrpSpPr>
            <p:cNvPr id="77842" name="Group 18"/>
            <p:cNvGrpSpPr>
              <a:grpSpLocks/>
            </p:cNvGrpSpPr>
            <p:nvPr/>
          </p:nvGrpSpPr>
          <p:grpSpPr bwMode="auto">
            <a:xfrm>
              <a:off x="3470" y="2672"/>
              <a:ext cx="1528" cy="893"/>
              <a:chOff x="3470" y="2672"/>
              <a:chExt cx="1528" cy="893"/>
            </a:xfrm>
          </p:grpSpPr>
          <p:sp>
            <p:nvSpPr>
              <p:cNvPr id="77843" name="Rectangle 19"/>
              <p:cNvSpPr>
                <a:spLocks noChangeArrowheads="1"/>
              </p:cNvSpPr>
              <p:nvPr/>
            </p:nvSpPr>
            <p:spPr bwMode="auto">
              <a:xfrm>
                <a:off x="4065" y="2672"/>
                <a:ext cx="93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u="none">
                    <a:solidFill>
                      <a:srgbClr val="000000"/>
                    </a:solidFill>
                  </a:rPr>
                  <a:t>Ben gets 1 year 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77844" name="Rectangle 20"/>
              <p:cNvSpPr>
                <a:spLocks noChangeArrowheads="1"/>
              </p:cNvSpPr>
              <p:nvPr/>
            </p:nvSpPr>
            <p:spPr bwMode="auto">
              <a:xfrm>
                <a:off x="3470" y="3411"/>
                <a:ext cx="91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u="none">
                    <a:solidFill>
                      <a:srgbClr val="000000"/>
                    </a:solidFill>
                  </a:rPr>
                  <a:t>Kyle gets 1 year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</p:grpSp>
      </p:grpSp>
      <p:sp>
        <p:nvSpPr>
          <p:cNvPr id="77835" name="Rectangle 21"/>
          <p:cNvSpPr>
            <a:spLocks noChangeArrowheads="1"/>
          </p:cNvSpPr>
          <p:nvPr/>
        </p:nvSpPr>
        <p:spPr bwMode="auto">
          <a:xfrm>
            <a:off x="6161088" y="2189163"/>
            <a:ext cx="15113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Remain Silent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7836" name="Rectangle 22"/>
          <p:cNvSpPr>
            <a:spLocks noChangeArrowheads="1"/>
          </p:cNvSpPr>
          <p:nvPr/>
        </p:nvSpPr>
        <p:spPr bwMode="auto">
          <a:xfrm>
            <a:off x="1535113" y="4705350"/>
            <a:ext cx="8731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Remain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7837" name="Rectangle 23"/>
          <p:cNvSpPr>
            <a:spLocks noChangeArrowheads="1"/>
          </p:cNvSpPr>
          <p:nvPr/>
        </p:nvSpPr>
        <p:spPr bwMode="auto">
          <a:xfrm>
            <a:off x="1717675" y="4965700"/>
            <a:ext cx="6842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Silent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7838" name="Rectangle 24"/>
          <p:cNvSpPr>
            <a:spLocks noChangeArrowheads="1"/>
          </p:cNvSpPr>
          <p:nvPr/>
        </p:nvSpPr>
        <p:spPr bwMode="auto">
          <a:xfrm>
            <a:off x="485775" y="3910013"/>
            <a:ext cx="598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Kyle’s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7839" name="Rectangle 25"/>
          <p:cNvSpPr>
            <a:spLocks noChangeArrowheads="1"/>
          </p:cNvSpPr>
          <p:nvPr/>
        </p:nvSpPr>
        <p:spPr bwMode="auto">
          <a:xfrm>
            <a:off x="485775" y="4170363"/>
            <a:ext cx="9842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Decision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9770" name="Text Box 26"/>
          <p:cNvSpPr txBox="1">
            <a:spLocks noChangeArrowheads="1"/>
          </p:cNvSpPr>
          <p:nvPr/>
        </p:nvSpPr>
        <p:spPr bwMode="auto">
          <a:xfrm>
            <a:off x="609600" y="6062663"/>
            <a:ext cx="8231188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u="non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If they both cooperate to remain silent they can be better off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"/>
          <p:cNvSpPr>
            <a:spLocks noChangeArrowheads="1"/>
          </p:cNvSpPr>
          <p:nvPr/>
        </p:nvSpPr>
        <p:spPr bwMode="auto">
          <a:xfrm>
            <a:off x="6284913" y="1350963"/>
            <a:ext cx="2344737" cy="51466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CCFF"/>
              </a:solidFill>
            </a:endParaRPr>
          </a:p>
        </p:txBody>
      </p:sp>
      <p:sp>
        <p:nvSpPr>
          <p:cNvPr id="65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Oligopolies as a Prisoners’ Dilemma</a:t>
            </a:r>
          </a:p>
        </p:txBody>
      </p:sp>
      <p:sp>
        <p:nvSpPr>
          <p:cNvPr id="65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885950"/>
            <a:ext cx="626745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Self-interest makes it difficult for the oligopoly to maintain a cooperative outcome with low production, high prices, and monopoly profits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78853" name="Picture 6" descr="MCj041586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838" y="1570038"/>
            <a:ext cx="19875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7" descr="MCj041585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200" y="4730750"/>
            <a:ext cx="20002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9" descr="MCj041585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3138488"/>
            <a:ext cx="1981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41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CCFF66"/>
                </a:solidFill>
              </a:rPr>
              <a:t>Jack and Jill’s Duopoly Game </a:t>
            </a:r>
          </a:p>
        </p:txBody>
      </p:sp>
      <p:pic>
        <p:nvPicPr>
          <p:cNvPr id="79875" name="Picture 5" descr="man68624_160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6772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4652963" y="1701800"/>
            <a:ext cx="6635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Jack’s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877" name="Rectangle 8"/>
          <p:cNvSpPr>
            <a:spLocks noChangeArrowheads="1"/>
          </p:cNvSpPr>
          <p:nvPr/>
        </p:nvSpPr>
        <p:spPr bwMode="auto">
          <a:xfrm>
            <a:off x="5383213" y="1701800"/>
            <a:ext cx="9620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 Decision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878" name="Rectangle 9"/>
          <p:cNvSpPr>
            <a:spLocks noChangeArrowheads="1"/>
          </p:cNvSpPr>
          <p:nvPr/>
        </p:nvSpPr>
        <p:spPr bwMode="auto">
          <a:xfrm>
            <a:off x="1500188" y="3051175"/>
            <a:ext cx="5397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High 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879" name="Rectangle 10"/>
          <p:cNvSpPr>
            <a:spLocks noChangeArrowheads="1"/>
          </p:cNvSpPr>
          <p:nvPr/>
        </p:nvSpPr>
        <p:spPr bwMode="auto">
          <a:xfrm>
            <a:off x="1200150" y="3322638"/>
            <a:ext cx="11398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Production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880" name="Rectangle 11"/>
          <p:cNvSpPr>
            <a:spLocks noChangeArrowheads="1"/>
          </p:cNvSpPr>
          <p:nvPr/>
        </p:nvSpPr>
        <p:spPr bwMode="auto">
          <a:xfrm>
            <a:off x="2624138" y="2197100"/>
            <a:ext cx="251030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 dirty="0">
                <a:solidFill>
                  <a:srgbClr val="000000"/>
                </a:solidFill>
              </a:rPr>
              <a:t>High Production: 40 </a:t>
            </a:r>
            <a:r>
              <a:rPr lang="en-US" sz="1700" b="1" u="none" dirty="0" smtClean="0">
                <a:solidFill>
                  <a:srgbClr val="000000"/>
                </a:solidFill>
              </a:rPr>
              <a:t>gal</a:t>
            </a:r>
            <a:r>
              <a:rPr lang="en-US" sz="1700" b="1" u="none" dirty="0">
                <a:solidFill>
                  <a:srgbClr val="000000"/>
                </a:solidFill>
              </a:rPr>
              <a:t>.</a:t>
            </a:r>
            <a:endParaRPr lang="en-US" sz="2400" u="none" dirty="0">
              <a:latin typeface="Times New Roman" pitchFamily="18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92388" y="2606675"/>
            <a:ext cx="2706687" cy="1520825"/>
            <a:chOff x="1633" y="1642"/>
            <a:chExt cx="1705" cy="958"/>
          </a:xfrm>
        </p:grpSpPr>
        <p:sp>
          <p:nvSpPr>
            <p:cNvPr id="79898" name="Rectangle 13"/>
            <p:cNvSpPr>
              <a:spLocks noChangeArrowheads="1"/>
            </p:cNvSpPr>
            <p:nvPr/>
          </p:nvSpPr>
          <p:spPr bwMode="auto">
            <a:xfrm>
              <a:off x="1965" y="1642"/>
              <a:ext cx="137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>
                  <a:solidFill>
                    <a:srgbClr val="000000"/>
                  </a:solidFill>
                </a:rPr>
                <a:t>Jack gets $1,600 profit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9899" name="Rectangle 14"/>
            <p:cNvSpPr>
              <a:spLocks noChangeArrowheads="1"/>
            </p:cNvSpPr>
            <p:nvPr/>
          </p:nvSpPr>
          <p:spPr bwMode="auto">
            <a:xfrm>
              <a:off x="1633" y="2437"/>
              <a:ext cx="125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>
                  <a:solidFill>
                    <a:srgbClr val="000000"/>
                  </a:solidFill>
                </a:rPr>
                <a:t>Jill gets $1,600 profit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653088" y="2592388"/>
            <a:ext cx="2703512" cy="1490662"/>
            <a:chOff x="3561" y="1633"/>
            <a:chExt cx="1703" cy="939"/>
          </a:xfrm>
        </p:grpSpPr>
        <p:sp>
          <p:nvSpPr>
            <p:cNvPr id="79896" name="Rectangle 16"/>
            <p:cNvSpPr>
              <a:spLocks noChangeArrowheads="1"/>
            </p:cNvSpPr>
            <p:nvPr/>
          </p:nvSpPr>
          <p:spPr bwMode="auto">
            <a:xfrm>
              <a:off x="3891" y="1633"/>
              <a:ext cx="137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>
                  <a:solidFill>
                    <a:srgbClr val="000000"/>
                  </a:solidFill>
                </a:rPr>
                <a:t>Jack gets $1,500 profit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9897" name="Rectangle 17"/>
            <p:cNvSpPr>
              <a:spLocks noChangeArrowheads="1"/>
            </p:cNvSpPr>
            <p:nvPr/>
          </p:nvSpPr>
          <p:spPr bwMode="auto">
            <a:xfrm>
              <a:off x="3561" y="2409"/>
              <a:ext cx="125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>
                  <a:solidFill>
                    <a:srgbClr val="000000"/>
                  </a:solidFill>
                </a:rPr>
                <a:t>Jill gets $2,000 profit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620963" y="4257675"/>
            <a:ext cx="2735262" cy="1490663"/>
            <a:chOff x="1651" y="2682"/>
            <a:chExt cx="1723" cy="939"/>
          </a:xfrm>
        </p:grpSpPr>
        <p:sp>
          <p:nvSpPr>
            <p:cNvPr id="79894" name="Rectangle 19"/>
            <p:cNvSpPr>
              <a:spLocks noChangeArrowheads="1"/>
            </p:cNvSpPr>
            <p:nvPr/>
          </p:nvSpPr>
          <p:spPr bwMode="auto">
            <a:xfrm>
              <a:off x="2001" y="2682"/>
              <a:ext cx="137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>
                  <a:solidFill>
                    <a:srgbClr val="000000"/>
                  </a:solidFill>
                </a:rPr>
                <a:t>Jack gets $2,000 profit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9895" name="Rectangle 20"/>
            <p:cNvSpPr>
              <a:spLocks noChangeArrowheads="1"/>
            </p:cNvSpPr>
            <p:nvPr/>
          </p:nvSpPr>
          <p:spPr bwMode="auto">
            <a:xfrm>
              <a:off x="1651" y="3458"/>
              <a:ext cx="125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>
                  <a:solidFill>
                    <a:srgbClr val="000000"/>
                  </a:solidFill>
                </a:rPr>
                <a:t>Jill gets $1,500 profit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653088" y="4257675"/>
            <a:ext cx="2746375" cy="1490663"/>
            <a:chOff x="3561" y="2682"/>
            <a:chExt cx="1730" cy="939"/>
          </a:xfrm>
        </p:grpSpPr>
        <p:sp>
          <p:nvSpPr>
            <p:cNvPr id="79892" name="Rectangle 22"/>
            <p:cNvSpPr>
              <a:spLocks noChangeArrowheads="1"/>
            </p:cNvSpPr>
            <p:nvPr/>
          </p:nvSpPr>
          <p:spPr bwMode="auto">
            <a:xfrm>
              <a:off x="3918" y="2682"/>
              <a:ext cx="137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>
                  <a:solidFill>
                    <a:srgbClr val="000000"/>
                  </a:solidFill>
                </a:rPr>
                <a:t>Jack gets $1,800 profit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9893" name="Rectangle 23"/>
            <p:cNvSpPr>
              <a:spLocks noChangeArrowheads="1"/>
            </p:cNvSpPr>
            <p:nvPr/>
          </p:nvSpPr>
          <p:spPr bwMode="auto">
            <a:xfrm>
              <a:off x="3561" y="3458"/>
              <a:ext cx="125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>
                  <a:solidFill>
                    <a:srgbClr val="000000"/>
                  </a:solidFill>
                </a:rPr>
                <a:t>Jill gets $1,800 profit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sp>
        <p:nvSpPr>
          <p:cNvPr id="79885" name="Rectangle 24"/>
          <p:cNvSpPr>
            <a:spLocks noChangeArrowheads="1"/>
          </p:cNvSpPr>
          <p:nvPr/>
        </p:nvSpPr>
        <p:spPr bwMode="auto">
          <a:xfrm>
            <a:off x="5537200" y="2211388"/>
            <a:ext cx="24384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Low Production: 30 gal.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886" name="Rectangle 25"/>
          <p:cNvSpPr>
            <a:spLocks noChangeArrowheads="1"/>
          </p:cNvSpPr>
          <p:nvPr/>
        </p:nvSpPr>
        <p:spPr bwMode="auto">
          <a:xfrm>
            <a:off x="1554163" y="4729163"/>
            <a:ext cx="431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Low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887" name="Rectangle 26"/>
          <p:cNvSpPr>
            <a:spLocks noChangeArrowheads="1"/>
          </p:cNvSpPr>
          <p:nvPr/>
        </p:nvSpPr>
        <p:spPr bwMode="auto">
          <a:xfrm>
            <a:off x="1200150" y="4999038"/>
            <a:ext cx="11398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Production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888" name="Rectangle 27"/>
          <p:cNvSpPr>
            <a:spLocks noChangeArrowheads="1"/>
          </p:cNvSpPr>
          <p:nvPr/>
        </p:nvSpPr>
        <p:spPr bwMode="auto">
          <a:xfrm>
            <a:off x="576263" y="3933825"/>
            <a:ext cx="482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Jill’s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889" name="Rectangle 30"/>
          <p:cNvSpPr>
            <a:spLocks noChangeArrowheads="1"/>
          </p:cNvSpPr>
          <p:nvPr/>
        </p:nvSpPr>
        <p:spPr bwMode="auto">
          <a:xfrm>
            <a:off x="414338" y="4203700"/>
            <a:ext cx="1016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Decision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890" name="Text Box 32"/>
          <p:cNvSpPr txBox="1">
            <a:spLocks noChangeArrowheads="1"/>
          </p:cNvSpPr>
          <p:nvPr/>
        </p:nvSpPr>
        <p:spPr bwMode="auto">
          <a:xfrm>
            <a:off x="1335088" y="3525838"/>
            <a:ext cx="928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/>
              <a:t>40 gal.</a:t>
            </a:r>
          </a:p>
        </p:txBody>
      </p:sp>
      <p:sp>
        <p:nvSpPr>
          <p:cNvPr id="79891" name="Text Box 33"/>
          <p:cNvSpPr txBox="1">
            <a:spLocks noChangeArrowheads="1"/>
          </p:cNvSpPr>
          <p:nvPr/>
        </p:nvSpPr>
        <p:spPr bwMode="auto">
          <a:xfrm>
            <a:off x="1330325" y="5202238"/>
            <a:ext cx="928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/>
              <a:t>30 gal.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105" name="Rectangle 153"/>
          <p:cNvSpPr>
            <a:spLocks noGrp="1" noChangeArrowheads="1"/>
          </p:cNvSpPr>
          <p:nvPr>
            <p:ph type="title"/>
          </p:nvPr>
        </p:nvSpPr>
        <p:spPr>
          <a:xfrm>
            <a:off x="-842963" y="23813"/>
            <a:ext cx="10736263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00"/>
                </a:solidFill>
              </a:rPr>
              <a:t>Four Types of Market Structure</a:t>
            </a: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1035050" y="4522788"/>
            <a:ext cx="1446213" cy="1589087"/>
          </a:xfrm>
          <a:prstGeom prst="rect">
            <a:avLst/>
          </a:prstGeom>
          <a:solidFill>
            <a:srgbClr val="F3F6F9"/>
          </a:solidFill>
          <a:ln w="19685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1035050" y="4522788"/>
            <a:ext cx="1446213" cy="1589087"/>
          </a:xfrm>
          <a:prstGeom prst="rect">
            <a:avLst/>
          </a:prstGeom>
          <a:solidFill>
            <a:srgbClr val="F2F4F8"/>
          </a:solidFill>
          <a:ln w="1778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1035050" y="4522788"/>
            <a:ext cx="1446213" cy="1589087"/>
          </a:xfrm>
          <a:prstGeom prst="rect">
            <a:avLst/>
          </a:prstGeom>
          <a:solidFill>
            <a:srgbClr val="F1F4F7"/>
          </a:solidFill>
          <a:ln w="1603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8" name="Rectangle 8"/>
          <p:cNvSpPr>
            <a:spLocks noChangeArrowheads="1"/>
          </p:cNvSpPr>
          <p:nvPr/>
        </p:nvSpPr>
        <p:spPr bwMode="auto">
          <a:xfrm>
            <a:off x="1035050" y="4522788"/>
            <a:ext cx="1446213" cy="1589087"/>
          </a:xfrm>
          <a:prstGeom prst="rect">
            <a:avLst/>
          </a:prstGeom>
          <a:solidFill>
            <a:srgbClr val="F0F2F5"/>
          </a:solidFill>
          <a:ln w="1428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035050" y="4522788"/>
            <a:ext cx="1446213" cy="1589087"/>
          </a:xfrm>
          <a:prstGeom prst="rect">
            <a:avLst/>
          </a:prstGeom>
          <a:solidFill>
            <a:srgbClr val="EEF1F4"/>
          </a:solidFill>
          <a:ln w="1254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Rectangle 10"/>
          <p:cNvSpPr>
            <a:spLocks noChangeArrowheads="1"/>
          </p:cNvSpPr>
          <p:nvPr/>
        </p:nvSpPr>
        <p:spPr bwMode="auto">
          <a:xfrm>
            <a:off x="1035050" y="4522788"/>
            <a:ext cx="1446213" cy="1589087"/>
          </a:xfrm>
          <a:prstGeom prst="rect">
            <a:avLst/>
          </a:prstGeom>
          <a:solidFill>
            <a:srgbClr val="EDEFF3"/>
          </a:solidFill>
          <a:ln w="1063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Rectangle 11"/>
          <p:cNvSpPr>
            <a:spLocks noChangeArrowheads="1"/>
          </p:cNvSpPr>
          <p:nvPr/>
        </p:nvSpPr>
        <p:spPr bwMode="auto">
          <a:xfrm>
            <a:off x="1035050" y="4522788"/>
            <a:ext cx="1446213" cy="1589087"/>
          </a:xfrm>
          <a:prstGeom prst="rect">
            <a:avLst/>
          </a:prstGeom>
          <a:solidFill>
            <a:srgbClr val="EBEEF2"/>
          </a:solidFill>
          <a:ln w="889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Rectangle 12"/>
          <p:cNvSpPr>
            <a:spLocks noChangeArrowheads="1"/>
          </p:cNvSpPr>
          <p:nvPr/>
        </p:nvSpPr>
        <p:spPr bwMode="auto">
          <a:xfrm>
            <a:off x="1035050" y="4522788"/>
            <a:ext cx="1446213" cy="1589087"/>
          </a:xfrm>
          <a:prstGeom prst="rect">
            <a:avLst/>
          </a:prstGeom>
          <a:solidFill>
            <a:srgbClr val="EAECF1"/>
          </a:solidFill>
          <a:ln w="714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Rectangle 13"/>
          <p:cNvSpPr>
            <a:spLocks noChangeArrowheads="1"/>
          </p:cNvSpPr>
          <p:nvPr/>
        </p:nvSpPr>
        <p:spPr bwMode="auto">
          <a:xfrm>
            <a:off x="1035050" y="4522788"/>
            <a:ext cx="1446213" cy="1589087"/>
          </a:xfrm>
          <a:prstGeom prst="rect">
            <a:avLst/>
          </a:prstGeom>
          <a:solidFill>
            <a:srgbClr val="E9EBF0"/>
          </a:solidFill>
          <a:ln w="5397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Rectangle 14"/>
          <p:cNvSpPr>
            <a:spLocks noChangeArrowheads="1"/>
          </p:cNvSpPr>
          <p:nvPr/>
        </p:nvSpPr>
        <p:spPr bwMode="auto">
          <a:xfrm>
            <a:off x="1035050" y="4522788"/>
            <a:ext cx="1446213" cy="1589087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Rectangle 15"/>
          <p:cNvSpPr>
            <a:spLocks noChangeArrowheads="1"/>
          </p:cNvSpPr>
          <p:nvPr/>
        </p:nvSpPr>
        <p:spPr bwMode="auto">
          <a:xfrm>
            <a:off x="1035050" y="4522788"/>
            <a:ext cx="1446213" cy="1589087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Rectangle 16"/>
          <p:cNvSpPr>
            <a:spLocks noChangeArrowheads="1"/>
          </p:cNvSpPr>
          <p:nvPr/>
        </p:nvSpPr>
        <p:spPr bwMode="auto">
          <a:xfrm>
            <a:off x="2908300" y="4522788"/>
            <a:ext cx="1446213" cy="1589087"/>
          </a:xfrm>
          <a:prstGeom prst="rect">
            <a:avLst/>
          </a:prstGeom>
          <a:solidFill>
            <a:srgbClr val="F3F6F9"/>
          </a:solidFill>
          <a:ln w="19685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7" name="Rectangle 17"/>
          <p:cNvSpPr>
            <a:spLocks noChangeArrowheads="1"/>
          </p:cNvSpPr>
          <p:nvPr/>
        </p:nvSpPr>
        <p:spPr bwMode="auto">
          <a:xfrm>
            <a:off x="2908300" y="4522788"/>
            <a:ext cx="1446213" cy="1589087"/>
          </a:xfrm>
          <a:prstGeom prst="rect">
            <a:avLst/>
          </a:prstGeom>
          <a:solidFill>
            <a:srgbClr val="F2F4F8"/>
          </a:solidFill>
          <a:ln w="1778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Rectangle 18"/>
          <p:cNvSpPr>
            <a:spLocks noChangeArrowheads="1"/>
          </p:cNvSpPr>
          <p:nvPr/>
        </p:nvSpPr>
        <p:spPr bwMode="auto">
          <a:xfrm>
            <a:off x="2908300" y="4522788"/>
            <a:ext cx="1446213" cy="1589087"/>
          </a:xfrm>
          <a:prstGeom prst="rect">
            <a:avLst/>
          </a:prstGeom>
          <a:solidFill>
            <a:srgbClr val="F1F4F7"/>
          </a:solidFill>
          <a:ln w="1603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9" name="Rectangle 19"/>
          <p:cNvSpPr>
            <a:spLocks noChangeArrowheads="1"/>
          </p:cNvSpPr>
          <p:nvPr/>
        </p:nvSpPr>
        <p:spPr bwMode="auto">
          <a:xfrm>
            <a:off x="2908300" y="4522788"/>
            <a:ext cx="1446213" cy="1589087"/>
          </a:xfrm>
          <a:prstGeom prst="rect">
            <a:avLst/>
          </a:prstGeom>
          <a:solidFill>
            <a:srgbClr val="F0F2F5"/>
          </a:solidFill>
          <a:ln w="1428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0" name="Rectangle 20"/>
          <p:cNvSpPr>
            <a:spLocks noChangeArrowheads="1"/>
          </p:cNvSpPr>
          <p:nvPr/>
        </p:nvSpPr>
        <p:spPr bwMode="auto">
          <a:xfrm>
            <a:off x="2908300" y="4522788"/>
            <a:ext cx="1446213" cy="1589087"/>
          </a:xfrm>
          <a:prstGeom prst="rect">
            <a:avLst/>
          </a:prstGeom>
          <a:solidFill>
            <a:srgbClr val="EEF1F4"/>
          </a:solidFill>
          <a:ln w="1254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1" name="Rectangle 21"/>
          <p:cNvSpPr>
            <a:spLocks noChangeArrowheads="1"/>
          </p:cNvSpPr>
          <p:nvPr/>
        </p:nvSpPr>
        <p:spPr bwMode="auto">
          <a:xfrm>
            <a:off x="2908300" y="4522788"/>
            <a:ext cx="1446213" cy="1589087"/>
          </a:xfrm>
          <a:prstGeom prst="rect">
            <a:avLst/>
          </a:prstGeom>
          <a:solidFill>
            <a:srgbClr val="EDEFF3"/>
          </a:solidFill>
          <a:ln w="1063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2" name="Rectangle 22"/>
          <p:cNvSpPr>
            <a:spLocks noChangeArrowheads="1"/>
          </p:cNvSpPr>
          <p:nvPr/>
        </p:nvSpPr>
        <p:spPr bwMode="auto">
          <a:xfrm>
            <a:off x="2908300" y="4522788"/>
            <a:ext cx="1446213" cy="1589087"/>
          </a:xfrm>
          <a:prstGeom prst="rect">
            <a:avLst/>
          </a:prstGeom>
          <a:solidFill>
            <a:srgbClr val="EBEEF2"/>
          </a:solidFill>
          <a:ln w="889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3" name="Rectangle 23"/>
          <p:cNvSpPr>
            <a:spLocks noChangeArrowheads="1"/>
          </p:cNvSpPr>
          <p:nvPr/>
        </p:nvSpPr>
        <p:spPr bwMode="auto">
          <a:xfrm>
            <a:off x="2908300" y="4522788"/>
            <a:ext cx="1446213" cy="1589087"/>
          </a:xfrm>
          <a:prstGeom prst="rect">
            <a:avLst/>
          </a:prstGeom>
          <a:solidFill>
            <a:srgbClr val="EAECF1"/>
          </a:solidFill>
          <a:ln w="714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Rectangle 24"/>
          <p:cNvSpPr>
            <a:spLocks noChangeArrowheads="1"/>
          </p:cNvSpPr>
          <p:nvPr/>
        </p:nvSpPr>
        <p:spPr bwMode="auto">
          <a:xfrm>
            <a:off x="2908300" y="4522788"/>
            <a:ext cx="1446213" cy="1589087"/>
          </a:xfrm>
          <a:prstGeom prst="rect">
            <a:avLst/>
          </a:prstGeom>
          <a:solidFill>
            <a:srgbClr val="E9EBF0"/>
          </a:solidFill>
          <a:ln w="5397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Rectangle 25"/>
          <p:cNvSpPr>
            <a:spLocks noChangeArrowheads="1"/>
          </p:cNvSpPr>
          <p:nvPr/>
        </p:nvSpPr>
        <p:spPr bwMode="auto">
          <a:xfrm>
            <a:off x="2908300" y="4522788"/>
            <a:ext cx="1446213" cy="1589087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Rectangle 26"/>
          <p:cNvSpPr>
            <a:spLocks noChangeArrowheads="1"/>
          </p:cNvSpPr>
          <p:nvPr/>
        </p:nvSpPr>
        <p:spPr bwMode="auto">
          <a:xfrm>
            <a:off x="2908300" y="4522788"/>
            <a:ext cx="1446213" cy="1589087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Rectangle 27"/>
          <p:cNvSpPr>
            <a:spLocks noChangeArrowheads="1"/>
          </p:cNvSpPr>
          <p:nvPr/>
        </p:nvSpPr>
        <p:spPr bwMode="auto">
          <a:xfrm>
            <a:off x="4764088" y="4522788"/>
            <a:ext cx="1446212" cy="1589087"/>
          </a:xfrm>
          <a:prstGeom prst="rect">
            <a:avLst/>
          </a:prstGeom>
          <a:solidFill>
            <a:srgbClr val="F3F6F9"/>
          </a:solidFill>
          <a:ln w="19685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8" name="Rectangle 28"/>
          <p:cNvSpPr>
            <a:spLocks noChangeArrowheads="1"/>
          </p:cNvSpPr>
          <p:nvPr/>
        </p:nvSpPr>
        <p:spPr bwMode="auto">
          <a:xfrm>
            <a:off x="4764088" y="4522788"/>
            <a:ext cx="1446212" cy="1589087"/>
          </a:xfrm>
          <a:prstGeom prst="rect">
            <a:avLst/>
          </a:prstGeom>
          <a:solidFill>
            <a:srgbClr val="F2F4F8"/>
          </a:solidFill>
          <a:ln w="1778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Rectangle 29"/>
          <p:cNvSpPr>
            <a:spLocks noChangeArrowheads="1"/>
          </p:cNvSpPr>
          <p:nvPr/>
        </p:nvSpPr>
        <p:spPr bwMode="auto">
          <a:xfrm>
            <a:off x="4764088" y="4522788"/>
            <a:ext cx="1446212" cy="1589087"/>
          </a:xfrm>
          <a:prstGeom prst="rect">
            <a:avLst/>
          </a:prstGeom>
          <a:solidFill>
            <a:srgbClr val="F1F4F7"/>
          </a:solidFill>
          <a:ln w="1603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Rectangle 30"/>
          <p:cNvSpPr>
            <a:spLocks noChangeArrowheads="1"/>
          </p:cNvSpPr>
          <p:nvPr/>
        </p:nvSpPr>
        <p:spPr bwMode="auto">
          <a:xfrm>
            <a:off x="4764088" y="4522788"/>
            <a:ext cx="1446212" cy="1589087"/>
          </a:xfrm>
          <a:prstGeom prst="rect">
            <a:avLst/>
          </a:prstGeom>
          <a:solidFill>
            <a:srgbClr val="F0F2F5"/>
          </a:solidFill>
          <a:ln w="1428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Rectangle 31"/>
          <p:cNvSpPr>
            <a:spLocks noChangeArrowheads="1"/>
          </p:cNvSpPr>
          <p:nvPr/>
        </p:nvSpPr>
        <p:spPr bwMode="auto">
          <a:xfrm>
            <a:off x="4764088" y="4522788"/>
            <a:ext cx="1446212" cy="1589087"/>
          </a:xfrm>
          <a:prstGeom prst="rect">
            <a:avLst/>
          </a:prstGeom>
          <a:solidFill>
            <a:srgbClr val="EEF1F4"/>
          </a:solidFill>
          <a:ln w="1254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2" name="Rectangle 32"/>
          <p:cNvSpPr>
            <a:spLocks noChangeArrowheads="1"/>
          </p:cNvSpPr>
          <p:nvPr/>
        </p:nvSpPr>
        <p:spPr bwMode="auto">
          <a:xfrm>
            <a:off x="4764088" y="4522788"/>
            <a:ext cx="1446212" cy="1589087"/>
          </a:xfrm>
          <a:prstGeom prst="rect">
            <a:avLst/>
          </a:prstGeom>
          <a:solidFill>
            <a:srgbClr val="EDEFF3"/>
          </a:solidFill>
          <a:ln w="1063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3" name="Rectangle 33"/>
          <p:cNvSpPr>
            <a:spLocks noChangeArrowheads="1"/>
          </p:cNvSpPr>
          <p:nvPr/>
        </p:nvSpPr>
        <p:spPr bwMode="auto">
          <a:xfrm>
            <a:off x="4764088" y="4522788"/>
            <a:ext cx="1446212" cy="1589087"/>
          </a:xfrm>
          <a:prstGeom prst="rect">
            <a:avLst/>
          </a:prstGeom>
          <a:solidFill>
            <a:srgbClr val="EBEEF2"/>
          </a:solidFill>
          <a:ln w="889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4" name="Rectangle 34"/>
          <p:cNvSpPr>
            <a:spLocks noChangeArrowheads="1"/>
          </p:cNvSpPr>
          <p:nvPr/>
        </p:nvSpPr>
        <p:spPr bwMode="auto">
          <a:xfrm>
            <a:off x="4764088" y="4522788"/>
            <a:ext cx="1446212" cy="1589087"/>
          </a:xfrm>
          <a:prstGeom prst="rect">
            <a:avLst/>
          </a:prstGeom>
          <a:solidFill>
            <a:srgbClr val="EAECF1"/>
          </a:solidFill>
          <a:ln w="714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5" name="Rectangle 35"/>
          <p:cNvSpPr>
            <a:spLocks noChangeArrowheads="1"/>
          </p:cNvSpPr>
          <p:nvPr/>
        </p:nvSpPr>
        <p:spPr bwMode="auto">
          <a:xfrm>
            <a:off x="4764088" y="4522788"/>
            <a:ext cx="1446212" cy="1589087"/>
          </a:xfrm>
          <a:prstGeom prst="rect">
            <a:avLst/>
          </a:prstGeom>
          <a:solidFill>
            <a:srgbClr val="E9EBF0"/>
          </a:solidFill>
          <a:ln w="5397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6" name="Rectangle 36"/>
          <p:cNvSpPr>
            <a:spLocks noChangeArrowheads="1"/>
          </p:cNvSpPr>
          <p:nvPr/>
        </p:nvSpPr>
        <p:spPr bwMode="auto">
          <a:xfrm>
            <a:off x="4764088" y="4522788"/>
            <a:ext cx="1446212" cy="1589087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7" name="Rectangle 37"/>
          <p:cNvSpPr>
            <a:spLocks noChangeArrowheads="1"/>
          </p:cNvSpPr>
          <p:nvPr/>
        </p:nvSpPr>
        <p:spPr bwMode="auto">
          <a:xfrm>
            <a:off x="4764088" y="4522788"/>
            <a:ext cx="1446212" cy="1589087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8" name="Rectangle 38"/>
          <p:cNvSpPr>
            <a:spLocks noChangeArrowheads="1"/>
          </p:cNvSpPr>
          <p:nvPr/>
        </p:nvSpPr>
        <p:spPr bwMode="auto">
          <a:xfrm>
            <a:off x="6602413" y="4522788"/>
            <a:ext cx="1444625" cy="1589087"/>
          </a:xfrm>
          <a:prstGeom prst="rect">
            <a:avLst/>
          </a:prstGeom>
          <a:solidFill>
            <a:srgbClr val="F3F6F9"/>
          </a:solidFill>
          <a:ln w="19685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9" name="Rectangle 39"/>
          <p:cNvSpPr>
            <a:spLocks noChangeArrowheads="1"/>
          </p:cNvSpPr>
          <p:nvPr/>
        </p:nvSpPr>
        <p:spPr bwMode="auto">
          <a:xfrm>
            <a:off x="6602413" y="4522788"/>
            <a:ext cx="1444625" cy="1589087"/>
          </a:xfrm>
          <a:prstGeom prst="rect">
            <a:avLst/>
          </a:prstGeom>
          <a:solidFill>
            <a:srgbClr val="F2F4F8"/>
          </a:solidFill>
          <a:ln w="1778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0" name="Rectangle 40"/>
          <p:cNvSpPr>
            <a:spLocks noChangeArrowheads="1"/>
          </p:cNvSpPr>
          <p:nvPr/>
        </p:nvSpPr>
        <p:spPr bwMode="auto">
          <a:xfrm>
            <a:off x="6602413" y="4522788"/>
            <a:ext cx="1444625" cy="1589087"/>
          </a:xfrm>
          <a:prstGeom prst="rect">
            <a:avLst/>
          </a:prstGeom>
          <a:solidFill>
            <a:srgbClr val="F1F4F7"/>
          </a:solidFill>
          <a:ln w="1603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1" name="Rectangle 41"/>
          <p:cNvSpPr>
            <a:spLocks noChangeArrowheads="1"/>
          </p:cNvSpPr>
          <p:nvPr/>
        </p:nvSpPr>
        <p:spPr bwMode="auto">
          <a:xfrm>
            <a:off x="6602413" y="4522788"/>
            <a:ext cx="1444625" cy="1589087"/>
          </a:xfrm>
          <a:prstGeom prst="rect">
            <a:avLst/>
          </a:prstGeom>
          <a:solidFill>
            <a:srgbClr val="F0F2F5"/>
          </a:solidFill>
          <a:ln w="1428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2" name="Rectangle 42"/>
          <p:cNvSpPr>
            <a:spLocks noChangeArrowheads="1"/>
          </p:cNvSpPr>
          <p:nvPr/>
        </p:nvSpPr>
        <p:spPr bwMode="auto">
          <a:xfrm>
            <a:off x="6602413" y="4522788"/>
            <a:ext cx="1444625" cy="1589087"/>
          </a:xfrm>
          <a:prstGeom prst="rect">
            <a:avLst/>
          </a:prstGeom>
          <a:solidFill>
            <a:srgbClr val="EEF1F4"/>
          </a:solidFill>
          <a:ln w="1254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3" name="Rectangle 43"/>
          <p:cNvSpPr>
            <a:spLocks noChangeArrowheads="1"/>
          </p:cNvSpPr>
          <p:nvPr/>
        </p:nvSpPr>
        <p:spPr bwMode="auto">
          <a:xfrm>
            <a:off x="6602413" y="4522788"/>
            <a:ext cx="1444625" cy="1589087"/>
          </a:xfrm>
          <a:prstGeom prst="rect">
            <a:avLst/>
          </a:prstGeom>
          <a:solidFill>
            <a:srgbClr val="EDEFF3"/>
          </a:solidFill>
          <a:ln w="1063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4" name="Rectangle 44"/>
          <p:cNvSpPr>
            <a:spLocks noChangeArrowheads="1"/>
          </p:cNvSpPr>
          <p:nvPr/>
        </p:nvSpPr>
        <p:spPr bwMode="auto">
          <a:xfrm>
            <a:off x="6602413" y="4522788"/>
            <a:ext cx="1444625" cy="1589087"/>
          </a:xfrm>
          <a:prstGeom prst="rect">
            <a:avLst/>
          </a:prstGeom>
          <a:solidFill>
            <a:srgbClr val="EBEEF2"/>
          </a:solidFill>
          <a:ln w="889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5" name="Rectangle 45"/>
          <p:cNvSpPr>
            <a:spLocks noChangeArrowheads="1"/>
          </p:cNvSpPr>
          <p:nvPr/>
        </p:nvSpPr>
        <p:spPr bwMode="auto">
          <a:xfrm>
            <a:off x="6602413" y="4522788"/>
            <a:ext cx="1444625" cy="1589087"/>
          </a:xfrm>
          <a:prstGeom prst="rect">
            <a:avLst/>
          </a:prstGeom>
          <a:solidFill>
            <a:srgbClr val="EAECF1"/>
          </a:solidFill>
          <a:ln w="714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6" name="Rectangle 46"/>
          <p:cNvSpPr>
            <a:spLocks noChangeArrowheads="1"/>
          </p:cNvSpPr>
          <p:nvPr/>
        </p:nvSpPr>
        <p:spPr bwMode="auto">
          <a:xfrm>
            <a:off x="6602413" y="4522788"/>
            <a:ext cx="1444625" cy="1589087"/>
          </a:xfrm>
          <a:prstGeom prst="rect">
            <a:avLst/>
          </a:prstGeom>
          <a:solidFill>
            <a:srgbClr val="E9EBF0"/>
          </a:solidFill>
          <a:ln w="5397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7" name="Rectangle 47"/>
          <p:cNvSpPr>
            <a:spLocks noChangeArrowheads="1"/>
          </p:cNvSpPr>
          <p:nvPr/>
        </p:nvSpPr>
        <p:spPr bwMode="auto">
          <a:xfrm>
            <a:off x="6602413" y="4522788"/>
            <a:ext cx="1444625" cy="1589087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8" name="Rectangle 48"/>
          <p:cNvSpPr>
            <a:spLocks noChangeArrowheads="1"/>
          </p:cNvSpPr>
          <p:nvPr/>
        </p:nvSpPr>
        <p:spPr bwMode="auto">
          <a:xfrm>
            <a:off x="6602413" y="4522788"/>
            <a:ext cx="1444625" cy="1589087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9" name="Rectangle 49"/>
          <p:cNvSpPr>
            <a:spLocks noChangeArrowheads="1"/>
          </p:cNvSpPr>
          <p:nvPr/>
        </p:nvSpPr>
        <p:spPr bwMode="auto">
          <a:xfrm>
            <a:off x="6477000" y="4379913"/>
            <a:ext cx="1570038" cy="1714500"/>
          </a:xfrm>
          <a:prstGeom prst="rect">
            <a:avLst/>
          </a:prstGeom>
          <a:solidFill>
            <a:srgbClr val="9999FF"/>
          </a:solidFill>
          <a:ln w="17463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0" name="Rectangle 50"/>
          <p:cNvSpPr>
            <a:spLocks noChangeArrowheads="1"/>
          </p:cNvSpPr>
          <p:nvPr/>
        </p:nvSpPr>
        <p:spPr bwMode="auto">
          <a:xfrm>
            <a:off x="911225" y="4379913"/>
            <a:ext cx="1570038" cy="1714500"/>
          </a:xfrm>
          <a:prstGeom prst="rect">
            <a:avLst/>
          </a:prstGeom>
          <a:solidFill>
            <a:srgbClr val="99FF66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1" name="Line 51"/>
          <p:cNvSpPr>
            <a:spLocks noChangeShapeType="1"/>
          </p:cNvSpPr>
          <p:nvPr/>
        </p:nvSpPr>
        <p:spPr bwMode="auto">
          <a:xfrm flipH="1">
            <a:off x="911225" y="5237163"/>
            <a:ext cx="157003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2" name="Rectangle 52"/>
          <p:cNvSpPr>
            <a:spLocks noChangeArrowheads="1"/>
          </p:cNvSpPr>
          <p:nvPr/>
        </p:nvSpPr>
        <p:spPr bwMode="auto">
          <a:xfrm>
            <a:off x="4621213" y="4379913"/>
            <a:ext cx="1570037" cy="1714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7463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3" name="Line 53"/>
          <p:cNvSpPr>
            <a:spLocks noChangeShapeType="1"/>
          </p:cNvSpPr>
          <p:nvPr/>
        </p:nvSpPr>
        <p:spPr bwMode="auto">
          <a:xfrm flipH="1">
            <a:off x="4621213" y="5237163"/>
            <a:ext cx="157003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4" name="Rectangle 54"/>
          <p:cNvSpPr>
            <a:spLocks noChangeArrowheads="1"/>
          </p:cNvSpPr>
          <p:nvPr/>
        </p:nvSpPr>
        <p:spPr bwMode="auto">
          <a:xfrm>
            <a:off x="2765425" y="4379913"/>
            <a:ext cx="1570038" cy="1714500"/>
          </a:xfrm>
          <a:prstGeom prst="rect">
            <a:avLst/>
          </a:prstGeom>
          <a:solidFill>
            <a:srgbClr val="FFFF00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5" name="Line 55"/>
          <p:cNvSpPr>
            <a:spLocks noChangeShapeType="1"/>
          </p:cNvSpPr>
          <p:nvPr/>
        </p:nvSpPr>
        <p:spPr bwMode="auto">
          <a:xfrm flipH="1">
            <a:off x="2765425" y="5237163"/>
            <a:ext cx="157003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6" name="Line 56"/>
          <p:cNvSpPr>
            <a:spLocks noChangeShapeType="1"/>
          </p:cNvSpPr>
          <p:nvPr/>
        </p:nvSpPr>
        <p:spPr bwMode="auto">
          <a:xfrm flipH="1">
            <a:off x="6477000" y="5237163"/>
            <a:ext cx="157003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7" name="Freeform 57"/>
          <p:cNvSpPr>
            <a:spLocks/>
          </p:cNvSpPr>
          <p:nvPr/>
        </p:nvSpPr>
        <p:spPr bwMode="auto">
          <a:xfrm>
            <a:off x="5407025" y="2951163"/>
            <a:ext cx="927100" cy="1428750"/>
          </a:xfrm>
          <a:custGeom>
            <a:avLst/>
            <a:gdLst>
              <a:gd name="T0" fmla="*/ 0 w 584"/>
              <a:gd name="T1" fmla="*/ 2147483647 h 900"/>
              <a:gd name="T2" fmla="*/ 2147483647 w 584"/>
              <a:gd name="T3" fmla="*/ 0 h 900"/>
              <a:gd name="T4" fmla="*/ 0 w 584"/>
              <a:gd name="T5" fmla="*/ 2147483647 h 900"/>
              <a:gd name="T6" fmla="*/ 0 60000 65536"/>
              <a:gd name="T7" fmla="*/ 0 60000 65536"/>
              <a:gd name="T8" fmla="*/ 0 60000 65536"/>
              <a:gd name="T9" fmla="*/ 0 w 584"/>
              <a:gd name="T10" fmla="*/ 0 h 900"/>
              <a:gd name="T11" fmla="*/ 584 w 584"/>
              <a:gd name="T12" fmla="*/ 900 h 9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900">
                <a:moveTo>
                  <a:pt x="0" y="900"/>
                </a:moveTo>
                <a:lnTo>
                  <a:pt x="584" y="0"/>
                </a:lnTo>
                <a:lnTo>
                  <a:pt x="0" y="9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8" name="Freeform 58"/>
          <p:cNvSpPr>
            <a:spLocks/>
          </p:cNvSpPr>
          <p:nvPr/>
        </p:nvSpPr>
        <p:spPr bwMode="auto">
          <a:xfrm>
            <a:off x="6334125" y="2951163"/>
            <a:ext cx="928688" cy="1428750"/>
          </a:xfrm>
          <a:custGeom>
            <a:avLst/>
            <a:gdLst>
              <a:gd name="T0" fmla="*/ 2147483647 w 585"/>
              <a:gd name="T1" fmla="*/ 2147483647 h 900"/>
              <a:gd name="T2" fmla="*/ 0 w 585"/>
              <a:gd name="T3" fmla="*/ 0 h 900"/>
              <a:gd name="T4" fmla="*/ 2147483647 w 585"/>
              <a:gd name="T5" fmla="*/ 2147483647 h 900"/>
              <a:gd name="T6" fmla="*/ 0 60000 65536"/>
              <a:gd name="T7" fmla="*/ 0 60000 65536"/>
              <a:gd name="T8" fmla="*/ 0 60000 65536"/>
              <a:gd name="T9" fmla="*/ 0 w 585"/>
              <a:gd name="T10" fmla="*/ 0 h 900"/>
              <a:gd name="T11" fmla="*/ 585 w 585"/>
              <a:gd name="T12" fmla="*/ 900 h 9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5" h="900">
                <a:moveTo>
                  <a:pt x="585" y="900"/>
                </a:moveTo>
                <a:lnTo>
                  <a:pt x="0" y="0"/>
                </a:lnTo>
                <a:lnTo>
                  <a:pt x="585" y="9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9" name="Freeform 59"/>
          <p:cNvSpPr>
            <a:spLocks/>
          </p:cNvSpPr>
          <p:nvPr/>
        </p:nvSpPr>
        <p:spPr bwMode="auto">
          <a:xfrm>
            <a:off x="1695450" y="1719263"/>
            <a:ext cx="2319338" cy="2660650"/>
          </a:xfrm>
          <a:custGeom>
            <a:avLst/>
            <a:gdLst>
              <a:gd name="T0" fmla="*/ 0 w 1461"/>
              <a:gd name="T1" fmla="*/ 2147483647 h 1676"/>
              <a:gd name="T2" fmla="*/ 2147483647 w 1461"/>
              <a:gd name="T3" fmla="*/ 0 h 1676"/>
              <a:gd name="T4" fmla="*/ 0 w 1461"/>
              <a:gd name="T5" fmla="*/ 2147483647 h 1676"/>
              <a:gd name="T6" fmla="*/ 0 60000 65536"/>
              <a:gd name="T7" fmla="*/ 0 60000 65536"/>
              <a:gd name="T8" fmla="*/ 0 60000 65536"/>
              <a:gd name="T9" fmla="*/ 0 w 1461"/>
              <a:gd name="T10" fmla="*/ 0 h 1676"/>
              <a:gd name="T11" fmla="*/ 1461 w 1461"/>
              <a:gd name="T12" fmla="*/ 1676 h 16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1" h="1676">
                <a:moveTo>
                  <a:pt x="0" y="1676"/>
                </a:moveTo>
                <a:lnTo>
                  <a:pt x="1461" y="0"/>
                </a:lnTo>
                <a:lnTo>
                  <a:pt x="0" y="16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0" name="Freeform 60"/>
          <p:cNvSpPr>
            <a:spLocks/>
          </p:cNvSpPr>
          <p:nvPr/>
        </p:nvSpPr>
        <p:spPr bwMode="auto">
          <a:xfrm>
            <a:off x="3551238" y="1719263"/>
            <a:ext cx="463550" cy="2660650"/>
          </a:xfrm>
          <a:custGeom>
            <a:avLst/>
            <a:gdLst>
              <a:gd name="T0" fmla="*/ 0 w 292"/>
              <a:gd name="T1" fmla="*/ 2147483647 h 1676"/>
              <a:gd name="T2" fmla="*/ 2147483647 w 292"/>
              <a:gd name="T3" fmla="*/ 0 h 1676"/>
              <a:gd name="T4" fmla="*/ 0 w 292"/>
              <a:gd name="T5" fmla="*/ 2147483647 h 1676"/>
              <a:gd name="T6" fmla="*/ 0 60000 65536"/>
              <a:gd name="T7" fmla="*/ 0 60000 65536"/>
              <a:gd name="T8" fmla="*/ 0 60000 65536"/>
              <a:gd name="T9" fmla="*/ 0 w 292"/>
              <a:gd name="T10" fmla="*/ 0 h 1676"/>
              <a:gd name="T11" fmla="*/ 292 w 292"/>
              <a:gd name="T12" fmla="*/ 1676 h 16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" h="1676">
                <a:moveTo>
                  <a:pt x="0" y="1676"/>
                </a:moveTo>
                <a:lnTo>
                  <a:pt x="292" y="0"/>
                </a:lnTo>
                <a:lnTo>
                  <a:pt x="0" y="16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1" name="Freeform 61"/>
          <p:cNvSpPr>
            <a:spLocks/>
          </p:cNvSpPr>
          <p:nvPr/>
        </p:nvSpPr>
        <p:spPr bwMode="auto">
          <a:xfrm>
            <a:off x="4014788" y="1719263"/>
            <a:ext cx="2319337" cy="1231900"/>
          </a:xfrm>
          <a:custGeom>
            <a:avLst/>
            <a:gdLst>
              <a:gd name="T0" fmla="*/ 2147483647 w 1461"/>
              <a:gd name="T1" fmla="*/ 2147483647 h 776"/>
              <a:gd name="T2" fmla="*/ 0 w 1461"/>
              <a:gd name="T3" fmla="*/ 0 h 776"/>
              <a:gd name="T4" fmla="*/ 2147483647 w 1461"/>
              <a:gd name="T5" fmla="*/ 2147483647 h 776"/>
              <a:gd name="T6" fmla="*/ 0 60000 65536"/>
              <a:gd name="T7" fmla="*/ 0 60000 65536"/>
              <a:gd name="T8" fmla="*/ 0 60000 65536"/>
              <a:gd name="T9" fmla="*/ 0 w 1461"/>
              <a:gd name="T10" fmla="*/ 0 h 776"/>
              <a:gd name="T11" fmla="*/ 1461 w 1461"/>
              <a:gd name="T12" fmla="*/ 776 h 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1" h="776">
                <a:moveTo>
                  <a:pt x="1461" y="776"/>
                </a:moveTo>
                <a:lnTo>
                  <a:pt x="0" y="0"/>
                </a:lnTo>
                <a:lnTo>
                  <a:pt x="1461" y="7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138238" y="4679950"/>
            <a:ext cx="1000125" cy="1152525"/>
            <a:chOff x="717" y="2948"/>
            <a:chExt cx="630" cy="726"/>
          </a:xfrm>
        </p:grpSpPr>
        <p:sp>
          <p:nvSpPr>
            <p:cNvPr id="54415" name="Rectangle 64"/>
            <p:cNvSpPr>
              <a:spLocks noChangeArrowheads="1"/>
            </p:cNvSpPr>
            <p:nvPr/>
          </p:nvSpPr>
          <p:spPr bwMode="auto">
            <a:xfrm>
              <a:off x="762" y="3381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 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16" name="Rectangle 66"/>
            <p:cNvSpPr>
              <a:spLocks noChangeArrowheads="1"/>
            </p:cNvSpPr>
            <p:nvPr/>
          </p:nvSpPr>
          <p:spPr bwMode="auto">
            <a:xfrm>
              <a:off x="717" y="3530"/>
              <a:ext cx="4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•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17" name="Rectangle 67"/>
            <p:cNvSpPr>
              <a:spLocks noChangeArrowheads="1"/>
            </p:cNvSpPr>
            <p:nvPr/>
          </p:nvSpPr>
          <p:spPr bwMode="auto">
            <a:xfrm>
              <a:off x="762" y="3530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 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18" name="Rectangle 68"/>
            <p:cNvSpPr>
              <a:spLocks noChangeArrowheads="1"/>
            </p:cNvSpPr>
            <p:nvPr/>
          </p:nvSpPr>
          <p:spPr bwMode="auto">
            <a:xfrm>
              <a:off x="797" y="3530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Cable TV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19" name="Rectangle 69"/>
            <p:cNvSpPr>
              <a:spLocks noChangeArrowheads="1"/>
            </p:cNvSpPr>
            <p:nvPr/>
          </p:nvSpPr>
          <p:spPr bwMode="auto">
            <a:xfrm>
              <a:off x="825" y="2948"/>
              <a:ext cx="52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Monopoly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20" name="Rectangle 70"/>
            <p:cNvSpPr>
              <a:spLocks noChangeArrowheads="1"/>
            </p:cNvSpPr>
            <p:nvPr/>
          </p:nvSpPr>
          <p:spPr bwMode="auto">
            <a:xfrm>
              <a:off x="747" y="3097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4830763" y="4443413"/>
            <a:ext cx="1116012" cy="1389062"/>
            <a:chOff x="3043" y="2799"/>
            <a:chExt cx="703" cy="875"/>
          </a:xfrm>
        </p:grpSpPr>
        <p:sp>
          <p:nvSpPr>
            <p:cNvPr id="54406" name="Rectangle 72"/>
            <p:cNvSpPr>
              <a:spLocks noChangeArrowheads="1"/>
            </p:cNvSpPr>
            <p:nvPr/>
          </p:nvSpPr>
          <p:spPr bwMode="auto">
            <a:xfrm>
              <a:off x="3043" y="3381"/>
              <a:ext cx="4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•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07" name="Rectangle 73"/>
            <p:cNvSpPr>
              <a:spLocks noChangeArrowheads="1"/>
            </p:cNvSpPr>
            <p:nvPr/>
          </p:nvSpPr>
          <p:spPr bwMode="auto">
            <a:xfrm>
              <a:off x="3088" y="3381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 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08" name="Rectangle 74"/>
            <p:cNvSpPr>
              <a:spLocks noChangeArrowheads="1"/>
            </p:cNvSpPr>
            <p:nvPr/>
          </p:nvSpPr>
          <p:spPr bwMode="auto">
            <a:xfrm>
              <a:off x="3127" y="3381"/>
              <a:ext cx="3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Novels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09" name="Rectangle 75"/>
            <p:cNvSpPr>
              <a:spLocks noChangeArrowheads="1"/>
            </p:cNvSpPr>
            <p:nvPr/>
          </p:nvSpPr>
          <p:spPr bwMode="auto">
            <a:xfrm>
              <a:off x="3043" y="3530"/>
              <a:ext cx="4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•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10" name="Rectangle 76"/>
            <p:cNvSpPr>
              <a:spLocks noChangeArrowheads="1"/>
            </p:cNvSpPr>
            <p:nvPr/>
          </p:nvSpPr>
          <p:spPr bwMode="auto">
            <a:xfrm>
              <a:off x="3088" y="3530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 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11" name="Rectangle 77"/>
            <p:cNvSpPr>
              <a:spLocks noChangeArrowheads="1"/>
            </p:cNvSpPr>
            <p:nvPr/>
          </p:nvSpPr>
          <p:spPr bwMode="auto">
            <a:xfrm>
              <a:off x="3127" y="3530"/>
              <a:ext cx="38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Movies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12" name="Rectangle 78"/>
            <p:cNvSpPr>
              <a:spLocks noChangeArrowheads="1"/>
            </p:cNvSpPr>
            <p:nvPr/>
          </p:nvSpPr>
          <p:spPr bwMode="auto">
            <a:xfrm>
              <a:off x="3077" y="2799"/>
              <a:ext cx="66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Monopolistic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13" name="Rectangle 79"/>
            <p:cNvSpPr>
              <a:spLocks noChangeArrowheads="1"/>
            </p:cNvSpPr>
            <p:nvPr/>
          </p:nvSpPr>
          <p:spPr bwMode="auto">
            <a:xfrm>
              <a:off x="3092" y="2948"/>
              <a:ext cx="64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Competition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14" name="Rectangle 80"/>
            <p:cNvSpPr>
              <a:spLocks noChangeArrowheads="1"/>
            </p:cNvSpPr>
            <p:nvPr/>
          </p:nvSpPr>
          <p:spPr bwMode="auto">
            <a:xfrm>
              <a:off x="3073" y="3097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2824163" y="4679950"/>
            <a:ext cx="1533525" cy="1152525"/>
            <a:chOff x="1880" y="2948"/>
            <a:chExt cx="966" cy="726"/>
          </a:xfrm>
        </p:grpSpPr>
        <p:sp>
          <p:nvSpPr>
            <p:cNvPr id="54398" name="Rectangle 82"/>
            <p:cNvSpPr>
              <a:spLocks noChangeArrowheads="1"/>
            </p:cNvSpPr>
            <p:nvPr/>
          </p:nvSpPr>
          <p:spPr bwMode="auto">
            <a:xfrm>
              <a:off x="1880" y="3381"/>
              <a:ext cx="4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•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399" name="Rectangle 83"/>
            <p:cNvSpPr>
              <a:spLocks noChangeArrowheads="1"/>
            </p:cNvSpPr>
            <p:nvPr/>
          </p:nvSpPr>
          <p:spPr bwMode="auto">
            <a:xfrm>
              <a:off x="1925" y="3381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 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00" name="Rectangle 84"/>
            <p:cNvSpPr>
              <a:spLocks noChangeArrowheads="1"/>
            </p:cNvSpPr>
            <p:nvPr/>
          </p:nvSpPr>
          <p:spPr bwMode="auto">
            <a:xfrm>
              <a:off x="1942" y="3381"/>
              <a:ext cx="90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Breakfast Cereal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01" name="Rectangle 85"/>
            <p:cNvSpPr>
              <a:spLocks noChangeArrowheads="1"/>
            </p:cNvSpPr>
            <p:nvPr/>
          </p:nvSpPr>
          <p:spPr bwMode="auto">
            <a:xfrm>
              <a:off x="1880" y="3530"/>
              <a:ext cx="4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•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02" name="Rectangle 86"/>
            <p:cNvSpPr>
              <a:spLocks noChangeArrowheads="1"/>
            </p:cNvSpPr>
            <p:nvPr/>
          </p:nvSpPr>
          <p:spPr bwMode="auto">
            <a:xfrm>
              <a:off x="1925" y="3530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 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03" name="Rectangle 87"/>
            <p:cNvSpPr>
              <a:spLocks noChangeArrowheads="1"/>
            </p:cNvSpPr>
            <p:nvPr/>
          </p:nvSpPr>
          <p:spPr bwMode="auto">
            <a:xfrm>
              <a:off x="1965" y="3530"/>
              <a:ext cx="48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Crude oil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04" name="Rectangle 88"/>
            <p:cNvSpPr>
              <a:spLocks noChangeArrowheads="1"/>
            </p:cNvSpPr>
            <p:nvPr/>
          </p:nvSpPr>
          <p:spPr bwMode="auto">
            <a:xfrm>
              <a:off x="2113" y="2948"/>
              <a:ext cx="50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Oligopoly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405" name="Rectangle 89"/>
            <p:cNvSpPr>
              <a:spLocks noChangeArrowheads="1"/>
            </p:cNvSpPr>
            <p:nvPr/>
          </p:nvSpPr>
          <p:spPr bwMode="auto">
            <a:xfrm>
              <a:off x="1910" y="3097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3033713" y="1327150"/>
            <a:ext cx="1962150" cy="374650"/>
            <a:chOff x="1911" y="836"/>
            <a:chExt cx="1236" cy="236"/>
          </a:xfrm>
        </p:grpSpPr>
        <p:sp>
          <p:nvSpPr>
            <p:cNvPr id="54385" name="Rectangle 91"/>
            <p:cNvSpPr>
              <a:spLocks noChangeArrowheads="1"/>
            </p:cNvSpPr>
            <p:nvPr/>
          </p:nvSpPr>
          <p:spPr bwMode="auto">
            <a:xfrm>
              <a:off x="2023" y="903"/>
              <a:ext cx="1124" cy="169"/>
            </a:xfrm>
            <a:prstGeom prst="rect">
              <a:avLst/>
            </a:prstGeom>
            <a:solidFill>
              <a:srgbClr val="F3F6F9"/>
            </a:solidFill>
            <a:ln w="196850">
              <a:solidFill>
                <a:srgbClr val="F3F6F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6" name="Rectangle 92"/>
            <p:cNvSpPr>
              <a:spLocks noChangeArrowheads="1"/>
            </p:cNvSpPr>
            <p:nvPr/>
          </p:nvSpPr>
          <p:spPr bwMode="auto">
            <a:xfrm>
              <a:off x="2023" y="903"/>
              <a:ext cx="1124" cy="169"/>
            </a:xfrm>
            <a:prstGeom prst="rect">
              <a:avLst/>
            </a:prstGeom>
            <a:solidFill>
              <a:srgbClr val="F2F4F8"/>
            </a:solidFill>
            <a:ln w="177800">
              <a:solidFill>
                <a:srgbClr val="F2F4F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7" name="Rectangle 93"/>
            <p:cNvSpPr>
              <a:spLocks noChangeArrowheads="1"/>
            </p:cNvSpPr>
            <p:nvPr/>
          </p:nvSpPr>
          <p:spPr bwMode="auto">
            <a:xfrm>
              <a:off x="2023" y="903"/>
              <a:ext cx="1124" cy="169"/>
            </a:xfrm>
            <a:prstGeom prst="rect">
              <a:avLst/>
            </a:prstGeom>
            <a:solidFill>
              <a:srgbClr val="F1F4F7"/>
            </a:solidFill>
            <a:ln w="160338">
              <a:solidFill>
                <a:srgbClr val="F1F4F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8" name="Rectangle 94"/>
            <p:cNvSpPr>
              <a:spLocks noChangeArrowheads="1"/>
            </p:cNvSpPr>
            <p:nvPr/>
          </p:nvSpPr>
          <p:spPr bwMode="auto">
            <a:xfrm>
              <a:off x="2023" y="903"/>
              <a:ext cx="1124" cy="169"/>
            </a:xfrm>
            <a:prstGeom prst="rect">
              <a:avLst/>
            </a:prstGeom>
            <a:solidFill>
              <a:srgbClr val="F0F2F5"/>
            </a:solidFill>
            <a:ln w="142875">
              <a:solidFill>
                <a:srgbClr val="F0F2F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9" name="Rectangle 95"/>
            <p:cNvSpPr>
              <a:spLocks noChangeArrowheads="1"/>
            </p:cNvSpPr>
            <p:nvPr/>
          </p:nvSpPr>
          <p:spPr bwMode="auto">
            <a:xfrm>
              <a:off x="2023" y="903"/>
              <a:ext cx="1124" cy="169"/>
            </a:xfrm>
            <a:prstGeom prst="rect">
              <a:avLst/>
            </a:prstGeom>
            <a:solidFill>
              <a:srgbClr val="EEF1F4"/>
            </a:solidFill>
            <a:ln w="125413">
              <a:solidFill>
                <a:srgbClr val="EEF1F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0" name="Rectangle 96"/>
            <p:cNvSpPr>
              <a:spLocks noChangeArrowheads="1"/>
            </p:cNvSpPr>
            <p:nvPr/>
          </p:nvSpPr>
          <p:spPr bwMode="auto">
            <a:xfrm>
              <a:off x="2023" y="903"/>
              <a:ext cx="1124" cy="169"/>
            </a:xfrm>
            <a:prstGeom prst="rect">
              <a:avLst/>
            </a:prstGeom>
            <a:solidFill>
              <a:srgbClr val="EDEFF3"/>
            </a:solidFill>
            <a:ln w="106363">
              <a:solidFill>
                <a:srgbClr val="EDEFF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1" name="Rectangle 97"/>
            <p:cNvSpPr>
              <a:spLocks noChangeArrowheads="1"/>
            </p:cNvSpPr>
            <p:nvPr/>
          </p:nvSpPr>
          <p:spPr bwMode="auto">
            <a:xfrm>
              <a:off x="2023" y="903"/>
              <a:ext cx="1124" cy="169"/>
            </a:xfrm>
            <a:prstGeom prst="rect">
              <a:avLst/>
            </a:prstGeom>
            <a:solidFill>
              <a:srgbClr val="EBEEF2"/>
            </a:solidFill>
            <a:ln w="88900">
              <a:solidFill>
                <a:srgbClr val="EBEE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2" name="Rectangle 98"/>
            <p:cNvSpPr>
              <a:spLocks noChangeArrowheads="1"/>
            </p:cNvSpPr>
            <p:nvPr/>
          </p:nvSpPr>
          <p:spPr bwMode="auto">
            <a:xfrm>
              <a:off x="2023" y="903"/>
              <a:ext cx="1124" cy="169"/>
            </a:xfrm>
            <a:prstGeom prst="rect">
              <a:avLst/>
            </a:prstGeom>
            <a:solidFill>
              <a:srgbClr val="EAECF1"/>
            </a:solidFill>
            <a:ln w="71438">
              <a:solidFill>
                <a:srgbClr val="EAECF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3" name="Rectangle 99"/>
            <p:cNvSpPr>
              <a:spLocks noChangeArrowheads="1"/>
            </p:cNvSpPr>
            <p:nvPr/>
          </p:nvSpPr>
          <p:spPr bwMode="auto">
            <a:xfrm>
              <a:off x="2023" y="903"/>
              <a:ext cx="1124" cy="169"/>
            </a:xfrm>
            <a:prstGeom prst="rect">
              <a:avLst/>
            </a:prstGeom>
            <a:solidFill>
              <a:srgbClr val="E9EBF0"/>
            </a:solidFill>
            <a:ln w="53975">
              <a:solidFill>
                <a:srgbClr val="E9EBF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4" name="Rectangle 100"/>
            <p:cNvSpPr>
              <a:spLocks noChangeArrowheads="1"/>
            </p:cNvSpPr>
            <p:nvPr/>
          </p:nvSpPr>
          <p:spPr bwMode="auto">
            <a:xfrm>
              <a:off x="2023" y="903"/>
              <a:ext cx="1124" cy="169"/>
            </a:xfrm>
            <a:prstGeom prst="rect">
              <a:avLst/>
            </a:prstGeom>
            <a:solidFill>
              <a:srgbClr val="E7EAEF"/>
            </a:solidFill>
            <a:ln w="34925">
              <a:solidFill>
                <a:srgbClr val="E7E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5" name="Rectangle 101"/>
            <p:cNvSpPr>
              <a:spLocks noChangeArrowheads="1"/>
            </p:cNvSpPr>
            <p:nvPr/>
          </p:nvSpPr>
          <p:spPr bwMode="auto">
            <a:xfrm>
              <a:off x="2023" y="903"/>
              <a:ext cx="1124" cy="169"/>
            </a:xfrm>
            <a:prstGeom prst="rect">
              <a:avLst/>
            </a:prstGeom>
            <a:solidFill>
              <a:srgbClr val="E6E9EF"/>
            </a:solidFill>
            <a:ln w="17463">
              <a:solidFill>
                <a:srgbClr val="E6E9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6" name="Rectangle 102"/>
            <p:cNvSpPr>
              <a:spLocks noChangeArrowheads="1"/>
            </p:cNvSpPr>
            <p:nvPr/>
          </p:nvSpPr>
          <p:spPr bwMode="auto">
            <a:xfrm>
              <a:off x="1911" y="836"/>
              <a:ext cx="1236" cy="236"/>
            </a:xfrm>
            <a:prstGeom prst="rect">
              <a:avLst/>
            </a:prstGeom>
            <a:solidFill>
              <a:srgbClr val="6CCEE6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7" name="Rectangle 103"/>
            <p:cNvSpPr>
              <a:spLocks noChangeArrowheads="1"/>
            </p:cNvSpPr>
            <p:nvPr/>
          </p:nvSpPr>
          <p:spPr bwMode="auto">
            <a:xfrm>
              <a:off x="2014" y="885"/>
              <a:ext cx="10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 u="none">
                  <a:solidFill>
                    <a:srgbClr val="000000"/>
                  </a:solidFill>
                </a:rPr>
                <a:t>Number of Firms?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6" name="Group 104"/>
          <p:cNvGrpSpPr>
            <a:grpSpLocks/>
          </p:cNvGrpSpPr>
          <p:nvPr/>
        </p:nvGrpSpPr>
        <p:grpSpPr bwMode="auto">
          <a:xfrm>
            <a:off x="6677025" y="4443413"/>
            <a:ext cx="1096963" cy="1389062"/>
            <a:chOff x="4206" y="2799"/>
            <a:chExt cx="691" cy="875"/>
          </a:xfrm>
        </p:grpSpPr>
        <p:sp>
          <p:nvSpPr>
            <p:cNvPr id="54375" name="Rectangle 105"/>
            <p:cNvSpPr>
              <a:spLocks noChangeArrowheads="1"/>
            </p:cNvSpPr>
            <p:nvPr/>
          </p:nvSpPr>
          <p:spPr bwMode="auto">
            <a:xfrm>
              <a:off x="4382" y="2799"/>
              <a:ext cx="3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Perfect</a:t>
              </a:r>
              <a:endParaRPr lang="en-US" sz="2400" u="none">
                <a:latin typeface="Times New Roman" pitchFamily="18" charset="0"/>
              </a:endParaRPr>
            </a:p>
          </p:txBody>
        </p:sp>
        <p:grpSp>
          <p:nvGrpSpPr>
            <p:cNvPr id="54376" name="Group 106"/>
            <p:cNvGrpSpPr>
              <a:grpSpLocks/>
            </p:cNvGrpSpPr>
            <p:nvPr/>
          </p:nvGrpSpPr>
          <p:grpSpPr bwMode="auto">
            <a:xfrm>
              <a:off x="4206" y="2948"/>
              <a:ext cx="691" cy="726"/>
              <a:chOff x="4206" y="2948"/>
              <a:chExt cx="691" cy="726"/>
            </a:xfrm>
          </p:grpSpPr>
          <p:sp>
            <p:nvSpPr>
              <p:cNvPr id="54377" name="Rectangle 107"/>
              <p:cNvSpPr>
                <a:spLocks noChangeArrowheads="1"/>
              </p:cNvSpPr>
              <p:nvPr/>
            </p:nvSpPr>
            <p:spPr bwMode="auto">
              <a:xfrm>
                <a:off x="4206" y="3381"/>
                <a:ext cx="4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u="none">
                    <a:solidFill>
                      <a:srgbClr val="000000"/>
                    </a:solidFill>
                  </a:rPr>
                  <a:t>•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54378" name="Rectangle 108"/>
              <p:cNvSpPr>
                <a:spLocks noChangeArrowheads="1"/>
              </p:cNvSpPr>
              <p:nvPr/>
            </p:nvSpPr>
            <p:spPr bwMode="auto">
              <a:xfrm>
                <a:off x="4251" y="338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u="none">
                    <a:solidFill>
                      <a:srgbClr val="000000"/>
                    </a:solidFill>
                  </a:rPr>
                  <a:t> 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54379" name="Rectangle 109"/>
              <p:cNvSpPr>
                <a:spLocks noChangeArrowheads="1"/>
              </p:cNvSpPr>
              <p:nvPr/>
            </p:nvSpPr>
            <p:spPr bwMode="auto">
              <a:xfrm>
                <a:off x="4295" y="3381"/>
                <a:ext cx="34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u="none">
                    <a:solidFill>
                      <a:srgbClr val="000000"/>
                    </a:solidFill>
                  </a:rPr>
                  <a:t>Wheat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54380" name="Rectangle 110"/>
              <p:cNvSpPr>
                <a:spLocks noChangeArrowheads="1"/>
              </p:cNvSpPr>
              <p:nvPr/>
            </p:nvSpPr>
            <p:spPr bwMode="auto">
              <a:xfrm>
                <a:off x="4206" y="3530"/>
                <a:ext cx="4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u="none">
                    <a:solidFill>
                      <a:srgbClr val="000000"/>
                    </a:solidFill>
                  </a:rPr>
                  <a:t>•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54381" name="Rectangle 111"/>
              <p:cNvSpPr>
                <a:spLocks noChangeArrowheads="1"/>
              </p:cNvSpPr>
              <p:nvPr/>
            </p:nvSpPr>
            <p:spPr bwMode="auto">
              <a:xfrm>
                <a:off x="4251" y="3530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u="none">
                    <a:solidFill>
                      <a:srgbClr val="000000"/>
                    </a:solidFill>
                  </a:rPr>
                  <a:t> 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54382" name="Rectangle 112"/>
              <p:cNvSpPr>
                <a:spLocks noChangeArrowheads="1"/>
              </p:cNvSpPr>
              <p:nvPr/>
            </p:nvSpPr>
            <p:spPr bwMode="auto">
              <a:xfrm>
                <a:off x="4295" y="3530"/>
                <a:ext cx="21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u="none">
                    <a:solidFill>
                      <a:srgbClr val="000000"/>
                    </a:solidFill>
                  </a:rPr>
                  <a:t>Milk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54383" name="Rectangle 113"/>
              <p:cNvSpPr>
                <a:spLocks noChangeArrowheads="1"/>
              </p:cNvSpPr>
              <p:nvPr/>
            </p:nvSpPr>
            <p:spPr bwMode="auto">
              <a:xfrm>
                <a:off x="4255" y="2948"/>
                <a:ext cx="64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u="none">
                    <a:solidFill>
                      <a:srgbClr val="000000"/>
                    </a:solidFill>
                  </a:rPr>
                  <a:t>Competition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54384" name="Rectangle 114"/>
              <p:cNvSpPr>
                <a:spLocks noChangeArrowheads="1"/>
              </p:cNvSpPr>
              <p:nvPr/>
            </p:nvSpPr>
            <p:spPr bwMode="auto">
              <a:xfrm>
                <a:off x="4236" y="3097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US" sz="2400" u="none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115"/>
          <p:cNvGrpSpPr>
            <a:grpSpLocks/>
          </p:cNvGrpSpPr>
          <p:nvPr/>
        </p:nvGrpSpPr>
        <p:grpSpPr bwMode="auto">
          <a:xfrm>
            <a:off x="6334125" y="2576513"/>
            <a:ext cx="1730375" cy="393700"/>
            <a:chOff x="3990" y="1623"/>
            <a:chExt cx="1090" cy="248"/>
          </a:xfrm>
        </p:grpSpPr>
        <p:sp>
          <p:nvSpPr>
            <p:cNvPr id="54362" name="Rectangle 116"/>
            <p:cNvSpPr>
              <a:spLocks noChangeArrowheads="1"/>
            </p:cNvSpPr>
            <p:nvPr/>
          </p:nvSpPr>
          <p:spPr bwMode="auto">
            <a:xfrm>
              <a:off x="4035" y="1702"/>
              <a:ext cx="1045" cy="169"/>
            </a:xfrm>
            <a:prstGeom prst="rect">
              <a:avLst/>
            </a:prstGeom>
            <a:solidFill>
              <a:srgbClr val="F3F6F9"/>
            </a:solidFill>
            <a:ln w="196850">
              <a:solidFill>
                <a:srgbClr val="F3F6F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3" name="Rectangle 117"/>
            <p:cNvSpPr>
              <a:spLocks noChangeArrowheads="1"/>
            </p:cNvSpPr>
            <p:nvPr/>
          </p:nvSpPr>
          <p:spPr bwMode="auto">
            <a:xfrm>
              <a:off x="4035" y="1702"/>
              <a:ext cx="1045" cy="169"/>
            </a:xfrm>
            <a:prstGeom prst="rect">
              <a:avLst/>
            </a:prstGeom>
            <a:solidFill>
              <a:srgbClr val="F2F4F8"/>
            </a:solidFill>
            <a:ln w="177800">
              <a:solidFill>
                <a:srgbClr val="F2F4F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4" name="Rectangle 118"/>
            <p:cNvSpPr>
              <a:spLocks noChangeArrowheads="1"/>
            </p:cNvSpPr>
            <p:nvPr/>
          </p:nvSpPr>
          <p:spPr bwMode="auto">
            <a:xfrm>
              <a:off x="4035" y="1702"/>
              <a:ext cx="1045" cy="169"/>
            </a:xfrm>
            <a:prstGeom prst="rect">
              <a:avLst/>
            </a:prstGeom>
            <a:solidFill>
              <a:srgbClr val="F1F4F7"/>
            </a:solidFill>
            <a:ln w="160338">
              <a:solidFill>
                <a:srgbClr val="F1F4F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5" name="Rectangle 119"/>
            <p:cNvSpPr>
              <a:spLocks noChangeArrowheads="1"/>
            </p:cNvSpPr>
            <p:nvPr/>
          </p:nvSpPr>
          <p:spPr bwMode="auto">
            <a:xfrm>
              <a:off x="4035" y="1702"/>
              <a:ext cx="1045" cy="169"/>
            </a:xfrm>
            <a:prstGeom prst="rect">
              <a:avLst/>
            </a:prstGeom>
            <a:solidFill>
              <a:srgbClr val="F0F2F5"/>
            </a:solidFill>
            <a:ln w="142875">
              <a:solidFill>
                <a:srgbClr val="F0F2F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6" name="Rectangle 120"/>
            <p:cNvSpPr>
              <a:spLocks noChangeArrowheads="1"/>
            </p:cNvSpPr>
            <p:nvPr/>
          </p:nvSpPr>
          <p:spPr bwMode="auto">
            <a:xfrm>
              <a:off x="4035" y="1702"/>
              <a:ext cx="1045" cy="169"/>
            </a:xfrm>
            <a:prstGeom prst="rect">
              <a:avLst/>
            </a:prstGeom>
            <a:solidFill>
              <a:srgbClr val="EEF1F4"/>
            </a:solidFill>
            <a:ln w="125413">
              <a:solidFill>
                <a:srgbClr val="EEF1F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7" name="Rectangle 121"/>
            <p:cNvSpPr>
              <a:spLocks noChangeArrowheads="1"/>
            </p:cNvSpPr>
            <p:nvPr/>
          </p:nvSpPr>
          <p:spPr bwMode="auto">
            <a:xfrm>
              <a:off x="4035" y="1702"/>
              <a:ext cx="1045" cy="169"/>
            </a:xfrm>
            <a:prstGeom prst="rect">
              <a:avLst/>
            </a:prstGeom>
            <a:solidFill>
              <a:srgbClr val="EDEFF3"/>
            </a:solidFill>
            <a:ln w="106363">
              <a:solidFill>
                <a:srgbClr val="EDEFF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8" name="Rectangle 122"/>
            <p:cNvSpPr>
              <a:spLocks noChangeArrowheads="1"/>
            </p:cNvSpPr>
            <p:nvPr/>
          </p:nvSpPr>
          <p:spPr bwMode="auto">
            <a:xfrm>
              <a:off x="4035" y="1702"/>
              <a:ext cx="1045" cy="169"/>
            </a:xfrm>
            <a:prstGeom prst="rect">
              <a:avLst/>
            </a:prstGeom>
            <a:solidFill>
              <a:srgbClr val="EBEEF2"/>
            </a:solidFill>
            <a:ln w="88900">
              <a:solidFill>
                <a:srgbClr val="EBEE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9" name="Rectangle 123"/>
            <p:cNvSpPr>
              <a:spLocks noChangeArrowheads="1"/>
            </p:cNvSpPr>
            <p:nvPr/>
          </p:nvSpPr>
          <p:spPr bwMode="auto">
            <a:xfrm>
              <a:off x="4035" y="1702"/>
              <a:ext cx="1045" cy="169"/>
            </a:xfrm>
            <a:prstGeom prst="rect">
              <a:avLst/>
            </a:prstGeom>
            <a:solidFill>
              <a:srgbClr val="EAECF1"/>
            </a:solidFill>
            <a:ln w="71438">
              <a:solidFill>
                <a:srgbClr val="EAECF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0" name="Rectangle 124"/>
            <p:cNvSpPr>
              <a:spLocks noChangeArrowheads="1"/>
            </p:cNvSpPr>
            <p:nvPr/>
          </p:nvSpPr>
          <p:spPr bwMode="auto">
            <a:xfrm>
              <a:off x="4035" y="1702"/>
              <a:ext cx="1045" cy="169"/>
            </a:xfrm>
            <a:prstGeom prst="rect">
              <a:avLst/>
            </a:prstGeom>
            <a:solidFill>
              <a:srgbClr val="E9EBF0"/>
            </a:solidFill>
            <a:ln w="53975">
              <a:solidFill>
                <a:srgbClr val="E9EBF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1" name="Rectangle 125"/>
            <p:cNvSpPr>
              <a:spLocks noChangeArrowheads="1"/>
            </p:cNvSpPr>
            <p:nvPr/>
          </p:nvSpPr>
          <p:spPr bwMode="auto">
            <a:xfrm>
              <a:off x="4035" y="1702"/>
              <a:ext cx="1045" cy="169"/>
            </a:xfrm>
            <a:prstGeom prst="rect">
              <a:avLst/>
            </a:prstGeom>
            <a:solidFill>
              <a:srgbClr val="E7EAEF"/>
            </a:solidFill>
            <a:ln w="34925">
              <a:solidFill>
                <a:srgbClr val="E7E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2" name="Rectangle 126"/>
            <p:cNvSpPr>
              <a:spLocks noChangeArrowheads="1"/>
            </p:cNvSpPr>
            <p:nvPr/>
          </p:nvSpPr>
          <p:spPr bwMode="auto">
            <a:xfrm>
              <a:off x="4035" y="1702"/>
              <a:ext cx="1045" cy="169"/>
            </a:xfrm>
            <a:prstGeom prst="rect">
              <a:avLst/>
            </a:prstGeom>
            <a:solidFill>
              <a:srgbClr val="E6E9EF"/>
            </a:solidFill>
            <a:ln w="17463">
              <a:solidFill>
                <a:srgbClr val="E6E9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3" name="Rectangle 127"/>
            <p:cNvSpPr>
              <a:spLocks noChangeArrowheads="1"/>
            </p:cNvSpPr>
            <p:nvPr/>
          </p:nvSpPr>
          <p:spPr bwMode="auto">
            <a:xfrm>
              <a:off x="3990" y="1623"/>
              <a:ext cx="1079" cy="236"/>
            </a:xfrm>
            <a:prstGeom prst="rect">
              <a:avLst/>
            </a:prstGeom>
            <a:solidFill>
              <a:srgbClr val="6CCEE6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4" name="Rectangle 128"/>
            <p:cNvSpPr>
              <a:spLocks noChangeArrowheads="1"/>
            </p:cNvSpPr>
            <p:nvPr/>
          </p:nvSpPr>
          <p:spPr bwMode="auto">
            <a:xfrm>
              <a:off x="3998" y="1668"/>
              <a:ext cx="105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 u="none">
                  <a:solidFill>
                    <a:srgbClr val="000000"/>
                  </a:solidFill>
                </a:rPr>
                <a:t>Type of Products?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9" name="Group 129"/>
          <p:cNvGrpSpPr>
            <a:grpSpLocks/>
          </p:cNvGrpSpPr>
          <p:nvPr/>
        </p:nvGrpSpPr>
        <p:grpSpPr bwMode="auto">
          <a:xfrm>
            <a:off x="6334125" y="2951163"/>
            <a:ext cx="1412875" cy="1428750"/>
            <a:chOff x="3990" y="1859"/>
            <a:chExt cx="890" cy="900"/>
          </a:xfrm>
        </p:grpSpPr>
        <p:sp>
          <p:nvSpPr>
            <p:cNvPr id="54358" name="Line 130"/>
            <p:cNvSpPr>
              <a:spLocks noChangeShapeType="1"/>
            </p:cNvSpPr>
            <p:nvPr/>
          </p:nvSpPr>
          <p:spPr bwMode="auto">
            <a:xfrm flipH="1" flipV="1">
              <a:off x="3990" y="1859"/>
              <a:ext cx="585" cy="9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59" name="Group 131"/>
            <p:cNvGrpSpPr>
              <a:grpSpLocks/>
            </p:cNvGrpSpPr>
            <p:nvPr/>
          </p:nvGrpSpPr>
          <p:grpSpPr bwMode="auto">
            <a:xfrm>
              <a:off x="4419" y="2146"/>
              <a:ext cx="461" cy="293"/>
              <a:chOff x="4419" y="2146"/>
              <a:chExt cx="461" cy="293"/>
            </a:xfrm>
          </p:grpSpPr>
          <p:sp>
            <p:nvSpPr>
              <p:cNvPr id="54360" name="Rectangle 132"/>
              <p:cNvSpPr>
                <a:spLocks noChangeArrowheads="1"/>
              </p:cNvSpPr>
              <p:nvPr/>
            </p:nvSpPr>
            <p:spPr bwMode="auto">
              <a:xfrm>
                <a:off x="4426" y="2146"/>
                <a:ext cx="4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u="none">
                    <a:solidFill>
                      <a:srgbClr val="000000"/>
                    </a:solidFill>
                  </a:rPr>
                  <a:t>Identical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54361" name="Rectangle 133"/>
              <p:cNvSpPr>
                <a:spLocks noChangeArrowheads="1"/>
              </p:cNvSpPr>
              <p:nvPr/>
            </p:nvSpPr>
            <p:spPr bwMode="auto">
              <a:xfrm>
                <a:off x="4419" y="2295"/>
                <a:ext cx="46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u="none">
                    <a:solidFill>
                      <a:srgbClr val="000000"/>
                    </a:solidFill>
                  </a:rPr>
                  <a:t>products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1" name="Group 134"/>
          <p:cNvGrpSpPr>
            <a:grpSpLocks/>
          </p:cNvGrpSpPr>
          <p:nvPr/>
        </p:nvGrpSpPr>
        <p:grpSpPr bwMode="auto">
          <a:xfrm>
            <a:off x="4635500" y="2951163"/>
            <a:ext cx="1698625" cy="1428750"/>
            <a:chOff x="2920" y="1859"/>
            <a:chExt cx="1070" cy="900"/>
          </a:xfrm>
        </p:grpSpPr>
        <p:sp>
          <p:nvSpPr>
            <p:cNvPr id="54354" name="Line 135"/>
            <p:cNvSpPr>
              <a:spLocks noChangeShapeType="1"/>
            </p:cNvSpPr>
            <p:nvPr/>
          </p:nvSpPr>
          <p:spPr bwMode="auto">
            <a:xfrm flipV="1">
              <a:off x="3406" y="1859"/>
              <a:ext cx="584" cy="9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55" name="Group 136"/>
            <p:cNvGrpSpPr>
              <a:grpSpLocks/>
            </p:cNvGrpSpPr>
            <p:nvPr/>
          </p:nvGrpSpPr>
          <p:grpSpPr bwMode="auto">
            <a:xfrm>
              <a:off x="2920" y="2146"/>
              <a:ext cx="715" cy="293"/>
              <a:chOff x="2920" y="2146"/>
              <a:chExt cx="715" cy="293"/>
            </a:xfrm>
          </p:grpSpPr>
          <p:sp>
            <p:nvSpPr>
              <p:cNvPr id="54356" name="Rectangle 137"/>
              <p:cNvSpPr>
                <a:spLocks noChangeArrowheads="1"/>
              </p:cNvSpPr>
              <p:nvPr/>
            </p:nvSpPr>
            <p:spPr bwMode="auto">
              <a:xfrm>
                <a:off x="2920" y="2146"/>
                <a:ext cx="715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u="none">
                    <a:solidFill>
                      <a:srgbClr val="000000"/>
                    </a:solidFill>
                  </a:rPr>
                  <a:t>Differentiated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54357" name="Rectangle 138"/>
              <p:cNvSpPr>
                <a:spLocks noChangeArrowheads="1"/>
              </p:cNvSpPr>
              <p:nvPr/>
            </p:nvSpPr>
            <p:spPr bwMode="auto">
              <a:xfrm>
                <a:off x="3047" y="2295"/>
                <a:ext cx="46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u="none">
                    <a:solidFill>
                      <a:srgbClr val="000000"/>
                    </a:solidFill>
                  </a:rPr>
                  <a:t>products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3" name="Group 139"/>
          <p:cNvGrpSpPr>
            <a:grpSpLocks/>
          </p:cNvGrpSpPr>
          <p:nvPr/>
        </p:nvGrpSpPr>
        <p:grpSpPr bwMode="auto">
          <a:xfrm>
            <a:off x="1695450" y="1719263"/>
            <a:ext cx="2319338" cy="2660650"/>
            <a:chOff x="1068" y="1083"/>
            <a:chExt cx="1461" cy="1676"/>
          </a:xfrm>
        </p:grpSpPr>
        <p:sp>
          <p:nvSpPr>
            <p:cNvPr id="54350" name="Line 140"/>
            <p:cNvSpPr>
              <a:spLocks noChangeShapeType="1"/>
            </p:cNvSpPr>
            <p:nvPr/>
          </p:nvSpPr>
          <p:spPr bwMode="auto">
            <a:xfrm flipV="1">
              <a:off x="1068" y="1083"/>
              <a:ext cx="1461" cy="167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51" name="Group 141"/>
            <p:cNvGrpSpPr>
              <a:grpSpLocks/>
            </p:cNvGrpSpPr>
            <p:nvPr/>
          </p:nvGrpSpPr>
          <p:grpSpPr bwMode="auto">
            <a:xfrm>
              <a:off x="1071" y="2146"/>
              <a:ext cx="227" cy="293"/>
              <a:chOff x="1071" y="2146"/>
              <a:chExt cx="227" cy="293"/>
            </a:xfrm>
          </p:grpSpPr>
          <p:sp>
            <p:nvSpPr>
              <p:cNvPr id="54352" name="Rectangle 142"/>
              <p:cNvSpPr>
                <a:spLocks noChangeArrowheads="1"/>
              </p:cNvSpPr>
              <p:nvPr/>
            </p:nvSpPr>
            <p:spPr bwMode="auto">
              <a:xfrm>
                <a:off x="1071" y="2146"/>
                <a:ext cx="22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u="none">
                    <a:solidFill>
                      <a:srgbClr val="000000"/>
                    </a:solidFill>
                  </a:rPr>
                  <a:t>One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54353" name="Rectangle 143"/>
              <p:cNvSpPr>
                <a:spLocks noChangeArrowheads="1"/>
              </p:cNvSpPr>
              <p:nvPr/>
            </p:nvSpPr>
            <p:spPr bwMode="auto">
              <a:xfrm>
                <a:off x="1082" y="2295"/>
                <a:ext cx="20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u="none">
                    <a:solidFill>
                      <a:srgbClr val="000000"/>
                    </a:solidFill>
                  </a:rPr>
                  <a:t>firm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" name="Group 144"/>
          <p:cNvGrpSpPr>
            <a:grpSpLocks/>
          </p:cNvGrpSpPr>
          <p:nvPr/>
        </p:nvGrpSpPr>
        <p:grpSpPr bwMode="auto">
          <a:xfrm>
            <a:off x="3132138" y="1719263"/>
            <a:ext cx="882650" cy="2660650"/>
            <a:chOff x="1973" y="1083"/>
            <a:chExt cx="556" cy="1676"/>
          </a:xfrm>
        </p:grpSpPr>
        <p:sp>
          <p:nvSpPr>
            <p:cNvPr id="54346" name="Line 145"/>
            <p:cNvSpPr>
              <a:spLocks noChangeShapeType="1"/>
            </p:cNvSpPr>
            <p:nvPr/>
          </p:nvSpPr>
          <p:spPr bwMode="auto">
            <a:xfrm flipV="1">
              <a:off x="2237" y="1083"/>
              <a:ext cx="292" cy="167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47" name="Group 146"/>
            <p:cNvGrpSpPr>
              <a:grpSpLocks/>
            </p:cNvGrpSpPr>
            <p:nvPr/>
          </p:nvGrpSpPr>
          <p:grpSpPr bwMode="auto">
            <a:xfrm>
              <a:off x="1973" y="2146"/>
              <a:ext cx="260" cy="293"/>
              <a:chOff x="1973" y="2146"/>
              <a:chExt cx="260" cy="293"/>
            </a:xfrm>
          </p:grpSpPr>
          <p:sp>
            <p:nvSpPr>
              <p:cNvPr id="54348" name="Rectangle 147"/>
              <p:cNvSpPr>
                <a:spLocks noChangeArrowheads="1"/>
              </p:cNvSpPr>
              <p:nvPr/>
            </p:nvSpPr>
            <p:spPr bwMode="auto">
              <a:xfrm>
                <a:off x="1988" y="2146"/>
                <a:ext cx="22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u="none">
                    <a:solidFill>
                      <a:srgbClr val="000000"/>
                    </a:solidFill>
                  </a:rPr>
                  <a:t>Few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54349" name="Rectangle 148"/>
              <p:cNvSpPr>
                <a:spLocks noChangeArrowheads="1"/>
              </p:cNvSpPr>
              <p:nvPr/>
            </p:nvSpPr>
            <p:spPr bwMode="auto">
              <a:xfrm>
                <a:off x="1973" y="2295"/>
                <a:ext cx="2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u="none">
                    <a:solidFill>
                      <a:srgbClr val="000000"/>
                    </a:solidFill>
                  </a:rPr>
                  <a:t>firms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7" name="Group 149"/>
          <p:cNvGrpSpPr>
            <a:grpSpLocks/>
          </p:cNvGrpSpPr>
          <p:nvPr/>
        </p:nvGrpSpPr>
        <p:grpSpPr bwMode="auto">
          <a:xfrm>
            <a:off x="4014788" y="1719263"/>
            <a:ext cx="2319337" cy="1231900"/>
            <a:chOff x="2529" y="1083"/>
            <a:chExt cx="1461" cy="776"/>
          </a:xfrm>
        </p:grpSpPr>
        <p:sp>
          <p:nvSpPr>
            <p:cNvPr id="54343" name="Line 150"/>
            <p:cNvSpPr>
              <a:spLocks noChangeShapeType="1"/>
            </p:cNvSpPr>
            <p:nvPr/>
          </p:nvSpPr>
          <p:spPr bwMode="auto">
            <a:xfrm flipH="1" flipV="1">
              <a:off x="2529" y="1083"/>
              <a:ext cx="1461" cy="77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4" name="Rectangle 151"/>
            <p:cNvSpPr>
              <a:spLocks noChangeArrowheads="1"/>
            </p:cNvSpPr>
            <p:nvPr/>
          </p:nvSpPr>
          <p:spPr bwMode="auto">
            <a:xfrm>
              <a:off x="3379" y="1236"/>
              <a:ext cx="2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Many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345" name="Rectangle 152"/>
            <p:cNvSpPr>
              <a:spLocks noChangeArrowheads="1"/>
            </p:cNvSpPr>
            <p:nvPr/>
          </p:nvSpPr>
          <p:spPr bwMode="auto">
            <a:xfrm>
              <a:off x="3394" y="1385"/>
              <a:ext cx="2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u="none">
                  <a:solidFill>
                    <a:srgbClr val="000000"/>
                  </a:solidFill>
                </a:rPr>
                <a:t>firms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41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CCFF66"/>
                </a:solidFill>
              </a:rPr>
              <a:t>Jack and Jill Price War Game </a:t>
            </a:r>
          </a:p>
        </p:txBody>
      </p:sp>
      <p:pic>
        <p:nvPicPr>
          <p:cNvPr id="79875" name="Picture 5" descr="man68624_160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6772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4652963" y="1701800"/>
            <a:ext cx="6635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Jack’s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877" name="Rectangle 8"/>
          <p:cNvSpPr>
            <a:spLocks noChangeArrowheads="1"/>
          </p:cNvSpPr>
          <p:nvPr/>
        </p:nvSpPr>
        <p:spPr bwMode="auto">
          <a:xfrm>
            <a:off x="5383213" y="1701800"/>
            <a:ext cx="9620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 Decision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878" name="Rectangle 9"/>
          <p:cNvSpPr>
            <a:spLocks noChangeArrowheads="1"/>
          </p:cNvSpPr>
          <p:nvPr/>
        </p:nvSpPr>
        <p:spPr bwMode="auto">
          <a:xfrm>
            <a:off x="1500188" y="3051175"/>
            <a:ext cx="4360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 dirty="0" smtClean="0">
                <a:solidFill>
                  <a:srgbClr val="000000"/>
                </a:solidFill>
              </a:rPr>
              <a:t>Low</a:t>
            </a:r>
            <a:endParaRPr lang="en-US" sz="2400" u="none" dirty="0">
              <a:latin typeface="Times New Roman" pitchFamily="18" charset="0"/>
            </a:endParaRPr>
          </a:p>
        </p:txBody>
      </p:sp>
      <p:sp>
        <p:nvSpPr>
          <p:cNvPr id="79879" name="Rectangle 10"/>
          <p:cNvSpPr>
            <a:spLocks noChangeArrowheads="1"/>
          </p:cNvSpPr>
          <p:nvPr/>
        </p:nvSpPr>
        <p:spPr bwMode="auto">
          <a:xfrm>
            <a:off x="1464854" y="3322638"/>
            <a:ext cx="53540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 dirty="0" smtClean="0">
                <a:solidFill>
                  <a:srgbClr val="000000"/>
                </a:solidFill>
              </a:rPr>
              <a:t>Price</a:t>
            </a:r>
            <a:endParaRPr lang="en-US" sz="2400" u="none" dirty="0">
              <a:latin typeface="Times New Roman" pitchFamily="18" charset="0"/>
            </a:endParaRPr>
          </a:p>
        </p:txBody>
      </p:sp>
      <p:sp>
        <p:nvSpPr>
          <p:cNvPr id="79880" name="Rectangle 11"/>
          <p:cNvSpPr>
            <a:spLocks noChangeArrowheads="1"/>
          </p:cNvSpPr>
          <p:nvPr/>
        </p:nvSpPr>
        <p:spPr bwMode="auto">
          <a:xfrm>
            <a:off x="3346058" y="2197100"/>
            <a:ext cx="10932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 dirty="0" smtClean="0">
                <a:solidFill>
                  <a:srgbClr val="000000"/>
                </a:solidFill>
              </a:rPr>
              <a:t>Low Price </a:t>
            </a:r>
            <a:endParaRPr lang="en-US" sz="2400" u="none" dirty="0">
              <a:latin typeface="Times New Roman" pitchFamily="18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92388" y="2606675"/>
            <a:ext cx="2606675" cy="1524000"/>
            <a:chOff x="1633" y="1642"/>
            <a:chExt cx="1642" cy="960"/>
          </a:xfrm>
        </p:grpSpPr>
        <p:sp>
          <p:nvSpPr>
            <p:cNvPr id="79898" name="Rectangle 13"/>
            <p:cNvSpPr>
              <a:spLocks noChangeArrowheads="1"/>
            </p:cNvSpPr>
            <p:nvPr/>
          </p:nvSpPr>
          <p:spPr bwMode="auto">
            <a:xfrm>
              <a:off x="1965" y="1642"/>
              <a:ext cx="131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 dirty="0">
                  <a:solidFill>
                    <a:srgbClr val="000000"/>
                  </a:solidFill>
                </a:rPr>
                <a:t>Jack gets $</a:t>
              </a:r>
              <a:r>
                <a:rPr lang="en-US" sz="1700" u="none" dirty="0" smtClean="0">
                  <a:solidFill>
                    <a:srgbClr val="000000"/>
                  </a:solidFill>
                </a:rPr>
                <a:t>160 </a:t>
              </a:r>
              <a:r>
                <a:rPr lang="en-US" sz="1700" u="none" dirty="0">
                  <a:solidFill>
                    <a:srgbClr val="000000"/>
                  </a:solidFill>
                </a:rPr>
                <a:t>profit</a:t>
              </a:r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79899" name="Rectangle 14"/>
            <p:cNvSpPr>
              <a:spLocks noChangeArrowheads="1"/>
            </p:cNvSpPr>
            <p:nvPr/>
          </p:nvSpPr>
          <p:spPr bwMode="auto">
            <a:xfrm>
              <a:off x="1633" y="2437"/>
              <a:ext cx="114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 dirty="0">
                  <a:solidFill>
                    <a:srgbClr val="000000"/>
                  </a:solidFill>
                </a:rPr>
                <a:t>Jill gets </a:t>
              </a:r>
              <a:r>
                <a:rPr lang="en-US" sz="1700" u="none" dirty="0" smtClean="0">
                  <a:solidFill>
                    <a:srgbClr val="000000"/>
                  </a:solidFill>
                </a:rPr>
                <a:t>$160 </a:t>
              </a:r>
              <a:r>
                <a:rPr lang="en-US" sz="1700" u="none" dirty="0">
                  <a:solidFill>
                    <a:srgbClr val="000000"/>
                  </a:solidFill>
                </a:rPr>
                <a:t>profit</a:t>
              </a:r>
              <a:endParaRPr lang="en-US" sz="2400" u="none" dirty="0">
                <a:latin typeface="Times New Roman" pitchFamily="18" charset="0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653089" y="2592388"/>
            <a:ext cx="2298700" cy="1493837"/>
            <a:chOff x="3561" y="1633"/>
            <a:chExt cx="1448" cy="941"/>
          </a:xfrm>
        </p:grpSpPr>
        <p:sp>
          <p:nvSpPr>
            <p:cNvPr id="79896" name="Rectangle 16"/>
            <p:cNvSpPr>
              <a:spLocks noChangeArrowheads="1"/>
            </p:cNvSpPr>
            <p:nvPr/>
          </p:nvSpPr>
          <p:spPr bwMode="auto">
            <a:xfrm>
              <a:off x="3891" y="1633"/>
              <a:ext cx="111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 dirty="0">
                  <a:solidFill>
                    <a:srgbClr val="000000"/>
                  </a:solidFill>
                </a:rPr>
                <a:t>Jack gets </a:t>
              </a:r>
              <a:r>
                <a:rPr lang="en-US" sz="1700" u="none" dirty="0" smtClean="0">
                  <a:solidFill>
                    <a:srgbClr val="000000"/>
                  </a:solidFill>
                </a:rPr>
                <a:t>$0 </a:t>
              </a:r>
              <a:r>
                <a:rPr lang="en-US" sz="1700" u="none" dirty="0">
                  <a:solidFill>
                    <a:srgbClr val="000000"/>
                  </a:solidFill>
                </a:rPr>
                <a:t>profit</a:t>
              </a:r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79897" name="Rectangle 17"/>
            <p:cNvSpPr>
              <a:spLocks noChangeArrowheads="1"/>
            </p:cNvSpPr>
            <p:nvPr/>
          </p:nvSpPr>
          <p:spPr bwMode="auto">
            <a:xfrm>
              <a:off x="3561" y="2409"/>
              <a:ext cx="114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 dirty="0">
                  <a:solidFill>
                    <a:srgbClr val="000000"/>
                  </a:solidFill>
                </a:rPr>
                <a:t>Jill gets </a:t>
              </a:r>
              <a:r>
                <a:rPr lang="en-US" sz="1700" u="none" dirty="0" smtClean="0">
                  <a:solidFill>
                    <a:srgbClr val="000000"/>
                  </a:solidFill>
                </a:rPr>
                <a:t>$300 </a:t>
              </a:r>
              <a:r>
                <a:rPr lang="en-US" sz="1700" u="none" dirty="0">
                  <a:solidFill>
                    <a:srgbClr val="000000"/>
                  </a:solidFill>
                </a:rPr>
                <a:t>profit</a:t>
              </a:r>
              <a:endParaRPr lang="en-US" sz="2400" u="none" dirty="0">
                <a:latin typeface="Times New Roman" pitchFamily="18" charset="0"/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620964" y="4257675"/>
            <a:ext cx="2573338" cy="1493838"/>
            <a:chOff x="1651" y="2682"/>
            <a:chExt cx="1621" cy="941"/>
          </a:xfrm>
        </p:grpSpPr>
        <p:sp>
          <p:nvSpPr>
            <p:cNvPr id="79894" name="Rectangle 19"/>
            <p:cNvSpPr>
              <a:spLocks noChangeArrowheads="1"/>
            </p:cNvSpPr>
            <p:nvPr/>
          </p:nvSpPr>
          <p:spPr bwMode="auto">
            <a:xfrm>
              <a:off x="2001" y="2682"/>
              <a:ext cx="127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 dirty="0">
                  <a:solidFill>
                    <a:srgbClr val="000000"/>
                  </a:solidFill>
                </a:rPr>
                <a:t>Jack gets </a:t>
              </a:r>
              <a:r>
                <a:rPr lang="en-US" sz="1700" u="none" dirty="0" smtClean="0">
                  <a:solidFill>
                    <a:srgbClr val="000000"/>
                  </a:solidFill>
                </a:rPr>
                <a:t>$300 </a:t>
              </a:r>
              <a:r>
                <a:rPr lang="en-US" sz="1700" u="none" dirty="0">
                  <a:solidFill>
                    <a:srgbClr val="000000"/>
                  </a:solidFill>
                </a:rPr>
                <a:t>profit</a:t>
              </a:r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79895" name="Rectangle 20"/>
            <p:cNvSpPr>
              <a:spLocks noChangeArrowheads="1"/>
            </p:cNvSpPr>
            <p:nvPr/>
          </p:nvSpPr>
          <p:spPr bwMode="auto">
            <a:xfrm>
              <a:off x="1651" y="3458"/>
              <a:ext cx="99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 dirty="0">
                  <a:solidFill>
                    <a:srgbClr val="000000"/>
                  </a:solidFill>
                </a:rPr>
                <a:t>Jill gets </a:t>
              </a:r>
              <a:r>
                <a:rPr lang="en-US" sz="1700" u="none" dirty="0" smtClean="0">
                  <a:solidFill>
                    <a:srgbClr val="000000"/>
                  </a:solidFill>
                </a:rPr>
                <a:t>$0 </a:t>
              </a:r>
              <a:r>
                <a:rPr lang="en-US" sz="1700" u="none" dirty="0">
                  <a:solidFill>
                    <a:srgbClr val="000000"/>
                  </a:solidFill>
                </a:rPr>
                <a:t>profit</a:t>
              </a:r>
              <a:endParaRPr lang="en-US" sz="2400" u="none" dirty="0">
                <a:latin typeface="Times New Roman" pitchFamily="18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653089" y="4257675"/>
            <a:ext cx="2646363" cy="1493838"/>
            <a:chOff x="3561" y="2682"/>
            <a:chExt cx="1667" cy="941"/>
          </a:xfrm>
        </p:grpSpPr>
        <p:sp>
          <p:nvSpPr>
            <p:cNvPr id="79892" name="Rectangle 22"/>
            <p:cNvSpPr>
              <a:spLocks noChangeArrowheads="1"/>
            </p:cNvSpPr>
            <p:nvPr/>
          </p:nvSpPr>
          <p:spPr bwMode="auto">
            <a:xfrm>
              <a:off x="3918" y="2682"/>
              <a:ext cx="131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 dirty="0">
                  <a:solidFill>
                    <a:srgbClr val="000000"/>
                  </a:solidFill>
                </a:rPr>
                <a:t>Jack gets $</a:t>
              </a:r>
              <a:r>
                <a:rPr lang="en-US" sz="1700" u="none" dirty="0" smtClean="0">
                  <a:solidFill>
                    <a:srgbClr val="000000"/>
                  </a:solidFill>
                </a:rPr>
                <a:t>180 </a:t>
              </a:r>
              <a:r>
                <a:rPr lang="en-US" sz="1700" u="none" dirty="0">
                  <a:solidFill>
                    <a:srgbClr val="000000"/>
                  </a:solidFill>
                </a:rPr>
                <a:t>profit</a:t>
              </a:r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79893" name="Rectangle 23"/>
            <p:cNvSpPr>
              <a:spLocks noChangeArrowheads="1"/>
            </p:cNvSpPr>
            <p:nvPr/>
          </p:nvSpPr>
          <p:spPr bwMode="auto">
            <a:xfrm>
              <a:off x="3561" y="3458"/>
              <a:ext cx="118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 dirty="0">
                  <a:solidFill>
                    <a:srgbClr val="000000"/>
                  </a:solidFill>
                </a:rPr>
                <a:t>Jill gets $</a:t>
              </a:r>
              <a:r>
                <a:rPr lang="en-US" sz="1700" u="none" dirty="0" smtClean="0">
                  <a:solidFill>
                    <a:srgbClr val="000000"/>
                  </a:solidFill>
                </a:rPr>
                <a:t>180 </a:t>
              </a:r>
              <a:r>
                <a:rPr lang="en-US" sz="1700" u="none" dirty="0">
                  <a:solidFill>
                    <a:srgbClr val="000000"/>
                  </a:solidFill>
                </a:rPr>
                <a:t>profit</a:t>
              </a:r>
              <a:endParaRPr lang="en-US" sz="2400" u="none" dirty="0">
                <a:latin typeface="Times New Roman" pitchFamily="18" charset="0"/>
              </a:endParaRPr>
            </a:p>
          </p:txBody>
        </p:sp>
      </p:grpSp>
      <p:sp>
        <p:nvSpPr>
          <p:cNvPr id="79885" name="Rectangle 24"/>
          <p:cNvSpPr>
            <a:spLocks noChangeArrowheads="1"/>
          </p:cNvSpPr>
          <p:nvPr/>
        </p:nvSpPr>
        <p:spPr bwMode="auto">
          <a:xfrm>
            <a:off x="6475696" y="2211388"/>
            <a:ext cx="10804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 dirty="0" smtClean="0">
                <a:solidFill>
                  <a:srgbClr val="000000"/>
                </a:solidFill>
              </a:rPr>
              <a:t>High Price</a:t>
            </a:r>
            <a:endParaRPr lang="en-US" sz="2400" u="none" dirty="0">
              <a:latin typeface="Times New Roman" pitchFamily="18" charset="0"/>
            </a:endParaRPr>
          </a:p>
        </p:txBody>
      </p:sp>
      <p:sp>
        <p:nvSpPr>
          <p:cNvPr id="79886" name="Rectangle 25"/>
          <p:cNvSpPr>
            <a:spLocks noChangeArrowheads="1"/>
          </p:cNvSpPr>
          <p:nvPr/>
        </p:nvSpPr>
        <p:spPr bwMode="auto">
          <a:xfrm>
            <a:off x="1554163" y="4729163"/>
            <a:ext cx="4841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 dirty="0" smtClean="0">
                <a:solidFill>
                  <a:srgbClr val="000000"/>
                </a:solidFill>
              </a:rPr>
              <a:t>High</a:t>
            </a:r>
            <a:endParaRPr lang="en-US" sz="2400" u="none" dirty="0">
              <a:latin typeface="Times New Roman" pitchFamily="18" charset="0"/>
            </a:endParaRPr>
          </a:p>
        </p:txBody>
      </p:sp>
      <p:sp>
        <p:nvSpPr>
          <p:cNvPr id="79887" name="Rectangle 26"/>
          <p:cNvSpPr>
            <a:spLocks noChangeArrowheads="1"/>
          </p:cNvSpPr>
          <p:nvPr/>
        </p:nvSpPr>
        <p:spPr bwMode="auto">
          <a:xfrm>
            <a:off x="1512982" y="4999038"/>
            <a:ext cx="53540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 dirty="0" smtClean="0">
                <a:solidFill>
                  <a:srgbClr val="000000"/>
                </a:solidFill>
              </a:rPr>
              <a:t>Price</a:t>
            </a:r>
            <a:endParaRPr lang="en-US" sz="2400" u="none" dirty="0">
              <a:latin typeface="Times New Roman" pitchFamily="18" charset="0"/>
            </a:endParaRPr>
          </a:p>
        </p:txBody>
      </p:sp>
      <p:sp>
        <p:nvSpPr>
          <p:cNvPr id="79888" name="Rectangle 27"/>
          <p:cNvSpPr>
            <a:spLocks noChangeArrowheads="1"/>
          </p:cNvSpPr>
          <p:nvPr/>
        </p:nvSpPr>
        <p:spPr bwMode="auto">
          <a:xfrm>
            <a:off x="576263" y="3933825"/>
            <a:ext cx="482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Jill’s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889" name="Rectangle 30"/>
          <p:cNvSpPr>
            <a:spLocks noChangeArrowheads="1"/>
          </p:cNvSpPr>
          <p:nvPr/>
        </p:nvSpPr>
        <p:spPr bwMode="auto">
          <a:xfrm>
            <a:off x="414338" y="4203700"/>
            <a:ext cx="1016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Decision</a:t>
            </a:r>
            <a:endParaRPr lang="en-US" sz="2400" u="non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95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4085" y="-34650"/>
            <a:ext cx="8229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rgbClr val="FFC000"/>
                </a:solidFill>
                <a:latin typeface="Gill Sans MT" pitchFamily="34" charset="0"/>
              </a:rPr>
              <a:t>Credible </a:t>
            </a:r>
            <a:r>
              <a:rPr smtClean="0">
                <a:solidFill>
                  <a:srgbClr val="FFC000"/>
                </a:solidFill>
                <a:latin typeface="Gill Sans MT" pitchFamily="34" charset="0"/>
              </a:rPr>
              <a:t>Commitment</a:t>
            </a:r>
            <a:endParaRPr>
              <a:solidFill>
                <a:srgbClr val="FFC000"/>
              </a:solidFill>
              <a:latin typeface="Gill Sans MT" pitchFamily="34" charset="0"/>
            </a:endParaRPr>
          </a:p>
        </p:txBody>
      </p:sp>
      <p:pic>
        <p:nvPicPr>
          <p:cNvPr id="80899" name="Picture 3" descr="schel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73238"/>
            <a:ext cx="17827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609600" y="3836988"/>
            <a:ext cx="2508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u="none">
                <a:solidFill>
                  <a:schemeClr val="tx1">
                    <a:lumMod val="20000"/>
                    <a:lumOff val="80000"/>
                  </a:schemeClr>
                </a:solidFill>
              </a:rPr>
              <a:t>Thomas C. Schelling, 1921- </a:t>
            </a:r>
          </a:p>
        </p:txBody>
      </p:sp>
      <p:pic>
        <p:nvPicPr>
          <p:cNvPr id="80901" name="Picture 7" descr="waterhouse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613" y="4197350"/>
            <a:ext cx="46831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2590800" y="1550988"/>
            <a:ext cx="624840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en-US" sz="2400" u="none" dirty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rPr>
              <a:t>To make a threat (promise) credible, a player must make an irreversible commitment that changes his or her incentives or constrains his or her action</a:t>
            </a:r>
          </a:p>
        </p:txBody>
      </p:sp>
      <p:sp>
        <p:nvSpPr>
          <p:cNvPr id="80903" name="Rectangle 9"/>
          <p:cNvSpPr>
            <a:spLocks noChangeArrowheads="1"/>
          </p:cNvSpPr>
          <p:nvPr/>
        </p:nvSpPr>
        <p:spPr bwMode="auto">
          <a:xfrm>
            <a:off x="3124200" y="3052763"/>
            <a:ext cx="4370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400" u="none">
                <a:solidFill>
                  <a:schemeClr val="tx1">
                    <a:lumMod val="20000"/>
                    <a:lumOff val="80000"/>
                  </a:schemeClr>
                </a:solidFill>
              </a:rPr>
              <a:t>Ulysses and the Sirens.</a:t>
            </a:r>
            <a:r>
              <a:rPr lang="en-US" sz="2800" u="none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80904" name="Rectangle 10"/>
          <p:cNvSpPr>
            <a:spLocks noChangeArrowheads="1"/>
          </p:cNvSpPr>
          <p:nvPr/>
        </p:nvSpPr>
        <p:spPr bwMode="auto">
          <a:xfrm>
            <a:off x="3124200" y="3509963"/>
            <a:ext cx="4370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400" u="none">
                <a:solidFill>
                  <a:schemeClr val="tx1">
                    <a:lumMod val="20000"/>
                    <a:lumOff val="80000"/>
                  </a:schemeClr>
                </a:solidFill>
              </a:rPr>
              <a:t>The Doomsday Device.</a:t>
            </a:r>
          </a:p>
        </p:txBody>
      </p:sp>
      <p:sp>
        <p:nvSpPr>
          <p:cNvPr id="80905" name="Text Box 11"/>
          <p:cNvSpPr txBox="1">
            <a:spLocks noChangeArrowheads="1"/>
          </p:cNvSpPr>
          <p:nvPr/>
        </p:nvSpPr>
        <p:spPr bwMode="auto">
          <a:xfrm>
            <a:off x="5257800" y="6118098"/>
            <a:ext cx="3581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1" u="none" dirty="0">
                <a:solidFill>
                  <a:schemeClr val="tx1">
                    <a:lumMod val="20000"/>
                    <a:lumOff val="80000"/>
                  </a:schemeClr>
                </a:solidFill>
              </a:rPr>
              <a:t>Ulysses and the Sirens</a:t>
            </a:r>
            <a:r>
              <a:rPr lang="en-US" sz="1000" u="none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by John William Waterhouse</a:t>
            </a:r>
            <a:br>
              <a:rPr lang="en-US" sz="1000" u="none" dirty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en-US" sz="1000" u="none" dirty="0">
                <a:solidFill>
                  <a:schemeClr val="tx1">
                    <a:lumMod val="20000"/>
                    <a:lumOff val="80000"/>
                  </a:schemeClr>
                </a:solidFill>
              </a:rPr>
              <a:t>(British, 1849-1917), National Gallery of Victoria, Melbourne, Australia. </a:t>
            </a:r>
          </a:p>
        </p:txBody>
      </p:sp>
      <p:pic>
        <p:nvPicPr>
          <p:cNvPr id="1026" name="Picture 2" descr="File:Castle Romeo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76" y="2983992"/>
            <a:ext cx="2039484" cy="256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85432" y="5551170"/>
            <a:ext cx="20843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1" u="none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Hypothetical doomsday device</a:t>
            </a:r>
            <a:endParaRPr lang="en-US" sz="1000" u="none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41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CCFF66"/>
                </a:solidFill>
              </a:rPr>
              <a:t>Jack and Jill Price War Game </a:t>
            </a:r>
          </a:p>
        </p:txBody>
      </p:sp>
      <p:pic>
        <p:nvPicPr>
          <p:cNvPr id="79875" name="Picture 5" descr="man68624_160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6772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4652963" y="1701800"/>
            <a:ext cx="6635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Jack’s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877" name="Rectangle 8"/>
          <p:cNvSpPr>
            <a:spLocks noChangeArrowheads="1"/>
          </p:cNvSpPr>
          <p:nvPr/>
        </p:nvSpPr>
        <p:spPr bwMode="auto">
          <a:xfrm>
            <a:off x="5383213" y="1701800"/>
            <a:ext cx="9620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 Decision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878" name="Rectangle 9"/>
          <p:cNvSpPr>
            <a:spLocks noChangeArrowheads="1"/>
          </p:cNvSpPr>
          <p:nvPr/>
        </p:nvSpPr>
        <p:spPr bwMode="auto">
          <a:xfrm>
            <a:off x="1500188" y="3051175"/>
            <a:ext cx="4360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 dirty="0" smtClean="0">
                <a:solidFill>
                  <a:srgbClr val="000000"/>
                </a:solidFill>
              </a:rPr>
              <a:t>Low</a:t>
            </a:r>
            <a:endParaRPr lang="en-US" sz="2400" u="none" dirty="0">
              <a:latin typeface="Times New Roman" pitchFamily="18" charset="0"/>
            </a:endParaRPr>
          </a:p>
        </p:txBody>
      </p:sp>
      <p:sp>
        <p:nvSpPr>
          <p:cNvPr id="79879" name="Rectangle 10"/>
          <p:cNvSpPr>
            <a:spLocks noChangeArrowheads="1"/>
          </p:cNvSpPr>
          <p:nvPr/>
        </p:nvSpPr>
        <p:spPr bwMode="auto">
          <a:xfrm>
            <a:off x="1464854" y="3322638"/>
            <a:ext cx="53540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 dirty="0" smtClean="0">
                <a:solidFill>
                  <a:srgbClr val="000000"/>
                </a:solidFill>
              </a:rPr>
              <a:t>Price</a:t>
            </a:r>
            <a:endParaRPr lang="en-US" sz="2400" u="none" dirty="0">
              <a:latin typeface="Times New Roman" pitchFamily="18" charset="0"/>
            </a:endParaRPr>
          </a:p>
        </p:txBody>
      </p:sp>
      <p:sp>
        <p:nvSpPr>
          <p:cNvPr id="79880" name="Rectangle 11"/>
          <p:cNvSpPr>
            <a:spLocks noChangeArrowheads="1"/>
          </p:cNvSpPr>
          <p:nvPr/>
        </p:nvSpPr>
        <p:spPr bwMode="auto">
          <a:xfrm>
            <a:off x="3346058" y="2197100"/>
            <a:ext cx="10932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 dirty="0" smtClean="0">
                <a:solidFill>
                  <a:srgbClr val="000000"/>
                </a:solidFill>
              </a:rPr>
              <a:t>Low Price </a:t>
            </a:r>
            <a:endParaRPr lang="en-US" sz="2400" u="none" dirty="0">
              <a:latin typeface="Times New Roman" pitchFamily="18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92388" y="2606675"/>
            <a:ext cx="2606675" cy="1524000"/>
            <a:chOff x="1633" y="1642"/>
            <a:chExt cx="1642" cy="960"/>
          </a:xfrm>
        </p:grpSpPr>
        <p:sp>
          <p:nvSpPr>
            <p:cNvPr id="79898" name="Rectangle 13"/>
            <p:cNvSpPr>
              <a:spLocks noChangeArrowheads="1"/>
            </p:cNvSpPr>
            <p:nvPr/>
          </p:nvSpPr>
          <p:spPr bwMode="auto">
            <a:xfrm>
              <a:off x="1965" y="1642"/>
              <a:ext cx="131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 dirty="0">
                  <a:solidFill>
                    <a:srgbClr val="000000"/>
                  </a:solidFill>
                </a:rPr>
                <a:t>Jack gets $</a:t>
              </a:r>
              <a:r>
                <a:rPr lang="en-US" sz="1700" u="none" dirty="0" smtClean="0">
                  <a:solidFill>
                    <a:srgbClr val="000000"/>
                  </a:solidFill>
                </a:rPr>
                <a:t>160 </a:t>
              </a:r>
              <a:r>
                <a:rPr lang="en-US" sz="1700" u="none" dirty="0">
                  <a:solidFill>
                    <a:srgbClr val="000000"/>
                  </a:solidFill>
                </a:rPr>
                <a:t>profit</a:t>
              </a:r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79899" name="Rectangle 14"/>
            <p:cNvSpPr>
              <a:spLocks noChangeArrowheads="1"/>
            </p:cNvSpPr>
            <p:nvPr/>
          </p:nvSpPr>
          <p:spPr bwMode="auto">
            <a:xfrm>
              <a:off x="1633" y="2437"/>
              <a:ext cx="114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 dirty="0">
                  <a:solidFill>
                    <a:srgbClr val="000000"/>
                  </a:solidFill>
                </a:rPr>
                <a:t>Jill gets </a:t>
              </a:r>
              <a:r>
                <a:rPr lang="en-US" sz="1700" u="none" dirty="0" smtClean="0">
                  <a:solidFill>
                    <a:srgbClr val="000000"/>
                  </a:solidFill>
                </a:rPr>
                <a:t>$160 </a:t>
              </a:r>
              <a:r>
                <a:rPr lang="en-US" sz="1700" u="none" dirty="0">
                  <a:solidFill>
                    <a:srgbClr val="000000"/>
                  </a:solidFill>
                </a:rPr>
                <a:t>profit</a:t>
              </a:r>
              <a:endParaRPr lang="en-US" sz="2400" u="none" dirty="0">
                <a:latin typeface="Times New Roman" pitchFamily="18" charset="0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653089" y="2592388"/>
            <a:ext cx="2298700" cy="1493837"/>
            <a:chOff x="3561" y="1633"/>
            <a:chExt cx="1448" cy="941"/>
          </a:xfrm>
        </p:grpSpPr>
        <p:sp>
          <p:nvSpPr>
            <p:cNvPr id="79896" name="Rectangle 16"/>
            <p:cNvSpPr>
              <a:spLocks noChangeArrowheads="1"/>
            </p:cNvSpPr>
            <p:nvPr/>
          </p:nvSpPr>
          <p:spPr bwMode="auto">
            <a:xfrm>
              <a:off x="3891" y="1633"/>
              <a:ext cx="111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 dirty="0">
                  <a:solidFill>
                    <a:srgbClr val="000000"/>
                  </a:solidFill>
                </a:rPr>
                <a:t>Jack gets </a:t>
              </a:r>
              <a:r>
                <a:rPr lang="en-US" sz="1700" u="none" dirty="0" smtClean="0">
                  <a:solidFill>
                    <a:srgbClr val="000000"/>
                  </a:solidFill>
                </a:rPr>
                <a:t>$0 </a:t>
              </a:r>
              <a:r>
                <a:rPr lang="en-US" sz="1700" u="none" dirty="0">
                  <a:solidFill>
                    <a:srgbClr val="000000"/>
                  </a:solidFill>
                </a:rPr>
                <a:t>profit</a:t>
              </a:r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79897" name="Rectangle 17"/>
            <p:cNvSpPr>
              <a:spLocks noChangeArrowheads="1"/>
            </p:cNvSpPr>
            <p:nvPr/>
          </p:nvSpPr>
          <p:spPr bwMode="auto">
            <a:xfrm>
              <a:off x="3561" y="2409"/>
              <a:ext cx="114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 dirty="0">
                  <a:solidFill>
                    <a:srgbClr val="000000"/>
                  </a:solidFill>
                </a:rPr>
                <a:t>Jill gets </a:t>
              </a:r>
              <a:r>
                <a:rPr lang="en-US" sz="1700" u="none" dirty="0" smtClean="0">
                  <a:solidFill>
                    <a:srgbClr val="000000"/>
                  </a:solidFill>
                </a:rPr>
                <a:t>$300 </a:t>
              </a:r>
              <a:r>
                <a:rPr lang="en-US" sz="1700" u="none" dirty="0">
                  <a:solidFill>
                    <a:srgbClr val="000000"/>
                  </a:solidFill>
                </a:rPr>
                <a:t>profit</a:t>
              </a:r>
              <a:endParaRPr lang="en-US" sz="2400" u="none" dirty="0">
                <a:latin typeface="Times New Roman" pitchFamily="18" charset="0"/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620964" y="4257675"/>
            <a:ext cx="2573338" cy="1493838"/>
            <a:chOff x="1651" y="2682"/>
            <a:chExt cx="1621" cy="941"/>
          </a:xfrm>
        </p:grpSpPr>
        <p:sp>
          <p:nvSpPr>
            <p:cNvPr id="79894" name="Rectangle 19"/>
            <p:cNvSpPr>
              <a:spLocks noChangeArrowheads="1"/>
            </p:cNvSpPr>
            <p:nvPr/>
          </p:nvSpPr>
          <p:spPr bwMode="auto">
            <a:xfrm>
              <a:off x="2001" y="2682"/>
              <a:ext cx="127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 dirty="0">
                  <a:solidFill>
                    <a:srgbClr val="000000"/>
                  </a:solidFill>
                </a:rPr>
                <a:t>Jack gets </a:t>
              </a:r>
              <a:r>
                <a:rPr lang="en-US" sz="1700" u="none" dirty="0" smtClean="0">
                  <a:solidFill>
                    <a:srgbClr val="000000"/>
                  </a:solidFill>
                </a:rPr>
                <a:t>$300 </a:t>
              </a:r>
              <a:r>
                <a:rPr lang="en-US" sz="1700" u="none" dirty="0">
                  <a:solidFill>
                    <a:srgbClr val="000000"/>
                  </a:solidFill>
                </a:rPr>
                <a:t>profit</a:t>
              </a:r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79895" name="Rectangle 20"/>
            <p:cNvSpPr>
              <a:spLocks noChangeArrowheads="1"/>
            </p:cNvSpPr>
            <p:nvPr/>
          </p:nvSpPr>
          <p:spPr bwMode="auto">
            <a:xfrm>
              <a:off x="1651" y="3458"/>
              <a:ext cx="99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 dirty="0">
                  <a:solidFill>
                    <a:srgbClr val="000000"/>
                  </a:solidFill>
                </a:rPr>
                <a:t>Jill gets </a:t>
              </a:r>
              <a:r>
                <a:rPr lang="en-US" sz="1700" u="none" dirty="0" smtClean="0">
                  <a:solidFill>
                    <a:srgbClr val="000000"/>
                  </a:solidFill>
                </a:rPr>
                <a:t>$0 </a:t>
              </a:r>
              <a:r>
                <a:rPr lang="en-US" sz="1700" u="none" dirty="0">
                  <a:solidFill>
                    <a:srgbClr val="000000"/>
                  </a:solidFill>
                </a:rPr>
                <a:t>profit</a:t>
              </a:r>
              <a:endParaRPr lang="en-US" sz="2400" u="none" dirty="0">
                <a:latin typeface="Times New Roman" pitchFamily="18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653089" y="4257675"/>
            <a:ext cx="2646363" cy="1493838"/>
            <a:chOff x="3561" y="2682"/>
            <a:chExt cx="1667" cy="941"/>
          </a:xfrm>
        </p:grpSpPr>
        <p:sp>
          <p:nvSpPr>
            <p:cNvPr id="79892" name="Rectangle 22"/>
            <p:cNvSpPr>
              <a:spLocks noChangeArrowheads="1"/>
            </p:cNvSpPr>
            <p:nvPr/>
          </p:nvSpPr>
          <p:spPr bwMode="auto">
            <a:xfrm>
              <a:off x="3918" y="2682"/>
              <a:ext cx="131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 dirty="0">
                  <a:solidFill>
                    <a:srgbClr val="000000"/>
                  </a:solidFill>
                </a:rPr>
                <a:t>Jack gets $</a:t>
              </a:r>
              <a:r>
                <a:rPr lang="en-US" sz="1700" u="none" dirty="0" smtClean="0">
                  <a:solidFill>
                    <a:srgbClr val="000000"/>
                  </a:solidFill>
                </a:rPr>
                <a:t>180 </a:t>
              </a:r>
              <a:r>
                <a:rPr lang="en-US" sz="1700" u="none" dirty="0">
                  <a:solidFill>
                    <a:srgbClr val="000000"/>
                  </a:solidFill>
                </a:rPr>
                <a:t>profit</a:t>
              </a:r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79893" name="Rectangle 23"/>
            <p:cNvSpPr>
              <a:spLocks noChangeArrowheads="1"/>
            </p:cNvSpPr>
            <p:nvPr/>
          </p:nvSpPr>
          <p:spPr bwMode="auto">
            <a:xfrm>
              <a:off x="3561" y="3458"/>
              <a:ext cx="118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u="none" dirty="0">
                  <a:solidFill>
                    <a:srgbClr val="000000"/>
                  </a:solidFill>
                </a:rPr>
                <a:t>Jill gets $</a:t>
              </a:r>
              <a:r>
                <a:rPr lang="en-US" sz="1700" u="none" dirty="0" smtClean="0">
                  <a:solidFill>
                    <a:srgbClr val="000000"/>
                  </a:solidFill>
                </a:rPr>
                <a:t>180 </a:t>
              </a:r>
              <a:r>
                <a:rPr lang="en-US" sz="1700" u="none" dirty="0">
                  <a:solidFill>
                    <a:srgbClr val="000000"/>
                  </a:solidFill>
                </a:rPr>
                <a:t>profit</a:t>
              </a:r>
              <a:endParaRPr lang="en-US" sz="2400" u="none" dirty="0">
                <a:latin typeface="Times New Roman" pitchFamily="18" charset="0"/>
              </a:endParaRPr>
            </a:p>
          </p:txBody>
        </p:sp>
      </p:grpSp>
      <p:sp>
        <p:nvSpPr>
          <p:cNvPr id="79885" name="Rectangle 24"/>
          <p:cNvSpPr>
            <a:spLocks noChangeArrowheads="1"/>
          </p:cNvSpPr>
          <p:nvPr/>
        </p:nvSpPr>
        <p:spPr bwMode="auto">
          <a:xfrm>
            <a:off x="6475696" y="2211388"/>
            <a:ext cx="10804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 dirty="0" smtClean="0">
                <a:solidFill>
                  <a:srgbClr val="000000"/>
                </a:solidFill>
              </a:rPr>
              <a:t>High Price</a:t>
            </a:r>
            <a:endParaRPr lang="en-US" sz="2400" u="none" dirty="0">
              <a:latin typeface="Times New Roman" pitchFamily="18" charset="0"/>
            </a:endParaRPr>
          </a:p>
        </p:txBody>
      </p:sp>
      <p:sp>
        <p:nvSpPr>
          <p:cNvPr id="79886" name="Rectangle 25"/>
          <p:cNvSpPr>
            <a:spLocks noChangeArrowheads="1"/>
          </p:cNvSpPr>
          <p:nvPr/>
        </p:nvSpPr>
        <p:spPr bwMode="auto">
          <a:xfrm>
            <a:off x="1554163" y="4729163"/>
            <a:ext cx="4841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 dirty="0" smtClean="0">
                <a:solidFill>
                  <a:srgbClr val="000000"/>
                </a:solidFill>
              </a:rPr>
              <a:t>High</a:t>
            </a:r>
            <a:endParaRPr lang="en-US" sz="2400" u="none" dirty="0">
              <a:latin typeface="Times New Roman" pitchFamily="18" charset="0"/>
            </a:endParaRPr>
          </a:p>
        </p:txBody>
      </p:sp>
      <p:sp>
        <p:nvSpPr>
          <p:cNvPr id="79887" name="Rectangle 26"/>
          <p:cNvSpPr>
            <a:spLocks noChangeArrowheads="1"/>
          </p:cNvSpPr>
          <p:nvPr/>
        </p:nvSpPr>
        <p:spPr bwMode="auto">
          <a:xfrm>
            <a:off x="1512982" y="4999038"/>
            <a:ext cx="53540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 dirty="0" smtClean="0">
                <a:solidFill>
                  <a:srgbClr val="000000"/>
                </a:solidFill>
              </a:rPr>
              <a:t>Price</a:t>
            </a:r>
            <a:endParaRPr lang="en-US" sz="2400" u="none" dirty="0">
              <a:latin typeface="Times New Roman" pitchFamily="18" charset="0"/>
            </a:endParaRPr>
          </a:p>
        </p:txBody>
      </p:sp>
      <p:sp>
        <p:nvSpPr>
          <p:cNvPr id="79888" name="Rectangle 27"/>
          <p:cNvSpPr>
            <a:spLocks noChangeArrowheads="1"/>
          </p:cNvSpPr>
          <p:nvPr/>
        </p:nvSpPr>
        <p:spPr bwMode="auto">
          <a:xfrm>
            <a:off x="576263" y="3933825"/>
            <a:ext cx="482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Jill’s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9889" name="Rectangle 30"/>
          <p:cNvSpPr>
            <a:spLocks noChangeArrowheads="1"/>
          </p:cNvSpPr>
          <p:nvPr/>
        </p:nvSpPr>
        <p:spPr bwMode="auto">
          <a:xfrm>
            <a:off x="414338" y="4203700"/>
            <a:ext cx="1016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>
                <a:solidFill>
                  <a:srgbClr val="000000"/>
                </a:solidFill>
              </a:rPr>
              <a:t>Decision</a:t>
            </a:r>
            <a:endParaRPr lang="en-US" sz="2400" u="none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CFF66"/>
                </a:solidFill>
              </a:rPr>
              <a:t>Facilitating Practices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Firms can commit to: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Most Favored Customer treatment: if a firm offers a low price to one customer it has to do so to all other customers.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Match Prices: if a competitor offers a lower price, the firm matches it.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These commitments are credible and facilitate collusion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CFF66"/>
                </a:solidFill>
              </a:rPr>
              <a:t>How can firms cooperate?</a:t>
            </a:r>
          </a:p>
        </p:txBody>
      </p:sp>
      <p:sp>
        <p:nvSpPr>
          <p:cNvPr id="66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Firms that care about future profits will cooperate in repeated games rather than cheat to achieve a one-time gain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Regulation can sometimes facilitate collusion </a:t>
            </a:r>
            <a:r>
              <a:rPr lang="en-US" sz="2400" i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(there is one example in the readings)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.  In that case the government commits firms to (or forbids them from) certain actions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2055813"/>
            <a:ext cx="8069263" cy="3698875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Although firms in an oligopoly market would like to form cartels to earn monopoly profits, often it is not possible.  </a:t>
            </a:r>
          </a:p>
          <a:p>
            <a:pPr eaLnBrk="1" hangingPunct="1">
              <a:defRPr/>
            </a:pPr>
            <a:r>
              <a:rPr lang="en-US" sz="3000" dirty="0" smtClean="0"/>
              <a:t>Antitrust laws prohibit explicit agreements among firms. </a:t>
            </a:r>
          </a:p>
          <a:p>
            <a:pPr eaLnBrk="1" hangingPunct="1">
              <a:defRPr/>
            </a:pPr>
            <a:r>
              <a:rPr lang="en-US" sz="3000" dirty="0" smtClean="0"/>
              <a:t>Cooperation among firms is undesirable from the standpoint of society as a whole because it leads to </a:t>
            </a:r>
            <a:r>
              <a:rPr lang="en-US" sz="3000" i="1" dirty="0" smtClean="0"/>
              <a:t>production that is too low</a:t>
            </a:r>
            <a:r>
              <a:rPr lang="en-US" sz="3000" dirty="0" smtClean="0"/>
              <a:t> and </a:t>
            </a:r>
            <a:r>
              <a:rPr lang="en-US" sz="3000" i="1" dirty="0" smtClean="0"/>
              <a:t>prices that are too high</a:t>
            </a:r>
            <a:r>
              <a:rPr lang="en-US" sz="3000" dirty="0" smtClean="0"/>
              <a:t>.</a:t>
            </a:r>
          </a:p>
        </p:txBody>
      </p:sp>
      <p:pic>
        <p:nvPicPr>
          <p:cNvPr id="83971" name="Picture 4" descr="MCj041586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350" y="500063"/>
            <a:ext cx="1735138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CFF66"/>
                </a:solidFill>
              </a:rPr>
              <a:t>PUBLIC POLICY TOWARD OLIGOPOLIES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1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Restraint of Trade and the Antitrust Laws</a:t>
            </a:r>
          </a:p>
        </p:txBody>
      </p:sp>
      <p:sp>
        <p:nvSpPr>
          <p:cNvPr id="669714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Antitrust laws make it illegal to restrain trade or attempt to monopolize a market.</a:t>
            </a:r>
          </a:p>
          <a:p>
            <a:pPr lvl="1" eaLnBrk="1" hangingPunct="1">
              <a:defRPr/>
            </a:pPr>
            <a:r>
              <a:rPr lang="en-US" smtClean="0"/>
              <a:t>Sherman Antitrust Act of 1890 </a:t>
            </a:r>
          </a:p>
          <a:p>
            <a:pPr lvl="1" eaLnBrk="1" hangingPunct="1">
              <a:defRPr/>
            </a:pPr>
            <a:r>
              <a:rPr lang="en-US" smtClean="0"/>
              <a:t>Clayton Antitrust Act of 1914</a:t>
            </a:r>
          </a:p>
        </p:txBody>
      </p:sp>
      <p:grpSp>
        <p:nvGrpSpPr>
          <p:cNvPr id="84996" name="Group 4"/>
          <p:cNvGrpSpPr>
            <a:grpSpLocks/>
          </p:cNvGrpSpPr>
          <p:nvPr/>
        </p:nvGrpSpPr>
        <p:grpSpPr bwMode="auto">
          <a:xfrm>
            <a:off x="5410200" y="4191000"/>
            <a:ext cx="3033713" cy="2282825"/>
            <a:chOff x="3408" y="2496"/>
            <a:chExt cx="1911" cy="1438"/>
          </a:xfrm>
        </p:grpSpPr>
        <p:sp>
          <p:nvSpPr>
            <p:cNvPr id="84997" name="Freeform 5"/>
            <p:cNvSpPr>
              <a:spLocks/>
            </p:cNvSpPr>
            <p:nvPr/>
          </p:nvSpPr>
          <p:spPr bwMode="auto">
            <a:xfrm>
              <a:off x="3814" y="2884"/>
              <a:ext cx="1120" cy="1050"/>
            </a:xfrm>
            <a:custGeom>
              <a:avLst/>
              <a:gdLst>
                <a:gd name="T0" fmla="*/ 1117 w 1120"/>
                <a:gd name="T1" fmla="*/ 1028 h 1050"/>
                <a:gd name="T2" fmla="*/ 1104 w 1120"/>
                <a:gd name="T3" fmla="*/ 1004 h 1050"/>
                <a:gd name="T4" fmla="*/ 1049 w 1120"/>
                <a:gd name="T5" fmla="*/ 960 h 1050"/>
                <a:gd name="T6" fmla="*/ 841 w 1120"/>
                <a:gd name="T7" fmla="*/ 953 h 1050"/>
                <a:gd name="T8" fmla="*/ 700 w 1120"/>
                <a:gd name="T9" fmla="*/ 915 h 1050"/>
                <a:gd name="T10" fmla="*/ 625 w 1120"/>
                <a:gd name="T11" fmla="*/ 874 h 1050"/>
                <a:gd name="T12" fmla="*/ 657 w 1120"/>
                <a:gd name="T13" fmla="*/ 847 h 1050"/>
                <a:gd name="T14" fmla="*/ 675 w 1120"/>
                <a:gd name="T15" fmla="*/ 801 h 1050"/>
                <a:gd name="T16" fmla="*/ 669 w 1120"/>
                <a:gd name="T17" fmla="*/ 755 h 1050"/>
                <a:gd name="T18" fmla="*/ 638 w 1120"/>
                <a:gd name="T19" fmla="*/ 718 h 1050"/>
                <a:gd name="T20" fmla="*/ 621 w 1120"/>
                <a:gd name="T21" fmla="*/ 701 h 1050"/>
                <a:gd name="T22" fmla="*/ 663 w 1120"/>
                <a:gd name="T23" fmla="*/ 624 h 1050"/>
                <a:gd name="T24" fmla="*/ 677 w 1120"/>
                <a:gd name="T25" fmla="*/ 539 h 1050"/>
                <a:gd name="T26" fmla="*/ 665 w 1120"/>
                <a:gd name="T27" fmla="*/ 451 h 1050"/>
                <a:gd name="T28" fmla="*/ 605 w 1120"/>
                <a:gd name="T29" fmla="*/ 268 h 1050"/>
                <a:gd name="T30" fmla="*/ 598 w 1120"/>
                <a:gd name="T31" fmla="*/ 123 h 1050"/>
                <a:gd name="T32" fmla="*/ 629 w 1120"/>
                <a:gd name="T33" fmla="*/ 96 h 1050"/>
                <a:gd name="T34" fmla="*/ 637 w 1120"/>
                <a:gd name="T35" fmla="*/ 56 h 1050"/>
                <a:gd name="T36" fmla="*/ 620 w 1120"/>
                <a:gd name="T37" fmla="*/ 19 h 1050"/>
                <a:gd name="T38" fmla="*/ 583 w 1120"/>
                <a:gd name="T39" fmla="*/ 0 h 1050"/>
                <a:gd name="T40" fmla="*/ 518 w 1120"/>
                <a:gd name="T41" fmla="*/ 6 h 1050"/>
                <a:gd name="T42" fmla="*/ 490 w 1120"/>
                <a:gd name="T43" fmla="*/ 36 h 1050"/>
                <a:gd name="T44" fmla="*/ 488 w 1120"/>
                <a:gd name="T45" fmla="*/ 75 h 1050"/>
                <a:gd name="T46" fmla="*/ 507 w 1120"/>
                <a:gd name="T47" fmla="*/ 110 h 1050"/>
                <a:gd name="T48" fmla="*/ 524 w 1120"/>
                <a:gd name="T49" fmla="*/ 217 h 1050"/>
                <a:gd name="T50" fmla="*/ 482 w 1120"/>
                <a:gd name="T51" fmla="*/ 372 h 1050"/>
                <a:gd name="T52" fmla="*/ 448 w 1120"/>
                <a:gd name="T53" fmla="*/ 494 h 1050"/>
                <a:gd name="T54" fmla="*/ 450 w 1120"/>
                <a:gd name="T55" fmla="*/ 580 h 1050"/>
                <a:gd name="T56" fmla="*/ 478 w 1120"/>
                <a:gd name="T57" fmla="*/ 663 h 1050"/>
                <a:gd name="T58" fmla="*/ 506 w 1120"/>
                <a:gd name="T59" fmla="*/ 705 h 1050"/>
                <a:gd name="T60" fmla="*/ 467 w 1120"/>
                <a:gd name="T61" fmla="*/ 734 h 1050"/>
                <a:gd name="T62" fmla="*/ 446 w 1120"/>
                <a:gd name="T63" fmla="*/ 777 h 1050"/>
                <a:gd name="T64" fmla="*/ 452 w 1120"/>
                <a:gd name="T65" fmla="*/ 824 h 1050"/>
                <a:gd name="T66" fmla="*/ 481 w 1120"/>
                <a:gd name="T67" fmla="*/ 863 h 1050"/>
                <a:gd name="T68" fmla="*/ 422 w 1120"/>
                <a:gd name="T69" fmla="*/ 874 h 1050"/>
                <a:gd name="T70" fmla="*/ 284 w 1120"/>
                <a:gd name="T71" fmla="*/ 915 h 1050"/>
                <a:gd name="T72" fmla="*/ 105 w 1120"/>
                <a:gd name="T73" fmla="*/ 951 h 1050"/>
                <a:gd name="T74" fmla="*/ 48 w 1120"/>
                <a:gd name="T75" fmla="*/ 972 h 1050"/>
                <a:gd name="T76" fmla="*/ 14 w 1120"/>
                <a:gd name="T77" fmla="*/ 1004 h 1050"/>
                <a:gd name="T78" fmla="*/ 0 w 1120"/>
                <a:gd name="T79" fmla="*/ 1049 h 10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20"/>
                <a:gd name="T121" fmla="*/ 0 h 1050"/>
                <a:gd name="T122" fmla="*/ 1120 w 1120"/>
                <a:gd name="T123" fmla="*/ 1050 h 10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20" h="1050">
                  <a:moveTo>
                    <a:pt x="1119" y="1049"/>
                  </a:moveTo>
                  <a:lnTo>
                    <a:pt x="1117" y="1028"/>
                  </a:lnTo>
                  <a:lnTo>
                    <a:pt x="1109" y="1012"/>
                  </a:lnTo>
                  <a:lnTo>
                    <a:pt x="1104" y="1004"/>
                  </a:lnTo>
                  <a:lnTo>
                    <a:pt x="1073" y="972"/>
                  </a:lnTo>
                  <a:lnTo>
                    <a:pt x="1049" y="960"/>
                  </a:lnTo>
                  <a:lnTo>
                    <a:pt x="1016" y="953"/>
                  </a:lnTo>
                  <a:lnTo>
                    <a:pt x="841" y="953"/>
                  </a:lnTo>
                  <a:lnTo>
                    <a:pt x="841" y="917"/>
                  </a:lnTo>
                  <a:lnTo>
                    <a:pt x="700" y="915"/>
                  </a:lnTo>
                  <a:lnTo>
                    <a:pt x="701" y="874"/>
                  </a:lnTo>
                  <a:lnTo>
                    <a:pt x="625" y="874"/>
                  </a:lnTo>
                  <a:lnTo>
                    <a:pt x="641" y="863"/>
                  </a:lnTo>
                  <a:lnTo>
                    <a:pt x="657" y="847"/>
                  </a:lnTo>
                  <a:lnTo>
                    <a:pt x="669" y="826"/>
                  </a:lnTo>
                  <a:lnTo>
                    <a:pt x="675" y="801"/>
                  </a:lnTo>
                  <a:lnTo>
                    <a:pt x="675" y="777"/>
                  </a:lnTo>
                  <a:lnTo>
                    <a:pt x="669" y="755"/>
                  </a:lnTo>
                  <a:lnTo>
                    <a:pt x="656" y="736"/>
                  </a:lnTo>
                  <a:lnTo>
                    <a:pt x="638" y="718"/>
                  </a:lnTo>
                  <a:lnTo>
                    <a:pt x="617" y="707"/>
                  </a:lnTo>
                  <a:lnTo>
                    <a:pt x="621" y="701"/>
                  </a:lnTo>
                  <a:lnTo>
                    <a:pt x="645" y="663"/>
                  </a:lnTo>
                  <a:lnTo>
                    <a:pt x="663" y="624"/>
                  </a:lnTo>
                  <a:lnTo>
                    <a:pt x="673" y="580"/>
                  </a:lnTo>
                  <a:lnTo>
                    <a:pt x="677" y="539"/>
                  </a:lnTo>
                  <a:lnTo>
                    <a:pt x="675" y="495"/>
                  </a:lnTo>
                  <a:lnTo>
                    <a:pt x="665" y="451"/>
                  </a:lnTo>
                  <a:lnTo>
                    <a:pt x="641" y="372"/>
                  </a:lnTo>
                  <a:lnTo>
                    <a:pt x="605" y="268"/>
                  </a:lnTo>
                  <a:lnTo>
                    <a:pt x="598" y="219"/>
                  </a:lnTo>
                  <a:lnTo>
                    <a:pt x="598" y="123"/>
                  </a:lnTo>
                  <a:lnTo>
                    <a:pt x="616" y="111"/>
                  </a:lnTo>
                  <a:lnTo>
                    <a:pt x="629" y="96"/>
                  </a:lnTo>
                  <a:lnTo>
                    <a:pt x="637" y="75"/>
                  </a:lnTo>
                  <a:lnTo>
                    <a:pt x="637" y="56"/>
                  </a:lnTo>
                  <a:lnTo>
                    <a:pt x="633" y="38"/>
                  </a:lnTo>
                  <a:lnTo>
                    <a:pt x="620" y="19"/>
                  </a:lnTo>
                  <a:lnTo>
                    <a:pt x="605" y="6"/>
                  </a:lnTo>
                  <a:lnTo>
                    <a:pt x="583" y="0"/>
                  </a:lnTo>
                  <a:lnTo>
                    <a:pt x="538" y="0"/>
                  </a:lnTo>
                  <a:lnTo>
                    <a:pt x="518" y="6"/>
                  </a:lnTo>
                  <a:lnTo>
                    <a:pt x="503" y="19"/>
                  </a:lnTo>
                  <a:lnTo>
                    <a:pt x="490" y="36"/>
                  </a:lnTo>
                  <a:lnTo>
                    <a:pt x="486" y="55"/>
                  </a:lnTo>
                  <a:lnTo>
                    <a:pt x="488" y="75"/>
                  </a:lnTo>
                  <a:lnTo>
                    <a:pt x="494" y="94"/>
                  </a:lnTo>
                  <a:lnTo>
                    <a:pt x="507" y="110"/>
                  </a:lnTo>
                  <a:lnTo>
                    <a:pt x="524" y="123"/>
                  </a:lnTo>
                  <a:lnTo>
                    <a:pt x="524" y="217"/>
                  </a:lnTo>
                  <a:lnTo>
                    <a:pt x="518" y="268"/>
                  </a:lnTo>
                  <a:lnTo>
                    <a:pt x="482" y="372"/>
                  </a:lnTo>
                  <a:lnTo>
                    <a:pt x="458" y="451"/>
                  </a:lnTo>
                  <a:lnTo>
                    <a:pt x="448" y="494"/>
                  </a:lnTo>
                  <a:lnTo>
                    <a:pt x="446" y="537"/>
                  </a:lnTo>
                  <a:lnTo>
                    <a:pt x="450" y="580"/>
                  </a:lnTo>
                  <a:lnTo>
                    <a:pt x="462" y="622"/>
                  </a:lnTo>
                  <a:lnTo>
                    <a:pt x="478" y="663"/>
                  </a:lnTo>
                  <a:lnTo>
                    <a:pt x="499" y="700"/>
                  </a:lnTo>
                  <a:lnTo>
                    <a:pt x="506" y="705"/>
                  </a:lnTo>
                  <a:lnTo>
                    <a:pt x="484" y="717"/>
                  </a:lnTo>
                  <a:lnTo>
                    <a:pt x="467" y="734"/>
                  </a:lnTo>
                  <a:lnTo>
                    <a:pt x="454" y="755"/>
                  </a:lnTo>
                  <a:lnTo>
                    <a:pt x="446" y="777"/>
                  </a:lnTo>
                  <a:lnTo>
                    <a:pt x="446" y="801"/>
                  </a:lnTo>
                  <a:lnTo>
                    <a:pt x="452" y="824"/>
                  </a:lnTo>
                  <a:lnTo>
                    <a:pt x="466" y="845"/>
                  </a:lnTo>
                  <a:lnTo>
                    <a:pt x="481" y="863"/>
                  </a:lnTo>
                  <a:lnTo>
                    <a:pt x="499" y="874"/>
                  </a:lnTo>
                  <a:lnTo>
                    <a:pt x="422" y="874"/>
                  </a:lnTo>
                  <a:lnTo>
                    <a:pt x="422" y="915"/>
                  </a:lnTo>
                  <a:lnTo>
                    <a:pt x="284" y="915"/>
                  </a:lnTo>
                  <a:lnTo>
                    <a:pt x="284" y="949"/>
                  </a:lnTo>
                  <a:lnTo>
                    <a:pt x="105" y="951"/>
                  </a:lnTo>
                  <a:lnTo>
                    <a:pt x="74" y="959"/>
                  </a:lnTo>
                  <a:lnTo>
                    <a:pt x="48" y="972"/>
                  </a:lnTo>
                  <a:lnTo>
                    <a:pt x="19" y="994"/>
                  </a:lnTo>
                  <a:lnTo>
                    <a:pt x="14" y="1004"/>
                  </a:lnTo>
                  <a:lnTo>
                    <a:pt x="6" y="1013"/>
                  </a:lnTo>
                  <a:lnTo>
                    <a:pt x="0" y="1049"/>
                  </a:lnTo>
                  <a:lnTo>
                    <a:pt x="1119" y="104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98" name="Freeform 6"/>
            <p:cNvSpPr>
              <a:spLocks/>
            </p:cNvSpPr>
            <p:nvPr/>
          </p:nvSpPr>
          <p:spPr bwMode="auto">
            <a:xfrm>
              <a:off x="4255" y="2496"/>
              <a:ext cx="243" cy="389"/>
            </a:xfrm>
            <a:custGeom>
              <a:avLst/>
              <a:gdLst>
                <a:gd name="T0" fmla="*/ 143 w 243"/>
                <a:gd name="T1" fmla="*/ 388 h 389"/>
                <a:gd name="T2" fmla="*/ 170 w 243"/>
                <a:gd name="T3" fmla="*/ 377 h 389"/>
                <a:gd name="T4" fmla="*/ 198 w 243"/>
                <a:gd name="T5" fmla="*/ 358 h 389"/>
                <a:gd name="T6" fmla="*/ 216 w 243"/>
                <a:gd name="T7" fmla="*/ 339 h 389"/>
                <a:gd name="T8" fmla="*/ 232 w 243"/>
                <a:gd name="T9" fmla="*/ 313 h 389"/>
                <a:gd name="T10" fmla="*/ 240 w 243"/>
                <a:gd name="T11" fmla="*/ 290 h 389"/>
                <a:gd name="T12" fmla="*/ 242 w 243"/>
                <a:gd name="T13" fmla="*/ 261 h 389"/>
                <a:gd name="T14" fmla="*/ 229 w 243"/>
                <a:gd name="T15" fmla="*/ 168 h 389"/>
                <a:gd name="T16" fmla="*/ 217 w 243"/>
                <a:gd name="T17" fmla="*/ 156 h 389"/>
                <a:gd name="T18" fmla="*/ 200 w 243"/>
                <a:gd name="T19" fmla="*/ 148 h 389"/>
                <a:gd name="T20" fmla="*/ 191 w 243"/>
                <a:gd name="T21" fmla="*/ 146 h 389"/>
                <a:gd name="T22" fmla="*/ 195 w 243"/>
                <a:gd name="T23" fmla="*/ 133 h 389"/>
                <a:gd name="T24" fmla="*/ 195 w 243"/>
                <a:gd name="T25" fmla="*/ 110 h 389"/>
                <a:gd name="T26" fmla="*/ 185 w 243"/>
                <a:gd name="T27" fmla="*/ 87 h 389"/>
                <a:gd name="T28" fmla="*/ 171 w 243"/>
                <a:gd name="T29" fmla="*/ 74 h 389"/>
                <a:gd name="T30" fmla="*/ 164 w 243"/>
                <a:gd name="T31" fmla="*/ 68 h 389"/>
                <a:gd name="T32" fmla="*/ 145 w 243"/>
                <a:gd name="T33" fmla="*/ 63 h 389"/>
                <a:gd name="T34" fmla="*/ 152 w 243"/>
                <a:gd name="T35" fmla="*/ 53 h 389"/>
                <a:gd name="T36" fmla="*/ 156 w 243"/>
                <a:gd name="T37" fmla="*/ 49 h 389"/>
                <a:gd name="T38" fmla="*/ 158 w 243"/>
                <a:gd name="T39" fmla="*/ 44 h 389"/>
                <a:gd name="T40" fmla="*/ 160 w 243"/>
                <a:gd name="T41" fmla="*/ 36 h 389"/>
                <a:gd name="T42" fmla="*/ 160 w 243"/>
                <a:gd name="T43" fmla="*/ 33 h 389"/>
                <a:gd name="T44" fmla="*/ 158 w 243"/>
                <a:gd name="T45" fmla="*/ 27 h 389"/>
                <a:gd name="T46" fmla="*/ 155 w 243"/>
                <a:gd name="T47" fmla="*/ 17 h 389"/>
                <a:gd name="T48" fmla="*/ 152 w 243"/>
                <a:gd name="T49" fmla="*/ 12 h 389"/>
                <a:gd name="T50" fmla="*/ 148 w 243"/>
                <a:gd name="T51" fmla="*/ 8 h 389"/>
                <a:gd name="T52" fmla="*/ 141 w 243"/>
                <a:gd name="T53" fmla="*/ 4 h 389"/>
                <a:gd name="T54" fmla="*/ 133 w 243"/>
                <a:gd name="T55" fmla="*/ 0 h 389"/>
                <a:gd name="T56" fmla="*/ 108 w 243"/>
                <a:gd name="T57" fmla="*/ 0 h 389"/>
                <a:gd name="T58" fmla="*/ 103 w 243"/>
                <a:gd name="T59" fmla="*/ 4 h 389"/>
                <a:gd name="T60" fmla="*/ 95 w 243"/>
                <a:gd name="T61" fmla="*/ 8 h 389"/>
                <a:gd name="T62" fmla="*/ 91 w 243"/>
                <a:gd name="T63" fmla="*/ 15 h 389"/>
                <a:gd name="T64" fmla="*/ 87 w 243"/>
                <a:gd name="T65" fmla="*/ 21 h 389"/>
                <a:gd name="T66" fmla="*/ 86 w 243"/>
                <a:gd name="T67" fmla="*/ 27 h 389"/>
                <a:gd name="T68" fmla="*/ 86 w 243"/>
                <a:gd name="T69" fmla="*/ 44 h 389"/>
                <a:gd name="T70" fmla="*/ 90 w 243"/>
                <a:gd name="T71" fmla="*/ 49 h 389"/>
                <a:gd name="T72" fmla="*/ 91 w 243"/>
                <a:gd name="T73" fmla="*/ 53 h 389"/>
                <a:gd name="T74" fmla="*/ 99 w 243"/>
                <a:gd name="T75" fmla="*/ 61 h 389"/>
                <a:gd name="T76" fmla="*/ 80 w 243"/>
                <a:gd name="T77" fmla="*/ 67 h 389"/>
                <a:gd name="T78" fmla="*/ 71 w 243"/>
                <a:gd name="T79" fmla="*/ 72 h 389"/>
                <a:gd name="T80" fmla="*/ 63 w 243"/>
                <a:gd name="T81" fmla="*/ 79 h 389"/>
                <a:gd name="T82" fmla="*/ 57 w 243"/>
                <a:gd name="T83" fmla="*/ 87 h 389"/>
                <a:gd name="T84" fmla="*/ 51 w 243"/>
                <a:gd name="T85" fmla="*/ 97 h 389"/>
                <a:gd name="T86" fmla="*/ 50 w 243"/>
                <a:gd name="T87" fmla="*/ 108 h 389"/>
                <a:gd name="T88" fmla="*/ 47 w 243"/>
                <a:gd name="T89" fmla="*/ 121 h 389"/>
                <a:gd name="T90" fmla="*/ 50 w 243"/>
                <a:gd name="T91" fmla="*/ 131 h 389"/>
                <a:gd name="T92" fmla="*/ 51 w 243"/>
                <a:gd name="T93" fmla="*/ 144 h 389"/>
                <a:gd name="T94" fmla="*/ 40 w 243"/>
                <a:gd name="T95" fmla="*/ 146 h 389"/>
                <a:gd name="T96" fmla="*/ 30 w 243"/>
                <a:gd name="T97" fmla="*/ 150 h 389"/>
                <a:gd name="T98" fmla="*/ 18 w 243"/>
                <a:gd name="T99" fmla="*/ 161 h 389"/>
                <a:gd name="T100" fmla="*/ 15 w 243"/>
                <a:gd name="T101" fmla="*/ 168 h 389"/>
                <a:gd name="T102" fmla="*/ 0 w 243"/>
                <a:gd name="T103" fmla="*/ 261 h 389"/>
                <a:gd name="T104" fmla="*/ 2 w 243"/>
                <a:gd name="T105" fmla="*/ 288 h 389"/>
                <a:gd name="T106" fmla="*/ 9 w 243"/>
                <a:gd name="T107" fmla="*/ 310 h 389"/>
                <a:gd name="T108" fmla="*/ 26 w 243"/>
                <a:gd name="T109" fmla="*/ 337 h 389"/>
                <a:gd name="T110" fmla="*/ 43 w 243"/>
                <a:gd name="T111" fmla="*/ 355 h 389"/>
                <a:gd name="T112" fmla="*/ 71 w 243"/>
                <a:gd name="T113" fmla="*/ 378 h 389"/>
                <a:gd name="T114" fmla="*/ 97 w 243"/>
                <a:gd name="T115" fmla="*/ 388 h 389"/>
                <a:gd name="T116" fmla="*/ 143 w 243"/>
                <a:gd name="T117" fmla="*/ 388 h 3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3"/>
                <a:gd name="T178" fmla="*/ 0 h 389"/>
                <a:gd name="T179" fmla="*/ 243 w 243"/>
                <a:gd name="T180" fmla="*/ 389 h 3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3" h="389">
                  <a:moveTo>
                    <a:pt x="143" y="388"/>
                  </a:moveTo>
                  <a:lnTo>
                    <a:pt x="170" y="377"/>
                  </a:lnTo>
                  <a:lnTo>
                    <a:pt x="198" y="358"/>
                  </a:lnTo>
                  <a:lnTo>
                    <a:pt x="216" y="339"/>
                  </a:lnTo>
                  <a:lnTo>
                    <a:pt x="232" y="313"/>
                  </a:lnTo>
                  <a:lnTo>
                    <a:pt x="240" y="290"/>
                  </a:lnTo>
                  <a:lnTo>
                    <a:pt x="242" y="261"/>
                  </a:lnTo>
                  <a:lnTo>
                    <a:pt x="229" y="168"/>
                  </a:lnTo>
                  <a:lnTo>
                    <a:pt x="217" y="156"/>
                  </a:lnTo>
                  <a:lnTo>
                    <a:pt x="200" y="148"/>
                  </a:lnTo>
                  <a:lnTo>
                    <a:pt x="191" y="146"/>
                  </a:lnTo>
                  <a:lnTo>
                    <a:pt x="195" y="133"/>
                  </a:lnTo>
                  <a:lnTo>
                    <a:pt x="195" y="110"/>
                  </a:lnTo>
                  <a:lnTo>
                    <a:pt x="185" y="87"/>
                  </a:lnTo>
                  <a:lnTo>
                    <a:pt x="171" y="74"/>
                  </a:lnTo>
                  <a:lnTo>
                    <a:pt x="164" y="68"/>
                  </a:lnTo>
                  <a:lnTo>
                    <a:pt x="145" y="63"/>
                  </a:lnTo>
                  <a:lnTo>
                    <a:pt x="152" y="53"/>
                  </a:lnTo>
                  <a:lnTo>
                    <a:pt x="156" y="49"/>
                  </a:lnTo>
                  <a:lnTo>
                    <a:pt x="158" y="44"/>
                  </a:lnTo>
                  <a:lnTo>
                    <a:pt x="160" y="36"/>
                  </a:lnTo>
                  <a:lnTo>
                    <a:pt x="160" y="33"/>
                  </a:lnTo>
                  <a:lnTo>
                    <a:pt x="158" y="27"/>
                  </a:lnTo>
                  <a:lnTo>
                    <a:pt x="155" y="17"/>
                  </a:lnTo>
                  <a:lnTo>
                    <a:pt x="152" y="12"/>
                  </a:lnTo>
                  <a:lnTo>
                    <a:pt x="148" y="8"/>
                  </a:lnTo>
                  <a:lnTo>
                    <a:pt x="141" y="4"/>
                  </a:lnTo>
                  <a:lnTo>
                    <a:pt x="133" y="0"/>
                  </a:lnTo>
                  <a:lnTo>
                    <a:pt x="108" y="0"/>
                  </a:lnTo>
                  <a:lnTo>
                    <a:pt x="103" y="4"/>
                  </a:lnTo>
                  <a:lnTo>
                    <a:pt x="95" y="8"/>
                  </a:lnTo>
                  <a:lnTo>
                    <a:pt x="91" y="15"/>
                  </a:lnTo>
                  <a:lnTo>
                    <a:pt x="87" y="21"/>
                  </a:lnTo>
                  <a:lnTo>
                    <a:pt x="86" y="27"/>
                  </a:lnTo>
                  <a:lnTo>
                    <a:pt x="86" y="44"/>
                  </a:lnTo>
                  <a:lnTo>
                    <a:pt x="90" y="49"/>
                  </a:lnTo>
                  <a:lnTo>
                    <a:pt x="91" y="53"/>
                  </a:lnTo>
                  <a:lnTo>
                    <a:pt x="99" y="61"/>
                  </a:lnTo>
                  <a:lnTo>
                    <a:pt x="80" y="67"/>
                  </a:lnTo>
                  <a:lnTo>
                    <a:pt x="71" y="72"/>
                  </a:lnTo>
                  <a:lnTo>
                    <a:pt x="63" y="79"/>
                  </a:lnTo>
                  <a:lnTo>
                    <a:pt x="57" y="87"/>
                  </a:lnTo>
                  <a:lnTo>
                    <a:pt x="51" y="97"/>
                  </a:lnTo>
                  <a:lnTo>
                    <a:pt x="50" y="108"/>
                  </a:lnTo>
                  <a:lnTo>
                    <a:pt x="47" y="121"/>
                  </a:lnTo>
                  <a:lnTo>
                    <a:pt x="50" y="131"/>
                  </a:lnTo>
                  <a:lnTo>
                    <a:pt x="51" y="144"/>
                  </a:lnTo>
                  <a:lnTo>
                    <a:pt x="40" y="146"/>
                  </a:lnTo>
                  <a:lnTo>
                    <a:pt x="30" y="150"/>
                  </a:lnTo>
                  <a:lnTo>
                    <a:pt x="18" y="161"/>
                  </a:lnTo>
                  <a:lnTo>
                    <a:pt x="15" y="168"/>
                  </a:lnTo>
                  <a:lnTo>
                    <a:pt x="0" y="261"/>
                  </a:lnTo>
                  <a:lnTo>
                    <a:pt x="2" y="288"/>
                  </a:lnTo>
                  <a:lnTo>
                    <a:pt x="9" y="310"/>
                  </a:lnTo>
                  <a:lnTo>
                    <a:pt x="26" y="337"/>
                  </a:lnTo>
                  <a:lnTo>
                    <a:pt x="43" y="355"/>
                  </a:lnTo>
                  <a:lnTo>
                    <a:pt x="71" y="378"/>
                  </a:lnTo>
                  <a:lnTo>
                    <a:pt x="97" y="388"/>
                  </a:lnTo>
                  <a:lnTo>
                    <a:pt x="143" y="38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99" name="Freeform 7"/>
            <p:cNvSpPr>
              <a:spLocks/>
            </p:cNvSpPr>
            <p:nvPr/>
          </p:nvSpPr>
          <p:spPr bwMode="auto">
            <a:xfrm>
              <a:off x="4484" y="2529"/>
              <a:ext cx="584" cy="262"/>
            </a:xfrm>
            <a:custGeom>
              <a:avLst/>
              <a:gdLst>
                <a:gd name="T0" fmla="*/ 13 w 584"/>
                <a:gd name="T1" fmla="*/ 228 h 262"/>
                <a:gd name="T2" fmla="*/ 74 w 584"/>
                <a:gd name="T3" fmla="*/ 244 h 262"/>
                <a:gd name="T4" fmla="*/ 139 w 584"/>
                <a:gd name="T5" fmla="*/ 257 h 262"/>
                <a:gd name="T6" fmla="*/ 204 w 584"/>
                <a:gd name="T7" fmla="*/ 261 h 262"/>
                <a:gd name="T8" fmla="*/ 270 w 584"/>
                <a:gd name="T9" fmla="*/ 261 h 262"/>
                <a:gd name="T10" fmla="*/ 335 w 584"/>
                <a:gd name="T11" fmla="*/ 253 h 262"/>
                <a:gd name="T12" fmla="*/ 400 w 584"/>
                <a:gd name="T13" fmla="*/ 244 h 262"/>
                <a:gd name="T14" fmla="*/ 433 w 584"/>
                <a:gd name="T15" fmla="*/ 234 h 262"/>
                <a:gd name="T16" fmla="*/ 465 w 584"/>
                <a:gd name="T17" fmla="*/ 225 h 262"/>
                <a:gd name="T18" fmla="*/ 489 w 584"/>
                <a:gd name="T19" fmla="*/ 216 h 262"/>
                <a:gd name="T20" fmla="*/ 522 w 584"/>
                <a:gd name="T21" fmla="*/ 200 h 262"/>
                <a:gd name="T22" fmla="*/ 545 w 584"/>
                <a:gd name="T23" fmla="*/ 183 h 262"/>
                <a:gd name="T24" fmla="*/ 564 w 584"/>
                <a:gd name="T25" fmla="*/ 160 h 262"/>
                <a:gd name="T26" fmla="*/ 577 w 584"/>
                <a:gd name="T27" fmla="*/ 134 h 262"/>
                <a:gd name="T28" fmla="*/ 583 w 584"/>
                <a:gd name="T29" fmla="*/ 106 h 262"/>
                <a:gd name="T30" fmla="*/ 583 w 584"/>
                <a:gd name="T31" fmla="*/ 83 h 262"/>
                <a:gd name="T32" fmla="*/ 579 w 584"/>
                <a:gd name="T33" fmla="*/ 60 h 262"/>
                <a:gd name="T34" fmla="*/ 568 w 584"/>
                <a:gd name="T35" fmla="*/ 41 h 262"/>
                <a:gd name="T36" fmla="*/ 550 w 584"/>
                <a:gd name="T37" fmla="*/ 26 h 262"/>
                <a:gd name="T38" fmla="*/ 532 w 584"/>
                <a:gd name="T39" fmla="*/ 13 h 262"/>
                <a:gd name="T40" fmla="*/ 510 w 584"/>
                <a:gd name="T41" fmla="*/ 4 h 262"/>
                <a:gd name="T42" fmla="*/ 493 w 584"/>
                <a:gd name="T43" fmla="*/ 2 h 262"/>
                <a:gd name="T44" fmla="*/ 470 w 584"/>
                <a:gd name="T45" fmla="*/ 0 h 262"/>
                <a:gd name="T46" fmla="*/ 445 w 584"/>
                <a:gd name="T47" fmla="*/ 2 h 262"/>
                <a:gd name="T48" fmla="*/ 426 w 584"/>
                <a:gd name="T49" fmla="*/ 10 h 262"/>
                <a:gd name="T50" fmla="*/ 408 w 584"/>
                <a:gd name="T51" fmla="*/ 22 h 262"/>
                <a:gd name="T52" fmla="*/ 394 w 584"/>
                <a:gd name="T53" fmla="*/ 40 h 262"/>
                <a:gd name="T54" fmla="*/ 393 w 584"/>
                <a:gd name="T55" fmla="*/ 55 h 262"/>
                <a:gd name="T56" fmla="*/ 393 w 584"/>
                <a:gd name="T57" fmla="*/ 70 h 262"/>
                <a:gd name="T58" fmla="*/ 398 w 584"/>
                <a:gd name="T59" fmla="*/ 85 h 262"/>
                <a:gd name="T60" fmla="*/ 404 w 584"/>
                <a:gd name="T61" fmla="*/ 90 h 262"/>
                <a:gd name="T62" fmla="*/ 411 w 584"/>
                <a:gd name="T63" fmla="*/ 96 h 262"/>
                <a:gd name="T64" fmla="*/ 415 w 584"/>
                <a:gd name="T65" fmla="*/ 98 h 262"/>
                <a:gd name="T66" fmla="*/ 425 w 584"/>
                <a:gd name="T67" fmla="*/ 102 h 262"/>
                <a:gd name="T68" fmla="*/ 448 w 584"/>
                <a:gd name="T69" fmla="*/ 102 h 262"/>
                <a:gd name="T70" fmla="*/ 465 w 584"/>
                <a:gd name="T71" fmla="*/ 96 h 262"/>
                <a:gd name="T72" fmla="*/ 478 w 584"/>
                <a:gd name="T73" fmla="*/ 87 h 262"/>
                <a:gd name="T74" fmla="*/ 482 w 584"/>
                <a:gd name="T75" fmla="*/ 71 h 262"/>
                <a:gd name="T76" fmla="*/ 482 w 584"/>
                <a:gd name="T77" fmla="*/ 53 h 262"/>
                <a:gd name="T78" fmla="*/ 474 w 584"/>
                <a:gd name="T79" fmla="*/ 41 h 262"/>
                <a:gd name="T80" fmla="*/ 495 w 584"/>
                <a:gd name="T81" fmla="*/ 45 h 262"/>
                <a:gd name="T82" fmla="*/ 510 w 584"/>
                <a:gd name="T83" fmla="*/ 51 h 262"/>
                <a:gd name="T84" fmla="*/ 522 w 584"/>
                <a:gd name="T85" fmla="*/ 59 h 262"/>
                <a:gd name="T86" fmla="*/ 529 w 584"/>
                <a:gd name="T87" fmla="*/ 68 h 262"/>
                <a:gd name="T88" fmla="*/ 535 w 584"/>
                <a:gd name="T89" fmla="*/ 87 h 262"/>
                <a:gd name="T90" fmla="*/ 535 w 584"/>
                <a:gd name="T91" fmla="*/ 106 h 262"/>
                <a:gd name="T92" fmla="*/ 529 w 584"/>
                <a:gd name="T93" fmla="*/ 121 h 262"/>
                <a:gd name="T94" fmla="*/ 518 w 584"/>
                <a:gd name="T95" fmla="*/ 140 h 262"/>
                <a:gd name="T96" fmla="*/ 507 w 584"/>
                <a:gd name="T97" fmla="*/ 152 h 262"/>
                <a:gd name="T98" fmla="*/ 499 w 584"/>
                <a:gd name="T99" fmla="*/ 155 h 262"/>
                <a:gd name="T100" fmla="*/ 474 w 584"/>
                <a:gd name="T101" fmla="*/ 164 h 262"/>
                <a:gd name="T102" fmla="*/ 448 w 584"/>
                <a:gd name="T103" fmla="*/ 168 h 262"/>
                <a:gd name="T104" fmla="*/ 404 w 584"/>
                <a:gd name="T105" fmla="*/ 163 h 262"/>
                <a:gd name="T106" fmla="*/ 356 w 584"/>
                <a:gd name="T107" fmla="*/ 155 h 262"/>
                <a:gd name="T108" fmla="*/ 274 w 584"/>
                <a:gd name="T109" fmla="*/ 136 h 262"/>
                <a:gd name="T110" fmla="*/ 240 w 584"/>
                <a:gd name="T111" fmla="*/ 129 h 262"/>
                <a:gd name="T112" fmla="*/ 181 w 584"/>
                <a:gd name="T113" fmla="*/ 121 h 262"/>
                <a:gd name="T114" fmla="*/ 120 w 584"/>
                <a:gd name="T115" fmla="*/ 119 h 262"/>
                <a:gd name="T116" fmla="*/ 61 w 584"/>
                <a:gd name="T117" fmla="*/ 125 h 262"/>
                <a:gd name="T118" fmla="*/ 28 w 584"/>
                <a:gd name="T119" fmla="*/ 130 h 262"/>
                <a:gd name="T120" fmla="*/ 0 w 584"/>
                <a:gd name="T121" fmla="*/ 136 h 262"/>
                <a:gd name="T122" fmla="*/ 13 w 584"/>
                <a:gd name="T123" fmla="*/ 228 h 2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84"/>
                <a:gd name="T187" fmla="*/ 0 h 262"/>
                <a:gd name="T188" fmla="*/ 584 w 584"/>
                <a:gd name="T189" fmla="*/ 262 h 26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84" h="262">
                  <a:moveTo>
                    <a:pt x="13" y="228"/>
                  </a:moveTo>
                  <a:lnTo>
                    <a:pt x="74" y="244"/>
                  </a:lnTo>
                  <a:lnTo>
                    <a:pt x="139" y="257"/>
                  </a:lnTo>
                  <a:lnTo>
                    <a:pt x="204" y="261"/>
                  </a:lnTo>
                  <a:lnTo>
                    <a:pt x="270" y="261"/>
                  </a:lnTo>
                  <a:lnTo>
                    <a:pt x="335" y="253"/>
                  </a:lnTo>
                  <a:lnTo>
                    <a:pt x="400" y="244"/>
                  </a:lnTo>
                  <a:lnTo>
                    <a:pt x="433" y="234"/>
                  </a:lnTo>
                  <a:lnTo>
                    <a:pt x="465" y="225"/>
                  </a:lnTo>
                  <a:lnTo>
                    <a:pt x="489" y="216"/>
                  </a:lnTo>
                  <a:lnTo>
                    <a:pt x="522" y="200"/>
                  </a:lnTo>
                  <a:lnTo>
                    <a:pt x="545" y="183"/>
                  </a:lnTo>
                  <a:lnTo>
                    <a:pt x="564" y="160"/>
                  </a:lnTo>
                  <a:lnTo>
                    <a:pt x="577" y="134"/>
                  </a:lnTo>
                  <a:lnTo>
                    <a:pt x="583" y="106"/>
                  </a:lnTo>
                  <a:lnTo>
                    <a:pt x="583" y="83"/>
                  </a:lnTo>
                  <a:lnTo>
                    <a:pt x="579" y="60"/>
                  </a:lnTo>
                  <a:lnTo>
                    <a:pt x="568" y="41"/>
                  </a:lnTo>
                  <a:lnTo>
                    <a:pt x="550" y="26"/>
                  </a:lnTo>
                  <a:lnTo>
                    <a:pt x="532" y="13"/>
                  </a:lnTo>
                  <a:lnTo>
                    <a:pt x="510" y="4"/>
                  </a:lnTo>
                  <a:lnTo>
                    <a:pt x="493" y="2"/>
                  </a:lnTo>
                  <a:lnTo>
                    <a:pt x="470" y="0"/>
                  </a:lnTo>
                  <a:lnTo>
                    <a:pt x="445" y="2"/>
                  </a:lnTo>
                  <a:lnTo>
                    <a:pt x="426" y="10"/>
                  </a:lnTo>
                  <a:lnTo>
                    <a:pt x="408" y="22"/>
                  </a:lnTo>
                  <a:lnTo>
                    <a:pt x="394" y="40"/>
                  </a:lnTo>
                  <a:lnTo>
                    <a:pt x="393" y="55"/>
                  </a:lnTo>
                  <a:lnTo>
                    <a:pt x="393" y="70"/>
                  </a:lnTo>
                  <a:lnTo>
                    <a:pt x="398" y="85"/>
                  </a:lnTo>
                  <a:lnTo>
                    <a:pt x="404" y="90"/>
                  </a:lnTo>
                  <a:lnTo>
                    <a:pt x="411" y="96"/>
                  </a:lnTo>
                  <a:lnTo>
                    <a:pt x="415" y="98"/>
                  </a:lnTo>
                  <a:lnTo>
                    <a:pt x="425" y="102"/>
                  </a:lnTo>
                  <a:lnTo>
                    <a:pt x="448" y="102"/>
                  </a:lnTo>
                  <a:lnTo>
                    <a:pt x="465" y="96"/>
                  </a:lnTo>
                  <a:lnTo>
                    <a:pt x="478" y="87"/>
                  </a:lnTo>
                  <a:lnTo>
                    <a:pt x="482" y="71"/>
                  </a:lnTo>
                  <a:lnTo>
                    <a:pt x="482" y="53"/>
                  </a:lnTo>
                  <a:lnTo>
                    <a:pt x="474" y="41"/>
                  </a:lnTo>
                  <a:lnTo>
                    <a:pt x="495" y="45"/>
                  </a:lnTo>
                  <a:lnTo>
                    <a:pt x="510" y="51"/>
                  </a:lnTo>
                  <a:lnTo>
                    <a:pt x="522" y="59"/>
                  </a:lnTo>
                  <a:lnTo>
                    <a:pt x="529" y="68"/>
                  </a:lnTo>
                  <a:lnTo>
                    <a:pt x="535" y="87"/>
                  </a:lnTo>
                  <a:lnTo>
                    <a:pt x="535" y="106"/>
                  </a:lnTo>
                  <a:lnTo>
                    <a:pt x="529" y="121"/>
                  </a:lnTo>
                  <a:lnTo>
                    <a:pt x="518" y="140"/>
                  </a:lnTo>
                  <a:lnTo>
                    <a:pt x="507" y="152"/>
                  </a:lnTo>
                  <a:lnTo>
                    <a:pt x="499" y="155"/>
                  </a:lnTo>
                  <a:lnTo>
                    <a:pt x="474" y="164"/>
                  </a:lnTo>
                  <a:lnTo>
                    <a:pt x="448" y="168"/>
                  </a:lnTo>
                  <a:lnTo>
                    <a:pt x="404" y="163"/>
                  </a:lnTo>
                  <a:lnTo>
                    <a:pt x="356" y="155"/>
                  </a:lnTo>
                  <a:lnTo>
                    <a:pt x="274" y="136"/>
                  </a:lnTo>
                  <a:lnTo>
                    <a:pt x="240" y="129"/>
                  </a:lnTo>
                  <a:lnTo>
                    <a:pt x="181" y="121"/>
                  </a:lnTo>
                  <a:lnTo>
                    <a:pt x="120" y="119"/>
                  </a:lnTo>
                  <a:lnTo>
                    <a:pt x="61" y="125"/>
                  </a:lnTo>
                  <a:lnTo>
                    <a:pt x="28" y="130"/>
                  </a:lnTo>
                  <a:lnTo>
                    <a:pt x="0" y="136"/>
                  </a:lnTo>
                  <a:lnTo>
                    <a:pt x="13" y="22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0" name="Freeform 8"/>
            <p:cNvSpPr>
              <a:spLocks/>
            </p:cNvSpPr>
            <p:nvPr/>
          </p:nvSpPr>
          <p:spPr bwMode="auto">
            <a:xfrm>
              <a:off x="3685" y="2529"/>
              <a:ext cx="586" cy="262"/>
            </a:xfrm>
            <a:custGeom>
              <a:avLst/>
              <a:gdLst>
                <a:gd name="T0" fmla="*/ 585 w 586"/>
                <a:gd name="T1" fmla="*/ 136 h 262"/>
                <a:gd name="T2" fmla="*/ 552 w 586"/>
                <a:gd name="T3" fmla="*/ 130 h 262"/>
                <a:gd name="T4" fmla="*/ 522 w 586"/>
                <a:gd name="T5" fmla="*/ 125 h 262"/>
                <a:gd name="T6" fmla="*/ 463 w 586"/>
                <a:gd name="T7" fmla="*/ 119 h 262"/>
                <a:gd name="T8" fmla="*/ 402 w 586"/>
                <a:gd name="T9" fmla="*/ 121 h 262"/>
                <a:gd name="T10" fmla="*/ 343 w 586"/>
                <a:gd name="T11" fmla="*/ 129 h 262"/>
                <a:gd name="T12" fmla="*/ 308 w 586"/>
                <a:gd name="T13" fmla="*/ 136 h 262"/>
                <a:gd name="T14" fmla="*/ 227 w 586"/>
                <a:gd name="T15" fmla="*/ 155 h 262"/>
                <a:gd name="T16" fmla="*/ 177 w 586"/>
                <a:gd name="T17" fmla="*/ 163 h 262"/>
                <a:gd name="T18" fmla="*/ 135 w 586"/>
                <a:gd name="T19" fmla="*/ 168 h 262"/>
                <a:gd name="T20" fmla="*/ 109 w 586"/>
                <a:gd name="T21" fmla="*/ 164 h 262"/>
                <a:gd name="T22" fmla="*/ 84 w 586"/>
                <a:gd name="T23" fmla="*/ 155 h 262"/>
                <a:gd name="T24" fmla="*/ 76 w 586"/>
                <a:gd name="T25" fmla="*/ 152 h 262"/>
                <a:gd name="T26" fmla="*/ 65 w 586"/>
                <a:gd name="T27" fmla="*/ 140 h 262"/>
                <a:gd name="T28" fmla="*/ 54 w 586"/>
                <a:gd name="T29" fmla="*/ 123 h 262"/>
                <a:gd name="T30" fmla="*/ 48 w 586"/>
                <a:gd name="T31" fmla="*/ 106 h 262"/>
                <a:gd name="T32" fmla="*/ 48 w 586"/>
                <a:gd name="T33" fmla="*/ 87 h 262"/>
                <a:gd name="T34" fmla="*/ 54 w 586"/>
                <a:gd name="T35" fmla="*/ 68 h 262"/>
                <a:gd name="T36" fmla="*/ 59 w 586"/>
                <a:gd name="T37" fmla="*/ 59 h 262"/>
                <a:gd name="T38" fmla="*/ 73 w 586"/>
                <a:gd name="T39" fmla="*/ 51 h 262"/>
                <a:gd name="T40" fmla="*/ 88 w 586"/>
                <a:gd name="T41" fmla="*/ 45 h 262"/>
                <a:gd name="T42" fmla="*/ 109 w 586"/>
                <a:gd name="T43" fmla="*/ 44 h 262"/>
                <a:gd name="T44" fmla="*/ 101 w 586"/>
                <a:gd name="T45" fmla="*/ 53 h 262"/>
                <a:gd name="T46" fmla="*/ 101 w 586"/>
                <a:gd name="T47" fmla="*/ 71 h 262"/>
                <a:gd name="T48" fmla="*/ 105 w 586"/>
                <a:gd name="T49" fmla="*/ 87 h 262"/>
                <a:gd name="T50" fmla="*/ 116 w 586"/>
                <a:gd name="T51" fmla="*/ 96 h 262"/>
                <a:gd name="T52" fmla="*/ 135 w 586"/>
                <a:gd name="T53" fmla="*/ 102 h 262"/>
                <a:gd name="T54" fmla="*/ 158 w 586"/>
                <a:gd name="T55" fmla="*/ 102 h 262"/>
                <a:gd name="T56" fmla="*/ 168 w 586"/>
                <a:gd name="T57" fmla="*/ 98 h 262"/>
                <a:gd name="T58" fmla="*/ 173 w 586"/>
                <a:gd name="T59" fmla="*/ 96 h 262"/>
                <a:gd name="T60" fmla="*/ 185 w 586"/>
                <a:gd name="T61" fmla="*/ 85 h 262"/>
                <a:gd name="T62" fmla="*/ 190 w 586"/>
                <a:gd name="T63" fmla="*/ 70 h 262"/>
                <a:gd name="T64" fmla="*/ 190 w 586"/>
                <a:gd name="T65" fmla="*/ 55 h 262"/>
                <a:gd name="T66" fmla="*/ 187 w 586"/>
                <a:gd name="T67" fmla="*/ 40 h 262"/>
                <a:gd name="T68" fmla="*/ 175 w 586"/>
                <a:gd name="T69" fmla="*/ 22 h 262"/>
                <a:gd name="T70" fmla="*/ 156 w 586"/>
                <a:gd name="T71" fmla="*/ 10 h 262"/>
                <a:gd name="T72" fmla="*/ 137 w 586"/>
                <a:gd name="T73" fmla="*/ 2 h 262"/>
                <a:gd name="T74" fmla="*/ 113 w 586"/>
                <a:gd name="T75" fmla="*/ 0 h 262"/>
                <a:gd name="T76" fmla="*/ 88 w 586"/>
                <a:gd name="T77" fmla="*/ 2 h 262"/>
                <a:gd name="T78" fmla="*/ 73 w 586"/>
                <a:gd name="T79" fmla="*/ 6 h 262"/>
                <a:gd name="T80" fmla="*/ 51 w 586"/>
                <a:gd name="T81" fmla="*/ 13 h 262"/>
                <a:gd name="T82" fmla="*/ 30 w 586"/>
                <a:gd name="T83" fmla="*/ 26 h 262"/>
                <a:gd name="T84" fmla="*/ 15 w 586"/>
                <a:gd name="T85" fmla="*/ 41 h 262"/>
                <a:gd name="T86" fmla="*/ 6 w 586"/>
                <a:gd name="T87" fmla="*/ 60 h 262"/>
                <a:gd name="T88" fmla="*/ 0 w 586"/>
                <a:gd name="T89" fmla="*/ 83 h 262"/>
                <a:gd name="T90" fmla="*/ 0 w 586"/>
                <a:gd name="T91" fmla="*/ 106 h 262"/>
                <a:gd name="T92" fmla="*/ 6 w 586"/>
                <a:gd name="T93" fmla="*/ 134 h 262"/>
                <a:gd name="T94" fmla="*/ 19 w 586"/>
                <a:gd name="T95" fmla="*/ 160 h 262"/>
                <a:gd name="T96" fmla="*/ 40 w 586"/>
                <a:gd name="T97" fmla="*/ 183 h 262"/>
                <a:gd name="T98" fmla="*/ 63 w 586"/>
                <a:gd name="T99" fmla="*/ 200 h 262"/>
                <a:gd name="T100" fmla="*/ 94 w 586"/>
                <a:gd name="T101" fmla="*/ 216 h 262"/>
                <a:gd name="T102" fmla="*/ 120 w 586"/>
                <a:gd name="T103" fmla="*/ 225 h 262"/>
                <a:gd name="T104" fmla="*/ 149 w 586"/>
                <a:gd name="T105" fmla="*/ 234 h 262"/>
                <a:gd name="T106" fmla="*/ 185 w 586"/>
                <a:gd name="T107" fmla="*/ 244 h 262"/>
                <a:gd name="T108" fmla="*/ 248 w 586"/>
                <a:gd name="T109" fmla="*/ 253 h 262"/>
                <a:gd name="T110" fmla="*/ 312 w 586"/>
                <a:gd name="T111" fmla="*/ 261 h 262"/>
                <a:gd name="T112" fmla="*/ 377 w 586"/>
                <a:gd name="T113" fmla="*/ 261 h 262"/>
                <a:gd name="T114" fmla="*/ 444 w 586"/>
                <a:gd name="T115" fmla="*/ 257 h 262"/>
                <a:gd name="T116" fmla="*/ 508 w 586"/>
                <a:gd name="T117" fmla="*/ 246 h 262"/>
                <a:gd name="T118" fmla="*/ 570 w 586"/>
                <a:gd name="T119" fmla="*/ 228 h 262"/>
                <a:gd name="T120" fmla="*/ 585 w 586"/>
                <a:gd name="T121" fmla="*/ 136 h 2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86"/>
                <a:gd name="T184" fmla="*/ 0 h 262"/>
                <a:gd name="T185" fmla="*/ 586 w 586"/>
                <a:gd name="T186" fmla="*/ 262 h 2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86" h="262">
                  <a:moveTo>
                    <a:pt x="585" y="136"/>
                  </a:moveTo>
                  <a:lnTo>
                    <a:pt x="552" y="130"/>
                  </a:lnTo>
                  <a:lnTo>
                    <a:pt x="522" y="125"/>
                  </a:lnTo>
                  <a:lnTo>
                    <a:pt x="463" y="119"/>
                  </a:lnTo>
                  <a:lnTo>
                    <a:pt x="402" y="121"/>
                  </a:lnTo>
                  <a:lnTo>
                    <a:pt x="343" y="129"/>
                  </a:lnTo>
                  <a:lnTo>
                    <a:pt x="308" y="136"/>
                  </a:lnTo>
                  <a:lnTo>
                    <a:pt x="227" y="155"/>
                  </a:lnTo>
                  <a:lnTo>
                    <a:pt x="177" y="163"/>
                  </a:lnTo>
                  <a:lnTo>
                    <a:pt x="135" y="168"/>
                  </a:lnTo>
                  <a:lnTo>
                    <a:pt x="109" y="164"/>
                  </a:lnTo>
                  <a:lnTo>
                    <a:pt x="84" y="155"/>
                  </a:lnTo>
                  <a:lnTo>
                    <a:pt x="76" y="152"/>
                  </a:lnTo>
                  <a:lnTo>
                    <a:pt x="65" y="140"/>
                  </a:lnTo>
                  <a:lnTo>
                    <a:pt x="54" y="123"/>
                  </a:lnTo>
                  <a:lnTo>
                    <a:pt x="48" y="106"/>
                  </a:lnTo>
                  <a:lnTo>
                    <a:pt x="48" y="87"/>
                  </a:lnTo>
                  <a:lnTo>
                    <a:pt x="54" y="68"/>
                  </a:lnTo>
                  <a:lnTo>
                    <a:pt x="59" y="59"/>
                  </a:lnTo>
                  <a:lnTo>
                    <a:pt x="73" y="51"/>
                  </a:lnTo>
                  <a:lnTo>
                    <a:pt x="88" y="45"/>
                  </a:lnTo>
                  <a:lnTo>
                    <a:pt x="109" y="44"/>
                  </a:lnTo>
                  <a:lnTo>
                    <a:pt x="101" y="53"/>
                  </a:lnTo>
                  <a:lnTo>
                    <a:pt x="101" y="71"/>
                  </a:lnTo>
                  <a:lnTo>
                    <a:pt x="105" y="87"/>
                  </a:lnTo>
                  <a:lnTo>
                    <a:pt x="116" y="96"/>
                  </a:lnTo>
                  <a:lnTo>
                    <a:pt x="135" y="102"/>
                  </a:lnTo>
                  <a:lnTo>
                    <a:pt x="158" y="102"/>
                  </a:lnTo>
                  <a:lnTo>
                    <a:pt x="168" y="98"/>
                  </a:lnTo>
                  <a:lnTo>
                    <a:pt x="173" y="96"/>
                  </a:lnTo>
                  <a:lnTo>
                    <a:pt x="185" y="85"/>
                  </a:lnTo>
                  <a:lnTo>
                    <a:pt x="190" y="70"/>
                  </a:lnTo>
                  <a:lnTo>
                    <a:pt x="190" y="55"/>
                  </a:lnTo>
                  <a:lnTo>
                    <a:pt x="187" y="40"/>
                  </a:lnTo>
                  <a:lnTo>
                    <a:pt x="175" y="22"/>
                  </a:lnTo>
                  <a:lnTo>
                    <a:pt x="156" y="10"/>
                  </a:lnTo>
                  <a:lnTo>
                    <a:pt x="137" y="2"/>
                  </a:lnTo>
                  <a:lnTo>
                    <a:pt x="113" y="0"/>
                  </a:lnTo>
                  <a:lnTo>
                    <a:pt x="88" y="2"/>
                  </a:lnTo>
                  <a:lnTo>
                    <a:pt x="73" y="6"/>
                  </a:lnTo>
                  <a:lnTo>
                    <a:pt x="51" y="13"/>
                  </a:lnTo>
                  <a:lnTo>
                    <a:pt x="30" y="26"/>
                  </a:lnTo>
                  <a:lnTo>
                    <a:pt x="15" y="41"/>
                  </a:lnTo>
                  <a:lnTo>
                    <a:pt x="6" y="60"/>
                  </a:lnTo>
                  <a:lnTo>
                    <a:pt x="0" y="83"/>
                  </a:lnTo>
                  <a:lnTo>
                    <a:pt x="0" y="106"/>
                  </a:lnTo>
                  <a:lnTo>
                    <a:pt x="6" y="134"/>
                  </a:lnTo>
                  <a:lnTo>
                    <a:pt x="19" y="160"/>
                  </a:lnTo>
                  <a:lnTo>
                    <a:pt x="40" y="183"/>
                  </a:lnTo>
                  <a:lnTo>
                    <a:pt x="63" y="200"/>
                  </a:lnTo>
                  <a:lnTo>
                    <a:pt x="94" y="216"/>
                  </a:lnTo>
                  <a:lnTo>
                    <a:pt x="120" y="225"/>
                  </a:lnTo>
                  <a:lnTo>
                    <a:pt x="149" y="234"/>
                  </a:lnTo>
                  <a:lnTo>
                    <a:pt x="185" y="244"/>
                  </a:lnTo>
                  <a:lnTo>
                    <a:pt x="248" y="253"/>
                  </a:lnTo>
                  <a:lnTo>
                    <a:pt x="312" y="261"/>
                  </a:lnTo>
                  <a:lnTo>
                    <a:pt x="377" y="261"/>
                  </a:lnTo>
                  <a:lnTo>
                    <a:pt x="444" y="257"/>
                  </a:lnTo>
                  <a:lnTo>
                    <a:pt x="508" y="246"/>
                  </a:lnTo>
                  <a:lnTo>
                    <a:pt x="570" y="228"/>
                  </a:lnTo>
                  <a:lnTo>
                    <a:pt x="585" y="13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1" name="Line 9"/>
            <p:cNvSpPr>
              <a:spLocks noChangeShapeType="1"/>
            </p:cNvSpPr>
            <p:nvPr/>
          </p:nvSpPr>
          <p:spPr bwMode="auto">
            <a:xfrm flipH="1">
              <a:off x="3497" y="2741"/>
              <a:ext cx="272" cy="50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Line 10"/>
            <p:cNvSpPr>
              <a:spLocks noChangeShapeType="1"/>
            </p:cNvSpPr>
            <p:nvPr/>
          </p:nvSpPr>
          <p:spPr bwMode="auto">
            <a:xfrm>
              <a:off x="3766" y="2741"/>
              <a:ext cx="0" cy="50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3" name="Line 11"/>
            <p:cNvSpPr>
              <a:spLocks noChangeShapeType="1"/>
            </p:cNvSpPr>
            <p:nvPr/>
          </p:nvSpPr>
          <p:spPr bwMode="auto">
            <a:xfrm>
              <a:off x="3769" y="2741"/>
              <a:ext cx="274" cy="50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4" name="Freeform 12"/>
            <p:cNvSpPr>
              <a:spLocks/>
            </p:cNvSpPr>
            <p:nvPr/>
          </p:nvSpPr>
          <p:spPr bwMode="auto">
            <a:xfrm>
              <a:off x="3408" y="3247"/>
              <a:ext cx="730" cy="74"/>
            </a:xfrm>
            <a:custGeom>
              <a:avLst/>
              <a:gdLst>
                <a:gd name="T0" fmla="*/ 729 w 730"/>
                <a:gd name="T1" fmla="*/ 0 h 74"/>
                <a:gd name="T2" fmla="*/ 551 w 730"/>
                <a:gd name="T3" fmla="*/ 43 h 74"/>
                <a:gd name="T4" fmla="*/ 551 w 730"/>
                <a:gd name="T5" fmla="*/ 73 h 74"/>
                <a:gd name="T6" fmla="*/ 178 w 730"/>
                <a:gd name="T7" fmla="*/ 73 h 74"/>
                <a:gd name="T8" fmla="*/ 178 w 730"/>
                <a:gd name="T9" fmla="*/ 43 h 74"/>
                <a:gd name="T10" fmla="*/ 0 w 730"/>
                <a:gd name="T11" fmla="*/ 0 h 74"/>
                <a:gd name="T12" fmla="*/ 729 w 730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74"/>
                <a:gd name="T23" fmla="*/ 730 w 730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74">
                  <a:moveTo>
                    <a:pt x="729" y="0"/>
                  </a:moveTo>
                  <a:lnTo>
                    <a:pt x="551" y="43"/>
                  </a:lnTo>
                  <a:lnTo>
                    <a:pt x="551" y="73"/>
                  </a:lnTo>
                  <a:lnTo>
                    <a:pt x="178" y="73"/>
                  </a:lnTo>
                  <a:lnTo>
                    <a:pt x="178" y="43"/>
                  </a:lnTo>
                  <a:lnTo>
                    <a:pt x="0" y="0"/>
                  </a:lnTo>
                  <a:lnTo>
                    <a:pt x="729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5" name="Line 13"/>
            <p:cNvSpPr>
              <a:spLocks noChangeShapeType="1"/>
            </p:cNvSpPr>
            <p:nvPr/>
          </p:nvSpPr>
          <p:spPr bwMode="auto">
            <a:xfrm flipH="1">
              <a:off x="4681" y="2741"/>
              <a:ext cx="271" cy="50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6" name="Line 14"/>
            <p:cNvSpPr>
              <a:spLocks noChangeShapeType="1"/>
            </p:cNvSpPr>
            <p:nvPr/>
          </p:nvSpPr>
          <p:spPr bwMode="auto">
            <a:xfrm>
              <a:off x="4950" y="2741"/>
              <a:ext cx="0" cy="50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7" name="Line 15"/>
            <p:cNvSpPr>
              <a:spLocks noChangeShapeType="1"/>
            </p:cNvSpPr>
            <p:nvPr/>
          </p:nvSpPr>
          <p:spPr bwMode="auto">
            <a:xfrm>
              <a:off x="4953" y="2741"/>
              <a:ext cx="272" cy="50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8" name="Freeform 16"/>
            <p:cNvSpPr>
              <a:spLocks/>
            </p:cNvSpPr>
            <p:nvPr/>
          </p:nvSpPr>
          <p:spPr bwMode="auto">
            <a:xfrm>
              <a:off x="4592" y="3247"/>
              <a:ext cx="727" cy="74"/>
            </a:xfrm>
            <a:custGeom>
              <a:avLst/>
              <a:gdLst>
                <a:gd name="T0" fmla="*/ 726 w 727"/>
                <a:gd name="T1" fmla="*/ 0 h 74"/>
                <a:gd name="T2" fmla="*/ 551 w 727"/>
                <a:gd name="T3" fmla="*/ 43 h 74"/>
                <a:gd name="T4" fmla="*/ 551 w 727"/>
                <a:gd name="T5" fmla="*/ 73 h 74"/>
                <a:gd name="T6" fmla="*/ 176 w 727"/>
                <a:gd name="T7" fmla="*/ 71 h 74"/>
                <a:gd name="T8" fmla="*/ 176 w 727"/>
                <a:gd name="T9" fmla="*/ 43 h 74"/>
                <a:gd name="T10" fmla="*/ 0 w 727"/>
                <a:gd name="T11" fmla="*/ 0 h 74"/>
                <a:gd name="T12" fmla="*/ 726 w 727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7"/>
                <a:gd name="T22" fmla="*/ 0 h 74"/>
                <a:gd name="T23" fmla="*/ 727 w 727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7" h="74">
                  <a:moveTo>
                    <a:pt x="726" y="0"/>
                  </a:moveTo>
                  <a:lnTo>
                    <a:pt x="551" y="43"/>
                  </a:lnTo>
                  <a:lnTo>
                    <a:pt x="551" y="73"/>
                  </a:lnTo>
                  <a:lnTo>
                    <a:pt x="176" y="71"/>
                  </a:lnTo>
                  <a:lnTo>
                    <a:pt x="176" y="43"/>
                  </a:lnTo>
                  <a:lnTo>
                    <a:pt x="0" y="0"/>
                  </a:lnTo>
                  <a:lnTo>
                    <a:pt x="72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Controversies over Antitrust Policy</a:t>
            </a:r>
          </a:p>
        </p:txBody>
      </p:sp>
      <p:sp>
        <p:nvSpPr>
          <p:cNvPr id="67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Antitrust policies sometimes may not allow business practices that have potentially positive effects:</a:t>
            </a:r>
          </a:p>
          <a:p>
            <a:pPr lvl="1" eaLnBrk="1" hangingPunct="1">
              <a:defRPr/>
            </a:pPr>
            <a:r>
              <a:rPr lang="en-US" smtClean="0"/>
              <a:t>Resale price maintenance </a:t>
            </a:r>
          </a:p>
          <a:p>
            <a:pPr lvl="1" eaLnBrk="1" hangingPunct="1">
              <a:defRPr/>
            </a:pPr>
            <a:r>
              <a:rPr lang="en-US" smtClean="0"/>
              <a:t>Predatory pricing</a:t>
            </a:r>
          </a:p>
          <a:p>
            <a:pPr lvl="1" eaLnBrk="1" hangingPunct="1">
              <a:defRPr/>
            </a:pPr>
            <a:r>
              <a:rPr lang="en-US" smtClean="0"/>
              <a:t>Tying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Controversies over Antitrust Policy </a:t>
            </a:r>
          </a:p>
        </p:txBody>
      </p:sp>
      <p:sp>
        <p:nvSpPr>
          <p:cNvPr id="67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81175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Resale Price Maintenance (or fair trade)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occurs when suppliers (like wholesalers) require retailers to charge a specific amount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Predatory Pricing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occurs when a large firm begins to cut the price of its product(s) with the intent of driving its competitor(s) out of the market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Tying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when a firm offers two (or more) of its products together at a single price, rather than separately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FTC and the</a:t>
            </a:r>
            <a:br>
              <a:rPr lang="en-US" sz="3600" dirty="0" smtClean="0"/>
            </a:br>
            <a:r>
              <a:rPr lang="en-US" sz="3600" dirty="0" smtClean="0"/>
              <a:t>Effectiveness of Cigarette Advertising Regulations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5748"/>
            <a:ext cx="8229600" cy="4114800"/>
          </a:xfrm>
        </p:spPr>
        <p:txBody>
          <a:bodyPr/>
          <a:lstStyle/>
          <a:p>
            <a:r>
              <a:rPr lang="en-US" sz="2800" dirty="0" smtClean="0"/>
              <a:t>The public’s interest?</a:t>
            </a:r>
          </a:p>
          <a:p>
            <a:r>
              <a:rPr lang="en-US" sz="2800" dirty="0" smtClean="0"/>
              <a:t>Historically</a:t>
            </a:r>
          </a:p>
          <a:p>
            <a:pPr lvl="1"/>
            <a:r>
              <a:rPr lang="en-US" sz="2400" dirty="0" smtClean="0"/>
              <a:t>1953</a:t>
            </a:r>
            <a:r>
              <a:rPr lang="en-US" sz="2400" dirty="0"/>
              <a:t>: Sloan-Kettering report </a:t>
            </a:r>
          </a:p>
          <a:p>
            <a:pPr lvl="1"/>
            <a:r>
              <a:rPr lang="en-US" sz="2400" dirty="0" smtClean="0"/>
              <a:t>1955: voluntary advertising guidelines</a:t>
            </a:r>
          </a:p>
          <a:p>
            <a:pPr lvl="1"/>
            <a:r>
              <a:rPr lang="en-US" sz="2400" dirty="0" smtClean="0"/>
              <a:t>1960: FTC applied guidelines to tar and nicotine content</a:t>
            </a:r>
          </a:p>
          <a:p>
            <a:pPr lvl="1"/>
            <a:r>
              <a:rPr lang="en-US" sz="2400" dirty="0" smtClean="0"/>
              <a:t>1962: report showing filtered cigarettes are safer</a:t>
            </a:r>
          </a:p>
          <a:p>
            <a:pPr lvl="1"/>
            <a:r>
              <a:rPr lang="en-US" sz="2400" dirty="0" smtClean="0"/>
              <a:t>1966:FTC exempts claims on tar and nicotine content</a:t>
            </a:r>
          </a:p>
          <a:p>
            <a:pPr lvl="1"/>
            <a:r>
              <a:rPr lang="en-US" sz="2400" dirty="0" smtClean="0"/>
              <a:t>1971: broadcast ban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997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526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00"/>
                </a:solidFill>
              </a:rPr>
              <a:t>MARKETS WITH FEW SELLERS</a:t>
            </a:r>
          </a:p>
        </p:txBody>
      </p:sp>
      <p:sp>
        <p:nvSpPr>
          <p:cNvPr id="638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9303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Characteristics of an                   Oligopoly Market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Few sellers offering similar or                         or identical products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Interdependent firms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Best off cooperating and acting like a monopolist by producing a small quantity of output and charging a price above marginal cost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5300" name="Picture 6" descr="MCj039078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850" y="1585913"/>
            <a:ext cx="247967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FTC and the</a:t>
            </a:r>
            <a:br>
              <a:rPr lang="en-US" dirty="0"/>
            </a:br>
            <a:r>
              <a:rPr lang="en-US" dirty="0"/>
              <a:t>Effectiveness of Cigarette Advertising Regulations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79" y="2213022"/>
            <a:ext cx="8229600" cy="4114800"/>
          </a:xfrm>
        </p:spPr>
        <p:txBody>
          <a:bodyPr/>
          <a:lstStyle/>
          <a:p>
            <a:r>
              <a:rPr lang="en-US" dirty="0" smtClean="0"/>
              <a:t>Effect of advertising ban on:</a:t>
            </a:r>
          </a:p>
          <a:p>
            <a:pPr lvl="1"/>
            <a:r>
              <a:rPr lang="en-US" dirty="0" smtClean="0"/>
              <a:t>Information provision</a:t>
            </a:r>
          </a:p>
          <a:p>
            <a:pPr lvl="1"/>
            <a:r>
              <a:rPr lang="en-US" dirty="0" smtClean="0"/>
              <a:t>Filtered/safer cigarettes sales</a:t>
            </a:r>
          </a:p>
          <a:p>
            <a:pPr lvl="1"/>
            <a:r>
              <a:rPr lang="en-US" dirty="0" smtClean="0"/>
              <a:t>Competition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6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00"/>
                </a:solidFill>
              </a:rPr>
              <a:t>A Duopoly Example:</a:t>
            </a:r>
          </a:p>
        </p:txBody>
      </p:sp>
      <p:sp>
        <p:nvSpPr>
          <p:cNvPr id="6410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 duopoly is an oligopoly with only two members. It is the simplest type of oligopoly.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We will look first at an example where two firms compete by choosing quantity.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This type of competition is called </a:t>
            </a:r>
            <a:r>
              <a:rPr lang="en-US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Cournot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competition</a:t>
            </a:r>
          </a:p>
        </p:txBody>
      </p:sp>
      <p:pic>
        <p:nvPicPr>
          <p:cNvPr id="56324" name="Picture 9" descr="MMj0178298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5975" y="77787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80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6879" name="Rectangle 15"/>
          <p:cNvSpPr>
            <a:spLocks noChangeArrowheads="1"/>
          </p:cNvSpPr>
          <p:nvPr/>
        </p:nvSpPr>
        <p:spPr bwMode="auto">
          <a:xfrm>
            <a:off x="487363" y="295275"/>
            <a:ext cx="7639050" cy="635635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734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050" y="1660525"/>
            <a:ext cx="5475288" cy="4656138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</p:pic>
      <p:sp>
        <p:nvSpPr>
          <p:cNvPr id="676874" name="Rectangle 10"/>
          <p:cNvSpPr>
            <a:spLocks noGrp="1" noChangeArrowheads="1"/>
          </p:cNvSpPr>
          <p:nvPr>
            <p:ph type="title"/>
          </p:nvPr>
        </p:nvSpPr>
        <p:spPr>
          <a:xfrm>
            <a:off x="500063" y="1857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FFC000"/>
                </a:solidFill>
              </a:rPr>
              <a:t>Demand for Water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676876" name="Text Box 12"/>
          <p:cNvSpPr txBox="1">
            <a:spLocks noChangeArrowheads="1"/>
          </p:cNvSpPr>
          <p:nvPr/>
        </p:nvSpPr>
        <p:spPr bwMode="auto">
          <a:xfrm>
            <a:off x="6678613" y="1220788"/>
            <a:ext cx="1924050" cy="1200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none">
                <a:solidFill>
                  <a:srgbClr val="663300"/>
                </a:solidFill>
              </a:rPr>
              <a:t>Assume that the cost of water is zero</a:t>
            </a:r>
          </a:p>
        </p:txBody>
      </p:sp>
      <p:sp>
        <p:nvSpPr>
          <p:cNvPr id="676877" name="Text Box 13"/>
          <p:cNvSpPr txBox="1">
            <a:spLocks noChangeArrowheads="1"/>
          </p:cNvSpPr>
          <p:nvPr/>
        </p:nvSpPr>
        <p:spPr bwMode="auto">
          <a:xfrm>
            <a:off x="6699250" y="2627313"/>
            <a:ext cx="2276475" cy="2308225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none">
                <a:solidFill>
                  <a:srgbClr val="663300"/>
                </a:solidFill>
              </a:rPr>
              <a:t>How many units will be produced if this was a monopoly market?</a:t>
            </a:r>
          </a:p>
        </p:txBody>
      </p:sp>
      <p:sp>
        <p:nvSpPr>
          <p:cNvPr id="676878" name="Text Box 14"/>
          <p:cNvSpPr txBox="1">
            <a:spLocks noChangeArrowheads="1"/>
          </p:cNvSpPr>
          <p:nvPr/>
        </p:nvSpPr>
        <p:spPr bwMode="auto">
          <a:xfrm>
            <a:off x="1035050" y="1246188"/>
            <a:ext cx="5489575" cy="4619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u="none" dirty="0">
                <a:solidFill>
                  <a:srgbClr val="CCFF33"/>
                </a:solidFill>
              </a:rPr>
              <a:t>Demand: </a:t>
            </a:r>
            <a:r>
              <a:rPr lang="en-US" sz="2400" u="none" dirty="0" smtClean="0">
                <a:solidFill>
                  <a:srgbClr val="CCFF33"/>
                </a:solidFill>
              </a:rPr>
              <a:t>P=120-Q</a:t>
            </a:r>
            <a:endParaRPr lang="en-US" sz="2400" u="none" dirty="0">
              <a:solidFill>
                <a:srgbClr val="CCFF33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11238" y="4197350"/>
            <a:ext cx="5500687" cy="319088"/>
          </a:xfrm>
          <a:prstGeom prst="rect">
            <a:avLst/>
          </a:prstGeom>
          <a:noFill/>
          <a:ln w="38100" algn="ctr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 bwMode="auto">
          <a:xfrm>
            <a:off x="926457" y="5991723"/>
            <a:ext cx="613610" cy="256032"/>
          </a:xfrm>
          <a:prstGeom prst="rightArrow">
            <a:avLst/>
          </a:prstGeom>
          <a:solidFill>
            <a:schemeClr val="bg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07483" y="5493756"/>
            <a:ext cx="25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none" dirty="0" smtClean="0">
                <a:solidFill>
                  <a:srgbClr val="002060"/>
                </a:solidFill>
              </a:rPr>
              <a:t>PC market outcome</a:t>
            </a:r>
            <a:endParaRPr lang="en-US" sz="1600" b="1" u="none" dirty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6" grpId="0" animBg="1"/>
      <p:bldP spid="676877" grpId="0" animBg="1"/>
      <p:bldP spid="676878" grpId="0" animBg="1"/>
      <p:bldP spid="12" grpId="0" animBg="1"/>
      <p:bldP spid="10" grpId="0" animBg="1"/>
      <p:bldP spid="10" grpId="1" animBg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00"/>
                </a:solidFill>
              </a:rPr>
              <a:t>If a Monopoly Market…</a:t>
            </a:r>
          </a:p>
        </p:txBody>
      </p:sp>
      <p:sp>
        <p:nvSpPr>
          <p:cNvPr id="64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52613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The price and quantity in a monopoly market would be where total profit is maximized:</a:t>
            </a:r>
          </a:p>
          <a:p>
            <a:pPr lvl="2" eaLnBrk="1" hangingPunct="1">
              <a:defRPr/>
            </a:pPr>
            <a:r>
              <a:rPr lang="en-US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= $60</a:t>
            </a:r>
          </a:p>
          <a:p>
            <a:pPr lvl="2" eaLnBrk="1" hangingPunct="1">
              <a:defRPr/>
            </a:pPr>
            <a:r>
              <a:rPr lang="en-US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= 60 gallons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80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6879" name="Rectangle 15"/>
          <p:cNvSpPr>
            <a:spLocks noChangeArrowheads="1"/>
          </p:cNvSpPr>
          <p:nvPr/>
        </p:nvSpPr>
        <p:spPr bwMode="auto">
          <a:xfrm>
            <a:off x="487363" y="295275"/>
            <a:ext cx="7639050" cy="63563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6874" name="Rectangle 10"/>
          <p:cNvSpPr>
            <a:spLocks noGrp="1" noChangeArrowheads="1"/>
          </p:cNvSpPr>
          <p:nvPr>
            <p:ph type="title"/>
          </p:nvPr>
        </p:nvSpPr>
        <p:spPr>
          <a:xfrm>
            <a:off x="500063" y="114300"/>
            <a:ext cx="8428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FFC000"/>
                </a:solidFill>
              </a:rPr>
              <a:t>What will the duopoly outcome be?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676876" name="Text Box 12"/>
          <p:cNvSpPr txBox="1">
            <a:spLocks noChangeArrowheads="1"/>
          </p:cNvSpPr>
          <p:nvPr/>
        </p:nvSpPr>
        <p:spPr bwMode="auto">
          <a:xfrm>
            <a:off x="6678613" y="1220788"/>
            <a:ext cx="2308225" cy="22463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none">
                <a:solidFill>
                  <a:srgbClr val="663300"/>
                </a:solidFill>
              </a:rPr>
              <a:t>Start from the monopoly equilibrium. Assume each firm produces 30.</a:t>
            </a:r>
          </a:p>
          <a:p>
            <a:r>
              <a:rPr lang="en-US" sz="2000" u="none">
                <a:solidFill>
                  <a:srgbClr val="663300"/>
                </a:solidFill>
              </a:rPr>
              <a:t>Each gets half the monopoly profit</a:t>
            </a:r>
          </a:p>
        </p:txBody>
      </p:sp>
      <p:sp>
        <p:nvSpPr>
          <p:cNvPr id="676878" name="Text Box 14"/>
          <p:cNvSpPr txBox="1">
            <a:spLocks noChangeArrowheads="1"/>
          </p:cNvSpPr>
          <p:nvPr/>
        </p:nvSpPr>
        <p:spPr bwMode="auto">
          <a:xfrm>
            <a:off x="1035050" y="1246188"/>
            <a:ext cx="5489575" cy="4619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u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Demand: P=120-Q, where Q=q1+q2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513" y="3946525"/>
            <a:ext cx="2335212" cy="1984375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46163" y="1708150"/>
          <a:ext cx="5462288" cy="48006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365572"/>
                <a:gridCol w="1365572"/>
                <a:gridCol w="1365572"/>
                <a:gridCol w="1365572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660033"/>
                          </a:solidFill>
                        </a:rPr>
                        <a:t>q1</a:t>
                      </a:r>
                      <a:endParaRPr lang="en-US" sz="16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660033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660033"/>
                          </a:solidFill>
                        </a:rPr>
                        <a:t>P</a:t>
                      </a:r>
                      <a:endParaRPr lang="en-US" sz="16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660033"/>
                          </a:solidFill>
                        </a:rPr>
                        <a:t>Firm profit</a:t>
                      </a:r>
                      <a:endParaRPr lang="en-US" sz="16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550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1350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1600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1750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1800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1750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1600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1350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550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25525" y="4114800"/>
            <a:ext cx="5500688" cy="319088"/>
          </a:xfrm>
          <a:prstGeom prst="rect">
            <a:avLst/>
          </a:prstGeom>
          <a:noFill/>
          <a:ln w="38100" algn="ctr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64326" y="5005135"/>
            <a:ext cx="2287170" cy="194777"/>
          </a:xfrm>
          <a:prstGeom prst="rect">
            <a:avLst/>
          </a:prstGeom>
          <a:noFill/>
          <a:ln w="38100" algn="ctr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4" grpId="0"/>
      <p:bldP spid="676876" grpId="0" animBg="1"/>
      <p:bldP spid="1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80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76879" name="Rectangle 15"/>
          <p:cNvSpPr>
            <a:spLocks noChangeArrowheads="1"/>
          </p:cNvSpPr>
          <p:nvPr/>
        </p:nvSpPr>
        <p:spPr bwMode="auto">
          <a:xfrm>
            <a:off x="487363" y="295275"/>
            <a:ext cx="7639050" cy="63563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6874" name="Rectangle 10"/>
          <p:cNvSpPr>
            <a:spLocks noGrp="1" noChangeArrowheads="1"/>
          </p:cNvSpPr>
          <p:nvPr>
            <p:ph type="title"/>
          </p:nvPr>
        </p:nvSpPr>
        <p:spPr>
          <a:xfrm>
            <a:off x="500063" y="114300"/>
            <a:ext cx="8428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FFC000"/>
                </a:solidFill>
              </a:rPr>
              <a:t>Is this an equilibrium outcome?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676876" name="Text Box 12"/>
          <p:cNvSpPr txBox="1">
            <a:spLocks noChangeArrowheads="1"/>
          </p:cNvSpPr>
          <p:nvPr/>
        </p:nvSpPr>
        <p:spPr bwMode="auto">
          <a:xfrm>
            <a:off x="6678613" y="1220788"/>
            <a:ext cx="2308225" cy="19383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none">
                <a:solidFill>
                  <a:srgbClr val="663300"/>
                </a:solidFill>
              </a:rPr>
              <a:t>Assume firm 1 does not change its output.  Does firm 2 benefit by increasing production?</a:t>
            </a:r>
          </a:p>
        </p:txBody>
      </p:sp>
      <p:sp>
        <p:nvSpPr>
          <p:cNvPr id="676878" name="Text Box 14"/>
          <p:cNvSpPr txBox="1">
            <a:spLocks noChangeArrowheads="1"/>
          </p:cNvSpPr>
          <p:nvPr/>
        </p:nvSpPr>
        <p:spPr bwMode="auto">
          <a:xfrm>
            <a:off x="1035050" y="1246188"/>
            <a:ext cx="5489575" cy="4619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u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Demand: P=120-Q, where Q=q1+q2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46163" y="1708150"/>
          <a:ext cx="5462288" cy="48006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365572"/>
                <a:gridCol w="1365572"/>
                <a:gridCol w="1365572"/>
                <a:gridCol w="1365572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660033"/>
                          </a:solidFill>
                        </a:rPr>
                        <a:t>q1</a:t>
                      </a:r>
                      <a:endParaRPr lang="en-US" sz="16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660033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660033"/>
                          </a:solidFill>
                        </a:rPr>
                        <a:t>P</a:t>
                      </a:r>
                      <a:endParaRPr lang="en-US" sz="16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Firm profit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550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1350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1600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1750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1800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1750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1600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1350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550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480" name="Rectangle 10"/>
          <p:cNvSpPr>
            <a:spLocks noChangeArrowheads="1"/>
          </p:cNvSpPr>
          <p:nvPr/>
        </p:nvSpPr>
        <p:spPr bwMode="auto">
          <a:xfrm>
            <a:off x="1025525" y="4114800"/>
            <a:ext cx="5500688" cy="319088"/>
          </a:xfrm>
          <a:prstGeom prst="rect">
            <a:avLst/>
          </a:prstGeom>
          <a:noFill/>
          <a:ln w="38100" algn="ctr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27275" y="4100513"/>
            <a:ext cx="582613" cy="40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u="none" dirty="0"/>
              <a:t>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3163" y="4100513"/>
            <a:ext cx="581025" cy="40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u="none" dirty="0"/>
              <a:t>50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699250" y="4479046"/>
            <a:ext cx="2057400" cy="224631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none">
                <a:solidFill>
                  <a:srgbClr val="663300"/>
                </a:solidFill>
              </a:rPr>
              <a:t>Yes.  The monopoly outcome is not an equilibrium when there are 2 firms in the market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3113" y="3667033"/>
            <a:ext cx="2418291" cy="64633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u="none" dirty="0" smtClean="0"/>
              <a:t>Firm 2’s profit=$ 2000</a:t>
            </a:r>
          </a:p>
          <a:p>
            <a:r>
              <a:rPr lang="en-US" u="none" dirty="0" smtClean="0"/>
              <a:t>Firm 1’s profit=$1500</a:t>
            </a:r>
            <a:endParaRPr lang="en-US" u="none" dirty="0"/>
          </a:p>
        </p:txBody>
      </p:sp>
      <p:sp>
        <p:nvSpPr>
          <p:cNvPr id="17" name="Multiply 16"/>
          <p:cNvSpPr/>
          <p:nvPr/>
        </p:nvSpPr>
        <p:spPr bwMode="auto">
          <a:xfrm>
            <a:off x="5054238" y="3867014"/>
            <a:ext cx="877330" cy="827902"/>
          </a:xfrm>
          <a:prstGeom prst="mathMultiply">
            <a:avLst>
              <a:gd name="adj1" fmla="val 8655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4" grpId="0"/>
      <p:bldP spid="676876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</p:tagLst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Default Design">
  <a:themeElements>
    <a:clrScheme name="Custom 10">
      <a:dk1>
        <a:sysClr val="windowText" lastClr="000000"/>
      </a:dk1>
      <a:lt1>
        <a:srgbClr val="B2C4DA"/>
      </a:lt1>
      <a:dk2>
        <a:srgbClr val="444D26"/>
      </a:dk2>
      <a:lt2>
        <a:srgbClr val="FEFAC9"/>
      </a:lt2>
      <a:accent1>
        <a:srgbClr val="F5B263"/>
      </a:accent1>
      <a:accent2>
        <a:srgbClr val="3F3F3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1_Default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Custom Design">
  <a:themeElements>
    <a:clrScheme name="Custom 10">
      <a:dk1>
        <a:sysClr val="windowText" lastClr="000000"/>
      </a:dk1>
      <a:lt1>
        <a:srgbClr val="B2C4DA"/>
      </a:lt1>
      <a:dk2>
        <a:srgbClr val="444D26"/>
      </a:dk2>
      <a:lt2>
        <a:srgbClr val="FEFAC9"/>
      </a:lt2>
      <a:accent1>
        <a:srgbClr val="F5B263"/>
      </a:accent1>
      <a:accent2>
        <a:srgbClr val="3F3F3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6_Custom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Custom Design">
  <a:themeElements>
    <a:clrScheme name="Custom 10">
      <a:dk1>
        <a:sysClr val="windowText" lastClr="000000"/>
      </a:dk1>
      <a:lt1>
        <a:srgbClr val="B2C4DA"/>
      </a:lt1>
      <a:dk2>
        <a:srgbClr val="444D26"/>
      </a:dk2>
      <a:lt2>
        <a:srgbClr val="FEFAC9"/>
      </a:lt2>
      <a:accent1>
        <a:srgbClr val="F5B263"/>
      </a:accent1>
      <a:accent2>
        <a:srgbClr val="3F3F3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7_Custom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Custom Design">
  <a:themeElements>
    <a:clrScheme name="Custom 10">
      <a:dk1>
        <a:sysClr val="windowText" lastClr="000000"/>
      </a:dk1>
      <a:lt1>
        <a:srgbClr val="B2C4DA"/>
      </a:lt1>
      <a:dk2>
        <a:srgbClr val="444D26"/>
      </a:dk2>
      <a:lt2>
        <a:srgbClr val="FEFAC9"/>
      </a:lt2>
      <a:accent1>
        <a:srgbClr val="F5B263"/>
      </a:accent1>
      <a:accent2>
        <a:srgbClr val="3F3F3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8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8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Custom Design">
  <a:themeElements>
    <a:clrScheme name="Custom 10">
      <a:dk1>
        <a:sysClr val="windowText" lastClr="000000"/>
      </a:dk1>
      <a:lt1>
        <a:srgbClr val="B2C4DA"/>
      </a:lt1>
      <a:dk2>
        <a:srgbClr val="444D26"/>
      </a:dk2>
      <a:lt2>
        <a:srgbClr val="FEFAC9"/>
      </a:lt2>
      <a:accent1>
        <a:srgbClr val="F5B263"/>
      </a:accent1>
      <a:accent2>
        <a:srgbClr val="3F3F3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9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9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xtured">
  <a:themeElements>
    <a:clrScheme name="Custom 10">
      <a:dk1>
        <a:sysClr val="windowText" lastClr="000000"/>
      </a:dk1>
      <a:lt1>
        <a:srgbClr val="B2C4DA"/>
      </a:lt1>
      <a:dk2>
        <a:srgbClr val="444D26"/>
      </a:dk2>
      <a:lt2>
        <a:srgbClr val="FEFAC9"/>
      </a:lt2>
      <a:accent1>
        <a:srgbClr val="F5B263"/>
      </a:accent1>
      <a:accent2>
        <a:srgbClr val="3F3F3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aper">
  <a:themeElements>
    <a:clrScheme name="Custom 10">
      <a:dk1>
        <a:sysClr val="windowText" lastClr="000000"/>
      </a:dk1>
      <a:lt1>
        <a:srgbClr val="B2C4DA"/>
      </a:lt1>
      <a:dk2>
        <a:srgbClr val="444D26"/>
      </a:dk2>
      <a:lt2>
        <a:srgbClr val="FEFAC9"/>
      </a:lt2>
      <a:accent1>
        <a:srgbClr val="F5B263"/>
      </a:accent1>
      <a:accent2>
        <a:srgbClr val="3F3F3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Civic">
  <a:themeElements>
    <a:clrScheme name="Custom 10">
      <a:dk1>
        <a:sysClr val="windowText" lastClr="000000"/>
      </a:dk1>
      <a:lt1>
        <a:srgbClr val="B2C4DA"/>
      </a:lt1>
      <a:dk2>
        <a:srgbClr val="444D26"/>
      </a:dk2>
      <a:lt2>
        <a:srgbClr val="FEFAC9"/>
      </a:lt2>
      <a:accent1>
        <a:srgbClr val="F5B263"/>
      </a:accent1>
      <a:accent2>
        <a:srgbClr val="3F3F3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etemplate">
  <a:themeElements>
    <a:clrScheme name="Custom 10">
      <a:dk1>
        <a:sysClr val="windowText" lastClr="000000"/>
      </a:dk1>
      <a:lt1>
        <a:srgbClr val="B2C4DA"/>
      </a:lt1>
      <a:dk2>
        <a:srgbClr val="444D26"/>
      </a:dk2>
      <a:lt2>
        <a:srgbClr val="FEFAC9"/>
      </a:lt2>
      <a:accent1>
        <a:srgbClr val="F5B263"/>
      </a:accent1>
      <a:accent2>
        <a:srgbClr val="3F3F3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3e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e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10">
      <a:dk1>
        <a:sysClr val="windowText" lastClr="000000"/>
      </a:dk1>
      <a:lt1>
        <a:srgbClr val="B2C4DA"/>
      </a:lt1>
      <a:dk2>
        <a:srgbClr val="444D26"/>
      </a:dk2>
      <a:lt2>
        <a:srgbClr val="FEFAC9"/>
      </a:lt2>
      <a:accent1>
        <a:srgbClr val="F5B263"/>
      </a:accent1>
      <a:accent2>
        <a:srgbClr val="3F3F3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10">
      <a:dk1>
        <a:sysClr val="windowText" lastClr="000000"/>
      </a:dk1>
      <a:lt1>
        <a:srgbClr val="B2C4DA"/>
      </a:lt1>
      <a:dk2>
        <a:srgbClr val="444D26"/>
      </a:dk2>
      <a:lt2>
        <a:srgbClr val="FEFAC9"/>
      </a:lt2>
      <a:accent1>
        <a:srgbClr val="F5B263"/>
      </a:accent1>
      <a:accent2>
        <a:srgbClr val="3F3F3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Custom 10">
      <a:dk1>
        <a:sysClr val="windowText" lastClr="000000"/>
      </a:dk1>
      <a:lt1>
        <a:srgbClr val="B2C4DA"/>
      </a:lt1>
      <a:dk2>
        <a:srgbClr val="444D26"/>
      </a:dk2>
      <a:lt2>
        <a:srgbClr val="FEFAC9"/>
      </a:lt2>
      <a:accent1>
        <a:srgbClr val="F5B263"/>
      </a:accent1>
      <a:accent2>
        <a:srgbClr val="3F3F3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Custom 10">
      <a:dk1>
        <a:sysClr val="windowText" lastClr="000000"/>
      </a:dk1>
      <a:lt1>
        <a:srgbClr val="B2C4DA"/>
      </a:lt1>
      <a:dk2>
        <a:srgbClr val="444D26"/>
      </a:dk2>
      <a:lt2>
        <a:srgbClr val="FEFAC9"/>
      </a:lt2>
      <a:accent1>
        <a:srgbClr val="F5B263"/>
      </a:accent1>
      <a:accent2>
        <a:srgbClr val="3F3F3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3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Custom 10">
      <a:dk1>
        <a:sysClr val="windowText" lastClr="000000"/>
      </a:dk1>
      <a:lt1>
        <a:srgbClr val="B2C4DA"/>
      </a:lt1>
      <a:dk2>
        <a:srgbClr val="444D26"/>
      </a:dk2>
      <a:lt2>
        <a:srgbClr val="FEFAC9"/>
      </a:lt2>
      <a:accent1>
        <a:srgbClr val="F5B263"/>
      </a:accent1>
      <a:accent2>
        <a:srgbClr val="3F3F3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3etemplate">
  <a:themeElements>
    <a:clrScheme name="Custom 10">
      <a:dk1>
        <a:sysClr val="windowText" lastClr="000000"/>
      </a:dk1>
      <a:lt1>
        <a:srgbClr val="B2C4DA"/>
      </a:lt1>
      <a:dk2>
        <a:srgbClr val="444D26"/>
      </a:dk2>
      <a:lt2>
        <a:srgbClr val="FEFAC9"/>
      </a:lt2>
      <a:accent1>
        <a:srgbClr val="F5B263"/>
      </a:accent1>
      <a:accent2>
        <a:srgbClr val="3F3F3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1_3e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3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e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e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e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e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e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e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Custom 10">
      <a:dk1>
        <a:sysClr val="windowText" lastClr="000000"/>
      </a:dk1>
      <a:lt1>
        <a:srgbClr val="B2C4DA"/>
      </a:lt1>
      <a:dk2>
        <a:srgbClr val="444D26"/>
      </a:dk2>
      <a:lt2>
        <a:srgbClr val="FEFAC9"/>
      </a:lt2>
      <a:accent1>
        <a:srgbClr val="F5B263"/>
      </a:accent1>
      <a:accent2>
        <a:srgbClr val="3F3F3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5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extured 8">
    <a:dk1>
      <a:srgbClr val="000000"/>
    </a:dk1>
    <a:lt1>
      <a:srgbClr val="DCE8F4"/>
    </a:lt1>
    <a:dk2>
      <a:srgbClr val="7B9CB5"/>
    </a:dk2>
    <a:lt2>
      <a:srgbClr val="969696"/>
    </a:lt2>
    <a:accent1>
      <a:srgbClr val="FFFFFF"/>
    </a:accent1>
    <a:accent2>
      <a:srgbClr val="00BAB6"/>
    </a:accent2>
    <a:accent3>
      <a:srgbClr val="EBF2F8"/>
    </a:accent3>
    <a:accent4>
      <a:srgbClr val="000000"/>
    </a:accent4>
    <a:accent5>
      <a:srgbClr val="FFFFFF"/>
    </a:accent5>
    <a:accent6>
      <a:srgbClr val="00A8A5"/>
    </a:accent6>
    <a:hlink>
      <a:srgbClr val="8A8AD8"/>
    </a:hlink>
    <a:folHlink>
      <a:srgbClr val="242492"/>
    </a:folHlink>
  </a:clrScheme>
</a:themeOverride>
</file>

<file path=ppt/theme/themeOverride2.xml><?xml version="1.0" encoding="utf-8"?>
<a:themeOverride xmlns:a="http://schemas.openxmlformats.org/drawingml/2006/main">
  <a:clrScheme name="Textured 3">
    <a:dk1>
      <a:srgbClr val="4E4E74"/>
    </a:dk1>
    <a:lt1>
      <a:srgbClr val="FFFFFF"/>
    </a:lt1>
    <a:dk2>
      <a:srgbClr val="666699"/>
    </a:dk2>
    <a:lt2>
      <a:srgbClr val="FFFFCC"/>
    </a:lt2>
    <a:accent1>
      <a:srgbClr val="5E5884"/>
    </a:accent1>
    <a:accent2>
      <a:srgbClr val="8AB29D"/>
    </a:accent2>
    <a:accent3>
      <a:srgbClr val="B8B8CA"/>
    </a:accent3>
    <a:accent4>
      <a:srgbClr val="DADADA"/>
    </a:accent4>
    <a:accent5>
      <a:srgbClr val="B6B4C2"/>
    </a:accent5>
    <a:accent6>
      <a:srgbClr val="7DA18E"/>
    </a:accent6>
    <a:hlink>
      <a:srgbClr val="FFFF99"/>
    </a:hlink>
    <a:folHlink>
      <a:srgbClr val="FFCC00"/>
    </a:folHlink>
  </a:clrScheme>
</a:themeOverride>
</file>

<file path=ppt/theme/themeOverride3.xml><?xml version="1.0" encoding="utf-8"?>
<a:themeOverride xmlns:a="http://schemas.openxmlformats.org/drawingml/2006/main">
  <a:clrScheme name="Textured 3">
    <a:dk1>
      <a:srgbClr val="4E4E74"/>
    </a:dk1>
    <a:lt1>
      <a:srgbClr val="FFFFFF"/>
    </a:lt1>
    <a:dk2>
      <a:srgbClr val="666699"/>
    </a:dk2>
    <a:lt2>
      <a:srgbClr val="FFFFCC"/>
    </a:lt2>
    <a:accent1>
      <a:srgbClr val="5E5884"/>
    </a:accent1>
    <a:accent2>
      <a:srgbClr val="8AB29D"/>
    </a:accent2>
    <a:accent3>
      <a:srgbClr val="B8B8CA"/>
    </a:accent3>
    <a:accent4>
      <a:srgbClr val="DADADA"/>
    </a:accent4>
    <a:accent5>
      <a:srgbClr val="B6B4C2"/>
    </a:accent5>
    <a:accent6>
      <a:srgbClr val="7DA18E"/>
    </a:accent6>
    <a:hlink>
      <a:srgbClr val="FFFF99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10465</TotalTime>
  <Words>1951</Words>
  <Application>Microsoft Office PowerPoint</Application>
  <PresentationFormat>On-screen Show (4:3)</PresentationFormat>
  <Paragraphs>458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1_Default Design</vt:lpstr>
      <vt:lpstr>3etemplate</vt:lpstr>
      <vt:lpstr>Custom Design</vt:lpstr>
      <vt:lpstr>1_Custom Design</vt:lpstr>
      <vt:lpstr>2_Custom Design</vt:lpstr>
      <vt:lpstr>3_Custom Design</vt:lpstr>
      <vt:lpstr>4_Custom Design</vt:lpstr>
      <vt:lpstr>1_3etemplate</vt:lpstr>
      <vt:lpstr>5_Custom Design</vt:lpstr>
      <vt:lpstr>6_Custom Design</vt:lpstr>
      <vt:lpstr>7_Custom Design</vt:lpstr>
      <vt:lpstr>8_Custom Design</vt:lpstr>
      <vt:lpstr>9_Custom Design</vt:lpstr>
      <vt:lpstr>Textured</vt:lpstr>
      <vt:lpstr>Paper</vt:lpstr>
      <vt:lpstr>Civic</vt:lpstr>
      <vt:lpstr>PowerPoint Presentation</vt:lpstr>
      <vt:lpstr>BETWEEN MONOPOLY AND PERFECT COMPETITION</vt:lpstr>
      <vt:lpstr>Four Types of Market Structure</vt:lpstr>
      <vt:lpstr>MARKETS WITH FEW SELLERS</vt:lpstr>
      <vt:lpstr>A Duopoly Example:</vt:lpstr>
      <vt:lpstr>Demand for Water</vt:lpstr>
      <vt:lpstr>If a Monopoly Market…</vt:lpstr>
      <vt:lpstr>What will the duopoly outcome be?</vt:lpstr>
      <vt:lpstr>Is this an equilibrium outcome?</vt:lpstr>
      <vt:lpstr>A Duopoly Example</vt:lpstr>
      <vt:lpstr>Bertrand Competition</vt:lpstr>
      <vt:lpstr>Cartels</vt:lpstr>
      <vt:lpstr>GAME THEORY AND THE ECONOMICS OF COOPERATION</vt:lpstr>
      <vt:lpstr>GAME THEORY AND THE ECONOMICS OF COOPERATION</vt:lpstr>
      <vt:lpstr>Games</vt:lpstr>
      <vt:lpstr>The Nash Equilibrium</vt:lpstr>
      <vt:lpstr>Example 1: Find the Nash Equilibrium.</vt:lpstr>
      <vt:lpstr>Example 2: Coordination game</vt:lpstr>
      <vt:lpstr>Example 3: The Prisoners’ Dilemma</vt:lpstr>
      <vt:lpstr>The Prisoners’ Dilemma</vt:lpstr>
      <vt:lpstr>The Prisoners’ Dilemma</vt:lpstr>
      <vt:lpstr>The Prisoners’ Dilemma Game</vt:lpstr>
      <vt:lpstr>Dominant Strategy</vt:lpstr>
      <vt:lpstr>Does Kyle have a dominant strategy?</vt:lpstr>
      <vt:lpstr>PowerPoint Presentation</vt:lpstr>
      <vt:lpstr>The Nash Equilibrium</vt:lpstr>
      <vt:lpstr>Is the equilibrium outcome optimum for the prisoners?</vt:lpstr>
      <vt:lpstr>Oligopolies as a Prisoners’ Dilemma</vt:lpstr>
      <vt:lpstr>Jack and Jill’s Duopoly Game </vt:lpstr>
      <vt:lpstr>Jack and Jill Price War Game </vt:lpstr>
      <vt:lpstr>Credible Commitment</vt:lpstr>
      <vt:lpstr>Jack and Jill Price War Game </vt:lpstr>
      <vt:lpstr>Facilitating Practices</vt:lpstr>
      <vt:lpstr>How can firms cooperate?</vt:lpstr>
      <vt:lpstr>PUBLIC POLICY TOWARD OLIGOPOLIES</vt:lpstr>
      <vt:lpstr>Restraint of Trade and the Antitrust Laws</vt:lpstr>
      <vt:lpstr>Controversies over Antitrust Policy</vt:lpstr>
      <vt:lpstr>Controversies over Antitrust Policy </vt:lpstr>
      <vt:lpstr>The FTC and the Effectiveness of Cigarette Advertising Regulations </vt:lpstr>
      <vt:lpstr>The FTC and the Effectiveness of Cigarette Advertising Regulations 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Cronovich</dc:creator>
  <cp:lastModifiedBy>deleteme</cp:lastModifiedBy>
  <cp:revision>189</cp:revision>
  <dcterms:created xsi:type="dcterms:W3CDTF">2004-09-20T14:52:58Z</dcterms:created>
  <dcterms:modified xsi:type="dcterms:W3CDTF">2013-04-01T03:35:42Z</dcterms:modified>
</cp:coreProperties>
</file>