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96" r:id="rId5"/>
    <p:sldId id="295" r:id="rId6"/>
    <p:sldId id="288" r:id="rId7"/>
    <p:sldId id="308" r:id="rId8"/>
    <p:sldId id="289" r:id="rId9"/>
    <p:sldId id="293" r:id="rId10"/>
    <p:sldId id="309" r:id="rId11"/>
    <p:sldId id="310" r:id="rId12"/>
    <p:sldId id="292" r:id="rId13"/>
    <p:sldId id="290" r:id="rId14"/>
    <p:sldId id="291" r:id="rId15"/>
    <p:sldId id="257" r:id="rId16"/>
    <p:sldId id="258" r:id="rId17"/>
    <p:sldId id="259" r:id="rId18"/>
    <p:sldId id="260" r:id="rId19"/>
    <p:sldId id="262" r:id="rId20"/>
    <p:sldId id="263" r:id="rId21"/>
    <p:sldId id="264" r:id="rId22"/>
    <p:sldId id="265" r:id="rId23"/>
    <p:sldId id="266" r:id="rId24"/>
    <p:sldId id="268" r:id="rId25"/>
    <p:sldId id="269" r:id="rId26"/>
    <p:sldId id="270" r:id="rId27"/>
    <p:sldId id="311" r:id="rId28"/>
    <p:sldId id="278" r:id="rId29"/>
    <p:sldId id="283" r:id="rId30"/>
    <p:sldId id="313" r:id="rId31"/>
    <p:sldId id="285" r:id="rId32"/>
    <p:sldId id="298" r:id="rId33"/>
    <p:sldId id="279" r:id="rId34"/>
    <p:sldId id="280" r:id="rId35"/>
    <p:sldId id="306" r:id="rId36"/>
    <p:sldId id="281" r:id="rId37"/>
    <p:sldId id="312" r:id="rId38"/>
    <p:sldId id="314" r:id="rId39"/>
    <p:sldId id="315" r:id="rId40"/>
    <p:sldId id="316" r:id="rId41"/>
    <p:sldId id="317" r:id="rId42"/>
    <p:sldId id="318" r:id="rId43"/>
    <p:sldId id="304" r:id="rId44"/>
    <p:sldId id="319" r:id="rId45"/>
    <p:sldId id="307" r:id="rId46"/>
    <p:sldId id="321" r:id="rId47"/>
    <p:sldId id="322" r:id="rId48"/>
    <p:sldId id="323" r:id="rId49"/>
    <p:sldId id="325" r:id="rId50"/>
    <p:sldId id="326" r:id="rId51"/>
    <p:sldId id="327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12404F2-A726-4AD5-A22B-26D93414DDFB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B9A3C6-1C67-4EA2-9A7F-B346B806FB3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/url?sa=i&amp;rct=j&amp;q=&amp;esrc=s&amp;frm=1&amp;source=images&amp;cd=&amp;cad=rja&amp;docid=JoeCddtucJAODM&amp;tbnid=yxHv2eTwB-HG2M:&amp;ved=0CAUQjRw&amp;url=http://www.csmonitor.com/World/Latest-News-Wires/2012/0625/Egypt-s-Mohamed-Morsi-wants-to-renew-ties-with-Iran&amp;ei=6PQ6UvHOI9e-4AOLkIHIBQ&amp;bvm=bv.52288139,d.dmg&amp;psig=AFQjCNEY_NY0eeAwvJpRiH3V96Zn7vhhtQ&amp;ust=1379681892266460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&amp;imgrefurl=http://r4bia.com/&amp;h=0&amp;w=0&amp;sz=1&amp;tbnid=po7z-vknjd8gjM&amp;tbnh=225&amp;tbnw=225&amp;zoom=1&amp;docid=nR4R8XD3Smm3cM&amp;hl=en&amp;ei=C_U6UrOBHtbI4APEsYCgAg&amp;ved=0CAEQsCU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imgres?imgurl&amp;imgrefurl=http://r4bia.com/&amp;h=0&amp;w=0&amp;sz=1&amp;tbnid=po7z-vknjd8gjM&amp;tbnh=225&amp;tbnw=225&amp;zoom=1&amp;docid=nR4R8XD3Smm3cM&amp;hl=en&amp;ei=C_U6UrOBHtbI4APEsYCgAg&amp;ved=0CAEQsC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imgres?imgurl&amp;imgrefurl=http://r4bia.com/&amp;h=0&amp;w=0&amp;sz=1&amp;tbnid=po7z-vknjd8gjM&amp;tbnh=225&amp;tbnw=225&amp;zoom=1&amp;docid=nR4R8XD3Smm3cM&amp;hl=en&amp;ei=C_U6UrOBHtbI4APEsYCgAg&amp;ved=0CAEQsCU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imgres?imgurl&amp;imgrefurl=http://r4bia.com/&amp;h=0&amp;w=0&amp;sz=1&amp;tbnid=po7z-vknjd8gjM&amp;tbnh=225&amp;tbnw=225&amp;zoom=1&amp;docid=nR4R8XD3Smm3cM&amp;hl=en&amp;ei=C_U6UrOBHtbI4APEsYCgAg&amp;ved=0CAEQsC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3575"/>
            <a:ext cx="7772400" cy="7842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 Facing </a:t>
            </a:r>
            <a:r>
              <a:rPr lang="en-US" dirty="0" smtClean="0"/>
              <a:t>Cities Worldwide</a:t>
            </a:r>
            <a:endParaRPr lang="en-US" dirty="0"/>
          </a:p>
        </p:txBody>
      </p:sp>
      <p:pic>
        <p:nvPicPr>
          <p:cNvPr id="1028" name="Picture 4" descr="C:\Users\rahmed\AppData\Local\Microsoft\Windows\Temporary Internet Files\Content.IE5\HJ8E3GU7\MC90020265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99515"/>
            <a:ext cx="8915400" cy="5001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244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role can US </a:t>
            </a:r>
            <a:r>
              <a:rPr lang="en-US" dirty="0"/>
              <a:t>c</a:t>
            </a:r>
            <a:r>
              <a:rPr lang="en-US" dirty="0" smtClean="0"/>
              <a:t>ities play?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Produce goods or produce ideas?</a:t>
            </a:r>
          </a:p>
          <a:p>
            <a:r>
              <a:rPr lang="en-US" dirty="0" smtClean="0"/>
              <a:t>Comparative advantage?</a:t>
            </a:r>
          </a:p>
          <a:p>
            <a:r>
              <a:rPr lang="en-US" dirty="0" smtClean="0"/>
              <a:t>The rise of the skilled 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82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 of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Rise of Los Angeles</a:t>
            </a:r>
          </a:p>
          <a:p>
            <a:pPr lvl="1"/>
            <a:r>
              <a:rPr lang="en-US" dirty="0" smtClean="0"/>
              <a:t>Weather advantage not proximity to ports or rivers</a:t>
            </a:r>
          </a:p>
          <a:p>
            <a:pPr lvl="1"/>
            <a:r>
              <a:rPr lang="en-US" dirty="0" smtClean="0"/>
              <a:t>Development of trucks, planes automobiles</a:t>
            </a:r>
          </a:p>
          <a:p>
            <a:pPr lvl="1"/>
            <a:r>
              <a:rPr lang="en-US" dirty="0" smtClean="0"/>
              <a:t>Agglomeration of smart people</a:t>
            </a:r>
          </a:p>
          <a:p>
            <a:pPr lvl="1"/>
            <a:r>
              <a:rPr lang="en-US" dirty="0" smtClean="0"/>
              <a:t>Developed around the car</a:t>
            </a:r>
          </a:p>
          <a:p>
            <a:pPr lvl="1"/>
            <a:r>
              <a:rPr lang="en-US" dirty="0" smtClean="0"/>
              <a:t>Relatively less dense (sprawl) </a:t>
            </a:r>
          </a:p>
          <a:p>
            <a:r>
              <a:rPr lang="en-US" dirty="0" smtClean="0"/>
              <a:t>Decline of Detroit</a:t>
            </a:r>
          </a:p>
          <a:p>
            <a:pPr lvl="1"/>
            <a:r>
              <a:rPr lang="en-US" dirty="0" smtClean="0"/>
              <a:t>Reduced significance of location</a:t>
            </a:r>
          </a:p>
          <a:p>
            <a:pPr lvl="1"/>
            <a:r>
              <a:rPr lang="en-US" dirty="0" smtClean="0"/>
              <a:t>Exodus of urban manufacturing</a:t>
            </a:r>
          </a:p>
          <a:p>
            <a:pPr lvl="1"/>
            <a:r>
              <a:rPr lang="en-US" dirty="0" smtClean="0"/>
              <a:t>Urban decline and social distress</a:t>
            </a:r>
          </a:p>
        </p:txBody>
      </p:sp>
    </p:spTree>
    <p:extLst>
      <p:ext uri="{BB962C8B-B14F-4D97-AF65-F5344CB8AC3E}">
        <p14:creationId xmlns:p14="http://schemas.microsoft.com/office/powerpoint/2010/main" val="2247720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skilled 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Rise of the skilled city:</a:t>
            </a:r>
          </a:p>
          <a:p>
            <a:pPr lvl="1"/>
            <a:r>
              <a:rPr lang="en-US" dirty="0" smtClean="0"/>
              <a:t>Location advantage less significant with the death of distance</a:t>
            </a:r>
          </a:p>
          <a:p>
            <a:pPr lvl="1"/>
            <a:r>
              <a:rPr lang="en-US" dirty="0" smtClean="0"/>
              <a:t>Skill level is a predictor of economic success</a:t>
            </a:r>
          </a:p>
          <a:p>
            <a:pPr lvl="2"/>
            <a:r>
              <a:rPr lang="en-US" dirty="0" smtClean="0"/>
              <a:t>Share of adult population with college degrees</a:t>
            </a:r>
          </a:p>
          <a:p>
            <a:pPr lvl="1"/>
            <a:r>
              <a:rPr lang="en-US" dirty="0" smtClean="0"/>
              <a:t>Attract smart people to a given location to generate ideas, e.g., New York</a:t>
            </a:r>
          </a:p>
          <a:p>
            <a:pPr lvl="2"/>
            <a:r>
              <a:rPr lang="en-US" dirty="0"/>
              <a:t>Interaction between academia and practitioners</a:t>
            </a:r>
          </a:p>
          <a:p>
            <a:pPr lvl="2"/>
            <a:r>
              <a:rPr lang="en-US" dirty="0"/>
              <a:t>Better techniques to evaluate risk</a:t>
            </a:r>
          </a:p>
          <a:p>
            <a:pPr lvl="2"/>
            <a:r>
              <a:rPr lang="en-US" dirty="0"/>
              <a:t>Development of financial instruments, e.g., MBS</a:t>
            </a:r>
          </a:p>
          <a:p>
            <a:pPr lvl="1"/>
            <a:r>
              <a:rPr lang="en-US" dirty="0" smtClean="0"/>
              <a:t>Universities play an important role in idea generation</a:t>
            </a:r>
          </a:p>
          <a:p>
            <a:pPr lvl="2"/>
            <a:r>
              <a:rPr lang="en-US" dirty="0" smtClean="0"/>
              <a:t>E.g., Silicon Valley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83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Globalization and the skilled 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Globalization has two effects on the role of cities</a:t>
            </a:r>
          </a:p>
          <a:p>
            <a:pPr lvl="1"/>
            <a:r>
              <a:rPr lang="en-US" dirty="0" smtClean="0"/>
              <a:t>Decline in manufacturing city:  developing countries have a comparative advantage in manufacturing goods</a:t>
            </a:r>
          </a:p>
          <a:p>
            <a:pPr lvl="1"/>
            <a:r>
              <a:rPr lang="en-US" dirty="0" smtClean="0"/>
              <a:t>Rise of the skilled city: return to ideas increases since they will be used worldwide.  This creates incentives for the skilled to locate with other skilled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3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Proximity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Since proximity is important </a:t>
            </a:r>
          </a:p>
          <a:p>
            <a:pPr lvl="1"/>
            <a:r>
              <a:rPr lang="en-US" dirty="0" smtClean="0"/>
              <a:t>to idea generation:</a:t>
            </a:r>
          </a:p>
          <a:p>
            <a:pPr lvl="2"/>
            <a:r>
              <a:rPr lang="en-US" dirty="0" smtClean="0"/>
              <a:t>Centralization of idea generation within a firm</a:t>
            </a:r>
          </a:p>
          <a:p>
            <a:pPr lvl="2"/>
            <a:r>
              <a:rPr lang="en-US" dirty="0" smtClean="0"/>
              <a:t>Agglomeration of firm in one location</a:t>
            </a:r>
          </a:p>
          <a:p>
            <a:pPr lvl="1"/>
            <a:r>
              <a:rPr lang="en-US" dirty="0" smtClean="0"/>
              <a:t>To consumption of services</a:t>
            </a:r>
          </a:p>
          <a:p>
            <a:pPr lvl="2"/>
            <a:r>
              <a:rPr lang="en-US" dirty="0" smtClean="0"/>
              <a:t>E.g., legal, health care education</a:t>
            </a:r>
          </a:p>
          <a:p>
            <a:pPr lvl="2"/>
            <a:endParaRPr lang="en-US" dirty="0"/>
          </a:p>
          <a:p>
            <a:pPr marL="594360" lvl="2" indent="0">
              <a:buNone/>
            </a:pPr>
            <a:r>
              <a:rPr lang="en-US" dirty="0" smtClean="0"/>
              <a:t>Will technological innovation in communication reduce the need for proximity?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3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40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Barry Bluestone, “The Struggle for Skilled Workers”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point/ Questions raised</a:t>
            </a:r>
          </a:p>
          <a:p>
            <a:r>
              <a:rPr lang="en-US" dirty="0" smtClean="0"/>
              <a:t>Policy prescription/ Solution</a:t>
            </a:r>
          </a:p>
          <a:p>
            <a:r>
              <a:rPr lang="en-US" dirty="0" smtClean="0"/>
              <a:t>Key words: </a:t>
            </a:r>
          </a:p>
          <a:p>
            <a:pPr lvl="1"/>
            <a:r>
              <a:rPr lang="en-US" dirty="0" smtClean="0"/>
              <a:t>Aging</a:t>
            </a:r>
          </a:p>
          <a:p>
            <a:pPr lvl="1"/>
            <a:r>
              <a:rPr lang="en-US" dirty="0" smtClean="0"/>
              <a:t>Affordable housing</a:t>
            </a:r>
          </a:p>
          <a:p>
            <a:pPr lvl="1"/>
            <a:r>
              <a:rPr lang="en-US" dirty="0" smtClean="0"/>
              <a:t>Jobs</a:t>
            </a:r>
          </a:p>
          <a:p>
            <a:pPr marL="457200" lvl="1" indent="0">
              <a:buNone/>
            </a:pPr>
            <a:r>
              <a:rPr lang="en-US" i="1" dirty="0" smtClean="0"/>
              <a:t>What is the relationship between them?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1757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 Wonder and Paradox of Urban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Advantages and disadvantages of cities</a:t>
            </a:r>
          </a:p>
          <a:p>
            <a:endParaRPr lang="en-US" dirty="0" smtClean="0"/>
          </a:p>
          <a:p>
            <a:r>
              <a:rPr lang="en-US" dirty="0" smtClean="0"/>
              <a:t>Advantages and disadvantages of suburbs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80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Density and Externalities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Metropolitan areas function in ways that are different in Kind not just of degree</a:t>
            </a:r>
          </a:p>
          <a:p>
            <a:r>
              <a:rPr lang="en-US" dirty="0" smtClean="0"/>
              <a:t>Externalities are more prevalent</a:t>
            </a:r>
            <a:endParaRPr lang="en-US" dirty="0"/>
          </a:p>
        </p:txBody>
      </p:sp>
      <p:pic>
        <p:nvPicPr>
          <p:cNvPr id="2053" name="Picture 5" descr="C:\Users\rahmed\AppData\Local\Microsoft\Windows\Temporary Internet Files\Content.IE5\HJ8E3GU7\MC9000787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115" y="3276600"/>
            <a:ext cx="3224085" cy="302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rahmed\AppData\Local\Microsoft\Windows\Temporary Internet Files\Content.IE5\HJ8E3GU7\MC9000787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315" y="3657600"/>
            <a:ext cx="3224085" cy="302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rahmed\AppData\Local\Microsoft\Windows\Temporary Internet Files\Content.IE5\HJ8E3GU7\MC9000787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3224085" cy="302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rahmed\AppData\Local\Microsoft\Windows\Temporary Internet Files\Content.IE5\HJ8E3GU7\MC9000787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643" y="3962400"/>
            <a:ext cx="3036157" cy="2849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284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Metropolitan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explain the death of cities?</a:t>
            </a:r>
          </a:p>
          <a:p>
            <a:pPr lvl="1"/>
            <a:r>
              <a:rPr lang="en-US" dirty="0"/>
              <a:t>Demographic shifts</a:t>
            </a:r>
          </a:p>
          <a:p>
            <a:pPr lvl="1"/>
            <a:r>
              <a:rPr lang="en-US" dirty="0"/>
              <a:t>Industrial transformation</a:t>
            </a:r>
          </a:p>
          <a:p>
            <a:pPr lvl="1"/>
            <a:r>
              <a:rPr lang="en-US" dirty="0"/>
              <a:t>Spatial Relocation</a:t>
            </a:r>
          </a:p>
          <a:p>
            <a:pPr lvl="1"/>
            <a:r>
              <a:rPr lang="en-US" dirty="0"/>
              <a:t>Public Policy</a:t>
            </a:r>
          </a:p>
          <a:p>
            <a:endParaRPr lang="en-US" dirty="0" smtClean="0"/>
          </a:p>
          <a:p>
            <a:r>
              <a:rPr lang="en-US" dirty="0" smtClean="0"/>
              <a:t>Self reinforcing effects generate extreme outcomes</a:t>
            </a:r>
          </a:p>
        </p:txBody>
      </p:sp>
    </p:spTree>
    <p:extLst>
      <p:ext uri="{BB962C8B-B14F-4D97-AF65-F5344CB8AC3E}">
        <p14:creationId xmlns:p14="http://schemas.microsoft.com/office/powerpoint/2010/main" val="3036394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The Micro Empirics of Agglomeration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Concentration of economic activities</a:t>
            </a:r>
          </a:p>
          <a:p>
            <a:r>
              <a:rPr lang="en-US" dirty="0" smtClean="0"/>
              <a:t>Concentration of individual industries</a:t>
            </a:r>
          </a:p>
          <a:p>
            <a:pPr lvl="1"/>
            <a:r>
              <a:rPr lang="en-US" dirty="0" smtClean="0"/>
              <a:t>Mature vs. developing industries</a:t>
            </a:r>
          </a:p>
          <a:p>
            <a:r>
              <a:rPr lang="en-US" dirty="0" smtClean="0"/>
              <a:t>Questions:</a:t>
            </a:r>
          </a:p>
          <a:p>
            <a:pPr lvl="1"/>
            <a:r>
              <a:rPr lang="en-US" dirty="0" smtClean="0"/>
              <a:t>What industries offer agglomeration economies?</a:t>
            </a:r>
          </a:p>
          <a:p>
            <a:pPr lvl="1"/>
            <a:r>
              <a:rPr lang="en-US" dirty="0" smtClean="0"/>
              <a:t>How widespread geographically?</a:t>
            </a:r>
          </a:p>
          <a:p>
            <a:pPr lvl="1"/>
            <a:r>
              <a:rPr lang="en-US" dirty="0" smtClean="0"/>
              <a:t>Does the effect of agglomeration economies depend on firm size?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8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America’s Urban Origins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Cities played a different role in the 18</a:t>
            </a:r>
            <a:r>
              <a:rPr lang="en-US" baseline="30000" dirty="0" smtClean="0"/>
              <a:t>th</a:t>
            </a:r>
            <a:r>
              <a:rPr lang="en-US" dirty="0" smtClean="0"/>
              <a:t>, 19</a:t>
            </a:r>
            <a:r>
              <a:rPr lang="en-US" baseline="30000" dirty="0" smtClean="0"/>
              <a:t>th</a:t>
            </a:r>
            <a:r>
              <a:rPr lang="en-US" dirty="0" smtClean="0"/>
              <a:t> and 20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endParaRPr lang="en-US" dirty="0"/>
          </a:p>
          <a:p>
            <a:r>
              <a:rPr lang="en-US" dirty="0" smtClean="0"/>
              <a:t>Technological change has been an important factor in determining the role and importance of cities across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357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city’s size and diversity contributes to agglomeration economies through:</a:t>
            </a:r>
          </a:p>
          <a:p>
            <a:pPr lvl="1"/>
            <a:r>
              <a:rPr lang="en-US" dirty="0" smtClean="0"/>
              <a:t>Domestic complementarity (mining and textile)</a:t>
            </a:r>
          </a:p>
          <a:p>
            <a:pPr lvl="1"/>
            <a:r>
              <a:rPr lang="en-US" dirty="0" smtClean="0"/>
              <a:t>Risk reduction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856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Several economists tried to test the existence of agglomeration economies:</a:t>
            </a:r>
          </a:p>
          <a:p>
            <a:r>
              <a:rPr lang="en-US" dirty="0" smtClean="0"/>
              <a:t>Production function: 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i="1" dirty="0" smtClean="0"/>
              <a:t>Y=g(A).f(</a:t>
            </a:r>
            <a:r>
              <a:rPr lang="en-US" i="1" dirty="0" err="1" smtClean="0"/>
              <a:t>l,n,m,k</a:t>
            </a:r>
            <a:r>
              <a:rPr lang="en-US" i="1" dirty="0" smtClean="0"/>
              <a:t>)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here </a:t>
            </a:r>
            <a:r>
              <a:rPr lang="en-US" dirty="0" err="1" smtClean="0"/>
              <a:t>l,n,m</a:t>
            </a:r>
            <a:r>
              <a:rPr lang="en-US" dirty="0" smtClean="0"/>
              <a:t> and k represent land, labor, materials and capital</a:t>
            </a:r>
          </a:p>
          <a:p>
            <a:r>
              <a:rPr lang="en-US" dirty="0" smtClean="0"/>
              <a:t>A: environment, city size or industry size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71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Henderson (1986), Nakamura(1985) and </a:t>
            </a:r>
            <a:r>
              <a:rPr lang="en-US" dirty="0" err="1" smtClean="0"/>
              <a:t>Moomaw</a:t>
            </a:r>
            <a:r>
              <a:rPr lang="en-US" dirty="0" smtClean="0"/>
              <a:t> (1983) find stronger evidence for localization economies than for urbanization economies</a:t>
            </a:r>
          </a:p>
          <a:p>
            <a:r>
              <a:rPr lang="en-US" dirty="0" err="1" smtClean="0"/>
              <a:t>Glaeser</a:t>
            </a:r>
            <a:r>
              <a:rPr lang="en-US" dirty="0" smtClean="0"/>
              <a:t> and Mare(2001) estimate urbanization economies by examining the urban wage premium</a:t>
            </a:r>
          </a:p>
          <a:p>
            <a:r>
              <a:rPr lang="en-US" dirty="0" smtClean="0"/>
              <a:t>Rosenthal and Strange(2003) examine the location decision of new firms</a:t>
            </a:r>
          </a:p>
          <a:p>
            <a:r>
              <a:rPr lang="en-US" dirty="0" smtClean="0"/>
              <a:t>Difficult to be certain about causality</a:t>
            </a:r>
          </a:p>
          <a:p>
            <a:r>
              <a:rPr lang="en-US" dirty="0"/>
              <a:t>Agglomeration economies attenuate with distance</a:t>
            </a:r>
          </a:p>
          <a:p>
            <a:r>
              <a:rPr lang="en-US" dirty="0"/>
              <a:t>Some industries more sensitive than </a:t>
            </a:r>
            <a:r>
              <a:rPr lang="en-US" dirty="0" smtClean="0"/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59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 aspects of a location matter to different industries</a:t>
            </a:r>
          </a:p>
          <a:p>
            <a:r>
              <a:rPr lang="en-US" dirty="0" smtClean="0"/>
              <a:t>Attracting a critical mass</a:t>
            </a:r>
          </a:p>
          <a:p>
            <a:r>
              <a:rPr lang="en-US" dirty="0"/>
              <a:t>T</a:t>
            </a:r>
            <a:r>
              <a:rPr lang="en-US" dirty="0" smtClean="0"/>
              <a:t>hreats to leave a cluster are empty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7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1968: US Cities in decline?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Manufacturing jobs leaving the city</a:t>
            </a:r>
          </a:p>
          <a:p>
            <a:r>
              <a:rPr lang="en-US" dirty="0" smtClean="0"/>
              <a:t>Urban poor trapped in the city</a:t>
            </a:r>
          </a:p>
          <a:p>
            <a:r>
              <a:rPr lang="en-US" dirty="0" smtClean="0"/>
              <a:t>Highway expansion and the exit of the middle class</a:t>
            </a:r>
          </a:p>
          <a:p>
            <a:r>
              <a:rPr lang="en-US" dirty="0" smtClean="0"/>
              <a:t>Weak tax base </a:t>
            </a:r>
          </a:p>
          <a:p>
            <a:r>
              <a:rPr lang="en-US" dirty="0" smtClean="0"/>
              <a:t>Limited educational opportunities for inner city children</a:t>
            </a:r>
          </a:p>
          <a:p>
            <a:r>
              <a:rPr lang="en-US" dirty="0" smtClean="0"/>
              <a:t>Weaker police presence</a:t>
            </a:r>
          </a:p>
          <a:p>
            <a:r>
              <a:rPr lang="en-US" dirty="0" smtClean="0"/>
              <a:t>Higher crime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24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Cities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Manufacturing city to idea driven city</a:t>
            </a:r>
          </a:p>
          <a:p>
            <a:r>
              <a:rPr lang="en-US" dirty="0" smtClean="0"/>
              <a:t>Efficient transportation</a:t>
            </a:r>
          </a:p>
          <a:p>
            <a:r>
              <a:rPr lang="en-US" dirty="0" smtClean="0"/>
              <a:t>Consumer city and amenities</a:t>
            </a:r>
          </a:p>
          <a:p>
            <a:r>
              <a:rPr lang="en-US" dirty="0" smtClean="0"/>
              <a:t>Housing</a:t>
            </a:r>
          </a:p>
          <a:p>
            <a:r>
              <a:rPr lang="en-US" dirty="0" smtClean="0"/>
              <a:t>Urban Poverty</a:t>
            </a:r>
          </a:p>
          <a:p>
            <a:r>
              <a:rPr lang="en-US" dirty="0" smtClean="0"/>
              <a:t>Immigration and labor skill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807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Glaeser</a:t>
            </a:r>
            <a:r>
              <a:rPr lang="en-US" dirty="0" smtClean="0"/>
              <a:t>, Death and Life of 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Growing and dying cities</a:t>
            </a:r>
          </a:p>
          <a:p>
            <a:r>
              <a:rPr lang="en-US" dirty="0" smtClean="0"/>
              <a:t>U(wage, Amenities, Housing)</a:t>
            </a:r>
          </a:p>
          <a:p>
            <a:r>
              <a:rPr lang="en-US" dirty="0" smtClean="0"/>
              <a:t>Wages increase due to agglomeration economies</a:t>
            </a:r>
          </a:p>
          <a:p>
            <a:r>
              <a:rPr lang="en-US" dirty="0" smtClean="0"/>
              <a:t>Sources of agglomeration economies:</a:t>
            </a:r>
          </a:p>
          <a:p>
            <a:pPr lvl="1"/>
            <a:r>
              <a:rPr lang="en-US" dirty="0"/>
              <a:t>Reduced transportation costs due to proximity</a:t>
            </a:r>
          </a:p>
          <a:p>
            <a:pPr lvl="1"/>
            <a:r>
              <a:rPr lang="en-US" dirty="0"/>
              <a:t>Innovation due to proximity to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Will innovation in communication reduce the importance of proximity?</a:t>
            </a:r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5700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3.City Prospects, </a:t>
            </a:r>
            <a:r>
              <a:rPr lang="en-US" dirty="0"/>
              <a:t>C</a:t>
            </a:r>
            <a:r>
              <a:rPr lang="en-US" dirty="0" smtClean="0"/>
              <a:t>ity </a:t>
            </a:r>
            <a:r>
              <a:rPr lang="en-US" dirty="0"/>
              <a:t>P</a:t>
            </a:r>
            <a:r>
              <a:rPr lang="en-US" dirty="0" smtClean="0"/>
              <a:t>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importance of cities in the high speed communication age</a:t>
            </a:r>
          </a:p>
          <a:p>
            <a:r>
              <a:rPr lang="en-US" dirty="0" smtClean="0"/>
              <a:t>Proximity provides</a:t>
            </a:r>
          </a:p>
          <a:p>
            <a:pPr lvl="1"/>
            <a:r>
              <a:rPr lang="en-US" dirty="0" smtClean="0"/>
              <a:t>Face time communication in specialized production</a:t>
            </a:r>
          </a:p>
          <a:p>
            <a:pPr lvl="1"/>
            <a:r>
              <a:rPr lang="en-US" dirty="0" smtClean="0"/>
              <a:t>Efficient consumption of services e.g., legal, health, education</a:t>
            </a:r>
          </a:p>
          <a:p>
            <a:pPr lvl="1"/>
            <a:r>
              <a:rPr lang="en-US" dirty="0" smtClean="0"/>
              <a:t>Opportunities for innovation</a:t>
            </a:r>
          </a:p>
          <a:p>
            <a:pPr lvl="1"/>
            <a:r>
              <a:rPr lang="en-US" dirty="0" smtClean="0"/>
              <a:t>Opportunities to meet new people </a:t>
            </a:r>
            <a:endParaRPr lang="en-US" dirty="0"/>
          </a:p>
          <a:p>
            <a:r>
              <a:rPr lang="en-US" dirty="0" smtClean="0"/>
              <a:t>Innovation in </a:t>
            </a:r>
            <a:r>
              <a:rPr lang="en-US" dirty="0" err="1" smtClean="0"/>
              <a:t>commuication</a:t>
            </a:r>
            <a:r>
              <a:rPr lang="en-US" dirty="0" smtClean="0"/>
              <a:t> changes the benefits from proximity and the effect on proximity is ambiguous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69792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Urbanization and the Less Developed Countries</a:t>
            </a:r>
            <a:endParaRPr lang="en-US" sz="3200" dirty="0"/>
          </a:p>
        </p:txBody>
      </p:sp>
      <p:pic>
        <p:nvPicPr>
          <p:cNvPr id="1030" name="Picture 6" descr="http://www.thecommonwealth.org/Shared_ASP_Files/GFSR.asp?NodeID=184751&amp;AttributeName=FileNa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30500"/>
            <a:ext cx="4495800" cy="336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2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105400" y="3733800"/>
            <a:ext cx="3886200" cy="27432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Urbanization in the developing world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Urbanization: the increase in the population share living in urban areas</a:t>
            </a:r>
          </a:p>
          <a:p>
            <a:r>
              <a:rPr lang="en-US" sz="2400" dirty="0" smtClean="0"/>
              <a:t>Division: Traditional/rural sector vs. Urban/ modern sector</a:t>
            </a:r>
          </a:p>
          <a:p>
            <a:r>
              <a:rPr lang="en-US" sz="2400" dirty="0" smtClean="0"/>
              <a:t>Perception: Urbanization going too fast</a:t>
            </a:r>
          </a:p>
          <a:p>
            <a:pPr lvl="1"/>
            <a:r>
              <a:rPr lang="en-US" sz="2400" dirty="0" smtClean="0"/>
              <a:t>Prevalence of pollution, congestion and crime problems </a:t>
            </a:r>
          </a:p>
        </p:txBody>
      </p:sp>
      <p:pic>
        <p:nvPicPr>
          <p:cNvPr id="1028" name="Picture 4" descr="http://onemansblog.com/wp-content/uploads/2007/12/chinese-pollu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86199"/>
            <a:ext cx="3599240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52600" y="4191000"/>
            <a:ext cx="3962400" cy="2743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ww.irvinehousingblog.com/images/uploads/01%20Property%20Photos%202010-2/parola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343399"/>
            <a:ext cx="3543300" cy="2362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7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America’s Urban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Significance of getting access to raw materials and getting goods to markets</a:t>
            </a:r>
          </a:p>
          <a:p>
            <a:r>
              <a:rPr lang="en-US" dirty="0" smtClean="0"/>
              <a:t>Cities grew around transport hubs. Major cities were on waterways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64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East Asian Cities in India, China and Korea</a:t>
            </a:r>
          </a:p>
          <a:p>
            <a:pPr lvl="1"/>
            <a:r>
              <a:rPr lang="en-US" dirty="0" err="1" smtClean="0"/>
              <a:t>Sriperumbudur</a:t>
            </a:r>
            <a:endParaRPr lang="en-US" dirty="0"/>
          </a:p>
          <a:p>
            <a:pPr lvl="2"/>
            <a:r>
              <a:rPr lang="en-US" dirty="0" smtClean="0"/>
              <a:t>Small village to a city of 100, 000</a:t>
            </a:r>
          </a:p>
          <a:p>
            <a:pPr lvl="2"/>
            <a:r>
              <a:rPr lang="en-US" dirty="0" smtClean="0"/>
              <a:t>Hyundai produced one million cars there</a:t>
            </a:r>
          </a:p>
          <a:p>
            <a:pPr lvl="1"/>
            <a:r>
              <a:rPr lang="en-US" dirty="0" err="1" smtClean="0"/>
              <a:t>Shenzen</a:t>
            </a:r>
            <a:endParaRPr lang="en-US" dirty="0" smtClean="0"/>
          </a:p>
          <a:p>
            <a:pPr lvl="2"/>
            <a:r>
              <a:rPr lang="en-US" dirty="0" smtClean="0"/>
              <a:t>Fishing village to a city of 7 million</a:t>
            </a:r>
          </a:p>
          <a:p>
            <a:pPr lvl="2"/>
            <a:r>
              <a:rPr lang="en-US" dirty="0" smtClean="0"/>
              <a:t>Great port</a:t>
            </a:r>
          </a:p>
          <a:p>
            <a:pPr lvl="1"/>
            <a:r>
              <a:rPr lang="en-US" dirty="0" smtClean="0"/>
              <a:t>Seoul</a:t>
            </a:r>
          </a:p>
          <a:p>
            <a:pPr lvl="2"/>
            <a:r>
              <a:rPr lang="en-US" dirty="0" smtClean="0"/>
              <a:t>Slum ridden place to a city of 7 million</a:t>
            </a:r>
          </a:p>
          <a:p>
            <a:pPr lvl="2"/>
            <a:r>
              <a:rPr lang="en-US" dirty="0" smtClean="0"/>
              <a:t>Largest originator of patents after US, Germany, Japan and Taiwan by 2006</a:t>
            </a:r>
          </a:p>
        </p:txBody>
      </p:sp>
    </p:spTree>
    <p:extLst>
      <p:ext uri="{BB962C8B-B14F-4D97-AF65-F5344CB8AC3E}">
        <p14:creationId xmlns:p14="http://schemas.microsoft.com/office/powerpoint/2010/main" val="4246248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Why do people migrate from rural to urban areas?</a:t>
            </a:r>
          </a:p>
          <a:p>
            <a:r>
              <a:rPr lang="en-US" dirty="0" smtClean="0"/>
              <a:t>Is the urbanization rate </a:t>
            </a:r>
            <a:r>
              <a:rPr lang="en-US" dirty="0"/>
              <a:t>in LDCs </a:t>
            </a:r>
            <a:r>
              <a:rPr lang="en-US" dirty="0" smtClean="0"/>
              <a:t>optimal?</a:t>
            </a:r>
          </a:p>
          <a:p>
            <a:r>
              <a:rPr lang="en-US" dirty="0" smtClean="0"/>
              <a:t>Should the government control rural to urban migration? </a:t>
            </a:r>
          </a:p>
          <a:p>
            <a:r>
              <a:rPr lang="en-US" dirty="0" smtClean="0"/>
              <a:t>What are some successful urbanization strategies?</a:t>
            </a:r>
          </a:p>
          <a:p>
            <a:r>
              <a:rPr lang="en-US" dirty="0" smtClean="0"/>
              <a:t>How does globalization affect cities in developing countries?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000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Stylized facts about urbanization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Demographic transition</a:t>
            </a:r>
          </a:p>
          <a:p>
            <a:pPr lvl="1"/>
            <a:r>
              <a:rPr lang="en-US" dirty="0" smtClean="0"/>
              <a:t>High birth and death rates – low migration</a:t>
            </a:r>
          </a:p>
          <a:p>
            <a:pPr lvl="1"/>
            <a:r>
              <a:rPr lang="en-US" dirty="0" smtClean="0"/>
              <a:t>High birth and low death – high migration</a:t>
            </a:r>
          </a:p>
          <a:p>
            <a:pPr lvl="1"/>
            <a:r>
              <a:rPr lang="en-US" dirty="0" smtClean="0"/>
              <a:t>Low birth and low death – low migration </a:t>
            </a:r>
          </a:p>
          <a:p>
            <a:r>
              <a:rPr lang="en-US" dirty="0" smtClean="0"/>
              <a:t>About 40% of urban growth due to migration, the rest due to natural causes</a:t>
            </a:r>
          </a:p>
          <a:p>
            <a:r>
              <a:rPr lang="en-US" dirty="0" smtClean="0"/>
              <a:t>Migration due to better economic opportunities</a:t>
            </a:r>
          </a:p>
          <a:p>
            <a:r>
              <a:rPr lang="en-US" dirty="0" smtClean="0"/>
              <a:t>Improvement in Agricultural productivity requires less workers on farms</a:t>
            </a:r>
          </a:p>
          <a:p>
            <a:r>
              <a:rPr lang="en-US" dirty="0" smtClean="0"/>
              <a:t>Urbanization is the road to economic progress</a:t>
            </a:r>
          </a:p>
          <a:p>
            <a:r>
              <a:rPr lang="en-US" dirty="0"/>
              <a:t>Most urbanization happens before a country gets to $5000 per capita </a:t>
            </a:r>
            <a:r>
              <a:rPr lang="en-US" dirty="0" smtClean="0"/>
              <a:t>income</a:t>
            </a:r>
          </a:p>
          <a:p>
            <a:r>
              <a:rPr lang="en-US" dirty="0" smtClean="0"/>
              <a:t>urbanization  places a large financial burden on urban governments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4360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Urbanization DCs </a:t>
            </a:r>
            <a:r>
              <a:rPr lang="en-US" dirty="0" err="1" smtClean="0">
                <a:solidFill>
                  <a:schemeClr val="tx1"/>
                </a:solidFill>
              </a:rPr>
              <a:t>vs</a:t>
            </a:r>
            <a:r>
              <a:rPr lang="en-US" dirty="0" smtClean="0">
                <a:solidFill>
                  <a:schemeClr val="tx1"/>
                </a:solidFill>
              </a:rPr>
              <a:t> LDCs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Today’s urbanization is not </a:t>
            </a:r>
            <a:r>
              <a:rPr lang="en-US" dirty="0" smtClean="0"/>
              <a:t>unprecedented, followed a similar pattern in DCs 1750 to 1950 (First Wave):</a:t>
            </a:r>
          </a:p>
          <a:p>
            <a:pPr lvl="1"/>
            <a:r>
              <a:rPr lang="en-US" dirty="0" smtClean="0"/>
              <a:t>Decline in death rates</a:t>
            </a:r>
          </a:p>
          <a:p>
            <a:pPr lvl="1"/>
            <a:r>
              <a:rPr lang="en-US" dirty="0" smtClean="0"/>
              <a:t>Decline in rural population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However, urbanization in LDCs is different from the past experience of DCs in the following</a:t>
            </a:r>
          </a:p>
          <a:p>
            <a:pPr lvl="1"/>
            <a:r>
              <a:rPr lang="en-US" dirty="0" smtClean="0"/>
              <a:t>Faster</a:t>
            </a:r>
          </a:p>
          <a:p>
            <a:pPr lvl="1"/>
            <a:r>
              <a:rPr lang="en-US" dirty="0" smtClean="0"/>
              <a:t>Larger population </a:t>
            </a:r>
            <a:endParaRPr lang="en-US" dirty="0"/>
          </a:p>
          <a:p>
            <a:pPr lvl="1"/>
            <a:r>
              <a:rPr lang="en-US" dirty="0"/>
              <a:t>Lower income levels</a:t>
            </a:r>
          </a:p>
          <a:p>
            <a:pPr lvl="1"/>
            <a:r>
              <a:rPr lang="en-US" dirty="0"/>
              <a:t>Fewer opportunities to colonize new </a:t>
            </a:r>
            <a:r>
              <a:rPr lang="en-US" dirty="0" smtClean="0"/>
              <a:t>frontiers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59807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Is the current rate of urbanization inefficient?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pattern of urbanization in LDCs regarded with dismay:</a:t>
            </a:r>
          </a:p>
          <a:p>
            <a:pPr lvl="1"/>
            <a:r>
              <a:rPr lang="en-US" dirty="0" smtClean="0"/>
              <a:t>Misguided entrepreneurs that concentrate generation of output</a:t>
            </a:r>
          </a:p>
          <a:p>
            <a:pPr lvl="1"/>
            <a:r>
              <a:rPr lang="en-US" dirty="0" smtClean="0"/>
              <a:t>Rural migrants who overestimate the income opportunities, misguided by the bright lights of the city</a:t>
            </a:r>
          </a:p>
          <a:p>
            <a:pPr lvl="1"/>
            <a:r>
              <a:rPr lang="en-US" dirty="0" smtClean="0"/>
              <a:t>High demand for urban infrastructure that could cheaply be provided elsewhere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561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Urban Size in LDCs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theoretical literature is limited</a:t>
            </a:r>
          </a:p>
          <a:p>
            <a:r>
              <a:rPr lang="en-US" dirty="0" smtClean="0"/>
              <a:t>Identify externalities in migration decision</a:t>
            </a:r>
          </a:p>
          <a:p>
            <a:pPr lvl="1"/>
            <a:r>
              <a:rPr lang="en-US" dirty="0" smtClean="0"/>
              <a:t>Individuals </a:t>
            </a:r>
            <a:r>
              <a:rPr lang="en-US" dirty="0"/>
              <a:t>i</a:t>
            </a:r>
            <a:r>
              <a:rPr lang="en-US" dirty="0" smtClean="0"/>
              <a:t>gnore the external cost of their migration</a:t>
            </a:r>
          </a:p>
          <a:p>
            <a:pPr lvl="1"/>
            <a:r>
              <a:rPr lang="en-US" dirty="0" smtClean="0"/>
              <a:t>Cities tend to be large</a:t>
            </a:r>
          </a:p>
          <a:p>
            <a:pPr lvl="1"/>
            <a:r>
              <a:rPr lang="en-US" dirty="0" smtClean="0"/>
              <a:t>Effect magnified by political access and political power of the urban masses that subsidizes urban living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959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policies?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some policy responses of the leaders of LDCs? </a:t>
            </a:r>
          </a:p>
          <a:p>
            <a:pPr lvl="1"/>
            <a:r>
              <a:rPr lang="en-US" dirty="0"/>
              <a:t>Limit size of urban areas</a:t>
            </a:r>
          </a:p>
          <a:p>
            <a:pPr lvl="1"/>
            <a:r>
              <a:rPr lang="en-US" dirty="0"/>
              <a:t>Control migration</a:t>
            </a:r>
          </a:p>
          <a:p>
            <a:pPr lvl="1"/>
            <a:r>
              <a:rPr lang="en-US" dirty="0"/>
              <a:t>Limit the provision of urban infrastructure </a:t>
            </a:r>
          </a:p>
          <a:p>
            <a:pPr lvl="1"/>
            <a:r>
              <a:rPr lang="en-US"/>
              <a:t>Eliminate slums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What should a successful urbanization strategy do?</a:t>
            </a:r>
          </a:p>
        </p:txBody>
      </p:sp>
    </p:spTree>
    <p:extLst>
      <p:ext uri="{BB962C8B-B14F-4D97-AF65-F5344CB8AC3E}">
        <p14:creationId xmlns:p14="http://schemas.microsoft.com/office/powerpoint/2010/main" val="34291032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Good about Slums?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Cities as places of inequality and deprivation??</a:t>
            </a:r>
          </a:p>
          <a:p>
            <a:r>
              <a:rPr lang="en-US" dirty="0"/>
              <a:t>Urban Poverty represents the transition from rural to urban prosperity</a:t>
            </a:r>
          </a:p>
          <a:p>
            <a:r>
              <a:rPr lang="en-US" dirty="0" smtClean="0"/>
              <a:t>Cities attract rural poor</a:t>
            </a:r>
          </a:p>
          <a:p>
            <a:r>
              <a:rPr lang="en-US" dirty="0" smtClean="0"/>
              <a:t>Mega cities are not too big and limiting their growth would cause more harm than gain</a:t>
            </a:r>
          </a:p>
          <a:p>
            <a:r>
              <a:rPr lang="en-US" dirty="0" smtClean="0"/>
              <a:t>Policy makers should not attempt to eliminate slums but rather allow the poor access to urban opportunities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764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Good about Slums?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Migration stresses urban infrastructure, but</a:t>
            </a:r>
          </a:p>
          <a:p>
            <a:pPr lvl="1"/>
            <a:r>
              <a:rPr lang="en-US" dirty="0" smtClean="0"/>
              <a:t>Migrants bring new ideas (external gains)</a:t>
            </a:r>
          </a:p>
          <a:p>
            <a:pPr lvl="1"/>
            <a:r>
              <a:rPr lang="en-US" dirty="0" smtClean="0"/>
              <a:t>Migrants realize private gains</a:t>
            </a:r>
          </a:p>
          <a:p>
            <a:r>
              <a:rPr lang="en-US" dirty="0" smtClean="0"/>
              <a:t>Ghettos in America</a:t>
            </a:r>
          </a:p>
          <a:p>
            <a:pPr lvl="1"/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pPr lvl="1"/>
            <a:r>
              <a:rPr lang="en-US" dirty="0" smtClean="0"/>
              <a:t>Irish immigrants and African American</a:t>
            </a:r>
          </a:p>
          <a:p>
            <a:pPr lvl="1"/>
            <a:r>
              <a:rPr lang="en-US" dirty="0" smtClean="0"/>
              <a:t>Walls barring people access to the city</a:t>
            </a:r>
          </a:p>
          <a:p>
            <a:pPr lvl="1"/>
            <a:r>
              <a:rPr lang="en-US" dirty="0" smtClean="0"/>
              <a:t>Segregation persists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73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558" y="1600200"/>
            <a:ext cx="8288641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Challenges facing less developed countries 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Poverty per se not the problem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Property not owned in a way to generate value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Weak legal system that  cannot define ownership over assets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Economy resembles the Wild West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Industrial revolution and the rural urban migration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Immigrants faced walls that barred them from legality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Becoming legally recognized is costly and time consuming</a:t>
            </a:r>
          </a:p>
          <a:p>
            <a:pPr marL="448056" lvl="1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smtClean="0">
                <a:solidFill>
                  <a:srgbClr val="FFC000"/>
                </a:solidFill>
              </a:rPr>
              <a:t>The Mystery of Capital</a:t>
            </a:r>
            <a:endParaRPr lang="en-US" b="1" dirty="0">
              <a:solidFill>
                <a:srgbClr val="FFC000"/>
              </a:solidFill>
            </a:endParaRPr>
          </a:p>
        </p:txBody>
      </p:sp>
      <p:pic>
        <p:nvPicPr>
          <p:cNvPr id="1147906" name="Picture 2" descr="http://www.unc.edu/news/pics/visiting/de_soto_hernan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1864" y="407766"/>
            <a:ext cx="1668719" cy="195443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578" y="2686908"/>
            <a:ext cx="1454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none" dirty="0" smtClean="0"/>
              <a:t>Hernando De Soto</a:t>
            </a:r>
            <a:endParaRPr lang="en-US" sz="1200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556065" y="6227802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latin typeface="Times New Roman" pitchFamily="18" charset="0"/>
                <a:cs typeface="Times New Roman" pitchFamily="18" charset="0"/>
              </a:rPr>
              <a:t>Soto, H. (2000). The Mystery of Capital. Basic Books</a:t>
            </a:r>
            <a:endParaRPr lang="en-US" sz="1600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15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America’s Urban Origins</a:t>
            </a:r>
            <a:endParaRPr lang="en-US" dirty="0"/>
          </a:p>
        </p:txBody>
      </p:sp>
      <p:pic>
        <p:nvPicPr>
          <p:cNvPr id="1026" name="Picture 2" descr="http://transportationfortomorrow.com/images/final_report/ex_3_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18722"/>
            <a:ext cx="7848600" cy="48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1717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558" y="1600200"/>
            <a:ext cx="8288641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Capital is created through saving or borrowing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While the benefit from capital investment (in terms of production created over time) can exceed the cost, lenders are reluctant to lend money for capital investment in the absence of a collateral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developed countries, assets (or properties) lead two parallel lives.  They serve an immediate purpose and they act as collateral for loans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developing countries assets can not create capital because of undefined property rights.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result is $9.3 trillions in dead capital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Dead Capital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065" y="6227802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latin typeface="Times New Roman" pitchFamily="18" charset="0"/>
                <a:cs typeface="Times New Roman" pitchFamily="18" charset="0"/>
              </a:rPr>
              <a:t>Soto, H. (2000). The Mystery of Capital. Basic Books</a:t>
            </a:r>
            <a:endParaRPr lang="en-US" sz="1600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50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9900"/>
                </a:solidFill>
              </a:rPr>
              <a:t>Informal Ownership</a:t>
            </a: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Why not have a property rights system?</a:t>
            </a:r>
          </a:p>
          <a:p>
            <a:r>
              <a:rPr lang="en-US" dirty="0" smtClean="0"/>
              <a:t>Government </a:t>
            </a:r>
            <a:r>
              <a:rPr lang="en-US" dirty="0"/>
              <a:t>bureaucracy makes it costly for </a:t>
            </a:r>
            <a:r>
              <a:rPr lang="en-US" dirty="0" smtClean="0"/>
              <a:t>individuals and businesses </a:t>
            </a:r>
            <a:r>
              <a:rPr lang="en-US" dirty="0"/>
              <a:t>to obtain legal property rights</a:t>
            </a:r>
          </a:p>
          <a:p>
            <a:r>
              <a:rPr lang="en-US" dirty="0" smtClean="0"/>
              <a:t>The high cost of access to the legal system results in the poor operating in the </a:t>
            </a:r>
            <a:r>
              <a:rPr lang="en-US" dirty="0" smtClean="0">
                <a:solidFill>
                  <a:srgbClr val="FF0000"/>
                </a:solidFill>
              </a:rPr>
              <a:t>extralegal system </a:t>
            </a:r>
            <a:r>
              <a:rPr lang="en-US" dirty="0" smtClean="0"/>
              <a:t>where land </a:t>
            </a:r>
            <a:r>
              <a:rPr lang="en-US" dirty="0"/>
              <a:t>and goods are owned informally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065" y="6227802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latin typeface="Times New Roman" pitchFamily="18" charset="0"/>
                <a:cs typeface="Times New Roman" pitchFamily="18" charset="0"/>
              </a:rPr>
              <a:t>Soto, H. (2000). The Mystery of Capital. Basic Books</a:t>
            </a:r>
            <a:endParaRPr lang="en-US" sz="1600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00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0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0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47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Extra legal businesses </a:t>
            </a:r>
            <a:r>
              <a:rPr lang="en-US" dirty="0"/>
              <a:t>refers to those that are pushed to the underground economy.</a:t>
            </a:r>
          </a:p>
          <a:p>
            <a:r>
              <a:rPr lang="en-US" dirty="0"/>
              <a:t>Extralegal businesses suffer because of</a:t>
            </a:r>
          </a:p>
          <a:p>
            <a:pPr lvl="1"/>
            <a:r>
              <a:rPr lang="en-US" sz="2400" dirty="0"/>
              <a:t>Inability to grow by selling shares</a:t>
            </a:r>
          </a:p>
          <a:p>
            <a:pPr lvl="1"/>
            <a:r>
              <a:rPr lang="en-US" sz="2400" dirty="0"/>
              <a:t>High risks – no limited liability, no insurance</a:t>
            </a:r>
          </a:p>
          <a:p>
            <a:pPr lvl="1"/>
            <a:r>
              <a:rPr lang="en-US" sz="2400" dirty="0"/>
              <a:t>Inability to use property as collateral for loan</a:t>
            </a:r>
          </a:p>
          <a:p>
            <a:pPr lvl="1"/>
            <a:r>
              <a:rPr lang="en-US" sz="2400" dirty="0"/>
              <a:t>Distorting incentives to invest </a:t>
            </a:r>
          </a:p>
          <a:p>
            <a:pPr lvl="1"/>
            <a:r>
              <a:rPr lang="en-US" sz="2400" dirty="0"/>
              <a:t>Many businesses operating at a small scale and thus unable to benefit from economies of scale</a:t>
            </a:r>
          </a:p>
        </p:txBody>
      </p:sp>
      <p:sp>
        <p:nvSpPr>
          <p:cNvPr id="10024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Ctr="0"/>
          <a:lstStyle/>
          <a:p>
            <a:r>
              <a:rPr lang="en-US" sz="4000" dirty="0" smtClean="0">
                <a:solidFill>
                  <a:srgbClr val="FF9900"/>
                </a:solidFill>
              </a:rPr>
              <a:t>Extra Legal Sector</a:t>
            </a:r>
            <a:endParaRPr lang="en-US" sz="4000" dirty="0">
              <a:solidFill>
                <a:srgbClr val="FF99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065" y="6227802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none" dirty="0" smtClean="0">
                <a:latin typeface="Times New Roman" pitchFamily="18" charset="0"/>
                <a:cs typeface="Times New Roman" pitchFamily="18" charset="0"/>
              </a:rPr>
              <a:t>Soto, H. (2000). The Mystery of Capital. Basic Books</a:t>
            </a:r>
            <a:endParaRPr lang="en-US" sz="1600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65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Unsuccessful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Arab </a:t>
            </a:r>
            <a:r>
              <a:rPr lang="en-US" dirty="0"/>
              <a:t>Countries</a:t>
            </a:r>
          </a:p>
          <a:p>
            <a:pPr lvl="1"/>
            <a:r>
              <a:rPr lang="en-US" dirty="0" smtClean="0"/>
              <a:t>Population doubled between 1980 and 2010</a:t>
            </a:r>
          </a:p>
          <a:p>
            <a:pPr lvl="1"/>
            <a:r>
              <a:rPr lang="en-US" dirty="0" smtClean="0"/>
              <a:t>High rates of urbanization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orrupt governments and weak institutions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4910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overview of Egypt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Gained independence from the British rule in 1952</a:t>
            </a:r>
          </a:p>
          <a:p>
            <a:r>
              <a:rPr lang="en-US" dirty="0" smtClean="0"/>
              <a:t>Military rule 1952- 2011 </a:t>
            </a:r>
          </a:p>
          <a:p>
            <a:r>
              <a:rPr lang="en-US" dirty="0" smtClean="0"/>
              <a:t>Corrupt rulers and politicians: very limited competition on the political front</a:t>
            </a:r>
          </a:p>
          <a:p>
            <a:r>
              <a:rPr lang="en-US" dirty="0" smtClean="0"/>
              <a:t>Deterioration in living conditions especially for the poor </a:t>
            </a:r>
          </a:p>
          <a:p>
            <a:r>
              <a:rPr lang="en-US" dirty="0" smtClean="0"/>
              <a:t>Growing gap between the rich and poor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1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Arab </a:t>
            </a:r>
            <a:r>
              <a:rPr lang="en-US" dirty="0" smtClean="0"/>
              <a:t>Spring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result of frustration with urban </a:t>
            </a:r>
            <a:r>
              <a:rPr lang="en-US" dirty="0" smtClean="0"/>
              <a:t>policies</a:t>
            </a:r>
          </a:p>
          <a:p>
            <a:r>
              <a:rPr lang="en-US" dirty="0" smtClean="0"/>
              <a:t>Started in Tunisia and spread to other countries in the region, e.g., Syria, Yemen, Libya, Saudi </a:t>
            </a:r>
            <a:r>
              <a:rPr lang="en-US" dirty="0"/>
              <a:t>Arabia and Bahrain</a:t>
            </a:r>
          </a:p>
          <a:p>
            <a:r>
              <a:rPr lang="en-US" dirty="0"/>
              <a:t>Revolution </a:t>
            </a:r>
            <a:r>
              <a:rPr lang="en-US" dirty="0" smtClean="0"/>
              <a:t>controlled in Saudi Arabia and Bahrain</a:t>
            </a:r>
          </a:p>
          <a:p>
            <a:r>
              <a:rPr lang="en-US" dirty="0" smtClean="0"/>
              <a:t>President ousted in Egypt, Tunisia, Libya and Yemen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66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Democratic Government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Egypt builds a civilian/                                   democratic government:</a:t>
            </a:r>
          </a:p>
          <a:p>
            <a:pPr lvl="1"/>
            <a:r>
              <a:rPr lang="en-US" dirty="0" smtClean="0"/>
              <a:t>Election of a new president,                                                  Muhammad </a:t>
            </a:r>
            <a:r>
              <a:rPr lang="en-US" dirty="0" err="1" smtClean="0"/>
              <a:t>Morsi</a:t>
            </a:r>
            <a:endParaRPr lang="en-US" dirty="0" smtClean="0"/>
          </a:p>
          <a:p>
            <a:pPr lvl="1"/>
            <a:r>
              <a:rPr lang="en-US" dirty="0" smtClean="0"/>
              <a:t>Involving all different segments of society in writing the Constitution</a:t>
            </a:r>
          </a:p>
          <a:p>
            <a:pPr lvl="1"/>
            <a:r>
              <a:rPr lang="en-US" dirty="0" smtClean="0"/>
              <a:t>Electing Parliament members was in progress</a:t>
            </a:r>
          </a:p>
          <a:p>
            <a:r>
              <a:rPr lang="en-US" dirty="0" smtClean="0"/>
              <a:t>Egypt combats corruption and seeks reform</a:t>
            </a:r>
          </a:p>
          <a:p>
            <a:pPr lvl="1"/>
            <a:r>
              <a:rPr lang="en-US" dirty="0" smtClean="0"/>
              <a:t>Re electing cabinet members</a:t>
            </a:r>
          </a:p>
          <a:p>
            <a:pPr lvl="1"/>
            <a:r>
              <a:rPr lang="en-US" dirty="0" smtClean="0"/>
              <a:t>Previous government  and affiliated businessmen were put to trial for corrupt practices</a:t>
            </a:r>
          </a:p>
          <a:p>
            <a:pPr lvl="1"/>
            <a:r>
              <a:rPr lang="en-US" dirty="0" smtClean="0"/>
              <a:t>Economic and political reform</a:t>
            </a:r>
          </a:p>
          <a:p>
            <a:pPr lvl="1"/>
            <a:endParaRPr lang="en-US" dirty="0"/>
          </a:p>
        </p:txBody>
      </p:sp>
      <p:pic>
        <p:nvPicPr>
          <p:cNvPr id="4" name="Picture 2" descr="http://www.csmonitor.com/var/ezflow_site/storage/images/media/content/2012/6-25-12-mohamed-morsi/12947278-1-eng-US/6-25-12-Mohamed-Morsi_full_60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447800"/>
            <a:ext cx="2357438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9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 Coup June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Deep roots of the old corrupt regime</a:t>
            </a:r>
          </a:p>
          <a:p>
            <a:pPr lvl="1"/>
            <a:r>
              <a:rPr lang="en-US" dirty="0" smtClean="0"/>
              <a:t>Remnants of the old regime</a:t>
            </a:r>
          </a:p>
          <a:p>
            <a:pPr lvl="1"/>
            <a:r>
              <a:rPr lang="en-US" dirty="0"/>
              <a:t>Allies of the old regime controlling the media</a:t>
            </a:r>
          </a:p>
          <a:p>
            <a:r>
              <a:rPr lang="en-US" dirty="0" smtClean="0"/>
              <a:t>Foreign interests in bringing down the democratic regime</a:t>
            </a:r>
          </a:p>
          <a:p>
            <a:pPr lvl="1"/>
            <a:r>
              <a:rPr lang="en-US" dirty="0" smtClean="0"/>
              <a:t>Fear that the liberation and reform spread to other countries, e.g., United Arab Emirates  and Saudi Arabia</a:t>
            </a:r>
          </a:p>
          <a:p>
            <a:pPr lvl="1"/>
            <a:r>
              <a:rPr lang="en-US" dirty="0" smtClean="0"/>
              <a:t>Powerful businesses men would lose a lot from enforcing the law</a:t>
            </a:r>
          </a:p>
          <a:p>
            <a:pPr lvl="1"/>
            <a:r>
              <a:rPr lang="en-US" dirty="0" smtClean="0"/>
              <a:t>Fear that an Islamic state flourishes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9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Rabi3a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Supporters of the democratic government gathered in Rabi3a Square (</a:t>
            </a:r>
            <a:r>
              <a:rPr lang="en-US" sz="2400" i="1" dirty="0" smtClean="0"/>
              <a:t>Rabi3 in Arabic means four</a:t>
            </a:r>
            <a:r>
              <a:rPr lang="en-US" dirty="0" smtClean="0"/>
              <a:t>)</a:t>
            </a:r>
          </a:p>
        </p:txBody>
      </p:sp>
      <p:pic>
        <p:nvPicPr>
          <p:cNvPr id="1030" name="Picture 6" descr="http://www.aawsat.net/wp-content/uploads/2013/08/1375964480040412300-e13761350726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1440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s://encrypted-tbn2.gstatic.com/images?q=tbn:ANd9GcTRzJNa11v6i9sr6b4q3Eu6iT1KE00wPf00xqqyYUoIuEBxwXSuxWA_fmj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04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78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Rabi3a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About 2.5 million people for more than a month</a:t>
            </a:r>
          </a:p>
          <a:p>
            <a:r>
              <a:rPr lang="en-US" dirty="0" smtClean="0"/>
              <a:t>The military officers decided to clear this cite of protestors</a:t>
            </a:r>
          </a:p>
        </p:txBody>
      </p:sp>
      <p:pic>
        <p:nvPicPr>
          <p:cNvPr id="4" name="Picture 3" descr="https://encrypted-tbn2.gstatic.com/images?q=tbn:ANd9GcTRzJNa11v6i9sr6b4q3Eu6iT1KE00wPf00xqqyYUoIuEBxwXSuxWA_fmj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04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upload.wikimedia.org/wikipedia/en/thumb/f/ff/Rabaa_Square_before_and_after.jpg/1024px-Rabaa_Square_before_and_aft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9899"/>
            <a:ext cx="9185350" cy="339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32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America’s Urban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Boston: </a:t>
            </a:r>
          </a:p>
          <a:p>
            <a:pPr lvl="1"/>
            <a:r>
              <a:rPr lang="en-US" dirty="0" smtClean="0"/>
              <a:t>development of an export sector, where basic commodities were traded with the south</a:t>
            </a:r>
          </a:p>
          <a:p>
            <a:pPr lvl="1"/>
            <a:r>
              <a:rPr lang="en-US" dirty="0" smtClean="0"/>
              <a:t>Growth in the beginning of the 19</a:t>
            </a:r>
            <a:r>
              <a:rPr lang="en-US" baseline="30000" dirty="0" smtClean="0"/>
              <a:t>th</a:t>
            </a:r>
            <a:r>
              <a:rPr lang="en-US" dirty="0" smtClean="0"/>
              <a:t> century due to its stock of mercantile and sailing knowledge</a:t>
            </a:r>
          </a:p>
          <a:p>
            <a:pPr lvl="1"/>
            <a:r>
              <a:rPr lang="en-US" dirty="0" smtClean="0"/>
              <a:t>A major port due to the development of the hub and spoke shipping system as ships grew larger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6160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Rabi3a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2600 people were killed on August 14 the deadliest day in Egypt’s </a:t>
            </a:r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Peaceful protestors including women, children and old people were bombed</a:t>
            </a:r>
          </a:p>
          <a:p>
            <a:pPr lvl="1"/>
            <a:r>
              <a:rPr lang="en-US" dirty="0" smtClean="0"/>
              <a:t>Some of the injured protestors were burnt alive others were denied any medical care by hospitals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According to the Human Right Watch this was “the </a:t>
            </a:r>
            <a:r>
              <a:rPr lang="en-US" dirty="0"/>
              <a:t>most </a:t>
            </a:r>
            <a:r>
              <a:rPr lang="en-US" dirty="0" smtClean="0"/>
              <a:t>serious incident of mass unlawful killing in </a:t>
            </a:r>
            <a:r>
              <a:rPr lang="en-US" dirty="0"/>
              <a:t>modern Egyptian </a:t>
            </a:r>
            <a:r>
              <a:rPr lang="en-US" dirty="0" smtClean="0"/>
              <a:t>history”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https://encrypted-tbn2.gstatic.com/images?q=tbn:ANd9GcTRzJNa11v6i9sr6b4q3Eu6iT1KE00wPf00xqqyYUoIuEBxwXSuxWA_fmj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04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34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encrypted-tbn2.gstatic.com/images?q=tbn:ANd9GcTRzJNa11v6i9sr6b4q3Eu6iT1KE00wPf00xqqyYUoIuEBxwXSuxWA_fmj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410" y="1524000"/>
            <a:ext cx="44196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12390" y="5791200"/>
            <a:ext cx="39982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Democracy for Egypt</a:t>
            </a:r>
            <a:endParaRPr lang="en-US" sz="3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dirty="0" smtClean="0"/>
              <a:t>The Revolution Continues</a:t>
            </a:r>
            <a:endParaRPr lang="en-US" dirty="0"/>
          </a:p>
        </p:txBody>
      </p:sp>
      <p:pic>
        <p:nvPicPr>
          <p:cNvPr id="1026" name="Picture 2" descr="Anti-coup alliance 'holding on to constitutional legitimacy'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87234"/>
            <a:ext cx="3971925" cy="446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2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America’s Urban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York: </a:t>
            </a:r>
          </a:p>
          <a:p>
            <a:pPr lvl="1"/>
            <a:r>
              <a:rPr lang="en-US" dirty="0" smtClean="0"/>
              <a:t>Was larger </a:t>
            </a:r>
            <a:r>
              <a:rPr lang="en-US" dirty="0"/>
              <a:t>than </a:t>
            </a:r>
            <a:r>
              <a:rPr lang="en-US" dirty="0" smtClean="0"/>
              <a:t>Boston by 1790. </a:t>
            </a:r>
            <a:endParaRPr lang="en-US" dirty="0"/>
          </a:p>
          <a:p>
            <a:pPr lvl="1"/>
            <a:r>
              <a:rPr lang="en-US" dirty="0"/>
              <a:t>Better access to a network of rivers, deep water ports, direct access to the sea, less ice water</a:t>
            </a:r>
          </a:p>
          <a:p>
            <a:pPr lvl="1"/>
            <a:r>
              <a:rPr lang="en-US" dirty="0"/>
              <a:t>Natural hub for the cross Atlantic </a:t>
            </a:r>
            <a:r>
              <a:rPr lang="en-US" dirty="0" smtClean="0"/>
              <a:t>trade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139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advent of the industrial revolution </a:t>
            </a:r>
            <a:r>
              <a:rPr lang="en-US" dirty="0" smtClean="0"/>
              <a:t>brought manufacturing to cities</a:t>
            </a:r>
          </a:p>
          <a:p>
            <a:pPr lvl="1"/>
            <a:r>
              <a:rPr lang="en-US" dirty="0" smtClean="0"/>
              <a:t>From small workshops to centralized factories</a:t>
            </a:r>
          </a:p>
          <a:p>
            <a:pPr lvl="1"/>
            <a:r>
              <a:rPr lang="en-US" dirty="0" smtClean="0"/>
              <a:t>Examples: garment industry in New York and Cars in Detroit</a:t>
            </a:r>
          </a:p>
          <a:p>
            <a:pPr lvl="1"/>
            <a:r>
              <a:rPr lang="en-US" dirty="0" smtClean="0"/>
              <a:t>Growth of cities through mainly the creation of unskilled jobs</a:t>
            </a:r>
          </a:p>
          <a:p>
            <a:pPr lvl="1"/>
            <a:r>
              <a:rPr lang="en-US" dirty="0" smtClean="0"/>
              <a:t>Goods were shipped to markets through rivers or railroads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5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Exodus of Urban 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mid 20</a:t>
            </a:r>
            <a:r>
              <a:rPr lang="en-US" baseline="30000" dirty="0" smtClean="0"/>
              <a:t>th</a:t>
            </a:r>
            <a:r>
              <a:rPr lang="en-US" dirty="0" smtClean="0"/>
              <a:t> century, manufacturing left US cities</a:t>
            </a:r>
          </a:p>
          <a:p>
            <a:r>
              <a:rPr lang="en-US" dirty="0" smtClean="0"/>
              <a:t>Introduction of trucks and cars </a:t>
            </a:r>
          </a:p>
          <a:p>
            <a:r>
              <a:rPr lang="en-US" dirty="0" smtClean="0"/>
              <a:t>Firms locating in suburbs for cheaper land and labor</a:t>
            </a:r>
          </a:p>
          <a:p>
            <a:r>
              <a:rPr lang="en-US" dirty="0" smtClean="0"/>
              <a:t>Established modes of production meant reduced returns to knowledge and reduced the importance of proximity </a:t>
            </a:r>
          </a:p>
          <a:p>
            <a:r>
              <a:rPr lang="en-US" dirty="0" smtClean="0"/>
              <a:t>Globalization</a:t>
            </a:r>
          </a:p>
          <a:p>
            <a:r>
              <a:rPr lang="en-US" dirty="0" smtClean="0"/>
              <a:t>Most US cities troubled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00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Exodus of Urban 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1975 major US cities looked troubled</a:t>
            </a:r>
          </a:p>
          <a:p>
            <a:r>
              <a:rPr lang="en-US" dirty="0" smtClean="0"/>
              <a:t>Loss of jobs</a:t>
            </a:r>
          </a:p>
          <a:p>
            <a:r>
              <a:rPr lang="en-US" dirty="0" smtClean="0"/>
              <a:t>Exodus of the middle income</a:t>
            </a:r>
          </a:p>
          <a:p>
            <a:r>
              <a:rPr lang="en-US" dirty="0" smtClean="0"/>
              <a:t>Weak tax base</a:t>
            </a:r>
          </a:p>
          <a:p>
            <a:r>
              <a:rPr lang="en-US" dirty="0" smtClean="0"/>
              <a:t>Higher crime rate</a:t>
            </a:r>
          </a:p>
          <a:p>
            <a:r>
              <a:rPr lang="en-US" dirty="0" smtClean="0"/>
              <a:t>Reduction in urban amenities</a:t>
            </a:r>
          </a:p>
        </p:txBody>
      </p:sp>
    </p:spTree>
    <p:extLst>
      <p:ext uri="{BB962C8B-B14F-4D97-AF65-F5344CB8AC3E}">
        <p14:creationId xmlns:p14="http://schemas.microsoft.com/office/powerpoint/2010/main" val="3219523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16808</TotalTime>
  <Words>2187</Words>
  <Application>Microsoft Office PowerPoint</Application>
  <PresentationFormat>On-screen Show (4:3)</PresentationFormat>
  <Paragraphs>318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Civic</vt:lpstr>
      <vt:lpstr>Challenges Facing Cities Worldwide</vt:lpstr>
      <vt:lpstr>America’s Urban Origins</vt:lpstr>
      <vt:lpstr>America’s Urban Origins</vt:lpstr>
      <vt:lpstr>America’s Urban Origins</vt:lpstr>
      <vt:lpstr>America’s Urban Origins</vt:lpstr>
      <vt:lpstr>America’s Urban Origins</vt:lpstr>
      <vt:lpstr>Manufacturing</vt:lpstr>
      <vt:lpstr>Exodus of Urban Manufacturing</vt:lpstr>
      <vt:lpstr>Exodus of Urban Manufacturing</vt:lpstr>
      <vt:lpstr>What role can US cities play?</vt:lpstr>
      <vt:lpstr>Death of Distance</vt:lpstr>
      <vt:lpstr>The skilled city</vt:lpstr>
      <vt:lpstr>Globalization and the skilled city</vt:lpstr>
      <vt:lpstr>Importance of Proximity</vt:lpstr>
      <vt:lpstr>Barry Bluestone, “The Struggle for Skilled Workers”</vt:lpstr>
      <vt:lpstr>1. The Wonder and Paradox of Urban Life</vt:lpstr>
      <vt:lpstr>Density and Externalities</vt:lpstr>
      <vt:lpstr>Metropolitan Dynamics</vt:lpstr>
      <vt:lpstr>2. The Micro Empirics of Agglomeration</vt:lpstr>
      <vt:lpstr>PowerPoint Presentation</vt:lpstr>
      <vt:lpstr>Empirical Analysis</vt:lpstr>
      <vt:lpstr>Empirical Results</vt:lpstr>
      <vt:lpstr>Policy Implications</vt:lpstr>
      <vt:lpstr>1968: US Cities in decline?</vt:lpstr>
      <vt:lpstr>Making Cities Work</vt:lpstr>
      <vt:lpstr>4. Glaeser, Death and Life of Cities</vt:lpstr>
      <vt:lpstr>3.City Prospects, City Policies</vt:lpstr>
      <vt:lpstr>PowerPoint Presentation</vt:lpstr>
      <vt:lpstr>Urbanization in the developing world</vt:lpstr>
      <vt:lpstr>Successful Examples</vt:lpstr>
      <vt:lpstr>Questions</vt:lpstr>
      <vt:lpstr>Stylized facts about urbanization</vt:lpstr>
      <vt:lpstr>Urbanization DCs vs LDCs</vt:lpstr>
      <vt:lpstr>Is the current rate of urbanization inefficient?</vt:lpstr>
      <vt:lpstr>Urban Size in LDCs</vt:lpstr>
      <vt:lpstr>What policies?</vt:lpstr>
      <vt:lpstr>What is Good about Slums?</vt:lpstr>
      <vt:lpstr>What is Good about Slums?</vt:lpstr>
      <vt:lpstr>The Mystery of Capital</vt:lpstr>
      <vt:lpstr>Dead Capital</vt:lpstr>
      <vt:lpstr>Informal Ownership</vt:lpstr>
      <vt:lpstr>Extra Legal Sector</vt:lpstr>
      <vt:lpstr>Unsuccessful Examples</vt:lpstr>
      <vt:lpstr>Brief overview of Egypt</vt:lpstr>
      <vt:lpstr>Arab Spring</vt:lpstr>
      <vt:lpstr>Democratic Government </vt:lpstr>
      <vt:lpstr>Military Coup June 2013</vt:lpstr>
      <vt:lpstr>Rabi3a</vt:lpstr>
      <vt:lpstr>Rabi3a</vt:lpstr>
      <vt:lpstr>Rabi3a</vt:lpstr>
      <vt:lpstr>The Revolution Continues</vt:lpstr>
    </vt:vector>
  </TitlesOfParts>
  <Company>Trinity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Distributed Computing</dc:creator>
  <cp:lastModifiedBy>deleteme</cp:lastModifiedBy>
  <cp:revision>89</cp:revision>
  <dcterms:created xsi:type="dcterms:W3CDTF">2011-02-01T00:11:34Z</dcterms:created>
  <dcterms:modified xsi:type="dcterms:W3CDTF">2014-09-23T18:52:42Z</dcterms:modified>
</cp:coreProperties>
</file>