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56"/>
  </p:notesMasterIdLst>
  <p:sldIdLst>
    <p:sldId id="256" r:id="rId2"/>
    <p:sldId id="257" r:id="rId3"/>
    <p:sldId id="259" r:id="rId4"/>
    <p:sldId id="260" r:id="rId5"/>
    <p:sldId id="325" r:id="rId6"/>
    <p:sldId id="311" r:id="rId7"/>
    <p:sldId id="312" r:id="rId8"/>
    <p:sldId id="313" r:id="rId9"/>
    <p:sldId id="314" r:id="rId10"/>
    <p:sldId id="316" r:id="rId11"/>
    <p:sldId id="326" r:id="rId12"/>
    <p:sldId id="328" r:id="rId13"/>
    <p:sldId id="361" r:id="rId14"/>
    <p:sldId id="318" r:id="rId15"/>
    <p:sldId id="358" r:id="rId16"/>
    <p:sldId id="359" r:id="rId17"/>
    <p:sldId id="360" r:id="rId18"/>
    <p:sldId id="347" r:id="rId19"/>
    <p:sldId id="348" r:id="rId20"/>
    <p:sldId id="349" r:id="rId21"/>
    <p:sldId id="332" r:id="rId22"/>
    <p:sldId id="333" r:id="rId23"/>
    <p:sldId id="346" r:id="rId24"/>
    <p:sldId id="334" r:id="rId25"/>
    <p:sldId id="335" r:id="rId26"/>
    <p:sldId id="337" r:id="rId27"/>
    <p:sldId id="338" r:id="rId28"/>
    <p:sldId id="339" r:id="rId29"/>
    <p:sldId id="340" r:id="rId30"/>
    <p:sldId id="341" r:id="rId31"/>
    <p:sldId id="342" r:id="rId32"/>
    <p:sldId id="343" r:id="rId33"/>
    <p:sldId id="344" r:id="rId34"/>
    <p:sldId id="345" r:id="rId35"/>
    <p:sldId id="262" r:id="rId36"/>
    <p:sldId id="263" r:id="rId37"/>
    <p:sldId id="264" r:id="rId38"/>
    <p:sldId id="265" r:id="rId39"/>
    <p:sldId id="266" r:id="rId40"/>
    <p:sldId id="267" r:id="rId41"/>
    <p:sldId id="268" r:id="rId42"/>
    <p:sldId id="269" r:id="rId43"/>
    <p:sldId id="352" r:id="rId44"/>
    <p:sldId id="353" r:id="rId45"/>
    <p:sldId id="271" r:id="rId46"/>
    <p:sldId id="276" r:id="rId47"/>
    <p:sldId id="272" r:id="rId48"/>
    <p:sldId id="275" r:id="rId49"/>
    <p:sldId id="277" r:id="rId50"/>
    <p:sldId id="354" r:id="rId51"/>
    <p:sldId id="355" r:id="rId52"/>
    <p:sldId id="356" r:id="rId53"/>
    <p:sldId id="357" r:id="rId54"/>
    <p:sldId id="302" r:id="rId55"/>
  </p:sldIdLst>
  <p:sldSz cx="9144000" cy="6858000" type="screen4x3"/>
  <p:notesSz cx="700405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7163" y="0"/>
            <a:ext cx="3035300" cy="461963"/>
          </a:xfrm>
          <a:prstGeom prst="rect">
            <a:avLst/>
          </a:prstGeom>
        </p:spPr>
        <p:txBody>
          <a:bodyPr vert="horz" lIns="91440" tIns="45720" rIns="91440" bIns="45720" rtlCol="0"/>
          <a:lstStyle>
            <a:lvl1pPr algn="r">
              <a:defRPr sz="1200"/>
            </a:lvl1pPr>
          </a:lstStyle>
          <a:p>
            <a:fld id="{957AA2D3-DF12-481A-BC01-0425ED07FFFA}" type="datetimeFigureOut">
              <a:rPr lang="en-US" smtClean="0"/>
              <a:t>10/13/2014</a:t>
            </a:fld>
            <a:endParaRPr lang="en-US"/>
          </a:p>
        </p:txBody>
      </p:sp>
      <p:sp>
        <p:nvSpPr>
          <p:cNvPr id="4" name="Slide Image Placeholder 3"/>
          <p:cNvSpPr>
            <a:spLocks noGrp="1" noRot="1" noChangeAspect="1"/>
          </p:cNvSpPr>
          <p:nvPr>
            <p:ph type="sldImg" idx="2"/>
          </p:nvPr>
        </p:nvSpPr>
        <p:spPr>
          <a:xfrm>
            <a:off x="1195388" y="692150"/>
            <a:ext cx="4613275" cy="3459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381500"/>
            <a:ext cx="5603875" cy="41497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9825"/>
            <a:ext cx="30353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7163" y="8759825"/>
            <a:ext cx="3035300" cy="461963"/>
          </a:xfrm>
          <a:prstGeom prst="rect">
            <a:avLst/>
          </a:prstGeom>
        </p:spPr>
        <p:txBody>
          <a:bodyPr vert="horz" lIns="91440" tIns="45720" rIns="91440" bIns="45720" rtlCol="0" anchor="b"/>
          <a:lstStyle>
            <a:lvl1pPr algn="r">
              <a:defRPr sz="1200"/>
            </a:lvl1pPr>
          </a:lstStyle>
          <a:p>
            <a:fld id="{50D4C6AB-23FE-49DA-8E8F-4473A51478A4}" type="slidenum">
              <a:rPr lang="en-US" smtClean="0"/>
              <a:t>‹#›</a:t>
            </a:fld>
            <a:endParaRPr lang="en-US"/>
          </a:p>
        </p:txBody>
      </p:sp>
    </p:spTree>
    <p:extLst>
      <p:ext uri="{BB962C8B-B14F-4D97-AF65-F5344CB8AC3E}">
        <p14:creationId xmlns:p14="http://schemas.microsoft.com/office/powerpoint/2010/main" val="818472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ceholder 2"/>
          <p:cNvSpPr>
            <a:spLocks noGrp="1" noRot="1" noChangeAspect="1" noChangeArrowheads="1" noTextEdit="1"/>
          </p:cNvSpPr>
          <p:nvPr>
            <p:ph type="sldImg"/>
          </p:nvPr>
        </p:nvSpPr>
        <p:spPr>
          <a:ln/>
        </p:spPr>
      </p:sp>
      <p:sp>
        <p:nvSpPr>
          <p:cNvPr id="3379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ceholder 2"/>
          <p:cNvSpPr>
            <a:spLocks noGrp="1" noRot="1" noChangeAspect="1" noChangeArrowheads="1" noTextEdit="1"/>
          </p:cNvSpPr>
          <p:nvPr>
            <p:ph type="sldImg"/>
          </p:nvPr>
        </p:nvSpPr>
        <p:spPr>
          <a:ln/>
        </p:spPr>
      </p:sp>
      <p:sp>
        <p:nvSpPr>
          <p:cNvPr id="3481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ceholder 2"/>
          <p:cNvSpPr>
            <a:spLocks noGrp="1" noRot="1" noChangeAspect="1" noChangeArrowheads="1" noTextEdit="1"/>
          </p:cNvSpPr>
          <p:nvPr>
            <p:ph type="sldImg"/>
          </p:nvPr>
        </p:nvSpPr>
        <p:spPr>
          <a:ln/>
        </p:spPr>
      </p:sp>
      <p:sp>
        <p:nvSpPr>
          <p:cNvPr id="3584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ceholder 2"/>
          <p:cNvSpPr>
            <a:spLocks noGrp="1" noRot="1" noChangeAspect="1" noChangeArrowheads="1" noTextEdit="1"/>
          </p:cNvSpPr>
          <p:nvPr>
            <p:ph type="sldImg"/>
          </p:nvPr>
        </p:nvSpPr>
        <p:spPr>
          <a:ln/>
        </p:spPr>
      </p:sp>
      <p:sp>
        <p:nvSpPr>
          <p:cNvPr id="3686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ceholder 2"/>
          <p:cNvSpPr>
            <a:spLocks noGrp="1" noRot="1" noChangeAspect="1" noChangeArrowheads="1" noTextEdit="1"/>
          </p:cNvSpPr>
          <p:nvPr>
            <p:ph type="sldImg"/>
          </p:nvPr>
        </p:nvSpPr>
        <p:spPr>
          <a:ln/>
        </p:spPr>
      </p:sp>
      <p:sp>
        <p:nvSpPr>
          <p:cNvPr id="3891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23BEA565-C14D-4E51-BA3B-40E81E952104}" type="datetimeFigureOut">
              <a:rPr lang="en-US" smtClean="0"/>
              <a:t>10/13/2014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1B4E2B0-C3B3-4A88-B37E-038E87A2E1C2}"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BEA565-C14D-4E51-BA3B-40E81E952104}"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4E2B0-C3B3-4A88-B37E-038E87A2E1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BEA565-C14D-4E51-BA3B-40E81E952104}"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1B4E2B0-C3B3-4A88-B37E-038E87A2E1C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BEA565-C14D-4E51-BA3B-40E81E952104}"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4E2B0-C3B3-4A88-B37E-038E87A2E1C2}"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23BEA565-C14D-4E51-BA3B-40E81E952104}" type="datetimeFigureOut">
              <a:rPr lang="en-US" smtClean="0"/>
              <a:t>10/13/2014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1B4E2B0-C3B3-4A88-B37E-038E87A2E1C2}"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BEA565-C14D-4E51-BA3B-40E81E952104}" type="datetimeFigureOut">
              <a:rPr lang="en-US" smtClean="0"/>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4E2B0-C3B3-4A88-B37E-038E87A2E1C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BEA565-C14D-4E51-BA3B-40E81E952104}" type="datetimeFigureOut">
              <a:rPr lang="en-US" smtClean="0"/>
              <a:t>10/13/2014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4E2B0-C3B3-4A88-B37E-038E87A2E1C2}"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3BEA565-C14D-4E51-BA3B-40E81E952104}" type="datetimeFigureOut">
              <a:rPr lang="en-US" smtClean="0"/>
              <a:t>10/13/2014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4E2B0-C3B3-4A88-B37E-038E87A2E1C2}"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3BEA565-C14D-4E51-BA3B-40E81E952104}" type="datetimeFigureOut">
              <a:rPr lang="en-US" smtClean="0"/>
              <a:t>10/13/2014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4E2B0-C3B3-4A88-B37E-038E87A2E1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BEA565-C14D-4E51-BA3B-40E81E952104}" type="datetimeFigureOut">
              <a:rPr lang="en-US" smtClean="0"/>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1B4E2B0-C3B3-4A88-B37E-038E87A2E1C2}"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BEA565-C14D-4E51-BA3B-40E81E952104}" type="datetimeFigureOut">
              <a:rPr lang="en-US" smtClean="0"/>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4E2B0-C3B3-4A88-B37E-038E87A2E1C2}"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23BEA565-C14D-4E51-BA3B-40E81E952104}" type="datetimeFigureOut">
              <a:rPr lang="en-US" smtClean="0"/>
              <a:t>10/13/2014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1B4E2B0-C3B3-4A88-B37E-038E87A2E1C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rds.yahoo.com/_ylt=A0WTefOfTRNKMWQAh32jzbkF/SIG=12oe8nbtj/EXP=1242865439/**http:/www2.bakersfieldcollege.edu/dmoton/Lorraine%20hansberry.jpg"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rds.yahoo.com/_ylt=A0WTeff4TRNKuIQBdnejzbkF/SIG=129lktrn2/EXP=1242865528/**http:/www.flickr.com/photos/metroblossom/1993676707/" TargetMode="Externa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rds.yahoo.com/_ylt=A0WTefP7TxNKBWgAdROjzbkF/SIG=123d0tahc/EXP=1242866043/**http:/www.flickr.com/photos/joshmt/316125987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n.wikipedia.org/wiki/File:Holc_redlining_1937.jpe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a:t>
            </a:r>
            <a:br>
              <a:rPr lang="en-US" dirty="0" smtClean="0"/>
            </a:br>
            <a:r>
              <a:rPr lang="en-US" dirty="0" smtClean="0"/>
              <a:t>Housing Policies</a:t>
            </a:r>
            <a:endParaRPr lang="en-US" dirty="0"/>
          </a:p>
        </p:txBody>
      </p:sp>
      <p:pic>
        <p:nvPicPr>
          <p:cNvPr id="1028" name="Picture 4" descr="C:\Users\rahmed\AppData\Local\Microsoft\Windows\Temporary Internet Files\Content.IE5\PMH4VAQZ\MC90003899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914400"/>
            <a:ext cx="1713647"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08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Rise of the </a:t>
            </a:r>
            <a:r>
              <a:rPr lang="en-US" dirty="0" smtClean="0"/>
              <a:t>Suburb: Why?</a:t>
            </a:r>
            <a:endParaRPr lang="en-US" dirty="0">
              <a:ea typeface="+mj-ea"/>
              <a:cs typeface="+mj-cs"/>
            </a:endParaRPr>
          </a:p>
        </p:txBody>
      </p:sp>
      <p:sp>
        <p:nvSpPr>
          <p:cNvPr id="18434" name="Content Placeholder 2"/>
          <p:cNvSpPr>
            <a:spLocks noGrp="1"/>
          </p:cNvSpPr>
          <p:nvPr>
            <p:ph idx="1"/>
          </p:nvPr>
        </p:nvSpPr>
        <p:spPr>
          <a:xfrm>
            <a:off x="457200" y="1600200"/>
            <a:ext cx="8229600" cy="2171700"/>
          </a:xfrm>
        </p:spPr>
        <p:txBody>
          <a:bodyPr>
            <a:normAutofit/>
          </a:bodyPr>
          <a:lstStyle/>
          <a:p>
            <a:r>
              <a:rPr lang="en-US" sz="2800" dirty="0" smtClean="0">
                <a:solidFill>
                  <a:schemeClr val="tx1"/>
                </a:solidFill>
                <a:latin typeface="Book Antiqua" pitchFamily="18" charset="0"/>
              </a:rPr>
              <a:t>Availability of complementary goods </a:t>
            </a:r>
          </a:p>
          <a:p>
            <a:pPr lvl="1"/>
            <a:r>
              <a:rPr lang="en-US" sz="2200" dirty="0" smtClean="0">
                <a:solidFill>
                  <a:schemeClr val="tx1"/>
                </a:solidFill>
                <a:latin typeface="Book Antiqua" pitchFamily="18" charset="0"/>
              </a:rPr>
              <a:t>Increasing Automobile Ownership </a:t>
            </a:r>
          </a:p>
          <a:p>
            <a:pPr lvl="1"/>
            <a:r>
              <a:rPr lang="en-US" sz="2200" dirty="0" smtClean="0">
                <a:solidFill>
                  <a:schemeClr val="tx1"/>
                </a:solidFill>
                <a:latin typeface="Book Antiqua" pitchFamily="18" charset="0"/>
              </a:rPr>
              <a:t>Improved Highway system </a:t>
            </a:r>
          </a:p>
          <a:p>
            <a:pPr lvl="1"/>
            <a:r>
              <a:rPr lang="en-US" sz="2200" dirty="0" smtClean="0">
                <a:solidFill>
                  <a:schemeClr val="tx1"/>
                </a:solidFill>
                <a:latin typeface="Book Antiqua" pitchFamily="18" charset="0"/>
              </a:rPr>
              <a:t>Interstate Highway System (Federal-Aid Highway Act of 1956)</a:t>
            </a:r>
          </a:p>
        </p:txBody>
      </p:sp>
      <p:graphicFrame>
        <p:nvGraphicFramePr>
          <p:cNvPr id="18531" name="Group 1123"/>
          <p:cNvGraphicFramePr>
            <a:graphicFrameLocks noGrp="1"/>
          </p:cNvGraphicFramePr>
          <p:nvPr/>
        </p:nvGraphicFramePr>
        <p:xfrm>
          <a:off x="1450975" y="4246563"/>
          <a:ext cx="2581275" cy="1920240"/>
        </p:xfrm>
        <a:graphic>
          <a:graphicData uri="http://schemas.openxmlformats.org/drawingml/2006/table">
            <a:tbl>
              <a:tblPr/>
              <a:tblGrid>
                <a:gridCol w="908050"/>
                <a:gridCol w="1673225"/>
              </a:tblGrid>
              <a:tr h="196850">
                <a:tc>
                  <a:txBody>
                    <a:bodyPr/>
                    <a:lstStyle/>
                    <a:p>
                      <a:pPr marL="136525" marR="0" lvl="0" indent="0" algn="l" defTabSz="914400" rtl="0" eaLnBrk="1" fontAlgn="base" latinLnBrk="0" hangingPunct="1">
                        <a:lnSpc>
                          <a:spcPct val="100000"/>
                        </a:lnSpc>
                        <a:spcBef>
                          <a:spcPct val="20000"/>
                        </a:spcBef>
                        <a:spcAft>
                          <a:spcPct val="0"/>
                        </a:spcAft>
                        <a:buClr>
                          <a:srgbClr val="F9F9F9"/>
                        </a:buClr>
                        <a:buSzPct val="65000"/>
                        <a:buFont typeface="Wingdings 2" pitchFamily="-123" charset="2"/>
                        <a:buNone/>
                        <a:tabLst/>
                      </a:pPr>
                      <a:r>
                        <a:rPr kumimoji="0" lang="en-US" sz="1800" b="0" i="0" u="none" strike="noStrike" cap="none" normalizeH="0" baseline="0">
                          <a:ln>
                            <a:noFill/>
                          </a:ln>
                          <a:solidFill>
                            <a:schemeClr val="tx1"/>
                          </a:solidFill>
                          <a:effectLst/>
                          <a:latin typeface="Book Antiqua" pitchFamily="-123" charset="0"/>
                          <a:ea typeface="ＭＳ Ｐゴシック" pitchFamily="-123" charset="-128"/>
                          <a:cs typeface="ＭＳ Ｐゴシック" pitchFamily="-123" charset="-128"/>
                        </a:rPr>
                        <a:t>1905</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1" fontAlgn="base" latinLnBrk="0" hangingPunct="1">
                        <a:lnSpc>
                          <a:spcPct val="100000"/>
                        </a:lnSpc>
                        <a:spcBef>
                          <a:spcPct val="20000"/>
                        </a:spcBef>
                        <a:spcAft>
                          <a:spcPct val="0"/>
                        </a:spcAft>
                        <a:buClr>
                          <a:srgbClr val="F9F9F9"/>
                        </a:buClr>
                        <a:buSzPct val="65000"/>
                        <a:buFont typeface="Wingdings 2" pitchFamily="-123" charset="2"/>
                        <a:buNone/>
                        <a:tabLst/>
                      </a:pPr>
                      <a:r>
                        <a:rPr kumimoji="0" lang="en-US" sz="1800" b="0" i="0" u="none" strike="noStrike" cap="none" normalizeH="0" baseline="0">
                          <a:ln>
                            <a:noFill/>
                          </a:ln>
                          <a:solidFill>
                            <a:schemeClr val="tx1"/>
                          </a:solidFill>
                          <a:effectLst/>
                          <a:latin typeface="Book Antiqua" pitchFamily="-123" charset="0"/>
                          <a:ea typeface="ＭＳ Ｐゴシック" pitchFamily="-123" charset="-128"/>
                          <a:cs typeface="ＭＳ Ｐゴシック" pitchFamily="-123" charset="-128"/>
                        </a:rPr>
                        <a:t>8,000</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136525" marR="0" lvl="0" indent="0" algn="l" defTabSz="914400" rtl="0" eaLnBrk="1" fontAlgn="base" latinLnBrk="0" hangingPunct="1">
                        <a:lnSpc>
                          <a:spcPct val="100000"/>
                        </a:lnSpc>
                        <a:spcBef>
                          <a:spcPct val="20000"/>
                        </a:spcBef>
                        <a:spcAft>
                          <a:spcPct val="0"/>
                        </a:spcAft>
                        <a:buClr>
                          <a:srgbClr val="F9F9F9"/>
                        </a:buClr>
                        <a:buSzPct val="65000"/>
                        <a:buFont typeface="Wingdings 2" pitchFamily="-123" charset="2"/>
                        <a:buNone/>
                        <a:tabLst/>
                      </a:pPr>
                      <a:r>
                        <a:rPr kumimoji="0" lang="en-US" sz="1800" b="0" i="0" u="none" strike="noStrike" cap="none" normalizeH="0" baseline="0">
                          <a:ln>
                            <a:noFill/>
                          </a:ln>
                          <a:solidFill>
                            <a:schemeClr val="tx1"/>
                          </a:solidFill>
                          <a:effectLst/>
                          <a:latin typeface="Book Antiqua" pitchFamily="-123" charset="0"/>
                          <a:ea typeface="ＭＳ Ｐゴシック" pitchFamily="-123" charset="-128"/>
                          <a:cs typeface="ＭＳ Ｐゴシック" pitchFamily="-123" charset="-128"/>
                        </a:rPr>
                        <a:t>1915</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1" fontAlgn="base" latinLnBrk="0" hangingPunct="1">
                        <a:lnSpc>
                          <a:spcPct val="100000"/>
                        </a:lnSpc>
                        <a:spcBef>
                          <a:spcPct val="20000"/>
                        </a:spcBef>
                        <a:spcAft>
                          <a:spcPct val="0"/>
                        </a:spcAft>
                        <a:buClr>
                          <a:srgbClr val="F9F9F9"/>
                        </a:buClr>
                        <a:buSzPct val="65000"/>
                        <a:buFont typeface="Wingdings 2" pitchFamily="-123" charset="2"/>
                        <a:buNone/>
                        <a:tabLst/>
                      </a:pPr>
                      <a:r>
                        <a:rPr kumimoji="0" lang="en-US" sz="1800" b="0" i="0" u="none" strike="noStrike" cap="none" normalizeH="0" baseline="0">
                          <a:ln>
                            <a:noFill/>
                          </a:ln>
                          <a:solidFill>
                            <a:schemeClr val="tx1"/>
                          </a:solidFill>
                          <a:effectLst/>
                          <a:latin typeface="Book Antiqua" pitchFamily="-123" charset="0"/>
                          <a:ea typeface="ＭＳ Ｐゴシック" pitchFamily="-123" charset="-128"/>
                          <a:cs typeface="ＭＳ Ｐゴシック" pitchFamily="-123" charset="-128"/>
                        </a:rPr>
                        <a:t>2,332,426</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136525" marR="0" lvl="0" indent="0" algn="l" defTabSz="914400" rtl="0" eaLnBrk="1" fontAlgn="base" latinLnBrk="0" hangingPunct="1">
                        <a:lnSpc>
                          <a:spcPct val="100000"/>
                        </a:lnSpc>
                        <a:spcBef>
                          <a:spcPct val="20000"/>
                        </a:spcBef>
                        <a:spcAft>
                          <a:spcPct val="0"/>
                        </a:spcAft>
                        <a:buClr>
                          <a:srgbClr val="F9F9F9"/>
                        </a:buClr>
                        <a:buSzPct val="65000"/>
                        <a:buFont typeface="Wingdings 2" pitchFamily="-123" charset="2"/>
                        <a:buNone/>
                        <a:tabLst/>
                      </a:pPr>
                      <a:r>
                        <a:rPr kumimoji="0" lang="en-US" sz="1800" b="0" i="0" u="none" strike="noStrike" cap="none" normalizeH="0" baseline="0">
                          <a:ln>
                            <a:noFill/>
                          </a:ln>
                          <a:solidFill>
                            <a:schemeClr val="tx1"/>
                          </a:solidFill>
                          <a:effectLst/>
                          <a:latin typeface="Book Antiqua" pitchFamily="-123" charset="0"/>
                          <a:ea typeface="ＭＳ Ｐゴシック" pitchFamily="-123" charset="-128"/>
                          <a:cs typeface="ＭＳ Ｐゴシック" pitchFamily="-123" charset="-128"/>
                        </a:rPr>
                        <a:t>1925</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1" fontAlgn="base" latinLnBrk="0" hangingPunct="1">
                        <a:lnSpc>
                          <a:spcPct val="100000"/>
                        </a:lnSpc>
                        <a:spcBef>
                          <a:spcPct val="20000"/>
                        </a:spcBef>
                        <a:spcAft>
                          <a:spcPct val="0"/>
                        </a:spcAft>
                        <a:buClr>
                          <a:srgbClr val="F9F9F9"/>
                        </a:buClr>
                        <a:buSzPct val="65000"/>
                        <a:buFont typeface="Wingdings 2" pitchFamily="-123" charset="2"/>
                        <a:buNone/>
                        <a:tabLst/>
                      </a:pPr>
                      <a:r>
                        <a:rPr kumimoji="0" lang="en-US" sz="1800" b="0" i="0" u="none" strike="noStrike" cap="none" normalizeH="0" baseline="0">
                          <a:ln>
                            <a:noFill/>
                          </a:ln>
                          <a:solidFill>
                            <a:schemeClr val="tx1"/>
                          </a:solidFill>
                          <a:effectLst/>
                          <a:latin typeface="Book Antiqua" pitchFamily="-123" charset="0"/>
                          <a:ea typeface="ＭＳ Ｐゴシック" pitchFamily="-123" charset="-128"/>
                          <a:cs typeface="ＭＳ Ｐゴシック" pitchFamily="-123" charset="-128"/>
                        </a:rPr>
                        <a:t>17,481,001</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136525" marR="0" lvl="0" indent="0" algn="l" defTabSz="914400" rtl="0" eaLnBrk="1" fontAlgn="base" latinLnBrk="0" hangingPunct="1">
                        <a:lnSpc>
                          <a:spcPct val="100000"/>
                        </a:lnSpc>
                        <a:spcBef>
                          <a:spcPct val="20000"/>
                        </a:spcBef>
                        <a:spcAft>
                          <a:spcPct val="0"/>
                        </a:spcAft>
                        <a:buClr>
                          <a:srgbClr val="F9F9F9"/>
                        </a:buClr>
                        <a:buSzPct val="65000"/>
                        <a:buFont typeface="Wingdings 2" pitchFamily="-123" charset="2"/>
                        <a:buNone/>
                        <a:tabLst/>
                      </a:pPr>
                      <a:r>
                        <a:rPr kumimoji="0" lang="en-US" sz="1800" b="0" i="0" u="none" strike="noStrike" cap="none" normalizeH="0" baseline="0">
                          <a:ln>
                            <a:noFill/>
                          </a:ln>
                          <a:solidFill>
                            <a:schemeClr val="tx1"/>
                          </a:solidFill>
                          <a:effectLst/>
                          <a:latin typeface="Book Antiqua" pitchFamily="-123" charset="0"/>
                          <a:ea typeface="ＭＳ Ｐゴシック" pitchFamily="-123" charset="-128"/>
                          <a:cs typeface="ＭＳ Ｐゴシック" pitchFamily="-123" charset="-128"/>
                        </a:rPr>
                        <a:t>1935</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1" fontAlgn="base" latinLnBrk="0" hangingPunct="1">
                        <a:lnSpc>
                          <a:spcPct val="100000"/>
                        </a:lnSpc>
                        <a:spcBef>
                          <a:spcPct val="20000"/>
                        </a:spcBef>
                        <a:spcAft>
                          <a:spcPct val="0"/>
                        </a:spcAft>
                        <a:buClr>
                          <a:srgbClr val="F9F9F9"/>
                        </a:buClr>
                        <a:buSzPct val="65000"/>
                        <a:buFont typeface="Wingdings 2" pitchFamily="-123" charset="2"/>
                        <a:buNone/>
                        <a:tabLst/>
                      </a:pPr>
                      <a:r>
                        <a:rPr kumimoji="0" lang="en-US" sz="1800" b="0" i="0" u="none" strike="noStrike" cap="none" normalizeH="0" baseline="0">
                          <a:ln>
                            <a:noFill/>
                          </a:ln>
                          <a:solidFill>
                            <a:schemeClr val="tx1"/>
                          </a:solidFill>
                          <a:effectLst/>
                          <a:latin typeface="Book Antiqua" pitchFamily="-123" charset="0"/>
                          <a:ea typeface="ＭＳ Ｐゴシック" pitchFamily="-123" charset="-128"/>
                          <a:cs typeface="ＭＳ Ｐゴシック" pitchFamily="-123" charset="-128"/>
                        </a:rPr>
                        <a:t>22,567,827</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136525" marR="0" lvl="0" indent="0" algn="l" defTabSz="914400" rtl="0" eaLnBrk="1" fontAlgn="base" latinLnBrk="0" hangingPunct="1">
                        <a:lnSpc>
                          <a:spcPct val="100000"/>
                        </a:lnSpc>
                        <a:spcBef>
                          <a:spcPct val="20000"/>
                        </a:spcBef>
                        <a:spcAft>
                          <a:spcPct val="0"/>
                        </a:spcAft>
                        <a:buClr>
                          <a:srgbClr val="F9F9F9"/>
                        </a:buClr>
                        <a:buSzPct val="65000"/>
                        <a:buFont typeface="Wingdings 2" pitchFamily="-123" charset="2"/>
                        <a:buNone/>
                        <a:tabLst/>
                      </a:pPr>
                      <a:r>
                        <a:rPr kumimoji="0" lang="en-US" sz="1800" b="0" i="0" u="none" strike="noStrike" cap="none" normalizeH="0" baseline="0">
                          <a:ln>
                            <a:noFill/>
                          </a:ln>
                          <a:solidFill>
                            <a:schemeClr val="tx1"/>
                          </a:solidFill>
                          <a:effectLst/>
                          <a:latin typeface="Book Antiqua" pitchFamily="-123" charset="0"/>
                          <a:ea typeface="ＭＳ Ｐゴシック" pitchFamily="-123" charset="-128"/>
                          <a:cs typeface="ＭＳ Ｐゴシック" pitchFamily="-123" charset="-128"/>
                        </a:rPr>
                        <a:t>1945</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1" fontAlgn="base" latinLnBrk="0" hangingPunct="1">
                        <a:lnSpc>
                          <a:spcPct val="100000"/>
                        </a:lnSpc>
                        <a:spcBef>
                          <a:spcPct val="20000"/>
                        </a:spcBef>
                        <a:spcAft>
                          <a:spcPct val="0"/>
                        </a:spcAft>
                        <a:buClr>
                          <a:srgbClr val="F9F9F9"/>
                        </a:buClr>
                        <a:buSzPct val="65000"/>
                        <a:buFont typeface="Wingdings 2" pitchFamily="-123" charset="2"/>
                        <a:buNone/>
                        <a:tabLst/>
                      </a:pPr>
                      <a:r>
                        <a:rPr kumimoji="0" lang="en-US" sz="1800" b="0" i="0" u="none" strike="noStrike" cap="none" normalizeH="0" baseline="0">
                          <a:ln>
                            <a:noFill/>
                          </a:ln>
                          <a:solidFill>
                            <a:schemeClr val="tx1"/>
                          </a:solidFill>
                          <a:effectLst/>
                          <a:latin typeface="Book Antiqua" pitchFamily="-123" charset="0"/>
                          <a:ea typeface="ＭＳ Ｐゴシック" pitchFamily="-123" charset="-128"/>
                          <a:cs typeface="ＭＳ Ｐゴシック" pitchFamily="-123" charset="-128"/>
                        </a:rPr>
                        <a:t>25,793,493</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136525" marR="0" lvl="0" indent="0" algn="l" defTabSz="914400" rtl="0" eaLnBrk="1" fontAlgn="base" latinLnBrk="0" hangingPunct="1">
                        <a:lnSpc>
                          <a:spcPct val="100000"/>
                        </a:lnSpc>
                        <a:spcBef>
                          <a:spcPct val="20000"/>
                        </a:spcBef>
                        <a:spcAft>
                          <a:spcPct val="0"/>
                        </a:spcAft>
                        <a:buClr>
                          <a:srgbClr val="F9F9F9"/>
                        </a:buClr>
                        <a:buSzPct val="65000"/>
                        <a:buFont typeface="Wingdings 2" pitchFamily="-123" charset="2"/>
                        <a:buNone/>
                        <a:tabLst/>
                      </a:pPr>
                      <a:r>
                        <a:rPr kumimoji="0" lang="en-US" sz="1800" b="0" i="0" u="none" strike="noStrike" cap="none" normalizeH="0" baseline="0">
                          <a:ln>
                            <a:noFill/>
                          </a:ln>
                          <a:solidFill>
                            <a:schemeClr val="tx1"/>
                          </a:solidFill>
                          <a:effectLst/>
                          <a:latin typeface="Book Antiqua" pitchFamily="-123" charset="0"/>
                          <a:ea typeface="ＭＳ Ｐゴシック" pitchFamily="-123" charset="-128"/>
                          <a:cs typeface="ＭＳ Ｐゴシック" pitchFamily="-123" charset="-128"/>
                        </a:rPr>
                        <a:t>1955</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1" fontAlgn="base" latinLnBrk="0" hangingPunct="1">
                        <a:lnSpc>
                          <a:spcPct val="100000"/>
                        </a:lnSpc>
                        <a:spcBef>
                          <a:spcPct val="20000"/>
                        </a:spcBef>
                        <a:spcAft>
                          <a:spcPct val="0"/>
                        </a:spcAft>
                        <a:buClr>
                          <a:srgbClr val="F9F9F9"/>
                        </a:buClr>
                        <a:buSzPct val="65000"/>
                        <a:buFont typeface="Wingdings 2" pitchFamily="-123" charset="2"/>
                        <a:buNone/>
                        <a:tabLst/>
                      </a:pPr>
                      <a:r>
                        <a:rPr kumimoji="0" lang="en-US" sz="1800" b="0" i="0" u="none" strike="noStrike" cap="none" normalizeH="0" baseline="0">
                          <a:ln>
                            <a:noFill/>
                          </a:ln>
                          <a:solidFill>
                            <a:schemeClr val="tx1"/>
                          </a:solidFill>
                          <a:effectLst/>
                          <a:latin typeface="Book Antiqua" pitchFamily="-123" charset="0"/>
                          <a:ea typeface="ＭＳ Ｐゴシック" pitchFamily="-123" charset="-128"/>
                          <a:cs typeface="ＭＳ Ｐゴシック" pitchFamily="-123" charset="-128"/>
                        </a:rPr>
                        <a:t>52,135,583</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136525" marR="0" lvl="0" indent="0" algn="l" defTabSz="914400" rtl="0" eaLnBrk="1" fontAlgn="base" latinLnBrk="0" hangingPunct="1">
                        <a:lnSpc>
                          <a:spcPct val="100000"/>
                        </a:lnSpc>
                        <a:spcBef>
                          <a:spcPct val="20000"/>
                        </a:spcBef>
                        <a:spcAft>
                          <a:spcPct val="0"/>
                        </a:spcAft>
                        <a:buClr>
                          <a:srgbClr val="F9F9F9"/>
                        </a:buClr>
                        <a:buSzPct val="65000"/>
                        <a:buFont typeface="Wingdings 2" pitchFamily="-123" charset="2"/>
                        <a:buNone/>
                        <a:tabLst/>
                      </a:pPr>
                      <a:r>
                        <a:rPr kumimoji="0" lang="en-US" sz="1800" b="0" i="0" u="none" strike="noStrike" cap="none" normalizeH="0" baseline="0">
                          <a:ln>
                            <a:noFill/>
                          </a:ln>
                          <a:solidFill>
                            <a:schemeClr val="tx1"/>
                          </a:solidFill>
                          <a:effectLst/>
                          <a:latin typeface="Book Antiqua" pitchFamily="-123" charset="0"/>
                          <a:ea typeface="ＭＳ Ｐゴシック" pitchFamily="-123" charset="-128"/>
                          <a:cs typeface="ＭＳ Ｐゴシック" pitchFamily="-123" charset="-128"/>
                        </a:rPr>
                        <a:t>1975</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1" fontAlgn="base" latinLnBrk="0" hangingPunct="1">
                        <a:lnSpc>
                          <a:spcPct val="100000"/>
                        </a:lnSpc>
                        <a:spcBef>
                          <a:spcPct val="20000"/>
                        </a:spcBef>
                        <a:spcAft>
                          <a:spcPct val="0"/>
                        </a:spcAft>
                        <a:buClr>
                          <a:srgbClr val="F9F9F9"/>
                        </a:buClr>
                        <a:buSzPct val="65000"/>
                        <a:buFont typeface="Wingdings 2" pitchFamily="-123" charset="2"/>
                        <a:buNone/>
                        <a:tabLst/>
                      </a:pPr>
                      <a:r>
                        <a:rPr kumimoji="0" lang="en-US" sz="1800" b="0" i="0" u="none" strike="noStrike" cap="none" normalizeH="0" baseline="0">
                          <a:ln>
                            <a:noFill/>
                          </a:ln>
                          <a:solidFill>
                            <a:schemeClr val="tx1"/>
                          </a:solidFill>
                          <a:effectLst/>
                          <a:latin typeface="Book Antiqua" pitchFamily="-123" charset="0"/>
                          <a:ea typeface="ＭＳ Ｐゴシック" pitchFamily="-123" charset="-128"/>
                          <a:cs typeface="ＭＳ Ｐゴシック" pitchFamily="-123" charset="-128"/>
                        </a:rPr>
                        <a:t>106,713,000</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532" name="Text Box 1124"/>
          <p:cNvSpPr txBox="1">
            <a:spLocks noChangeArrowheads="1"/>
          </p:cNvSpPr>
          <p:nvPr/>
        </p:nvSpPr>
        <p:spPr bwMode="auto">
          <a:xfrm>
            <a:off x="904875" y="6186487"/>
            <a:ext cx="4200525" cy="338554"/>
          </a:xfrm>
          <a:prstGeom prst="rect">
            <a:avLst/>
          </a:prstGeom>
          <a:noFill/>
          <a:ln w="9525">
            <a:noFill/>
            <a:miter lim="800000"/>
            <a:headEnd/>
            <a:tailEnd/>
          </a:ln>
        </p:spPr>
        <p:txBody>
          <a:bodyPr>
            <a:prstTxWarp prst="textNoShape">
              <a:avLst/>
            </a:prstTxWarp>
            <a:spAutoFit/>
          </a:bodyPr>
          <a:lstStyle/>
          <a:p>
            <a:pPr>
              <a:spcBef>
                <a:spcPct val="50000"/>
              </a:spcBef>
            </a:pPr>
            <a:r>
              <a:rPr lang="en-US" sz="1600" dirty="0">
                <a:latin typeface="Book Antiqua" pitchFamily="18" charset="0"/>
              </a:rPr>
              <a:t>U.S. Automobile Registrations by Year</a:t>
            </a:r>
          </a:p>
        </p:txBody>
      </p:sp>
      <p:pic>
        <p:nvPicPr>
          <p:cNvPr id="18533" name="Picture 1125" descr="images"/>
          <p:cNvPicPr>
            <a:picLocks noChangeAspect="1" noChangeArrowheads="1"/>
          </p:cNvPicPr>
          <p:nvPr/>
        </p:nvPicPr>
        <p:blipFill>
          <a:blip r:embed="rId3"/>
          <a:srcRect/>
          <a:stretch>
            <a:fillRect/>
          </a:stretch>
        </p:blipFill>
        <p:spPr bwMode="auto">
          <a:xfrm>
            <a:off x="5245100" y="3658373"/>
            <a:ext cx="3365500" cy="2742427"/>
          </a:xfrm>
          <a:prstGeom prst="rect">
            <a:avLst/>
          </a:prstGeom>
          <a:noFill/>
        </p:spPr>
      </p:pic>
    </p:spTree>
    <p:extLst>
      <p:ext uri="{BB962C8B-B14F-4D97-AF65-F5344CB8AC3E}">
        <p14:creationId xmlns:p14="http://schemas.microsoft.com/office/powerpoint/2010/main" val="2026127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a:solidFill>
                  <a:schemeClr val="tx1"/>
                </a:solidFill>
                <a:latin typeface="Book Antiqua" pitchFamily="18" charset="0"/>
                <a:ea typeface="ＭＳ 明朝" pitchFamily="-123" charset="-128"/>
                <a:cs typeface="ＭＳ 明朝" pitchFamily="-123" charset="-128"/>
              </a:rPr>
              <a:t>The government </a:t>
            </a:r>
            <a:r>
              <a:rPr lang="en-US" sz="2800" dirty="0" smtClean="0">
                <a:solidFill>
                  <a:schemeClr val="tx1"/>
                </a:solidFill>
                <a:latin typeface="Book Antiqua" pitchFamily="18" charset="0"/>
                <a:ea typeface="ＭＳ 明朝" pitchFamily="-123" charset="-128"/>
                <a:cs typeface="ＭＳ 明朝" pitchFamily="-123" charset="-128"/>
              </a:rPr>
              <a:t>promoting homeownership</a:t>
            </a:r>
            <a:endParaRPr lang="en-US" sz="2800" dirty="0">
              <a:solidFill>
                <a:schemeClr val="tx1"/>
              </a:solidFill>
              <a:latin typeface="Book Antiqua" pitchFamily="18" charset="0"/>
              <a:ea typeface="ＭＳ 明朝" pitchFamily="-123" charset="-128"/>
              <a:cs typeface="ＭＳ 明朝" pitchFamily="-123" charset="-128"/>
            </a:endParaRPr>
          </a:p>
          <a:p>
            <a:pPr lvl="1"/>
            <a:r>
              <a:rPr lang="en-US" sz="2600" dirty="0" smtClean="0">
                <a:solidFill>
                  <a:schemeClr val="tx1"/>
                </a:solidFill>
                <a:latin typeface="Book Antiqua" pitchFamily="18" charset="0"/>
                <a:ea typeface="ＭＳ 明朝" pitchFamily="-123" charset="-128"/>
                <a:cs typeface="ＭＳ 明朝" pitchFamily="-123" charset="-128"/>
              </a:rPr>
              <a:t>Rationale:</a:t>
            </a:r>
            <a:endParaRPr lang="en-US" sz="2400" dirty="0">
              <a:solidFill>
                <a:schemeClr val="tx1"/>
              </a:solidFill>
              <a:latin typeface="Book Antiqua" pitchFamily="18" charset="0"/>
              <a:ea typeface="ＭＳ 明朝" pitchFamily="-123" charset="-128"/>
              <a:cs typeface="ＭＳ 明朝" pitchFamily="-123" charset="-128"/>
            </a:endParaRPr>
          </a:p>
          <a:p>
            <a:pPr lvl="1"/>
            <a:endParaRPr lang="en-US" sz="2600" dirty="0">
              <a:solidFill>
                <a:schemeClr val="tx1"/>
              </a:solidFill>
              <a:latin typeface="Book Antiqua" pitchFamily="18" charset="0"/>
              <a:ea typeface="ＭＳ 明朝" pitchFamily="-123" charset="-128"/>
              <a:cs typeface="ＭＳ 明朝" pitchFamily="-123" charset="-128"/>
            </a:endParaRPr>
          </a:p>
          <a:p>
            <a:pPr lvl="1"/>
            <a:endParaRPr lang="en-US" sz="2600" dirty="0" smtClean="0">
              <a:solidFill>
                <a:schemeClr val="tx1"/>
              </a:solidFill>
              <a:latin typeface="Book Antiqua" pitchFamily="18" charset="0"/>
              <a:ea typeface="ＭＳ 明朝" pitchFamily="-123" charset="-128"/>
              <a:cs typeface="ＭＳ 明朝" pitchFamily="-123" charset="-128"/>
            </a:endParaRPr>
          </a:p>
          <a:p>
            <a:pPr marL="45720" indent="0">
              <a:buNone/>
            </a:pPr>
            <a:endParaRPr lang="en-US" sz="2800" dirty="0">
              <a:solidFill>
                <a:schemeClr val="tx1"/>
              </a:solidFill>
              <a:latin typeface="Book Antiqua" pitchFamily="18" charset="0"/>
            </a:endParaRPr>
          </a:p>
          <a:p>
            <a:endParaRPr lang="en-US" sz="2800" dirty="0">
              <a:solidFill>
                <a:schemeClr val="tx1"/>
              </a:solidFill>
              <a:latin typeface="Book Antiqua" pitchFamily="18" charset="0"/>
            </a:endParaRPr>
          </a:p>
        </p:txBody>
      </p:sp>
      <p:sp>
        <p:nvSpPr>
          <p:cNvPr id="3" name="Title 2"/>
          <p:cNvSpPr>
            <a:spLocks noGrp="1"/>
          </p:cNvSpPr>
          <p:nvPr>
            <p:ph type="title"/>
          </p:nvPr>
        </p:nvSpPr>
        <p:spPr/>
        <p:txBody>
          <a:bodyPr/>
          <a:lstStyle/>
          <a:p>
            <a:r>
              <a:rPr lang="en-US" dirty="0"/>
              <a:t>Rise of the Suburb: Why?</a:t>
            </a:r>
          </a:p>
        </p:txBody>
      </p:sp>
    </p:spTree>
    <p:extLst>
      <p:ext uri="{BB962C8B-B14F-4D97-AF65-F5344CB8AC3E}">
        <p14:creationId xmlns:p14="http://schemas.microsoft.com/office/powerpoint/2010/main" val="434555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a:solidFill>
                  <a:schemeClr val="tx1"/>
                </a:solidFill>
                <a:latin typeface="Book Antiqua" pitchFamily="18" charset="0"/>
                <a:ea typeface="ＭＳ 明朝" pitchFamily="-123" charset="-128"/>
                <a:cs typeface="ＭＳ 明朝" pitchFamily="-123" charset="-128"/>
              </a:rPr>
              <a:t>The government </a:t>
            </a:r>
            <a:r>
              <a:rPr lang="en-US" sz="2800" dirty="0" smtClean="0">
                <a:solidFill>
                  <a:schemeClr val="tx1"/>
                </a:solidFill>
                <a:latin typeface="Book Antiqua" pitchFamily="18" charset="0"/>
                <a:ea typeface="ＭＳ 明朝" pitchFamily="-123" charset="-128"/>
                <a:cs typeface="ＭＳ 明朝" pitchFamily="-123" charset="-128"/>
              </a:rPr>
              <a:t>promoting homeownership</a:t>
            </a:r>
            <a:endParaRPr lang="en-US" sz="2800" dirty="0">
              <a:solidFill>
                <a:schemeClr val="tx1"/>
              </a:solidFill>
              <a:latin typeface="Book Antiqua" pitchFamily="18" charset="0"/>
              <a:ea typeface="ＭＳ 明朝" pitchFamily="-123" charset="-128"/>
              <a:cs typeface="ＭＳ 明朝" pitchFamily="-123" charset="-128"/>
            </a:endParaRPr>
          </a:p>
          <a:p>
            <a:pPr lvl="1"/>
            <a:r>
              <a:rPr lang="en-US" sz="2600" dirty="0" smtClean="0">
                <a:solidFill>
                  <a:schemeClr val="tx1"/>
                </a:solidFill>
                <a:latin typeface="Book Antiqua" pitchFamily="18" charset="0"/>
                <a:ea typeface="ＭＳ 明朝" pitchFamily="-123" charset="-128"/>
                <a:cs typeface="ＭＳ 明朝" pitchFamily="-123" charset="-128"/>
              </a:rPr>
              <a:t>Mortgage </a:t>
            </a:r>
            <a:r>
              <a:rPr lang="en-US" sz="2600" dirty="0">
                <a:solidFill>
                  <a:schemeClr val="tx1"/>
                </a:solidFill>
                <a:latin typeface="Book Antiqua" pitchFamily="18" charset="0"/>
                <a:ea typeface="ＭＳ 明朝" pitchFamily="-123" charset="-128"/>
                <a:cs typeface="ＭＳ 明朝" pitchFamily="-123" charset="-128"/>
              </a:rPr>
              <a:t>subsidy </a:t>
            </a:r>
            <a:endParaRPr lang="en-US" sz="2600" dirty="0" smtClean="0">
              <a:solidFill>
                <a:schemeClr val="tx1"/>
              </a:solidFill>
              <a:latin typeface="Book Antiqua" pitchFamily="18" charset="0"/>
              <a:ea typeface="ＭＳ 明朝" pitchFamily="-123" charset="-128"/>
              <a:cs typeface="ＭＳ 明朝" pitchFamily="-123" charset="-128"/>
            </a:endParaRPr>
          </a:p>
          <a:p>
            <a:pPr lvl="1"/>
            <a:r>
              <a:rPr lang="en-US" sz="2600" dirty="0" smtClean="0">
                <a:solidFill>
                  <a:schemeClr val="tx1"/>
                </a:solidFill>
                <a:latin typeface="Book Antiqua" pitchFamily="18" charset="0"/>
                <a:ea typeface="ＭＳ 明朝" pitchFamily="-123" charset="-128"/>
                <a:cs typeface="ＭＳ 明朝" pitchFamily="-123" charset="-128"/>
              </a:rPr>
              <a:t>National </a:t>
            </a:r>
            <a:r>
              <a:rPr lang="en-US" sz="2600" dirty="0">
                <a:solidFill>
                  <a:schemeClr val="tx1"/>
                </a:solidFill>
                <a:latin typeface="Book Antiqua" pitchFamily="18" charset="0"/>
                <a:ea typeface="ＭＳ 明朝" pitchFamily="-123" charset="-128"/>
                <a:cs typeface="ＭＳ 明朝" pitchFamily="-123" charset="-128"/>
              </a:rPr>
              <a:t>Housing Act of </a:t>
            </a:r>
            <a:r>
              <a:rPr lang="en-US" sz="2600" dirty="0" smtClean="0">
                <a:solidFill>
                  <a:schemeClr val="tx1"/>
                </a:solidFill>
                <a:latin typeface="Book Antiqua" pitchFamily="18" charset="0"/>
                <a:ea typeface="ＭＳ 明朝" pitchFamily="-123" charset="-128"/>
                <a:cs typeface="ＭＳ 明朝" pitchFamily="-123" charset="-128"/>
              </a:rPr>
              <a:t>1934</a:t>
            </a:r>
          </a:p>
          <a:p>
            <a:pPr lvl="2"/>
            <a:r>
              <a:rPr lang="en-US" sz="2200" dirty="0" smtClean="0">
                <a:solidFill>
                  <a:schemeClr val="tx1"/>
                </a:solidFill>
                <a:latin typeface="Book Antiqua" pitchFamily="18" charset="0"/>
              </a:rPr>
              <a:t>Established Federal Housing Association</a:t>
            </a:r>
          </a:p>
          <a:p>
            <a:pPr lvl="2"/>
            <a:r>
              <a:rPr lang="en-US" sz="2200" dirty="0" smtClean="0">
                <a:solidFill>
                  <a:schemeClr val="tx1"/>
                </a:solidFill>
                <a:latin typeface="Book Antiqua" pitchFamily="18" charset="0"/>
              </a:rPr>
              <a:t>Insures </a:t>
            </a:r>
            <a:r>
              <a:rPr lang="en-US" sz="2200" dirty="0">
                <a:solidFill>
                  <a:schemeClr val="tx1"/>
                </a:solidFill>
                <a:latin typeface="Book Antiqua" pitchFamily="18" charset="0"/>
              </a:rPr>
              <a:t>lenders allowing people to own with </a:t>
            </a:r>
            <a:r>
              <a:rPr lang="en-US" sz="2200" dirty="0" smtClean="0">
                <a:solidFill>
                  <a:schemeClr val="tx1"/>
                </a:solidFill>
                <a:latin typeface="Book Antiqua" pitchFamily="18" charset="0"/>
              </a:rPr>
              <a:t>favorable loan terms</a:t>
            </a:r>
            <a:endParaRPr lang="en-US" sz="2400" dirty="0">
              <a:solidFill>
                <a:schemeClr val="tx1"/>
              </a:solidFill>
              <a:latin typeface="Book Antiqua" pitchFamily="18" charset="0"/>
              <a:ea typeface="ＭＳ 明朝" pitchFamily="-123" charset="-128"/>
              <a:cs typeface="ＭＳ 明朝" pitchFamily="-123" charset="-128"/>
            </a:endParaRPr>
          </a:p>
          <a:p>
            <a:pPr lvl="1"/>
            <a:r>
              <a:rPr lang="en-US" sz="2600" dirty="0">
                <a:solidFill>
                  <a:schemeClr val="tx1"/>
                </a:solidFill>
                <a:latin typeface="Book Antiqua" pitchFamily="18" charset="0"/>
                <a:ea typeface="ＭＳ 明朝" pitchFamily="-123" charset="-128"/>
                <a:cs typeface="ＭＳ 明朝" pitchFamily="-123" charset="-128"/>
              </a:rPr>
              <a:t>Servicemen's Readjustment Act of 1944 (GI Bill</a:t>
            </a:r>
            <a:r>
              <a:rPr lang="en-US" sz="2600" dirty="0" smtClean="0">
                <a:solidFill>
                  <a:schemeClr val="tx1"/>
                </a:solidFill>
                <a:latin typeface="Book Antiqua" pitchFamily="18" charset="0"/>
                <a:ea typeface="ＭＳ 明朝" pitchFamily="-123" charset="-128"/>
                <a:cs typeface="ＭＳ 明朝" pitchFamily="-123" charset="-128"/>
              </a:rPr>
              <a:t>)</a:t>
            </a:r>
          </a:p>
          <a:p>
            <a:pPr lvl="1"/>
            <a:r>
              <a:rPr lang="en-US" sz="2600" dirty="0" smtClean="0">
                <a:solidFill>
                  <a:schemeClr val="tx1"/>
                </a:solidFill>
                <a:latin typeface="Book Antiqua" pitchFamily="18" charset="0"/>
                <a:ea typeface="ＭＳ 明朝" pitchFamily="-123" charset="-128"/>
                <a:cs typeface="ＭＳ 明朝" pitchFamily="-123" charset="-128"/>
              </a:rPr>
              <a:t>Housing </a:t>
            </a:r>
            <a:r>
              <a:rPr lang="en-US" sz="2600" dirty="0">
                <a:solidFill>
                  <a:schemeClr val="tx1"/>
                </a:solidFill>
                <a:latin typeface="Book Antiqua" pitchFamily="18" charset="0"/>
                <a:ea typeface="ＭＳ 明朝" pitchFamily="-123" charset="-128"/>
                <a:cs typeface="ＭＳ 明朝" pitchFamily="-123" charset="-128"/>
              </a:rPr>
              <a:t>Act of </a:t>
            </a:r>
            <a:r>
              <a:rPr lang="en-US" sz="2600" dirty="0" smtClean="0">
                <a:solidFill>
                  <a:schemeClr val="tx1"/>
                </a:solidFill>
                <a:latin typeface="Book Antiqua" pitchFamily="18" charset="0"/>
                <a:ea typeface="ＭＳ 明朝" pitchFamily="-123" charset="-128"/>
                <a:cs typeface="ＭＳ 明朝" pitchFamily="-123" charset="-128"/>
              </a:rPr>
              <a:t>1949</a:t>
            </a:r>
          </a:p>
          <a:p>
            <a:pPr lvl="2"/>
            <a:r>
              <a:rPr lang="en-US" sz="2400" dirty="0" smtClean="0">
                <a:solidFill>
                  <a:schemeClr val="tx1"/>
                </a:solidFill>
                <a:latin typeface="Book Antiqua" pitchFamily="18" charset="0"/>
                <a:ea typeface="ＭＳ 明朝" pitchFamily="-123" charset="-128"/>
                <a:cs typeface="ＭＳ 明朝" pitchFamily="-123" charset="-128"/>
              </a:rPr>
              <a:t>Broadened the role of FHA</a:t>
            </a:r>
            <a:endParaRPr lang="en-US" sz="2400" dirty="0">
              <a:solidFill>
                <a:schemeClr val="tx1"/>
              </a:solidFill>
              <a:latin typeface="Book Antiqua" pitchFamily="18" charset="0"/>
              <a:ea typeface="ＭＳ 明朝" pitchFamily="-123" charset="-128"/>
              <a:cs typeface="ＭＳ 明朝" pitchFamily="-123" charset="-128"/>
            </a:endParaRPr>
          </a:p>
          <a:p>
            <a:pPr lvl="1"/>
            <a:endParaRPr lang="en-US" sz="2600" dirty="0">
              <a:solidFill>
                <a:schemeClr val="tx1"/>
              </a:solidFill>
              <a:latin typeface="Book Antiqua" pitchFamily="18" charset="0"/>
              <a:ea typeface="ＭＳ 明朝" pitchFamily="-123" charset="-128"/>
              <a:cs typeface="ＭＳ 明朝" pitchFamily="-123" charset="-128"/>
            </a:endParaRPr>
          </a:p>
          <a:p>
            <a:pPr lvl="1"/>
            <a:endParaRPr lang="en-US" sz="2600" dirty="0" smtClean="0">
              <a:solidFill>
                <a:schemeClr val="tx1"/>
              </a:solidFill>
              <a:latin typeface="Book Antiqua" pitchFamily="18" charset="0"/>
              <a:ea typeface="ＭＳ 明朝" pitchFamily="-123" charset="-128"/>
              <a:cs typeface="ＭＳ 明朝" pitchFamily="-123" charset="-128"/>
            </a:endParaRPr>
          </a:p>
          <a:p>
            <a:pPr marL="45720" indent="0">
              <a:buNone/>
            </a:pPr>
            <a:endParaRPr lang="en-US" sz="2800" dirty="0">
              <a:solidFill>
                <a:schemeClr val="tx1"/>
              </a:solidFill>
              <a:latin typeface="Book Antiqua" pitchFamily="18" charset="0"/>
            </a:endParaRPr>
          </a:p>
          <a:p>
            <a:endParaRPr lang="en-US" sz="2800" dirty="0">
              <a:solidFill>
                <a:schemeClr val="tx1"/>
              </a:solidFill>
              <a:latin typeface="Book Antiqua" pitchFamily="18" charset="0"/>
            </a:endParaRPr>
          </a:p>
        </p:txBody>
      </p:sp>
      <p:sp>
        <p:nvSpPr>
          <p:cNvPr id="3" name="Title 2"/>
          <p:cNvSpPr>
            <a:spLocks noGrp="1"/>
          </p:cNvSpPr>
          <p:nvPr>
            <p:ph type="title"/>
          </p:nvPr>
        </p:nvSpPr>
        <p:spPr/>
        <p:txBody>
          <a:bodyPr/>
          <a:lstStyle/>
          <a:p>
            <a:r>
              <a:rPr lang="en-US" dirty="0"/>
              <a:t>Rise of the Suburb: Why?</a:t>
            </a:r>
          </a:p>
        </p:txBody>
      </p:sp>
    </p:spTree>
    <p:extLst>
      <p:ext uri="{BB962C8B-B14F-4D97-AF65-F5344CB8AC3E}">
        <p14:creationId xmlns:p14="http://schemas.microsoft.com/office/powerpoint/2010/main" val="319765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the extent of segregation in US metropolitan areas?</a:t>
            </a:r>
          </a:p>
          <a:p>
            <a:r>
              <a:rPr lang="en-US" dirty="0" smtClean="0"/>
              <a:t>To what extent is segregation driven by underlying discriminatory practices?</a:t>
            </a:r>
          </a:p>
          <a:p>
            <a:r>
              <a:rPr lang="en-US" dirty="0" smtClean="0"/>
              <a:t>How did it change over time?</a:t>
            </a:r>
          </a:p>
          <a:p>
            <a:r>
              <a:rPr lang="en-US" dirty="0" smtClean="0"/>
              <a:t>What role did housing policies play?</a:t>
            </a:r>
          </a:p>
          <a:p>
            <a:r>
              <a:rPr lang="en-US" dirty="0" smtClean="0"/>
              <a:t>Why is an integrated society more desirable?</a:t>
            </a:r>
          </a:p>
          <a:p>
            <a:r>
              <a:rPr lang="en-US" dirty="0" smtClean="0"/>
              <a:t>Will segregation lead to the death of cities?</a:t>
            </a:r>
          </a:p>
          <a:p>
            <a:endParaRPr lang="en-US" dirty="0"/>
          </a:p>
        </p:txBody>
      </p:sp>
      <p:sp>
        <p:nvSpPr>
          <p:cNvPr id="3" name="Title 2"/>
          <p:cNvSpPr>
            <a:spLocks noGrp="1"/>
          </p:cNvSpPr>
          <p:nvPr>
            <p:ph type="title"/>
          </p:nvPr>
        </p:nvSpPr>
        <p:spPr/>
        <p:txBody>
          <a:bodyPr/>
          <a:lstStyle/>
          <a:p>
            <a:r>
              <a:rPr lang="en-US" dirty="0" smtClean="0"/>
              <a:t>Segregation</a:t>
            </a:r>
            <a:endParaRPr lang="en-US" dirty="0"/>
          </a:p>
        </p:txBody>
      </p:sp>
    </p:spTree>
    <p:extLst>
      <p:ext uri="{BB962C8B-B14F-4D97-AF65-F5344CB8AC3E}">
        <p14:creationId xmlns:p14="http://schemas.microsoft.com/office/powerpoint/2010/main" val="2064086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Segregation and </a:t>
            </a:r>
            <a:r>
              <a:rPr lang="en-US" dirty="0" smtClean="0">
                <a:ea typeface="+mj-ea"/>
                <a:cs typeface="+mj-cs"/>
              </a:rPr>
              <a:t>Homeownership</a:t>
            </a:r>
            <a:endParaRPr lang="en-US" dirty="0">
              <a:ea typeface="+mj-ea"/>
              <a:cs typeface="+mj-cs"/>
            </a:endParaRPr>
          </a:p>
        </p:txBody>
      </p:sp>
      <p:sp>
        <p:nvSpPr>
          <p:cNvPr id="20482" name="Content Placeholder 2"/>
          <p:cNvSpPr>
            <a:spLocks noGrp="1"/>
          </p:cNvSpPr>
          <p:nvPr>
            <p:ph idx="1"/>
          </p:nvPr>
        </p:nvSpPr>
        <p:spPr/>
        <p:txBody>
          <a:bodyPr>
            <a:normAutofit fontScale="92500" lnSpcReduction="10000"/>
          </a:bodyPr>
          <a:lstStyle/>
          <a:p>
            <a:pPr marL="547688" indent="-411163">
              <a:buClr>
                <a:srgbClr val="F9F9F9"/>
              </a:buClr>
              <a:buSzPct val="65000"/>
              <a:buFont typeface="Wingdings 2" pitchFamily="-123" charset="2"/>
              <a:buChar char=""/>
            </a:pPr>
            <a:r>
              <a:rPr lang="en-US" sz="2600" dirty="0" smtClean="0">
                <a:latin typeface="Book Antiqua" pitchFamily="-123" charset="0"/>
              </a:rPr>
              <a:t>Minority groups had limited access to financial markets thus homeownership </a:t>
            </a:r>
            <a:r>
              <a:rPr lang="en-US" sz="2600" dirty="0">
                <a:latin typeface="Book Antiqua" pitchFamily="-123" charset="0"/>
              </a:rPr>
              <a:t>for minorities </a:t>
            </a:r>
            <a:r>
              <a:rPr lang="en-US" sz="2600" dirty="0" smtClean="0">
                <a:latin typeface="Book Antiqua" pitchFamily="-123" charset="0"/>
              </a:rPr>
              <a:t>lagged </a:t>
            </a:r>
            <a:r>
              <a:rPr lang="en-US" sz="2600" dirty="0">
                <a:latin typeface="Book Antiqua" pitchFamily="-123" charset="0"/>
              </a:rPr>
              <a:t>behind.  In 2003</a:t>
            </a:r>
          </a:p>
          <a:p>
            <a:pPr marL="1004888" lvl="1" indent="-411163">
              <a:buClr>
                <a:srgbClr val="F9F9F9"/>
              </a:buClr>
              <a:buSzPct val="65000"/>
              <a:buFont typeface="Wingdings 2" pitchFamily="-123" charset="2"/>
              <a:buChar char=""/>
            </a:pPr>
            <a:r>
              <a:rPr lang="en-US" sz="2600" dirty="0">
                <a:latin typeface="Book Antiqua" pitchFamily="-123" charset="0"/>
              </a:rPr>
              <a:t>Whites 72%</a:t>
            </a:r>
          </a:p>
          <a:p>
            <a:pPr marL="1004888" lvl="1" indent="-411163">
              <a:buClr>
                <a:srgbClr val="F9F9F9"/>
              </a:buClr>
              <a:buSzPct val="65000"/>
              <a:buFont typeface="Wingdings 2" pitchFamily="-123" charset="2"/>
              <a:buChar char=""/>
            </a:pPr>
            <a:r>
              <a:rPr lang="en-US" sz="2600" dirty="0">
                <a:latin typeface="Book Antiqua" pitchFamily="-123" charset="0"/>
              </a:rPr>
              <a:t>Blacks 48%</a:t>
            </a:r>
          </a:p>
          <a:p>
            <a:pPr marL="1004888" lvl="1" indent="-411163">
              <a:buClr>
                <a:srgbClr val="F9F9F9"/>
              </a:buClr>
              <a:buSzPct val="65000"/>
              <a:buFont typeface="Wingdings 2" pitchFamily="-123" charset="2"/>
              <a:buChar char=""/>
            </a:pPr>
            <a:r>
              <a:rPr lang="en-US" sz="2600" dirty="0">
                <a:latin typeface="Book Antiqua" pitchFamily="-123" charset="0"/>
              </a:rPr>
              <a:t>Hispanics 46%</a:t>
            </a:r>
          </a:p>
          <a:p>
            <a:pPr marL="547688" indent="-411163">
              <a:buClr>
                <a:srgbClr val="F9F9F9"/>
              </a:buClr>
              <a:buSzPct val="65000"/>
              <a:buFont typeface="Wingdings 2" pitchFamily="-123" charset="2"/>
              <a:buChar char=""/>
            </a:pPr>
            <a:r>
              <a:rPr lang="en-US" sz="2600" dirty="0">
                <a:latin typeface="Book Antiqua" pitchFamily="-123" charset="0"/>
              </a:rPr>
              <a:t>This can be explained by </a:t>
            </a:r>
            <a:endParaRPr lang="en-US" sz="2600" dirty="0" smtClean="0">
              <a:latin typeface="Book Antiqua" pitchFamily="-123" charset="0"/>
            </a:endParaRPr>
          </a:p>
          <a:p>
            <a:pPr marL="822008" lvl="1" indent="-411163">
              <a:buClr>
                <a:srgbClr val="F9F9F9"/>
              </a:buClr>
              <a:buSzPct val="65000"/>
              <a:buFont typeface="Wingdings 2" pitchFamily="-123" charset="2"/>
              <a:buChar char=""/>
            </a:pPr>
            <a:r>
              <a:rPr lang="en-US" sz="2400" dirty="0" smtClean="0">
                <a:latin typeface="Book Antiqua" pitchFamily="-123" charset="0"/>
              </a:rPr>
              <a:t>income differences</a:t>
            </a:r>
            <a:endParaRPr lang="en-US" sz="2400" dirty="0">
              <a:latin typeface="Book Antiqua" pitchFamily="-123" charset="0"/>
            </a:endParaRPr>
          </a:p>
          <a:p>
            <a:pPr marL="822008" lvl="1" indent="-411163">
              <a:buClr>
                <a:srgbClr val="F9F9F9"/>
              </a:buClr>
              <a:buSzPct val="65000"/>
              <a:buFont typeface="Wingdings 2" pitchFamily="-123" charset="2"/>
              <a:buChar char=""/>
            </a:pPr>
            <a:r>
              <a:rPr lang="en-US" sz="2400" dirty="0" smtClean="0">
                <a:latin typeface="Book Antiqua" pitchFamily="-123" charset="0"/>
              </a:rPr>
              <a:t>Zoning regulations and restrictive covenants</a:t>
            </a:r>
          </a:p>
          <a:p>
            <a:pPr marL="822008" lvl="1" indent="-411163">
              <a:buClr>
                <a:srgbClr val="F9F9F9"/>
              </a:buClr>
              <a:buSzPct val="65000"/>
              <a:buFont typeface="Wingdings 2" pitchFamily="-123" charset="2"/>
              <a:buChar char=""/>
            </a:pPr>
            <a:r>
              <a:rPr lang="en-US" sz="2400" dirty="0" smtClean="0">
                <a:latin typeface="Book Antiqua" pitchFamily="-123" charset="0"/>
              </a:rPr>
              <a:t>racial </a:t>
            </a:r>
            <a:r>
              <a:rPr lang="en-US" sz="2400" dirty="0">
                <a:latin typeface="Book Antiqua" pitchFamily="-123" charset="0"/>
              </a:rPr>
              <a:t>discrimination and business practices of real estate companies and mortgage </a:t>
            </a:r>
            <a:r>
              <a:rPr lang="en-US" sz="2400" dirty="0" smtClean="0">
                <a:latin typeface="Book Antiqua" pitchFamily="-123" charset="0"/>
              </a:rPr>
              <a:t>lenders</a:t>
            </a:r>
            <a:endParaRPr lang="en-US" sz="2400" dirty="0">
              <a:latin typeface="Book Antiqua" pitchFamily="-123" charset="0"/>
            </a:endParaRPr>
          </a:p>
        </p:txBody>
      </p:sp>
      <p:pic>
        <p:nvPicPr>
          <p:cNvPr id="20483" name="Picture 3"/>
          <p:cNvPicPr>
            <a:picLocks noChangeAspect="1"/>
          </p:cNvPicPr>
          <p:nvPr/>
        </p:nvPicPr>
        <p:blipFill>
          <a:blip r:embed="rId3"/>
          <a:srcRect/>
          <a:stretch>
            <a:fillRect/>
          </a:stretch>
        </p:blipFill>
        <p:spPr bwMode="auto">
          <a:xfrm>
            <a:off x="9144000" y="1676400"/>
            <a:ext cx="3692525" cy="2768600"/>
          </a:xfrm>
          <a:prstGeom prst="rect">
            <a:avLst/>
          </a:prstGeom>
          <a:noFill/>
          <a:ln w="9525">
            <a:noFill/>
            <a:miter lim="800000"/>
            <a:headEnd/>
            <a:tailEnd/>
          </a:ln>
        </p:spPr>
      </p:pic>
    </p:spTree>
    <p:extLst>
      <p:ext uri="{BB962C8B-B14F-4D97-AF65-F5344CB8AC3E}">
        <p14:creationId xmlns:p14="http://schemas.microsoft.com/office/powerpoint/2010/main" val="1440552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p:cNvSpPr>
          <p:nvPr>
            <p:ph idx="1"/>
          </p:nvPr>
        </p:nvSpPr>
        <p:spPr>
          <a:xfrm>
            <a:off x="457200" y="1708150"/>
            <a:ext cx="8229600" cy="4692650"/>
          </a:xfrm>
        </p:spPr>
        <p:txBody>
          <a:bodyPr>
            <a:normAutofit/>
          </a:bodyPr>
          <a:lstStyle/>
          <a:p>
            <a:r>
              <a:rPr lang="en-US" sz="2200" dirty="0"/>
              <a:t>The practice of denying, </a:t>
            </a:r>
            <a:r>
              <a:rPr lang="en-US" sz="2200" dirty="0">
                <a:ea typeface="ＭＳ 明朝" pitchFamily="-123" charset="-128"/>
                <a:cs typeface="ＭＳ 明朝" pitchFamily="-123" charset="-128"/>
              </a:rPr>
              <a:t>or increasing the cost of loans and mortgages, to residents in racial </a:t>
            </a:r>
            <a:r>
              <a:rPr lang="en-US" sz="2200" dirty="0" smtClean="0">
                <a:ea typeface="ＭＳ 明朝" pitchFamily="-123" charset="-128"/>
                <a:cs typeface="ＭＳ 明朝" pitchFamily="-123" charset="-128"/>
              </a:rPr>
              <a:t>neighborhoods</a:t>
            </a:r>
          </a:p>
          <a:p>
            <a:r>
              <a:rPr lang="en-US" sz="2200" dirty="0" smtClean="0">
                <a:ea typeface="ＭＳ 明朝" pitchFamily="-123" charset="-128"/>
                <a:cs typeface="ＭＳ 明朝" pitchFamily="-123" charset="-128"/>
              </a:rPr>
              <a:t>Red areas on the map indicated less secure areas for banks to invest in.</a:t>
            </a:r>
            <a:endParaRPr lang="en-US" sz="2200" dirty="0">
              <a:ea typeface="ＭＳ 明朝" pitchFamily="-123" charset="-128"/>
              <a:cs typeface="ＭＳ 明朝" pitchFamily="-123" charset="-128"/>
            </a:endParaRPr>
          </a:p>
          <a:p>
            <a:r>
              <a:rPr lang="en-US" sz="2200" dirty="0">
                <a:ea typeface="ＭＳ 明朝" pitchFamily="-123" charset="-128"/>
                <a:cs typeface="ＭＳ 明朝" pitchFamily="-123" charset="-128"/>
              </a:rPr>
              <a:t>Many minority </a:t>
            </a:r>
            <a:r>
              <a:rPr lang="en-US" sz="2400" dirty="0" smtClean="0"/>
              <a:t>groups in </a:t>
            </a:r>
            <a:r>
              <a:rPr lang="en-US" sz="2400" dirty="0"/>
              <a:t>cities </a:t>
            </a:r>
            <a:r>
              <a:rPr lang="en-US" sz="2400" dirty="0" smtClean="0"/>
              <a:t>were </a:t>
            </a:r>
            <a:r>
              <a:rPr lang="en-US" sz="2400" dirty="0"/>
              <a:t>ineligible to receive financing. </a:t>
            </a:r>
            <a:endParaRPr lang="en-US" sz="2400" dirty="0" smtClean="0"/>
          </a:p>
          <a:p>
            <a:r>
              <a:rPr lang="en-US" sz="2400" dirty="0" smtClean="0"/>
              <a:t>The </a:t>
            </a:r>
            <a:r>
              <a:rPr lang="en-US" sz="2400" dirty="0"/>
              <a:t>maps were based </a:t>
            </a:r>
            <a:r>
              <a:rPr lang="en-US" sz="2400" dirty="0" smtClean="0"/>
              <a:t>on                                      </a:t>
            </a:r>
            <a:r>
              <a:rPr lang="en-US" sz="2400" dirty="0"/>
              <a:t>assumptions about the </a:t>
            </a:r>
            <a:r>
              <a:rPr lang="en-US" sz="2400" dirty="0" smtClean="0"/>
              <a:t>                                 community</a:t>
            </a:r>
            <a:r>
              <a:rPr lang="en-US" sz="2400" dirty="0"/>
              <a:t>, not </a:t>
            </a:r>
            <a:r>
              <a:rPr lang="en-US" sz="2400" dirty="0" smtClean="0"/>
              <a:t>individuals</a:t>
            </a:r>
          </a:p>
        </p:txBody>
      </p:sp>
      <p:sp>
        <p:nvSpPr>
          <p:cNvPr id="53252" name="WordArt 4"/>
          <p:cNvSpPr>
            <a:spLocks noChangeArrowheads="1" noChangeShapeType="1" noTextEdit="1"/>
          </p:cNvSpPr>
          <p:nvPr/>
        </p:nvSpPr>
        <p:spPr bwMode="auto">
          <a:xfrm>
            <a:off x="3052763" y="482600"/>
            <a:ext cx="3038475" cy="547688"/>
          </a:xfrm>
          <a:prstGeom prst="rect">
            <a:avLst/>
          </a:prstGeom>
        </p:spPr>
        <p:txBody>
          <a:bodyPr wrap="none" fromWordArt="1">
            <a:prstTxWarp prst="textPlain">
              <a:avLst>
                <a:gd name="adj" fmla="val 50000"/>
              </a:avLst>
            </a:prstTxWarp>
          </a:bodyPr>
          <a:lstStyle/>
          <a:p>
            <a:pPr algn="ctr"/>
            <a:r>
              <a:rPr lang="en-US" sz="3200" cap="all" spc="200" dirty="0">
                <a:solidFill>
                  <a:schemeClr val="bg1"/>
                </a:solidFill>
                <a:latin typeface="+mj-lt"/>
                <a:ea typeface="+mj-ea"/>
                <a:cs typeface="+mj-cs"/>
              </a:rPr>
              <a:t>Redlining</a:t>
            </a:r>
          </a:p>
        </p:txBody>
      </p:sp>
      <p:pic>
        <p:nvPicPr>
          <p:cNvPr id="53255" name="Picture 7" descr="redlining_philadelphia"/>
          <p:cNvPicPr>
            <a:picLocks noChangeAspect="1" noChangeArrowheads="1"/>
          </p:cNvPicPr>
          <p:nvPr/>
        </p:nvPicPr>
        <p:blipFill>
          <a:blip r:embed="rId2"/>
          <a:srcRect/>
          <a:stretch>
            <a:fillRect/>
          </a:stretch>
        </p:blipFill>
        <p:spPr bwMode="auto">
          <a:xfrm>
            <a:off x="4795838" y="3660775"/>
            <a:ext cx="4119562" cy="3121025"/>
          </a:xfrm>
          <a:prstGeom prst="rect">
            <a:avLst/>
          </a:prstGeom>
          <a:noFill/>
        </p:spPr>
      </p:pic>
    </p:spTree>
    <p:extLst>
      <p:ext uri="{BB962C8B-B14F-4D97-AF65-F5344CB8AC3E}">
        <p14:creationId xmlns:p14="http://schemas.microsoft.com/office/powerpoint/2010/main" val="216136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WordArt 4"/>
          <p:cNvSpPr>
            <a:spLocks noChangeArrowheads="1" noChangeShapeType="1" noTextEdit="1"/>
          </p:cNvSpPr>
          <p:nvPr/>
        </p:nvSpPr>
        <p:spPr bwMode="auto">
          <a:xfrm>
            <a:off x="3052763" y="482600"/>
            <a:ext cx="3038475" cy="547688"/>
          </a:xfrm>
          <a:prstGeom prst="rect">
            <a:avLst/>
          </a:prstGeom>
        </p:spPr>
        <p:txBody>
          <a:bodyPr wrap="none" fromWordArt="1">
            <a:prstTxWarp prst="textPlain">
              <a:avLst>
                <a:gd name="adj" fmla="val 50000"/>
              </a:avLst>
            </a:prstTxWarp>
          </a:bodyPr>
          <a:lstStyle/>
          <a:p>
            <a:pPr algn="ctr"/>
            <a:r>
              <a:rPr lang="en-US" sz="3200" cap="all" spc="200" dirty="0">
                <a:solidFill>
                  <a:schemeClr val="bg1"/>
                </a:solidFill>
                <a:latin typeface="+mj-lt"/>
                <a:ea typeface="+mj-ea"/>
                <a:cs typeface="+mj-cs"/>
              </a:rPr>
              <a:t>Redlining</a:t>
            </a:r>
          </a:p>
        </p:txBody>
      </p:sp>
      <p:sp>
        <p:nvSpPr>
          <p:cNvPr id="53254" name="Rectangle 6"/>
          <p:cNvSpPr>
            <a:spLocks/>
          </p:cNvSpPr>
          <p:nvPr/>
        </p:nvSpPr>
        <p:spPr bwMode="auto">
          <a:xfrm>
            <a:off x="-3652838" y="2667000"/>
            <a:ext cx="4110038" cy="2989263"/>
          </a:xfrm>
          <a:prstGeom prst="rect">
            <a:avLst/>
          </a:prstGeom>
          <a:noFill/>
          <a:ln w="9525">
            <a:noFill/>
            <a:miter lim="800000"/>
            <a:headEnd/>
            <a:tailEnd/>
          </a:ln>
        </p:spPr>
        <p:txBody>
          <a:bodyPr>
            <a:prstTxWarp prst="textNoShape">
              <a:avLst/>
            </a:prstTxWarp>
          </a:bodyPr>
          <a:lstStyle/>
          <a:p>
            <a:pPr marL="547688" indent="-411163" defTabSz="914400">
              <a:spcBef>
                <a:spcPct val="20000"/>
              </a:spcBef>
              <a:buClr>
                <a:srgbClr val="F9F9F9"/>
              </a:buClr>
              <a:buSzPct val="65000"/>
              <a:buFont typeface="Wingdings 2" pitchFamily="-123" charset="2"/>
              <a:buChar char=""/>
            </a:pPr>
            <a:endParaRPr lang="en-US" sz="2200" b="1" dirty="0">
              <a:latin typeface="Times New Roman" pitchFamily="-123" charset="0"/>
              <a:ea typeface="ＭＳ 明朝" pitchFamily="-123" charset="-128"/>
              <a:cs typeface="ＭＳ 明朝" pitchFamily="-123" charset="-128"/>
            </a:endParaRPr>
          </a:p>
        </p:txBody>
      </p:sp>
      <p:pic>
        <p:nvPicPr>
          <p:cNvPr id="53255" name="Picture 7" descr="redlining_philadelphia"/>
          <p:cNvPicPr>
            <a:picLocks noChangeAspect="1" noChangeArrowheads="1"/>
          </p:cNvPicPr>
          <p:nvPr/>
        </p:nvPicPr>
        <p:blipFill>
          <a:blip r:embed="rId2"/>
          <a:srcRect/>
          <a:stretch>
            <a:fillRect/>
          </a:stretch>
        </p:blipFill>
        <p:spPr bwMode="auto">
          <a:xfrm>
            <a:off x="4795838" y="3660775"/>
            <a:ext cx="4119562" cy="3121025"/>
          </a:xfrm>
          <a:prstGeom prst="rect">
            <a:avLst/>
          </a:prstGeom>
          <a:noFill/>
        </p:spPr>
      </p:pic>
      <p:sp>
        <p:nvSpPr>
          <p:cNvPr id="2" name="Content Placeholder 1"/>
          <p:cNvSpPr>
            <a:spLocks noGrp="1"/>
          </p:cNvSpPr>
          <p:nvPr>
            <p:ph idx="1"/>
          </p:nvPr>
        </p:nvSpPr>
        <p:spPr/>
        <p:txBody>
          <a:bodyPr/>
          <a:lstStyle/>
          <a:p>
            <a:r>
              <a:rPr lang="en-US" sz="2200" dirty="0">
                <a:ea typeface="ＭＳ 明朝" pitchFamily="-123" charset="-128"/>
                <a:cs typeface="ＭＳ 明朝" pitchFamily="-123" charset="-128"/>
              </a:rPr>
              <a:t>The Fair Housing Act of 1968 and the Community Reinvestment Act of 1977 were both enacted in an effort to combat this practice</a:t>
            </a:r>
          </a:p>
          <a:p>
            <a:endParaRPr lang="en-US" dirty="0"/>
          </a:p>
        </p:txBody>
      </p:sp>
    </p:spTree>
    <p:extLst>
      <p:ext uri="{BB962C8B-B14F-4D97-AF65-F5344CB8AC3E}">
        <p14:creationId xmlns:p14="http://schemas.microsoft.com/office/powerpoint/2010/main" val="378963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Restrictive covenants</a:t>
            </a:r>
            <a:endParaRPr lang="en-US" dirty="0">
              <a:ea typeface="+mj-ea"/>
              <a:cs typeface="+mj-cs"/>
            </a:endParaRPr>
          </a:p>
        </p:txBody>
      </p:sp>
      <p:sp>
        <p:nvSpPr>
          <p:cNvPr id="20482" name="Content Placeholder 2"/>
          <p:cNvSpPr>
            <a:spLocks noGrp="1"/>
          </p:cNvSpPr>
          <p:nvPr>
            <p:ph idx="1"/>
          </p:nvPr>
        </p:nvSpPr>
        <p:spPr/>
        <p:txBody>
          <a:bodyPr>
            <a:normAutofit/>
          </a:bodyPr>
          <a:lstStyle/>
          <a:p>
            <a:pPr marL="547688" indent="-411163">
              <a:buClr>
                <a:srgbClr val="F9F9F9"/>
              </a:buClr>
              <a:buSzPct val="65000"/>
              <a:buFont typeface="Wingdings 2" pitchFamily="-123" charset="2"/>
              <a:buChar char=""/>
            </a:pPr>
            <a:r>
              <a:rPr lang="en-US" sz="2600" dirty="0" smtClean="0">
                <a:latin typeface="Book Antiqua" pitchFamily="-123" charset="0"/>
              </a:rPr>
              <a:t>Zoning </a:t>
            </a:r>
            <a:r>
              <a:rPr lang="en-US" sz="2600" dirty="0" smtClean="0">
                <a:latin typeface="Book Antiqua" pitchFamily="-123" charset="0"/>
              </a:rPr>
              <a:t>regulations and restrictive </a:t>
            </a:r>
            <a:r>
              <a:rPr lang="en-US" sz="2600" dirty="0" smtClean="0">
                <a:latin typeface="Book Antiqua" pitchFamily="-123" charset="0"/>
              </a:rPr>
              <a:t>covenants have limited minority access to suburbs</a:t>
            </a:r>
            <a:endParaRPr lang="en-US" sz="2600" dirty="0" smtClean="0">
              <a:latin typeface="Book Antiqua" pitchFamily="-123" charset="0"/>
            </a:endParaRPr>
          </a:p>
          <a:p>
            <a:pPr marL="822008" lvl="1" indent="-411163">
              <a:buClr>
                <a:srgbClr val="F9F9F9"/>
              </a:buClr>
              <a:buSzPct val="65000"/>
              <a:buFont typeface="Wingdings 2" pitchFamily="-123" charset="2"/>
              <a:buChar char=""/>
            </a:pPr>
            <a:r>
              <a:rPr lang="en-US" sz="2400" dirty="0" smtClean="0">
                <a:latin typeface="Book Antiqua" pitchFamily="-123" charset="0"/>
              </a:rPr>
              <a:t>racial </a:t>
            </a:r>
            <a:r>
              <a:rPr lang="en-US" sz="2400" dirty="0">
                <a:latin typeface="Book Antiqua" pitchFamily="-123" charset="0"/>
              </a:rPr>
              <a:t>discrimination </a:t>
            </a:r>
            <a:endParaRPr lang="en-US" sz="2400" dirty="0" smtClean="0">
              <a:latin typeface="Book Antiqua" pitchFamily="-123" charset="0"/>
            </a:endParaRPr>
          </a:p>
          <a:p>
            <a:pPr marL="822008" lvl="1" indent="-411163">
              <a:buClr>
                <a:srgbClr val="F9F9F9"/>
              </a:buClr>
              <a:buSzPct val="65000"/>
              <a:buFont typeface="Wingdings 2" pitchFamily="-123" charset="2"/>
              <a:buChar char=""/>
            </a:pPr>
            <a:r>
              <a:rPr lang="en-US" sz="2400" dirty="0" smtClean="0">
                <a:latin typeface="Book Antiqua" pitchFamily="-123" charset="0"/>
              </a:rPr>
              <a:t>business </a:t>
            </a:r>
            <a:r>
              <a:rPr lang="en-US" sz="2400" dirty="0">
                <a:latin typeface="Book Antiqua" pitchFamily="-123" charset="0"/>
              </a:rPr>
              <a:t>practices of real estate </a:t>
            </a:r>
            <a:r>
              <a:rPr lang="en-US" sz="2400" dirty="0" smtClean="0">
                <a:latin typeface="Book Antiqua" pitchFamily="-123" charset="0"/>
              </a:rPr>
              <a:t>companies</a:t>
            </a:r>
            <a:endParaRPr lang="en-US" sz="2400" dirty="0">
              <a:latin typeface="Book Antiqua" pitchFamily="-123" charset="0"/>
            </a:endParaRPr>
          </a:p>
        </p:txBody>
      </p:sp>
      <p:pic>
        <p:nvPicPr>
          <p:cNvPr id="20483" name="Picture 3"/>
          <p:cNvPicPr>
            <a:picLocks noChangeAspect="1"/>
          </p:cNvPicPr>
          <p:nvPr/>
        </p:nvPicPr>
        <p:blipFill>
          <a:blip r:embed="rId3"/>
          <a:srcRect/>
          <a:stretch>
            <a:fillRect/>
          </a:stretch>
        </p:blipFill>
        <p:spPr bwMode="auto">
          <a:xfrm>
            <a:off x="9144000" y="1676400"/>
            <a:ext cx="3692525" cy="2768600"/>
          </a:xfrm>
          <a:prstGeom prst="rect">
            <a:avLst/>
          </a:prstGeom>
          <a:noFill/>
          <a:ln w="9525">
            <a:noFill/>
            <a:miter lim="800000"/>
            <a:headEnd/>
            <a:tailEnd/>
          </a:ln>
        </p:spPr>
      </p:pic>
    </p:spTree>
    <p:extLst>
      <p:ext uri="{BB962C8B-B14F-4D97-AF65-F5344CB8AC3E}">
        <p14:creationId xmlns:p14="http://schemas.microsoft.com/office/powerpoint/2010/main" val="156588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71600" y="274638"/>
            <a:ext cx="6477000" cy="1143000"/>
          </a:xfrm>
        </p:spPr>
        <p:txBody>
          <a:bodyPr/>
          <a:lstStyle/>
          <a:p>
            <a:r>
              <a:rPr lang="en-US" sz="4000" dirty="0" smtClean="0"/>
              <a:t>Hansberry </a:t>
            </a:r>
            <a:r>
              <a:rPr lang="en-US" sz="4000" dirty="0" err="1" smtClean="0"/>
              <a:t>vs</a:t>
            </a:r>
            <a:r>
              <a:rPr lang="en-US" sz="4000" dirty="0" smtClean="0"/>
              <a:t> Lee</a:t>
            </a:r>
            <a:endParaRPr lang="en-US" sz="4000" dirty="0"/>
          </a:p>
        </p:txBody>
      </p:sp>
      <p:sp>
        <p:nvSpPr>
          <p:cNvPr id="14339" name="Rectangle 3"/>
          <p:cNvSpPr>
            <a:spLocks noGrp="1" noChangeArrowheads="1"/>
          </p:cNvSpPr>
          <p:nvPr>
            <p:ph type="body" idx="1"/>
          </p:nvPr>
        </p:nvSpPr>
        <p:spPr>
          <a:xfrm>
            <a:off x="2667000" y="2057400"/>
            <a:ext cx="6248400" cy="4495800"/>
          </a:xfrm>
        </p:spPr>
        <p:txBody>
          <a:bodyPr>
            <a:normAutofit lnSpcReduction="10000"/>
          </a:bodyPr>
          <a:lstStyle/>
          <a:p>
            <a:pPr>
              <a:lnSpc>
                <a:spcPct val="80000"/>
              </a:lnSpc>
            </a:pPr>
            <a:r>
              <a:rPr lang="en-US" sz="2800"/>
              <a:t>Hansberry’s father was a wealthy, real estate broker in segregated Chicago</a:t>
            </a:r>
          </a:p>
          <a:p>
            <a:pPr>
              <a:lnSpc>
                <a:spcPct val="80000"/>
              </a:lnSpc>
            </a:pPr>
            <a:r>
              <a:rPr lang="en-US" sz="2800"/>
              <a:t>In 1937, her father purchased a home in the Washington Park Subdivision </a:t>
            </a:r>
          </a:p>
          <a:p>
            <a:pPr lvl="1">
              <a:lnSpc>
                <a:spcPct val="80000"/>
              </a:lnSpc>
            </a:pPr>
            <a:r>
              <a:rPr lang="en-US" sz="2400"/>
              <a:t>Washington Park had a restrictive covenant that said no black person could live in or own a home in the subdivision</a:t>
            </a:r>
          </a:p>
          <a:p>
            <a:pPr>
              <a:lnSpc>
                <a:spcPct val="80000"/>
              </a:lnSpc>
            </a:pPr>
            <a:r>
              <a:rPr lang="en-US" sz="2800"/>
              <a:t>Washington Park fought Hansberry and they went to court in 1937</a:t>
            </a:r>
          </a:p>
        </p:txBody>
      </p:sp>
      <p:pic>
        <p:nvPicPr>
          <p:cNvPr id="14341" name="Picture 5" descr="View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23" y="1782041"/>
            <a:ext cx="18097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5588" y="1047750"/>
            <a:ext cx="35528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5588" y="1047750"/>
            <a:ext cx="35528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View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191000"/>
            <a:ext cx="17811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319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304800" y="1981200"/>
            <a:ext cx="8534400" cy="2743200"/>
          </a:xfrm>
        </p:spPr>
        <p:txBody>
          <a:bodyPr/>
          <a:lstStyle/>
          <a:p>
            <a:pPr>
              <a:lnSpc>
                <a:spcPct val="90000"/>
              </a:lnSpc>
            </a:pPr>
            <a:r>
              <a:rPr lang="en-US" dirty="0"/>
              <a:t>Judge orders the </a:t>
            </a:r>
            <a:r>
              <a:rPr lang="en-US" dirty="0" smtClean="0"/>
              <a:t>Hansberry’s </a:t>
            </a:r>
            <a:r>
              <a:rPr lang="en-US" dirty="0"/>
              <a:t>eviction on August 19, 1938</a:t>
            </a:r>
          </a:p>
          <a:p>
            <a:pPr>
              <a:lnSpc>
                <a:spcPct val="90000"/>
              </a:lnSpc>
            </a:pPr>
            <a:r>
              <a:rPr lang="en-US" dirty="0"/>
              <a:t>Hansberry appeals to the Supreme Court of Illinois</a:t>
            </a:r>
          </a:p>
          <a:p>
            <a:pPr>
              <a:lnSpc>
                <a:spcPct val="90000"/>
              </a:lnSpc>
            </a:pPr>
            <a:r>
              <a:rPr lang="en-US" dirty="0"/>
              <a:t>The case of Hansberry, et al vs. Lee, et al goes all the way to the Supreme Court of the United States on October 25, 1940</a:t>
            </a:r>
          </a:p>
          <a:p>
            <a:pPr lvl="1">
              <a:lnSpc>
                <a:spcPct val="90000"/>
              </a:lnSpc>
            </a:pPr>
            <a:r>
              <a:rPr lang="en-US" dirty="0"/>
              <a:t>The U.S. Supreme Court deems restrictive covenants </a:t>
            </a:r>
            <a:r>
              <a:rPr lang="en-US" dirty="0" smtClean="0"/>
              <a:t>non-existent</a:t>
            </a:r>
            <a:endParaRPr lang="en-US" dirty="0"/>
          </a:p>
        </p:txBody>
      </p:sp>
      <p:pic>
        <p:nvPicPr>
          <p:cNvPr id="15365" name="Picture 5" descr="View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419600"/>
            <a:ext cx="3200400" cy="21383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Grp="1" noChangeArrowheads="1"/>
          </p:cNvSpPr>
          <p:nvPr>
            <p:ph type="title"/>
          </p:nvPr>
        </p:nvSpPr>
        <p:spPr>
          <a:xfrm>
            <a:off x="1371600" y="274638"/>
            <a:ext cx="6477000" cy="1143000"/>
          </a:xfrm>
        </p:spPr>
        <p:txBody>
          <a:bodyPr/>
          <a:lstStyle/>
          <a:p>
            <a:r>
              <a:rPr lang="en-US" sz="4000" dirty="0" smtClean="0"/>
              <a:t>Hansberry </a:t>
            </a:r>
            <a:r>
              <a:rPr lang="en-US" sz="4000" dirty="0" err="1" smtClean="0"/>
              <a:t>vs</a:t>
            </a:r>
            <a:r>
              <a:rPr lang="en-US" sz="4000" dirty="0" smtClean="0"/>
              <a:t> Lee</a:t>
            </a:r>
            <a:endParaRPr lang="en-US" sz="4000" dirty="0"/>
          </a:p>
        </p:txBody>
      </p:sp>
    </p:spTree>
    <p:extLst>
      <p:ext uri="{BB962C8B-B14F-4D97-AF65-F5344CB8AC3E}">
        <p14:creationId xmlns:p14="http://schemas.microsoft.com/office/powerpoint/2010/main" val="1317591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Why is housing different?</a:t>
            </a:r>
          </a:p>
          <a:p>
            <a:r>
              <a:rPr lang="en-US" sz="2800" dirty="0" smtClean="0"/>
              <a:t>Inefficiencies in the housing market</a:t>
            </a:r>
          </a:p>
          <a:p>
            <a:r>
              <a:rPr lang="en-US" sz="2800" dirty="0" smtClean="0"/>
              <a:t>The effect of the housing market on</a:t>
            </a:r>
          </a:p>
          <a:p>
            <a:pPr lvl="1"/>
            <a:r>
              <a:rPr lang="en-US" sz="2400" dirty="0"/>
              <a:t>Urban development</a:t>
            </a:r>
          </a:p>
          <a:p>
            <a:pPr lvl="1"/>
            <a:r>
              <a:rPr lang="en-US" sz="2400" dirty="0"/>
              <a:t>Segregation</a:t>
            </a:r>
          </a:p>
          <a:p>
            <a:pPr lvl="1"/>
            <a:r>
              <a:rPr lang="en-US" sz="2400" dirty="0"/>
              <a:t>Job Access</a:t>
            </a:r>
          </a:p>
          <a:p>
            <a:pPr lvl="1"/>
            <a:r>
              <a:rPr lang="en-US" sz="2400" dirty="0"/>
              <a:t>Sprawl</a:t>
            </a:r>
          </a:p>
          <a:p>
            <a:pPr lvl="1"/>
            <a:r>
              <a:rPr lang="en-US" sz="2400" dirty="0"/>
              <a:t>Environment</a:t>
            </a:r>
          </a:p>
          <a:p>
            <a:r>
              <a:rPr lang="en-US" sz="2800" dirty="0" smtClean="0"/>
              <a:t>The Rise of the suburb</a:t>
            </a:r>
          </a:p>
          <a:p>
            <a:endParaRPr lang="en-US" sz="2800" dirty="0" smtClean="0"/>
          </a:p>
          <a:p>
            <a:pPr lvl="1"/>
            <a:endParaRPr lang="en-US" sz="2400" dirty="0" smtClean="0"/>
          </a:p>
          <a:p>
            <a:pPr lvl="1"/>
            <a:endParaRPr lang="en-US" sz="2400" dirty="0" smtClean="0"/>
          </a:p>
        </p:txBody>
      </p:sp>
      <p:sp>
        <p:nvSpPr>
          <p:cNvPr id="2" name="Title 1"/>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2875317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838200"/>
            <a:ext cx="8229600" cy="1143000"/>
          </a:xfrm>
        </p:spPr>
        <p:txBody>
          <a:bodyPr/>
          <a:lstStyle/>
          <a:p>
            <a:r>
              <a:rPr lang="en-US" sz="4000" dirty="0"/>
              <a:t>“Hansberry Decision Opens 500 New Homes to Race</a:t>
            </a:r>
            <a:r>
              <a:rPr lang="en-US" sz="4000" dirty="0" smtClean="0"/>
              <a:t>”</a:t>
            </a:r>
            <a:br>
              <a:rPr lang="en-US" sz="4000" dirty="0" smtClean="0"/>
            </a:br>
            <a:r>
              <a:rPr lang="en-US" sz="4000" dirty="0"/>
              <a:t/>
            </a:r>
            <a:br>
              <a:rPr lang="en-US" sz="4000" dirty="0"/>
            </a:br>
            <a:endParaRPr lang="en-US" sz="2400" dirty="0"/>
          </a:p>
        </p:txBody>
      </p:sp>
      <p:pic>
        <p:nvPicPr>
          <p:cNvPr id="16388" name="Picture 4" descr="HansberryCase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28800"/>
            <a:ext cx="5505450" cy="42878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28800" y="6183868"/>
            <a:ext cx="5943600" cy="369332"/>
          </a:xfrm>
          <a:prstGeom prst="rect">
            <a:avLst/>
          </a:prstGeom>
        </p:spPr>
        <p:txBody>
          <a:bodyPr wrap="square">
            <a:spAutoFit/>
          </a:bodyPr>
          <a:lstStyle/>
          <a:p>
            <a:r>
              <a:rPr lang="en-US" i="1" dirty="0"/>
              <a:t>The Chicago </a:t>
            </a:r>
            <a:r>
              <a:rPr lang="en-US" i="1" dirty="0" smtClean="0"/>
              <a:t>Defender, </a:t>
            </a:r>
            <a:r>
              <a:rPr lang="en-US" dirty="0" smtClean="0"/>
              <a:t>Saturday</a:t>
            </a:r>
            <a:r>
              <a:rPr lang="en-US" dirty="0"/>
              <a:t>, November 16, 1940</a:t>
            </a:r>
          </a:p>
        </p:txBody>
      </p:sp>
    </p:spTree>
    <p:extLst>
      <p:ext uri="{BB962C8B-B14F-4D97-AF65-F5344CB8AC3E}">
        <p14:creationId xmlns:p14="http://schemas.microsoft.com/office/powerpoint/2010/main" val="2378670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indent="-411163">
              <a:buClr>
                <a:srgbClr val="F9F9F9"/>
              </a:buClr>
              <a:buSzPct val="65000"/>
              <a:buFont typeface="Wingdings 2" pitchFamily="-123" charset="2"/>
              <a:buChar char=""/>
            </a:pPr>
            <a:r>
              <a:rPr lang="en-US" sz="2600" dirty="0">
                <a:latin typeface="Book Antiqua" pitchFamily="-123" charset="0"/>
              </a:rPr>
              <a:t>Segregation of African Americans is higher than that of any other group.</a:t>
            </a:r>
          </a:p>
          <a:p>
            <a:pPr indent="-411163">
              <a:buClr>
                <a:srgbClr val="F9F9F9"/>
              </a:buClr>
              <a:buSzPct val="65000"/>
              <a:buFont typeface="Wingdings 2" pitchFamily="-123" charset="2"/>
              <a:buChar char=""/>
            </a:pPr>
            <a:r>
              <a:rPr lang="en-US" sz="2600" dirty="0">
                <a:latin typeface="Book Antiqua" pitchFamily="-123" charset="0"/>
              </a:rPr>
              <a:t>The great migration of African Americans from the rural south to the northeast and Midwest</a:t>
            </a:r>
          </a:p>
          <a:p>
            <a:pPr indent="-411163">
              <a:buClr>
                <a:srgbClr val="F9F9F9"/>
              </a:buClr>
              <a:buSzPct val="65000"/>
              <a:buFont typeface="Wingdings 2" pitchFamily="-123" charset="2"/>
              <a:buChar char=""/>
            </a:pPr>
            <a:r>
              <a:rPr lang="en-US" sz="2600" dirty="0">
                <a:latin typeface="Book Antiqua" pitchFamily="-123" charset="0"/>
              </a:rPr>
              <a:t>By 1970 the population of African Americans reached </a:t>
            </a:r>
            <a:r>
              <a:rPr lang="en-US" sz="2600" dirty="0" smtClean="0">
                <a:latin typeface="Book Antiqua" pitchFamily="-123" charset="0"/>
              </a:rPr>
              <a:t>4 </a:t>
            </a:r>
            <a:r>
              <a:rPr lang="en-US" sz="2600" dirty="0">
                <a:latin typeface="Book Antiqua" pitchFamily="-123" charset="0"/>
              </a:rPr>
              <a:t>million and segregation increased</a:t>
            </a:r>
          </a:p>
          <a:p>
            <a:pPr indent="-411163">
              <a:buClr>
                <a:srgbClr val="F9F9F9"/>
              </a:buClr>
              <a:buSzPct val="65000"/>
              <a:buFont typeface="Wingdings 2" pitchFamily="-123" charset="2"/>
              <a:buChar char=""/>
            </a:pPr>
            <a:r>
              <a:rPr lang="en-US" sz="2600" dirty="0">
                <a:latin typeface="Book Antiqua" pitchFamily="-123" charset="0"/>
              </a:rPr>
              <a:t>Moved into predominantly African American neighborhoods</a:t>
            </a:r>
          </a:p>
          <a:p>
            <a:pPr indent="-411163">
              <a:buClr>
                <a:srgbClr val="F9F9F9"/>
              </a:buClr>
              <a:buSzPct val="65000"/>
              <a:buFont typeface="Wingdings 2" pitchFamily="-123" charset="2"/>
              <a:buChar char=""/>
            </a:pPr>
            <a:r>
              <a:rPr lang="en-US" sz="2600" dirty="0">
                <a:latin typeface="Book Antiqua" pitchFamily="-123" charset="0"/>
              </a:rPr>
              <a:t>Price premium in African American neighborhoods until 1970</a:t>
            </a:r>
          </a:p>
          <a:p>
            <a:pPr marL="45720" indent="0">
              <a:buNone/>
            </a:pPr>
            <a:endParaRPr lang="en-US" sz="2400" dirty="0"/>
          </a:p>
        </p:txBody>
      </p:sp>
      <p:sp>
        <p:nvSpPr>
          <p:cNvPr id="3" name="Title 2"/>
          <p:cNvSpPr>
            <a:spLocks noGrp="1"/>
          </p:cNvSpPr>
          <p:nvPr>
            <p:ph type="title"/>
          </p:nvPr>
        </p:nvSpPr>
        <p:spPr/>
        <p:txBody>
          <a:bodyPr/>
          <a:lstStyle/>
          <a:p>
            <a:r>
              <a:rPr lang="en-US" dirty="0"/>
              <a:t>History of Racial Segregation</a:t>
            </a:r>
          </a:p>
        </p:txBody>
      </p:sp>
    </p:spTree>
    <p:extLst>
      <p:ext uri="{BB962C8B-B14F-4D97-AF65-F5344CB8AC3E}">
        <p14:creationId xmlns:p14="http://schemas.microsoft.com/office/powerpoint/2010/main" val="2299531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00200"/>
            <a:ext cx="8407893" cy="4407408"/>
          </a:xfrm>
        </p:spPr>
        <p:txBody>
          <a:bodyPr>
            <a:noAutofit/>
          </a:bodyPr>
          <a:lstStyle/>
          <a:p>
            <a:r>
              <a:rPr lang="en-US" sz="2400" dirty="0" smtClean="0"/>
              <a:t>Realtors </a:t>
            </a:r>
            <a:r>
              <a:rPr lang="en-US" sz="2400" dirty="0"/>
              <a:t>often exploited the price difference using “Block </a:t>
            </a:r>
            <a:r>
              <a:rPr lang="en-US" sz="2400" dirty="0" smtClean="0"/>
              <a:t>busting”</a:t>
            </a:r>
          </a:p>
          <a:p>
            <a:r>
              <a:rPr lang="en-US" sz="2400" dirty="0" smtClean="0"/>
              <a:t>Studies from 1970 tend to find little evidence of price premium in African American neighborhoods</a:t>
            </a:r>
          </a:p>
          <a:p>
            <a:r>
              <a:rPr lang="en-US" sz="2400" dirty="0" smtClean="0"/>
              <a:t>Gradual improvements for minorities during the last few decades</a:t>
            </a:r>
          </a:p>
          <a:p>
            <a:pPr marL="45720" indent="0">
              <a:buNone/>
            </a:pPr>
            <a:endParaRPr lang="en-US" sz="2400" dirty="0" smtClean="0"/>
          </a:p>
          <a:p>
            <a:endParaRPr lang="en-US" sz="2400" dirty="0"/>
          </a:p>
        </p:txBody>
      </p:sp>
      <p:sp>
        <p:nvSpPr>
          <p:cNvPr id="3" name="Title 2"/>
          <p:cNvSpPr>
            <a:spLocks noGrp="1"/>
          </p:cNvSpPr>
          <p:nvPr>
            <p:ph type="title"/>
          </p:nvPr>
        </p:nvSpPr>
        <p:spPr/>
        <p:txBody>
          <a:bodyPr/>
          <a:lstStyle/>
          <a:p>
            <a:r>
              <a:rPr lang="en-US" dirty="0"/>
              <a:t>History of Racial Segregation</a:t>
            </a:r>
            <a:endParaRPr lang="en-US" dirty="0"/>
          </a:p>
        </p:txBody>
      </p:sp>
    </p:spTree>
    <p:extLst>
      <p:ext uri="{BB962C8B-B14F-4D97-AF65-F5344CB8AC3E}">
        <p14:creationId xmlns:p14="http://schemas.microsoft.com/office/powerpoint/2010/main" val="1825115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indent="-411163">
              <a:buClr>
                <a:srgbClr val="F9F9F9"/>
              </a:buClr>
              <a:buSzPct val="65000"/>
              <a:buFont typeface="Wingdings 2" pitchFamily="-123" charset="2"/>
              <a:buChar char=""/>
            </a:pPr>
            <a:r>
              <a:rPr lang="en-US" dirty="0">
                <a:latin typeface="Book Antiqua" pitchFamily="-123" charset="0"/>
              </a:rPr>
              <a:t>Cutler, </a:t>
            </a:r>
            <a:r>
              <a:rPr lang="en-US" dirty="0" err="1">
                <a:latin typeface="Book Antiqua" pitchFamily="-123" charset="0"/>
              </a:rPr>
              <a:t>Glaeser</a:t>
            </a:r>
            <a:r>
              <a:rPr lang="en-US" dirty="0">
                <a:latin typeface="Book Antiqua" pitchFamily="-123" charset="0"/>
              </a:rPr>
              <a:t> and </a:t>
            </a:r>
            <a:r>
              <a:rPr lang="en-US" dirty="0" err="1">
                <a:latin typeface="Book Antiqua" pitchFamily="-123" charset="0"/>
              </a:rPr>
              <a:t>Vigdor</a:t>
            </a:r>
            <a:r>
              <a:rPr lang="en-US" dirty="0">
                <a:latin typeface="Book Antiqua" pitchFamily="-123" charset="0"/>
              </a:rPr>
              <a:t> (1999) investigate the causes of white black </a:t>
            </a:r>
            <a:r>
              <a:rPr lang="en-US" dirty="0" smtClean="0">
                <a:latin typeface="Book Antiqua" pitchFamily="-123" charset="0"/>
              </a:rPr>
              <a:t>segregation:</a:t>
            </a:r>
          </a:p>
          <a:p>
            <a:pPr lvl="1" indent="-411163">
              <a:buClr>
                <a:srgbClr val="F9F9F9"/>
              </a:buClr>
              <a:buSzPct val="65000"/>
              <a:buFont typeface="Wingdings 2" pitchFamily="-123" charset="2"/>
              <a:buChar char=""/>
            </a:pPr>
            <a:r>
              <a:rPr lang="en-US" b="1" spc="150" dirty="0" smtClean="0">
                <a:latin typeface="Book Antiqua" pitchFamily="-123" charset="0"/>
              </a:rPr>
              <a:t>Ghettos </a:t>
            </a:r>
            <a:r>
              <a:rPr lang="en-US" b="1" spc="150" dirty="0">
                <a:latin typeface="Book Antiqua" pitchFamily="-123" charset="0"/>
              </a:rPr>
              <a:t>as an adjustment mechanism</a:t>
            </a:r>
            <a:r>
              <a:rPr lang="en-US" spc="150" dirty="0">
                <a:latin typeface="Book Antiqua" pitchFamily="-123" charset="0"/>
              </a:rPr>
              <a:t> for migrants. Since 1970 black migrants from the South are 10 percent more likely to belong to an all-black church than native Northern blacks, and are 24 percent more likely to prefer a segregated </a:t>
            </a:r>
            <a:r>
              <a:rPr lang="en-US" spc="150" dirty="0" smtClean="0">
                <a:latin typeface="Book Antiqua" pitchFamily="-123" charset="0"/>
              </a:rPr>
              <a:t>neighborhood</a:t>
            </a:r>
          </a:p>
          <a:p>
            <a:pPr lvl="1" indent="-411163">
              <a:buClr>
                <a:srgbClr val="F9F9F9"/>
              </a:buClr>
              <a:buSzPct val="65000"/>
              <a:buFont typeface="Wingdings 2" pitchFamily="-123" charset="2"/>
              <a:buChar char=""/>
            </a:pPr>
            <a:r>
              <a:rPr lang="en-US" b="1" spc="150" dirty="0" smtClean="0">
                <a:latin typeface="Book Antiqua" pitchFamily="-123" charset="0"/>
              </a:rPr>
              <a:t>Collective </a:t>
            </a:r>
            <a:r>
              <a:rPr lang="en-US" b="1" spc="150" dirty="0">
                <a:latin typeface="Book Antiqua" pitchFamily="-123" charset="0"/>
              </a:rPr>
              <a:t>action racism</a:t>
            </a:r>
            <a:r>
              <a:rPr lang="en-US" spc="150" dirty="0">
                <a:latin typeface="Book Antiqua" pitchFamily="-123" charset="0"/>
              </a:rPr>
              <a:t>: such as restrictive covenants, racial zoning, policy instruments, and threats of violence which were widespread before 1960.  The authors find a much higher use of restrictive real estate covenants in cities that are more </a:t>
            </a:r>
            <a:r>
              <a:rPr lang="en-US" spc="150" dirty="0" smtClean="0">
                <a:latin typeface="Book Antiqua" pitchFamily="-123" charset="0"/>
              </a:rPr>
              <a:t>segregated.</a:t>
            </a:r>
          </a:p>
          <a:p>
            <a:pPr lvl="1" indent="-411163">
              <a:buClr>
                <a:srgbClr val="F9F9F9"/>
              </a:buClr>
              <a:buSzPct val="65000"/>
              <a:buFont typeface="Wingdings 2" pitchFamily="-123" charset="2"/>
              <a:buChar char=""/>
            </a:pPr>
            <a:r>
              <a:rPr lang="en-US" b="1" spc="150" dirty="0" smtClean="0">
                <a:latin typeface="Book Antiqua" pitchFamily="-123" charset="0"/>
              </a:rPr>
              <a:t>Decentralized </a:t>
            </a:r>
            <a:r>
              <a:rPr lang="en-US" b="1" spc="150" dirty="0">
                <a:latin typeface="Book Antiqua" pitchFamily="-123" charset="0"/>
              </a:rPr>
              <a:t>racism</a:t>
            </a:r>
            <a:r>
              <a:rPr lang="en-US" spc="150" dirty="0">
                <a:latin typeface="Book Antiqua" pitchFamily="-123" charset="0"/>
              </a:rPr>
              <a:t>: in which whites simply pay more to live in areas with other whites; a privilege that is worth more to whites than to blacks. This explains the persistent segregation we experience today decades after equal housing laws were enacted</a:t>
            </a:r>
            <a:r>
              <a:rPr lang="en-US" spc="150" dirty="0" smtClean="0">
                <a:latin typeface="Book Antiqua" pitchFamily="-123" charset="0"/>
              </a:rPr>
              <a:t>.</a:t>
            </a:r>
            <a:endParaRPr lang="en-US" spc="150" dirty="0">
              <a:latin typeface="Book Antiqua" pitchFamily="-123" charset="0"/>
            </a:endParaRPr>
          </a:p>
        </p:txBody>
      </p:sp>
      <p:sp>
        <p:nvSpPr>
          <p:cNvPr id="3" name="Title 2"/>
          <p:cNvSpPr>
            <a:spLocks noGrp="1"/>
          </p:cNvSpPr>
          <p:nvPr>
            <p:ph type="title"/>
          </p:nvPr>
        </p:nvSpPr>
        <p:spPr/>
        <p:txBody>
          <a:bodyPr/>
          <a:lstStyle/>
          <a:p>
            <a:r>
              <a:rPr lang="en-US" b="1" dirty="0"/>
              <a:t>The Rise and Decline of the American </a:t>
            </a:r>
            <a:r>
              <a:rPr lang="en-US" b="1" dirty="0" smtClean="0"/>
              <a:t>Ghetto</a:t>
            </a:r>
            <a:endParaRPr lang="en-US" dirty="0"/>
          </a:p>
        </p:txBody>
      </p:sp>
    </p:spTree>
    <p:extLst>
      <p:ext uri="{BB962C8B-B14F-4D97-AF65-F5344CB8AC3E}">
        <p14:creationId xmlns:p14="http://schemas.microsoft.com/office/powerpoint/2010/main" val="3117407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4314106" y="1704110"/>
            <a:ext cx="4601294" cy="4849090"/>
          </a:xfrm>
          <a:prstGeom prst="rect">
            <a:avLst/>
          </a:prstGeom>
          <a:noFill/>
          <a:ln w="12700">
            <a:noFill/>
            <a:miter lim="800000"/>
            <a:headEnd/>
            <a:tailEnd/>
          </a:ln>
        </p:spPr>
      </p:pic>
      <p:sp>
        <p:nvSpPr>
          <p:cNvPr id="5" name="Content Placeholder 2"/>
          <p:cNvSpPr>
            <a:spLocks noGrp="1"/>
          </p:cNvSpPr>
          <p:nvPr>
            <p:ph idx="1"/>
          </p:nvPr>
        </p:nvSpPr>
        <p:spPr>
          <a:xfrm>
            <a:off x="304800" y="2103437"/>
            <a:ext cx="2819400" cy="4525963"/>
          </a:xfrm>
        </p:spPr>
        <p:txBody>
          <a:bodyPr>
            <a:normAutofit/>
          </a:bodyPr>
          <a:lstStyle/>
          <a:p>
            <a:r>
              <a:rPr lang="en-US" sz="2400" dirty="0" smtClean="0">
                <a:solidFill>
                  <a:srgbClr val="CA6F68"/>
                </a:solidFill>
              </a:rPr>
              <a:t>Educational Attainment in Denver by census tract</a:t>
            </a:r>
          </a:p>
          <a:p>
            <a:r>
              <a:rPr lang="en-US" sz="2400" dirty="0" smtClean="0">
                <a:solidFill>
                  <a:srgbClr val="CA6F68"/>
                </a:solidFill>
              </a:rPr>
              <a:t>Are census tracts for each attainment class clustered or randomly distributed?</a:t>
            </a:r>
            <a:endParaRPr lang="en-US" sz="2400" dirty="0">
              <a:solidFill>
                <a:srgbClr val="CA6F68"/>
              </a:solidFill>
            </a:endParaRPr>
          </a:p>
        </p:txBody>
      </p:sp>
      <p:sp>
        <p:nvSpPr>
          <p:cNvPr id="6" name="Rectangle 2"/>
          <p:cNvSpPr>
            <a:spLocks noGrp="1" noChangeArrowheads="1"/>
          </p:cNvSpPr>
          <p:nvPr>
            <p:ph type="title"/>
          </p:nvPr>
        </p:nvSpPr>
        <p:spPr>
          <a:xfrm>
            <a:off x="381000" y="355847"/>
            <a:ext cx="8381260" cy="1054394"/>
          </a:xfrm>
        </p:spPr>
        <p:txBody>
          <a:bodyPr/>
          <a:lstStyle/>
          <a:p>
            <a:pPr eaLnBrk="1" hangingPunct="1">
              <a:defRPr/>
            </a:pPr>
            <a:r>
              <a:rPr lang="en-US" dirty="0" smtClean="0">
                <a:solidFill>
                  <a:srgbClr val="FF9900"/>
                </a:solidFill>
              </a:rPr>
              <a:t>segregation</a:t>
            </a:r>
          </a:p>
        </p:txBody>
      </p:sp>
    </p:spTree>
    <p:extLst>
      <p:ext uri="{BB962C8B-B14F-4D97-AF65-F5344CB8AC3E}">
        <p14:creationId xmlns:p14="http://schemas.microsoft.com/office/powerpoint/2010/main" val="1655327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304800"/>
            <a:ext cx="8229600" cy="1139825"/>
          </a:xfrm>
        </p:spPr>
        <p:txBody>
          <a:bodyPr/>
          <a:lstStyle/>
          <a:p>
            <a:pPr eaLnBrk="1" hangingPunct="1">
              <a:defRPr/>
            </a:pPr>
            <a:r>
              <a:rPr lang="en-US" dirty="0" smtClean="0">
                <a:solidFill>
                  <a:srgbClr val="FF9900"/>
                </a:solidFill>
              </a:rPr>
              <a:t>Diversity versus Segregation </a:t>
            </a:r>
          </a:p>
        </p:txBody>
      </p:sp>
      <p:sp>
        <p:nvSpPr>
          <p:cNvPr id="128003" name="Rectangle 3"/>
          <p:cNvSpPr>
            <a:spLocks noGrp="1" noChangeArrowheads="1"/>
          </p:cNvSpPr>
          <p:nvPr>
            <p:ph type="body" idx="1"/>
          </p:nvPr>
        </p:nvSpPr>
        <p:spPr/>
        <p:txBody>
          <a:bodyPr>
            <a:normAutofit/>
          </a:bodyPr>
          <a:lstStyle/>
          <a:p>
            <a:pPr eaLnBrk="1" hangingPunct="1">
              <a:defRPr/>
            </a:pPr>
            <a:r>
              <a:rPr lang="en-US" sz="2400" dirty="0" smtClean="0"/>
              <a:t>Household differ in</a:t>
            </a:r>
          </a:p>
          <a:p>
            <a:pPr lvl="1" eaLnBrk="1" hangingPunct="1">
              <a:defRPr/>
            </a:pPr>
            <a:r>
              <a:rPr lang="en-US" sz="2000" dirty="0" smtClean="0"/>
              <a:t>Income</a:t>
            </a:r>
          </a:p>
          <a:p>
            <a:pPr lvl="1" eaLnBrk="1" hangingPunct="1">
              <a:defRPr/>
            </a:pPr>
            <a:r>
              <a:rPr lang="en-US" sz="2000" dirty="0" smtClean="0"/>
              <a:t>Race</a:t>
            </a:r>
          </a:p>
          <a:p>
            <a:pPr lvl="1" eaLnBrk="1" hangingPunct="1">
              <a:defRPr/>
            </a:pPr>
            <a:r>
              <a:rPr lang="en-US" sz="2000" dirty="0" smtClean="0"/>
              <a:t>Ethnicity</a:t>
            </a:r>
          </a:p>
          <a:p>
            <a:pPr lvl="1" eaLnBrk="1" hangingPunct="1">
              <a:defRPr/>
            </a:pPr>
            <a:r>
              <a:rPr lang="en-US" sz="2000" dirty="0" smtClean="0"/>
              <a:t>Education</a:t>
            </a:r>
          </a:p>
          <a:p>
            <a:pPr eaLnBrk="1" hangingPunct="1">
              <a:lnSpc>
                <a:spcPct val="90000"/>
              </a:lnSpc>
              <a:defRPr/>
            </a:pPr>
            <a:r>
              <a:rPr lang="en-US" sz="2400" dirty="0" smtClean="0"/>
              <a:t>A diverse neighborhood: different households have an equal representation.</a:t>
            </a:r>
          </a:p>
          <a:p>
            <a:pPr eaLnBrk="1" hangingPunct="1">
              <a:lnSpc>
                <a:spcPct val="90000"/>
              </a:lnSpc>
              <a:defRPr/>
            </a:pPr>
            <a:r>
              <a:rPr lang="en-US" sz="2400" dirty="0" smtClean="0"/>
              <a:t>Segregated neighborhoods: a given type of household is a majority.</a:t>
            </a:r>
          </a:p>
          <a:p>
            <a:pPr eaLnBrk="1" hangingPunct="1">
              <a:defRPr/>
            </a:pPr>
            <a:endParaRPr lang="en-US" sz="2400" dirty="0" smtClean="0"/>
          </a:p>
          <a:p>
            <a:pPr lvl="1" eaLnBrk="1" hangingPunct="1">
              <a:defRPr/>
            </a:pPr>
            <a:endParaRPr lang="en-US" sz="2000" dirty="0" smtClean="0"/>
          </a:p>
        </p:txBody>
      </p:sp>
    </p:spTree>
    <p:extLst>
      <p:ext uri="{BB962C8B-B14F-4D97-AF65-F5344CB8AC3E}">
        <p14:creationId xmlns:p14="http://schemas.microsoft.com/office/powerpoint/2010/main" val="3108669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dirty="0" smtClean="0">
                <a:solidFill>
                  <a:srgbClr val="FF9900"/>
                </a:solidFill>
              </a:rPr>
              <a:t>A model of segregation</a:t>
            </a:r>
          </a:p>
        </p:txBody>
      </p:sp>
      <p:sp>
        <p:nvSpPr>
          <p:cNvPr id="145411" name="Rectangle 3"/>
          <p:cNvSpPr>
            <a:spLocks noGrp="1" noChangeArrowheads="1"/>
          </p:cNvSpPr>
          <p:nvPr>
            <p:ph type="body" idx="1"/>
          </p:nvPr>
        </p:nvSpPr>
        <p:spPr/>
        <p:txBody>
          <a:bodyPr>
            <a:normAutofit lnSpcReduction="10000"/>
          </a:bodyPr>
          <a:lstStyle/>
          <a:p>
            <a:pPr eaLnBrk="1" hangingPunct="1">
              <a:lnSpc>
                <a:spcPct val="90000"/>
              </a:lnSpc>
              <a:buFont typeface="Wingdings" pitchFamily="2" charset="2"/>
              <a:buNone/>
              <a:defRPr/>
            </a:pPr>
            <a:r>
              <a:rPr lang="en-US" sz="2800" dirty="0" smtClean="0">
                <a:solidFill>
                  <a:schemeClr val="tx1"/>
                </a:solidFill>
                <a:latin typeface="Times New Roman" pitchFamily="18" charset="0"/>
                <a:cs typeface="Times New Roman" pitchFamily="18" charset="0"/>
              </a:rPr>
              <a:t>Externalities from proximity to the “preferred” group (high income): </a:t>
            </a:r>
          </a:p>
          <a:p>
            <a:pPr eaLnBrk="1" hangingPunct="1">
              <a:lnSpc>
                <a:spcPct val="90000"/>
              </a:lnSpc>
              <a:defRPr/>
            </a:pPr>
            <a:r>
              <a:rPr lang="en-US" sz="2800" dirty="0" smtClean="0">
                <a:solidFill>
                  <a:schemeClr val="tx1"/>
                </a:solidFill>
                <a:latin typeface="Times New Roman" pitchFamily="18" charset="0"/>
                <a:cs typeface="Times New Roman" pitchFamily="18" charset="0"/>
              </a:rPr>
              <a:t>Kid Imitation</a:t>
            </a:r>
          </a:p>
          <a:p>
            <a:pPr lvl="1" eaLnBrk="1" hangingPunct="1">
              <a:lnSpc>
                <a:spcPct val="90000"/>
              </a:lnSpc>
              <a:defRPr/>
            </a:pPr>
            <a:r>
              <a:rPr lang="en-US" sz="2400" dirty="0" smtClean="0">
                <a:solidFill>
                  <a:schemeClr val="tx1"/>
                </a:solidFill>
                <a:latin typeface="Times New Roman" pitchFamily="18" charset="0"/>
                <a:cs typeface="Times New Roman" pitchFamily="18" charset="0"/>
              </a:rPr>
              <a:t>Positive adult role models </a:t>
            </a:r>
            <a:r>
              <a:rPr lang="en-US" sz="2400" dirty="0" smtClean="0">
                <a:solidFill>
                  <a:schemeClr val="tx1"/>
                </a:solidFill>
                <a:effectLst/>
                <a:latin typeface="Times New Roman" pitchFamily="18" charset="0"/>
                <a:cs typeface="Times New Roman" pitchFamily="18" charset="0"/>
              </a:rPr>
              <a:t>for kids</a:t>
            </a:r>
          </a:p>
          <a:p>
            <a:pPr lvl="1" eaLnBrk="1" hangingPunct="1">
              <a:lnSpc>
                <a:spcPct val="90000"/>
              </a:lnSpc>
              <a:defRPr/>
            </a:pPr>
            <a:r>
              <a:rPr lang="en-US" sz="2400" dirty="0" smtClean="0">
                <a:solidFill>
                  <a:schemeClr val="tx1"/>
                </a:solidFill>
                <a:latin typeface="Times New Roman" pitchFamily="18" charset="0"/>
                <a:cs typeface="Times New Roman" pitchFamily="18" charset="0"/>
              </a:rPr>
              <a:t>Classmates in school: </a:t>
            </a:r>
            <a:r>
              <a:rPr lang="en-US" sz="2400" dirty="0" smtClean="0">
                <a:solidFill>
                  <a:schemeClr val="tx1"/>
                </a:solidFill>
                <a:effectLst/>
                <a:latin typeface="Times New Roman" pitchFamily="18" charset="0"/>
                <a:cs typeface="Times New Roman" pitchFamily="18" charset="0"/>
              </a:rPr>
              <a:t>focused vs. disruptive</a:t>
            </a:r>
          </a:p>
          <a:p>
            <a:pPr eaLnBrk="1" hangingPunct="1">
              <a:lnSpc>
                <a:spcPct val="90000"/>
              </a:lnSpc>
              <a:defRPr/>
            </a:pPr>
            <a:r>
              <a:rPr lang="en-US" sz="2800" dirty="0" smtClean="0">
                <a:solidFill>
                  <a:schemeClr val="tx1"/>
                </a:solidFill>
                <a:latin typeface="Times New Roman" pitchFamily="18" charset="0"/>
                <a:cs typeface="Times New Roman" pitchFamily="18" charset="0"/>
              </a:rPr>
              <a:t>Adult externalities: </a:t>
            </a:r>
          </a:p>
          <a:p>
            <a:pPr lvl="1" eaLnBrk="1" hangingPunct="1">
              <a:lnSpc>
                <a:spcPct val="90000"/>
              </a:lnSpc>
              <a:defRPr/>
            </a:pPr>
            <a:r>
              <a:rPr lang="en-US" sz="2400" dirty="0" smtClean="0">
                <a:solidFill>
                  <a:schemeClr val="tx1"/>
                </a:solidFill>
                <a:latin typeface="Times New Roman" pitchFamily="18" charset="0"/>
                <a:cs typeface="Times New Roman" pitchFamily="18" charset="0"/>
              </a:rPr>
              <a:t>Job information</a:t>
            </a:r>
          </a:p>
          <a:p>
            <a:pPr lvl="1" eaLnBrk="1" hangingPunct="1">
              <a:lnSpc>
                <a:spcPct val="90000"/>
              </a:lnSpc>
              <a:defRPr/>
            </a:pPr>
            <a:r>
              <a:rPr lang="en-US" sz="2400" dirty="0" smtClean="0">
                <a:solidFill>
                  <a:schemeClr val="tx1"/>
                </a:solidFill>
                <a:latin typeface="Times New Roman" pitchFamily="18" charset="0"/>
                <a:cs typeface="Times New Roman" pitchFamily="18" charset="0"/>
              </a:rPr>
              <a:t>drug use</a:t>
            </a:r>
          </a:p>
          <a:p>
            <a:pPr eaLnBrk="1" hangingPunct="1">
              <a:lnSpc>
                <a:spcPct val="90000"/>
              </a:lnSpc>
              <a:defRPr/>
            </a:pPr>
            <a:r>
              <a:rPr lang="en-US" sz="2800" dirty="0" smtClean="0">
                <a:solidFill>
                  <a:schemeClr val="tx1"/>
                </a:solidFill>
                <a:latin typeface="Times New Roman" pitchFamily="18" charset="0"/>
                <a:cs typeface="Times New Roman" pitchFamily="18" charset="0"/>
              </a:rPr>
              <a:t>Positive externalities increase with income and education level.</a:t>
            </a:r>
          </a:p>
          <a:p>
            <a:pPr eaLnBrk="1" hangingPunct="1">
              <a:lnSpc>
                <a:spcPct val="90000"/>
              </a:lnSpc>
              <a:defRPr/>
            </a:pPr>
            <a:r>
              <a:rPr lang="en-US" sz="2800" dirty="0" smtClean="0">
                <a:solidFill>
                  <a:schemeClr val="tx1"/>
                </a:solidFill>
                <a:latin typeface="Times New Roman" pitchFamily="18" charset="0"/>
                <a:cs typeface="Times New Roman" pitchFamily="18" charset="0"/>
              </a:rPr>
              <a:t>Who gets the desirable neighbors?</a:t>
            </a:r>
          </a:p>
          <a:p>
            <a:pPr eaLnBrk="1" hangingPunct="1">
              <a:lnSpc>
                <a:spcPct val="90000"/>
              </a:lnSpc>
              <a:buFont typeface="Wingdings" pitchFamily="2" charset="2"/>
              <a:buNone/>
              <a:defRPr/>
            </a:pPr>
            <a:endParaRPr lang="en-US" sz="28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477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blinds(horizontal)">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blinds(horizontal)">
                                      <p:cBhvr>
                                        <p:cTn id="12" dur="500"/>
                                        <p:tgtEl>
                                          <p:spTgt spid="145411">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5411">
                                            <p:txEl>
                                              <p:pRg st="2" end="2"/>
                                            </p:txEl>
                                          </p:spTgt>
                                        </p:tgtEl>
                                        <p:attrNameLst>
                                          <p:attrName>style.visibility</p:attrName>
                                        </p:attrNameLst>
                                      </p:cBhvr>
                                      <p:to>
                                        <p:strVal val="visible"/>
                                      </p:to>
                                    </p:set>
                                    <p:animEffect transition="in" filter="blinds(horizontal)">
                                      <p:cBhvr>
                                        <p:cTn id="15" dur="500"/>
                                        <p:tgtEl>
                                          <p:spTgt spid="145411">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5411">
                                            <p:txEl>
                                              <p:pRg st="3" end="3"/>
                                            </p:txEl>
                                          </p:spTgt>
                                        </p:tgtEl>
                                        <p:attrNameLst>
                                          <p:attrName>style.visibility</p:attrName>
                                        </p:attrNameLst>
                                      </p:cBhvr>
                                      <p:to>
                                        <p:strVal val="visible"/>
                                      </p:to>
                                    </p:set>
                                    <p:animEffect transition="in" filter="blinds(horizontal)">
                                      <p:cBhvr>
                                        <p:cTn id="18" dur="500"/>
                                        <p:tgtEl>
                                          <p:spTgt spid="1454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5411">
                                            <p:txEl>
                                              <p:pRg st="4" end="4"/>
                                            </p:txEl>
                                          </p:spTgt>
                                        </p:tgtEl>
                                        <p:attrNameLst>
                                          <p:attrName>style.visibility</p:attrName>
                                        </p:attrNameLst>
                                      </p:cBhvr>
                                      <p:to>
                                        <p:strVal val="visible"/>
                                      </p:to>
                                    </p:set>
                                    <p:animEffect transition="in" filter="blinds(horizontal)">
                                      <p:cBhvr>
                                        <p:cTn id="23" dur="500"/>
                                        <p:tgtEl>
                                          <p:spTgt spid="145411">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5411">
                                            <p:txEl>
                                              <p:pRg st="5" end="5"/>
                                            </p:txEl>
                                          </p:spTgt>
                                        </p:tgtEl>
                                        <p:attrNameLst>
                                          <p:attrName>style.visibility</p:attrName>
                                        </p:attrNameLst>
                                      </p:cBhvr>
                                      <p:to>
                                        <p:strVal val="visible"/>
                                      </p:to>
                                    </p:set>
                                    <p:animEffect transition="in" filter="blinds(horizontal)">
                                      <p:cBhvr>
                                        <p:cTn id="26" dur="500"/>
                                        <p:tgtEl>
                                          <p:spTgt spid="145411">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45411">
                                            <p:txEl>
                                              <p:pRg st="6" end="6"/>
                                            </p:txEl>
                                          </p:spTgt>
                                        </p:tgtEl>
                                        <p:attrNameLst>
                                          <p:attrName>style.visibility</p:attrName>
                                        </p:attrNameLst>
                                      </p:cBhvr>
                                      <p:to>
                                        <p:strVal val="visible"/>
                                      </p:to>
                                    </p:set>
                                    <p:animEffect transition="in" filter="blinds(horizontal)">
                                      <p:cBhvr>
                                        <p:cTn id="29" dur="500"/>
                                        <p:tgtEl>
                                          <p:spTgt spid="14541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45411">
                                            <p:txEl>
                                              <p:pRg st="7" end="7"/>
                                            </p:txEl>
                                          </p:spTgt>
                                        </p:tgtEl>
                                        <p:attrNameLst>
                                          <p:attrName>style.visibility</p:attrName>
                                        </p:attrNameLst>
                                      </p:cBhvr>
                                      <p:to>
                                        <p:strVal val="visible"/>
                                      </p:to>
                                    </p:set>
                                    <p:animEffect transition="in" filter="blinds(horizontal)">
                                      <p:cBhvr>
                                        <p:cTn id="34" dur="500"/>
                                        <p:tgtEl>
                                          <p:spTgt spid="14541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5411">
                                            <p:txEl>
                                              <p:pRg st="8" end="8"/>
                                            </p:txEl>
                                          </p:spTgt>
                                        </p:tgtEl>
                                        <p:attrNameLst>
                                          <p:attrName>style.visibility</p:attrName>
                                        </p:attrNameLst>
                                      </p:cBhvr>
                                      <p:to>
                                        <p:strVal val="visible"/>
                                      </p:to>
                                    </p:set>
                                    <p:animEffect transition="in" filter="blinds(horizontal)">
                                      <p:cBhvr>
                                        <p:cTn id="39" dur="500"/>
                                        <p:tgtEl>
                                          <p:spTgt spid="145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smtClean="0">
                <a:solidFill>
                  <a:srgbClr val="FF9900"/>
                </a:solidFill>
                <a:effectLst/>
              </a:rPr>
              <a:t>A Model of Neighborhood Choice</a:t>
            </a:r>
          </a:p>
        </p:txBody>
      </p:sp>
      <p:sp>
        <p:nvSpPr>
          <p:cNvPr id="151555" name="Rectangle 3"/>
          <p:cNvSpPr>
            <a:spLocks noGrp="1" noChangeArrowheads="1"/>
          </p:cNvSpPr>
          <p:nvPr>
            <p:ph type="body" idx="1"/>
          </p:nvPr>
        </p:nvSpPr>
        <p:spPr/>
        <p:txBody>
          <a:bodyPr/>
          <a:lstStyle/>
          <a:p>
            <a:pPr eaLnBrk="1" hangingPunct="1">
              <a:defRPr/>
            </a:pPr>
            <a:r>
              <a:rPr lang="en-US" dirty="0" smtClean="0"/>
              <a:t>Two neighborhoods differ in their income mixes</a:t>
            </a:r>
          </a:p>
          <a:p>
            <a:pPr eaLnBrk="1" hangingPunct="1">
              <a:defRPr/>
            </a:pPr>
            <a:r>
              <a:rPr lang="en-US" dirty="0" smtClean="0"/>
              <a:t>All households prefer high income neighborhoods</a:t>
            </a:r>
          </a:p>
          <a:p>
            <a:pPr eaLnBrk="1" hangingPunct="1">
              <a:defRPr/>
            </a:pPr>
            <a:r>
              <a:rPr lang="en-US" dirty="0" smtClean="0"/>
              <a:t>Households compete by bidding for land and housing</a:t>
            </a:r>
          </a:p>
          <a:p>
            <a:pPr>
              <a:defRPr/>
            </a:pPr>
            <a:r>
              <a:rPr lang="en-US" dirty="0"/>
              <a:t>Model setup</a:t>
            </a:r>
          </a:p>
          <a:p>
            <a:pPr lvl="1">
              <a:defRPr/>
            </a:pPr>
            <a:r>
              <a:rPr lang="en-US" dirty="0"/>
              <a:t>Two neighborhoods, each with 100 lots</a:t>
            </a:r>
          </a:p>
          <a:p>
            <a:pPr lvl="1">
              <a:defRPr/>
            </a:pPr>
            <a:r>
              <a:rPr lang="en-US" dirty="0"/>
              <a:t>Two income groups (high and low), each with 100 households</a:t>
            </a:r>
          </a:p>
          <a:p>
            <a:pPr>
              <a:defRPr/>
            </a:pPr>
            <a:r>
              <a:rPr lang="en-US" dirty="0"/>
              <a:t>Only difference between neighborhoods is income mix.</a:t>
            </a:r>
          </a:p>
          <a:p>
            <a:pPr marL="45720" indent="0" eaLnBrk="1" hangingPunct="1">
              <a:buNone/>
              <a:defRPr/>
            </a:pPr>
            <a:endParaRPr lang="en-US" dirty="0" smtClean="0"/>
          </a:p>
        </p:txBody>
      </p:sp>
    </p:spTree>
    <p:extLst>
      <p:ext uri="{BB962C8B-B14F-4D97-AF65-F5344CB8AC3E}">
        <p14:creationId xmlns:p14="http://schemas.microsoft.com/office/powerpoint/2010/main" val="363133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blinds(horizontal)">
                                      <p:cBhvr>
                                        <p:cTn id="7" dur="500"/>
                                        <p:tgtEl>
                                          <p:spTgt spid="151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1555">
                                            <p:txEl>
                                              <p:pRg st="1" end="1"/>
                                            </p:txEl>
                                          </p:spTgt>
                                        </p:tgtEl>
                                        <p:attrNameLst>
                                          <p:attrName>style.visibility</p:attrName>
                                        </p:attrNameLst>
                                      </p:cBhvr>
                                      <p:to>
                                        <p:strVal val="visible"/>
                                      </p:to>
                                    </p:set>
                                    <p:animEffect transition="in" filter="blinds(horizontal)">
                                      <p:cBhvr>
                                        <p:cTn id="12" dur="500"/>
                                        <p:tgtEl>
                                          <p:spTgt spid="151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1555">
                                            <p:txEl>
                                              <p:pRg st="2" end="2"/>
                                            </p:txEl>
                                          </p:spTgt>
                                        </p:tgtEl>
                                        <p:attrNameLst>
                                          <p:attrName>style.visibility</p:attrName>
                                        </p:attrNameLst>
                                      </p:cBhvr>
                                      <p:to>
                                        <p:strVal val="visible"/>
                                      </p:to>
                                    </p:set>
                                    <p:animEffect transition="in" filter="blinds(horizontal)">
                                      <p:cBhvr>
                                        <p:cTn id="17" dur="500"/>
                                        <p:tgtEl>
                                          <p:spTgt spid="151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1555">
                                            <p:txEl>
                                              <p:pRg st="3" end="3"/>
                                            </p:txEl>
                                          </p:spTgt>
                                        </p:tgtEl>
                                        <p:attrNameLst>
                                          <p:attrName>style.visibility</p:attrName>
                                        </p:attrNameLst>
                                      </p:cBhvr>
                                      <p:to>
                                        <p:strVal val="visible"/>
                                      </p:to>
                                    </p:set>
                                    <p:animEffect transition="in" filter="blinds(horizontal)">
                                      <p:cBhvr>
                                        <p:cTn id="22" dur="500"/>
                                        <p:tgtEl>
                                          <p:spTgt spid="151555">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1555">
                                            <p:txEl>
                                              <p:pRg st="4" end="4"/>
                                            </p:txEl>
                                          </p:spTgt>
                                        </p:tgtEl>
                                        <p:attrNameLst>
                                          <p:attrName>style.visibility</p:attrName>
                                        </p:attrNameLst>
                                      </p:cBhvr>
                                      <p:to>
                                        <p:strVal val="visible"/>
                                      </p:to>
                                    </p:set>
                                    <p:animEffect transition="in" filter="blinds(horizontal)">
                                      <p:cBhvr>
                                        <p:cTn id="25" dur="500"/>
                                        <p:tgtEl>
                                          <p:spTgt spid="151555">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1555">
                                            <p:txEl>
                                              <p:pRg st="5" end="5"/>
                                            </p:txEl>
                                          </p:spTgt>
                                        </p:tgtEl>
                                        <p:attrNameLst>
                                          <p:attrName>style.visibility</p:attrName>
                                        </p:attrNameLst>
                                      </p:cBhvr>
                                      <p:to>
                                        <p:strVal val="visible"/>
                                      </p:to>
                                    </p:set>
                                    <p:animEffect transition="in" filter="blinds(horizontal)">
                                      <p:cBhvr>
                                        <p:cTn id="28" dur="500"/>
                                        <p:tgtEl>
                                          <p:spTgt spid="15155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1555">
                                            <p:txEl>
                                              <p:pRg st="6" end="6"/>
                                            </p:txEl>
                                          </p:spTgt>
                                        </p:tgtEl>
                                        <p:attrNameLst>
                                          <p:attrName>style.visibility</p:attrName>
                                        </p:attrNameLst>
                                      </p:cBhvr>
                                      <p:to>
                                        <p:strVal val="visible"/>
                                      </p:to>
                                    </p:set>
                                    <p:animEffect transition="in" filter="blinds(horizontal)">
                                      <p:cBhvr>
                                        <p:cTn id="33" dur="500"/>
                                        <p:tgtEl>
                                          <p:spTgt spid="151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92"/>
          <p:cNvSpPr>
            <a:spLocks noGrp="1" noChangeArrowheads="1"/>
          </p:cNvSpPr>
          <p:nvPr>
            <p:ph type="title"/>
          </p:nvPr>
        </p:nvSpPr>
        <p:spPr>
          <a:xfrm>
            <a:off x="457200" y="155575"/>
            <a:ext cx="8229600" cy="1139825"/>
          </a:xfrm>
        </p:spPr>
        <p:txBody>
          <a:bodyPr/>
          <a:lstStyle/>
          <a:p>
            <a:pPr eaLnBrk="1" hangingPunct="1"/>
            <a:r>
              <a:rPr lang="en-US" sz="4000" smtClean="0">
                <a:solidFill>
                  <a:srgbClr val="FF9900"/>
                </a:solidFill>
                <a:effectLst/>
              </a:rPr>
              <a:t>A Model of Neighborhood Choice</a:t>
            </a:r>
          </a:p>
        </p:txBody>
      </p:sp>
      <p:graphicFrame>
        <p:nvGraphicFramePr>
          <p:cNvPr id="154124" name="Group 524"/>
          <p:cNvGraphicFramePr>
            <a:graphicFrameLocks noGrp="1"/>
          </p:cNvGraphicFramePr>
          <p:nvPr>
            <p:ph sz="half" idx="1"/>
          </p:nvPr>
        </p:nvGraphicFramePr>
        <p:xfrm>
          <a:off x="1066800" y="1600200"/>
          <a:ext cx="2895600" cy="2971804"/>
        </p:xfrm>
        <a:graphic>
          <a:graphicData uri="http://schemas.openxmlformats.org/drawingml/2006/table">
            <a:tbl>
              <a:tblPr/>
              <a:tblGrid>
                <a:gridCol w="290513"/>
                <a:gridCol w="288925"/>
                <a:gridCol w="288925"/>
                <a:gridCol w="288925"/>
                <a:gridCol w="290512"/>
                <a:gridCol w="290513"/>
                <a:gridCol w="288925"/>
                <a:gridCol w="288925"/>
                <a:gridCol w="288925"/>
                <a:gridCol w="290512"/>
              </a:tblGrid>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r>
              <a:tr h="298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r>
              <a:tr h="298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r>
            </a:tbl>
          </a:graphicData>
        </a:graphic>
      </p:graphicFrame>
      <p:graphicFrame>
        <p:nvGraphicFramePr>
          <p:cNvPr id="154125" name="Group 525"/>
          <p:cNvGraphicFramePr>
            <a:graphicFrameLocks noGrp="1"/>
          </p:cNvGraphicFramePr>
          <p:nvPr>
            <p:ph sz="half" idx="2"/>
          </p:nvPr>
        </p:nvGraphicFramePr>
        <p:xfrm>
          <a:off x="4267200" y="1600200"/>
          <a:ext cx="2895600" cy="2971804"/>
        </p:xfrm>
        <a:graphic>
          <a:graphicData uri="http://schemas.openxmlformats.org/drawingml/2006/table">
            <a:tbl>
              <a:tblPr/>
              <a:tblGrid>
                <a:gridCol w="290513"/>
                <a:gridCol w="288925"/>
                <a:gridCol w="288925"/>
                <a:gridCol w="288925"/>
                <a:gridCol w="290512"/>
                <a:gridCol w="290513"/>
                <a:gridCol w="288925"/>
                <a:gridCol w="288925"/>
                <a:gridCol w="288925"/>
                <a:gridCol w="290512"/>
              </a:tblGrid>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r>
              <a:tr h="298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r>
              <a:tr h="298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r>
            </a:tbl>
          </a:graphicData>
        </a:graphic>
      </p:graphicFrame>
      <p:sp>
        <p:nvSpPr>
          <p:cNvPr id="22777" name="Text Box 394"/>
          <p:cNvSpPr txBox="1">
            <a:spLocks noChangeArrowheads="1"/>
          </p:cNvSpPr>
          <p:nvPr/>
        </p:nvSpPr>
        <p:spPr bwMode="auto">
          <a:xfrm>
            <a:off x="1600200" y="4724400"/>
            <a:ext cx="1835150" cy="366713"/>
          </a:xfrm>
          <a:prstGeom prst="rect">
            <a:avLst/>
          </a:prstGeom>
          <a:noFill/>
          <a:ln w="9525">
            <a:noFill/>
            <a:miter lim="800000"/>
            <a:headEnd/>
            <a:tailEnd/>
          </a:ln>
        </p:spPr>
        <p:txBody>
          <a:bodyPr wrap="none">
            <a:spAutoFit/>
          </a:bodyPr>
          <a:lstStyle/>
          <a:p>
            <a:r>
              <a:rPr lang="en-US"/>
              <a:t>Neighborhood A</a:t>
            </a:r>
          </a:p>
        </p:txBody>
      </p:sp>
      <p:sp>
        <p:nvSpPr>
          <p:cNvPr id="22778" name="Text Box 522"/>
          <p:cNvSpPr txBox="1">
            <a:spLocks noChangeArrowheads="1"/>
          </p:cNvSpPr>
          <p:nvPr/>
        </p:nvSpPr>
        <p:spPr bwMode="auto">
          <a:xfrm>
            <a:off x="4800600" y="4724400"/>
            <a:ext cx="1835150" cy="366713"/>
          </a:xfrm>
          <a:prstGeom prst="rect">
            <a:avLst/>
          </a:prstGeom>
          <a:noFill/>
          <a:ln w="9525">
            <a:noFill/>
            <a:miter lim="800000"/>
            <a:headEnd/>
            <a:tailEnd/>
          </a:ln>
        </p:spPr>
        <p:txBody>
          <a:bodyPr wrap="none">
            <a:spAutoFit/>
          </a:bodyPr>
          <a:lstStyle/>
          <a:p>
            <a:r>
              <a:rPr lang="en-US"/>
              <a:t>Neighborhood B</a:t>
            </a:r>
          </a:p>
        </p:txBody>
      </p:sp>
      <p:sp>
        <p:nvSpPr>
          <p:cNvPr id="154123" name="Text Box 523"/>
          <p:cNvSpPr txBox="1">
            <a:spLocks noChangeArrowheads="1"/>
          </p:cNvSpPr>
          <p:nvPr/>
        </p:nvSpPr>
        <p:spPr bwMode="auto">
          <a:xfrm>
            <a:off x="1203325" y="5370513"/>
            <a:ext cx="6873875" cy="701675"/>
          </a:xfrm>
          <a:prstGeom prst="rect">
            <a:avLst/>
          </a:prstGeom>
          <a:solidFill>
            <a:schemeClr val="bg1">
              <a:lumMod val="75000"/>
            </a:schemeClr>
          </a:solidFill>
          <a:ln w="9525">
            <a:noFill/>
            <a:miter lim="800000"/>
            <a:headEnd/>
            <a:tailEnd/>
          </a:ln>
          <a:effectLst/>
        </p:spPr>
        <p:txBody>
          <a:bodyPr>
            <a:spAutoFit/>
          </a:bodyPr>
          <a:lstStyle/>
          <a:p>
            <a:pPr algn="ctr">
              <a:defRPr/>
            </a:pPr>
            <a:r>
              <a:rPr lang="en-US" sz="2000" dirty="0">
                <a:solidFill>
                  <a:schemeClr val="bg1">
                    <a:lumMod val="20000"/>
                    <a:lumOff val="80000"/>
                  </a:schemeClr>
                </a:solidFill>
              </a:rPr>
              <a:t>Because the neighborhoods have an identical mix of high and low income households, rent in A=rent in B</a:t>
            </a:r>
          </a:p>
        </p:txBody>
      </p:sp>
      <p:sp>
        <p:nvSpPr>
          <p:cNvPr id="22780" name="Rectangle 527"/>
          <p:cNvSpPr>
            <a:spLocks noChangeArrowheads="1"/>
          </p:cNvSpPr>
          <p:nvPr/>
        </p:nvSpPr>
        <p:spPr bwMode="auto">
          <a:xfrm>
            <a:off x="7772400" y="1752600"/>
            <a:ext cx="228600" cy="228600"/>
          </a:xfrm>
          <a:prstGeom prst="rect">
            <a:avLst/>
          </a:prstGeom>
          <a:solidFill>
            <a:srgbClr val="C0524A"/>
          </a:solidFill>
          <a:ln w="9525">
            <a:solidFill>
              <a:schemeClr val="tx1"/>
            </a:solidFill>
            <a:miter lim="800000"/>
            <a:headEnd/>
            <a:tailEnd/>
          </a:ln>
        </p:spPr>
        <p:txBody>
          <a:bodyPr wrap="none" anchor="ctr"/>
          <a:lstStyle/>
          <a:p>
            <a:endParaRPr lang="en-US"/>
          </a:p>
        </p:txBody>
      </p:sp>
      <p:sp>
        <p:nvSpPr>
          <p:cNvPr id="22781" name="Rectangle 528"/>
          <p:cNvSpPr>
            <a:spLocks noChangeArrowheads="1"/>
          </p:cNvSpPr>
          <p:nvPr/>
        </p:nvSpPr>
        <p:spPr bwMode="auto">
          <a:xfrm>
            <a:off x="7772400" y="2514600"/>
            <a:ext cx="228600" cy="228600"/>
          </a:xfrm>
          <a:prstGeom prst="rect">
            <a:avLst/>
          </a:prstGeom>
          <a:solidFill>
            <a:srgbClr val="666699"/>
          </a:solidFill>
          <a:ln w="9525">
            <a:solidFill>
              <a:schemeClr val="tx1"/>
            </a:solidFill>
            <a:miter lim="800000"/>
            <a:headEnd/>
            <a:tailEnd/>
          </a:ln>
        </p:spPr>
        <p:txBody>
          <a:bodyPr wrap="none" anchor="ctr"/>
          <a:lstStyle/>
          <a:p>
            <a:endParaRPr lang="en-US"/>
          </a:p>
        </p:txBody>
      </p:sp>
      <p:sp>
        <p:nvSpPr>
          <p:cNvPr id="22782" name="Text Box 529"/>
          <p:cNvSpPr txBox="1">
            <a:spLocks noChangeArrowheads="1"/>
          </p:cNvSpPr>
          <p:nvPr/>
        </p:nvSpPr>
        <p:spPr bwMode="auto">
          <a:xfrm>
            <a:off x="7543800" y="1933575"/>
            <a:ext cx="1454150" cy="1190625"/>
          </a:xfrm>
          <a:prstGeom prst="rect">
            <a:avLst/>
          </a:prstGeom>
          <a:noFill/>
          <a:ln w="9525">
            <a:noFill/>
            <a:miter lim="800000"/>
            <a:headEnd/>
            <a:tailEnd/>
          </a:ln>
        </p:spPr>
        <p:txBody>
          <a:bodyPr wrap="none">
            <a:spAutoFit/>
          </a:bodyPr>
          <a:lstStyle/>
          <a:p>
            <a:r>
              <a:rPr lang="en-US"/>
              <a:t>High income</a:t>
            </a:r>
          </a:p>
          <a:p>
            <a:endParaRPr lang="en-US"/>
          </a:p>
          <a:p>
            <a:endParaRPr lang="en-US"/>
          </a:p>
          <a:p>
            <a:r>
              <a:rPr lang="en-US"/>
              <a:t>Low income</a:t>
            </a:r>
          </a:p>
        </p:txBody>
      </p:sp>
    </p:spTree>
    <p:extLst>
      <p:ext uri="{BB962C8B-B14F-4D97-AF65-F5344CB8AC3E}">
        <p14:creationId xmlns:p14="http://schemas.microsoft.com/office/powerpoint/2010/main" val="226473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123"/>
                                        </p:tgtEl>
                                        <p:attrNameLst>
                                          <p:attrName>style.visibility</p:attrName>
                                        </p:attrNameLst>
                                      </p:cBhvr>
                                      <p:to>
                                        <p:strVal val="visible"/>
                                      </p:to>
                                    </p:set>
                                    <p:animEffect transition="in" filter="blinds(horizontal)">
                                      <p:cBhvr>
                                        <p:cTn id="7" dur="500"/>
                                        <p:tgtEl>
                                          <p:spTgt spid="154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Rent Premium</a:t>
            </a:r>
            <a:endParaRPr lang="en-US" dirty="0"/>
          </a:p>
        </p:txBody>
      </p:sp>
      <p:sp>
        <p:nvSpPr>
          <p:cNvPr id="3" name="Content Placeholder 2"/>
          <p:cNvSpPr>
            <a:spLocks noGrp="1"/>
          </p:cNvSpPr>
          <p:nvPr>
            <p:ph sz="half" idx="1"/>
          </p:nvPr>
        </p:nvSpPr>
        <p:spPr>
          <a:xfrm>
            <a:off x="457200" y="1600200"/>
            <a:ext cx="8001000" cy="4525963"/>
          </a:xfrm>
        </p:spPr>
        <p:txBody>
          <a:bodyPr/>
          <a:lstStyle/>
          <a:p>
            <a:pPr>
              <a:defRPr/>
            </a:pPr>
            <a:r>
              <a:rPr lang="en-US" dirty="0" smtClean="0"/>
              <a:t>Rent premium for A=rent in A- rent in B, is defined as the extra amount of rent a household is willing to pay for neighborhood A, </a:t>
            </a:r>
          </a:p>
          <a:p>
            <a:pPr>
              <a:defRPr/>
            </a:pPr>
            <a:r>
              <a:rPr lang="en-US" dirty="0" smtClean="0"/>
              <a:t>Rent premium with 50-50 mix will be zero since both neighborhoods are identical.</a:t>
            </a:r>
          </a:p>
          <a:p>
            <a:pPr>
              <a:defRPr/>
            </a:pPr>
            <a:r>
              <a:rPr lang="en-US" dirty="0" smtClean="0"/>
              <a:t>Rent premium increases with the number of high income households</a:t>
            </a:r>
            <a:endParaRPr lang="en-US" dirty="0"/>
          </a:p>
        </p:txBody>
      </p:sp>
    </p:spTree>
    <p:extLst>
      <p:ext uri="{BB962C8B-B14F-4D97-AF65-F5344CB8AC3E}">
        <p14:creationId xmlns:p14="http://schemas.microsoft.com/office/powerpoint/2010/main" val="947059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Housing Policies targeting </a:t>
            </a:r>
          </a:p>
          <a:p>
            <a:pPr lvl="1"/>
            <a:r>
              <a:rPr lang="en-US" sz="2400" dirty="0" smtClean="0"/>
              <a:t>low income households</a:t>
            </a:r>
          </a:p>
          <a:p>
            <a:pPr lvl="2"/>
            <a:r>
              <a:rPr lang="en-US" sz="2000" dirty="0" smtClean="0"/>
              <a:t>Public Housing</a:t>
            </a:r>
          </a:p>
          <a:p>
            <a:pPr lvl="2"/>
            <a:r>
              <a:rPr lang="en-US" sz="2000" dirty="0" smtClean="0"/>
              <a:t>Vouchers</a:t>
            </a:r>
          </a:p>
          <a:p>
            <a:pPr lvl="2"/>
            <a:r>
              <a:rPr lang="en-US" sz="2000" dirty="0" smtClean="0"/>
              <a:t>Supply side incentives</a:t>
            </a:r>
          </a:p>
          <a:p>
            <a:pPr lvl="2"/>
            <a:endParaRPr lang="en-US" sz="2000" dirty="0" smtClean="0"/>
          </a:p>
          <a:p>
            <a:pPr lvl="1"/>
            <a:r>
              <a:rPr lang="en-US" sz="2400" dirty="0" smtClean="0"/>
              <a:t>Middle and High income households</a:t>
            </a:r>
          </a:p>
          <a:p>
            <a:pPr lvl="2"/>
            <a:r>
              <a:rPr lang="en-US" sz="2000" dirty="0" smtClean="0"/>
              <a:t>Promoting homeownership</a:t>
            </a:r>
          </a:p>
          <a:p>
            <a:pPr marL="45720" indent="0">
              <a:buNone/>
            </a:pPr>
            <a:endParaRPr lang="en-US" sz="2800" dirty="0" smtClean="0"/>
          </a:p>
          <a:p>
            <a:r>
              <a:rPr lang="en-US" sz="2800" dirty="0" smtClean="0"/>
              <a:t>Effectiveness of housing policies</a:t>
            </a:r>
          </a:p>
          <a:p>
            <a:endParaRPr lang="en-US" sz="2800" dirty="0" smtClean="0"/>
          </a:p>
        </p:txBody>
      </p:sp>
      <p:sp>
        <p:nvSpPr>
          <p:cNvPr id="2" name="Title 1"/>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1224529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defRPr/>
            </a:pPr>
            <a:r>
              <a:rPr lang="en-US" smtClean="0"/>
              <a:t>Premium Curves</a:t>
            </a:r>
          </a:p>
        </p:txBody>
      </p:sp>
      <p:pic>
        <p:nvPicPr>
          <p:cNvPr id="24579" name="Picture 3" descr="08_03"/>
          <p:cNvPicPr>
            <a:picLocks noChangeAspect="1" noChangeArrowheads="1"/>
          </p:cNvPicPr>
          <p:nvPr/>
        </p:nvPicPr>
        <p:blipFill>
          <a:blip r:embed="rId2" cstate="print"/>
          <a:srcRect/>
          <a:stretch>
            <a:fillRect/>
          </a:stretch>
        </p:blipFill>
        <p:spPr bwMode="auto">
          <a:xfrm>
            <a:off x="4211638" y="1616075"/>
            <a:ext cx="4627562" cy="4632325"/>
          </a:xfrm>
          <a:prstGeom prst="rect">
            <a:avLst/>
          </a:prstGeom>
          <a:noFill/>
          <a:ln w="9525">
            <a:noFill/>
            <a:miter lim="800000"/>
            <a:headEnd/>
            <a:tailEnd/>
          </a:ln>
        </p:spPr>
      </p:pic>
      <p:sp>
        <p:nvSpPr>
          <p:cNvPr id="160772" name="Text Box 4"/>
          <p:cNvSpPr txBox="1">
            <a:spLocks noChangeArrowheads="1"/>
          </p:cNvSpPr>
          <p:nvPr/>
        </p:nvSpPr>
        <p:spPr bwMode="auto">
          <a:xfrm>
            <a:off x="609600" y="1905000"/>
            <a:ext cx="3063875" cy="1006475"/>
          </a:xfrm>
          <a:prstGeom prst="rect">
            <a:avLst/>
          </a:prstGeom>
          <a:solidFill>
            <a:srgbClr val="A26893"/>
          </a:solidFill>
          <a:ln w="9525">
            <a:noFill/>
            <a:miter lim="800000"/>
            <a:headEnd/>
            <a:tailEnd/>
          </a:ln>
        </p:spPr>
        <p:txBody>
          <a:bodyPr>
            <a:spAutoFit/>
          </a:bodyPr>
          <a:lstStyle/>
          <a:p>
            <a:r>
              <a:rPr lang="en-US" sz="2000"/>
              <a:t>Point j: Premium of low-income household (55 high, 45 low) = $5</a:t>
            </a:r>
          </a:p>
        </p:txBody>
      </p:sp>
      <p:sp>
        <p:nvSpPr>
          <p:cNvPr id="160773" name="Text Box 5"/>
          <p:cNvSpPr txBox="1">
            <a:spLocks noChangeArrowheads="1"/>
          </p:cNvSpPr>
          <p:nvPr/>
        </p:nvSpPr>
        <p:spPr bwMode="auto">
          <a:xfrm>
            <a:off x="533400" y="4648200"/>
            <a:ext cx="3200400" cy="1311275"/>
          </a:xfrm>
          <a:prstGeom prst="rect">
            <a:avLst/>
          </a:prstGeom>
          <a:solidFill>
            <a:schemeClr val="hlink"/>
          </a:solidFill>
          <a:ln w="9525">
            <a:noFill/>
            <a:miter lim="800000"/>
            <a:headEnd/>
            <a:tailEnd/>
          </a:ln>
        </p:spPr>
        <p:txBody>
          <a:bodyPr>
            <a:spAutoFit/>
          </a:bodyPr>
          <a:lstStyle/>
          <a:p>
            <a:r>
              <a:rPr lang="en-US" sz="2000"/>
              <a:t>The premium curve for the high income household is higher than that of the low income household</a:t>
            </a:r>
          </a:p>
        </p:txBody>
      </p:sp>
      <p:sp>
        <p:nvSpPr>
          <p:cNvPr id="160774" name="Text Box 6"/>
          <p:cNvSpPr txBox="1">
            <a:spLocks noChangeArrowheads="1"/>
          </p:cNvSpPr>
          <p:nvPr/>
        </p:nvSpPr>
        <p:spPr bwMode="auto">
          <a:xfrm>
            <a:off x="609600" y="3352800"/>
            <a:ext cx="3124200" cy="1006475"/>
          </a:xfrm>
          <a:prstGeom prst="rect">
            <a:avLst/>
          </a:prstGeom>
          <a:solidFill>
            <a:schemeClr val="accent1"/>
          </a:solidFill>
          <a:ln w="9525">
            <a:noFill/>
            <a:miter lim="800000"/>
            <a:headEnd/>
            <a:tailEnd/>
          </a:ln>
        </p:spPr>
        <p:txBody>
          <a:bodyPr>
            <a:spAutoFit/>
          </a:bodyPr>
          <a:lstStyle/>
          <a:p>
            <a:r>
              <a:rPr lang="en-US" sz="2000"/>
              <a:t>Point k: Premium of high-income household (55 high, 45 low) = $8</a:t>
            </a:r>
          </a:p>
        </p:txBody>
      </p:sp>
    </p:spTree>
    <p:extLst>
      <p:ext uri="{BB962C8B-B14F-4D97-AF65-F5344CB8AC3E}">
        <p14:creationId xmlns:p14="http://schemas.microsoft.com/office/powerpoint/2010/main" val="72103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0772"/>
                                        </p:tgtEl>
                                        <p:attrNameLst>
                                          <p:attrName>style.visibility</p:attrName>
                                        </p:attrNameLst>
                                      </p:cBhvr>
                                      <p:to>
                                        <p:strVal val="visible"/>
                                      </p:to>
                                    </p:set>
                                    <p:animEffect transition="in" filter="blinds(horizontal)">
                                      <p:cBhvr>
                                        <p:cTn id="7" dur="500"/>
                                        <p:tgtEl>
                                          <p:spTgt spid="1607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0774"/>
                                        </p:tgtEl>
                                        <p:attrNameLst>
                                          <p:attrName>style.visibility</p:attrName>
                                        </p:attrNameLst>
                                      </p:cBhvr>
                                      <p:to>
                                        <p:strVal val="visible"/>
                                      </p:to>
                                    </p:set>
                                    <p:animEffect transition="in" filter="blinds(horizontal)">
                                      <p:cBhvr>
                                        <p:cTn id="12" dur="500"/>
                                        <p:tgtEl>
                                          <p:spTgt spid="1607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0773"/>
                                        </p:tgtEl>
                                        <p:attrNameLst>
                                          <p:attrName>style.visibility</p:attrName>
                                        </p:attrNameLst>
                                      </p:cBhvr>
                                      <p:to>
                                        <p:strVal val="visible"/>
                                      </p:to>
                                    </p:set>
                                    <p:animEffect transition="in" filter="blinds(horizontal)">
                                      <p:cBhvr>
                                        <p:cTn id="17" dur="500"/>
                                        <p:tgtEl>
                                          <p:spTgt spid="16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animBg="1"/>
      <p:bldP spid="160773" grpId="0" animBg="1"/>
      <p:bldP spid="16077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defRPr/>
            </a:pPr>
            <a:r>
              <a:rPr lang="en-US" smtClean="0"/>
              <a:t>Unstable equilibrium </a:t>
            </a:r>
          </a:p>
        </p:txBody>
      </p:sp>
      <p:pic>
        <p:nvPicPr>
          <p:cNvPr id="25603" name="Picture 3" descr="08_03"/>
          <p:cNvPicPr>
            <a:picLocks noChangeAspect="1" noChangeArrowheads="1"/>
          </p:cNvPicPr>
          <p:nvPr/>
        </p:nvPicPr>
        <p:blipFill>
          <a:blip r:embed="rId2" cstate="print"/>
          <a:srcRect/>
          <a:stretch>
            <a:fillRect/>
          </a:stretch>
        </p:blipFill>
        <p:spPr bwMode="auto">
          <a:xfrm>
            <a:off x="4211638" y="1616075"/>
            <a:ext cx="4627562" cy="4632325"/>
          </a:xfrm>
          <a:prstGeom prst="rect">
            <a:avLst/>
          </a:prstGeom>
          <a:noFill/>
          <a:ln w="9525">
            <a:noFill/>
            <a:miter lim="800000"/>
            <a:headEnd/>
            <a:tailEnd/>
          </a:ln>
        </p:spPr>
      </p:pic>
      <p:sp>
        <p:nvSpPr>
          <p:cNvPr id="161797" name="Text Box 5"/>
          <p:cNvSpPr txBox="1">
            <a:spLocks noChangeArrowheads="1"/>
          </p:cNvSpPr>
          <p:nvPr/>
        </p:nvSpPr>
        <p:spPr bwMode="auto">
          <a:xfrm>
            <a:off x="457200" y="2955925"/>
            <a:ext cx="3200400" cy="1616075"/>
          </a:xfrm>
          <a:prstGeom prst="rect">
            <a:avLst/>
          </a:prstGeom>
          <a:solidFill>
            <a:schemeClr val="accent1"/>
          </a:solidFill>
          <a:ln w="9525">
            <a:noFill/>
            <a:miter lim="800000"/>
            <a:headEnd/>
            <a:tailEnd/>
          </a:ln>
        </p:spPr>
        <p:txBody>
          <a:bodyPr>
            <a:spAutoFit/>
          </a:bodyPr>
          <a:lstStyle/>
          <a:p>
            <a:r>
              <a:rPr lang="en-US" sz="2000"/>
              <a:t>Point i is an integrated equilibrium since households pay the same amount for each neighborhood</a:t>
            </a:r>
          </a:p>
        </p:txBody>
      </p:sp>
      <p:sp>
        <p:nvSpPr>
          <p:cNvPr id="161799" name="Text Box 7"/>
          <p:cNvSpPr txBox="1">
            <a:spLocks noChangeArrowheads="1"/>
          </p:cNvSpPr>
          <p:nvPr/>
        </p:nvSpPr>
        <p:spPr bwMode="auto">
          <a:xfrm>
            <a:off x="609600" y="1524000"/>
            <a:ext cx="2835275" cy="1311275"/>
          </a:xfrm>
          <a:prstGeom prst="rect">
            <a:avLst/>
          </a:prstGeom>
          <a:solidFill>
            <a:srgbClr val="9A9F6B"/>
          </a:solidFill>
          <a:ln w="9525">
            <a:noFill/>
            <a:miter lim="800000"/>
            <a:headEnd/>
            <a:tailEnd/>
          </a:ln>
        </p:spPr>
        <p:txBody>
          <a:bodyPr>
            <a:spAutoFit/>
          </a:bodyPr>
          <a:lstStyle/>
          <a:p>
            <a:r>
              <a:rPr lang="en-US" sz="2000"/>
              <a:t>Equilibrium requires that everyone in the same neighborhood pay the same rent.</a:t>
            </a:r>
          </a:p>
        </p:txBody>
      </p:sp>
      <p:sp>
        <p:nvSpPr>
          <p:cNvPr id="161800" name="Text Box 8"/>
          <p:cNvSpPr txBox="1">
            <a:spLocks noChangeArrowheads="1"/>
          </p:cNvSpPr>
          <p:nvPr/>
        </p:nvSpPr>
        <p:spPr bwMode="auto">
          <a:xfrm>
            <a:off x="838200" y="4768850"/>
            <a:ext cx="2454275" cy="1920875"/>
          </a:xfrm>
          <a:prstGeom prst="rect">
            <a:avLst/>
          </a:prstGeom>
          <a:solidFill>
            <a:srgbClr val="008080"/>
          </a:solidFill>
          <a:ln w="9525">
            <a:noFill/>
            <a:miter lim="800000"/>
            <a:headEnd/>
            <a:tailEnd/>
          </a:ln>
        </p:spPr>
        <p:txBody>
          <a:bodyPr>
            <a:spAutoFit/>
          </a:bodyPr>
          <a:lstStyle/>
          <a:p>
            <a:r>
              <a:rPr lang="en-US" sz="2000"/>
              <a:t>Point i is unstable equilibrium since a movement of population will generate a different equilibrium</a:t>
            </a:r>
          </a:p>
        </p:txBody>
      </p:sp>
    </p:spTree>
    <p:extLst>
      <p:ext uri="{BB962C8B-B14F-4D97-AF65-F5344CB8AC3E}">
        <p14:creationId xmlns:p14="http://schemas.microsoft.com/office/powerpoint/2010/main" val="218571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1799"/>
                                        </p:tgtEl>
                                        <p:attrNameLst>
                                          <p:attrName>style.visibility</p:attrName>
                                        </p:attrNameLst>
                                      </p:cBhvr>
                                      <p:to>
                                        <p:strVal val="visible"/>
                                      </p:to>
                                    </p:set>
                                    <p:animEffect transition="in" filter="blinds(horizontal)">
                                      <p:cBhvr>
                                        <p:cTn id="7" dur="500"/>
                                        <p:tgtEl>
                                          <p:spTgt spid="1617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1797"/>
                                        </p:tgtEl>
                                        <p:attrNameLst>
                                          <p:attrName>style.visibility</p:attrName>
                                        </p:attrNameLst>
                                      </p:cBhvr>
                                      <p:to>
                                        <p:strVal val="visible"/>
                                      </p:to>
                                    </p:set>
                                    <p:animEffect transition="in" filter="blinds(horizontal)">
                                      <p:cBhvr>
                                        <p:cTn id="12" dur="500"/>
                                        <p:tgtEl>
                                          <p:spTgt spid="16179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1800"/>
                                        </p:tgtEl>
                                        <p:attrNameLst>
                                          <p:attrName>style.visibility</p:attrName>
                                        </p:attrNameLst>
                                      </p:cBhvr>
                                      <p:to>
                                        <p:strVal val="visible"/>
                                      </p:to>
                                    </p:set>
                                    <p:animEffect transition="in" filter="blinds(horizontal)">
                                      <p:cBhvr>
                                        <p:cTn id="17" dur="500"/>
                                        <p:tgtEl>
                                          <p:spTgt spid="161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animBg="1"/>
      <p:bldP spid="161799" grpId="0" animBg="1"/>
      <p:bldP spid="16180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en-US" smtClean="0"/>
              <a:t>Segregated Equilibrium </a:t>
            </a:r>
          </a:p>
        </p:txBody>
      </p:sp>
      <p:pic>
        <p:nvPicPr>
          <p:cNvPr id="27651" name="Picture 3" descr="08_03"/>
          <p:cNvPicPr>
            <a:picLocks noChangeAspect="1" noChangeArrowheads="1"/>
          </p:cNvPicPr>
          <p:nvPr/>
        </p:nvPicPr>
        <p:blipFill>
          <a:blip r:embed="rId2" cstate="print"/>
          <a:srcRect/>
          <a:stretch>
            <a:fillRect/>
          </a:stretch>
        </p:blipFill>
        <p:spPr bwMode="auto">
          <a:xfrm>
            <a:off x="4191000" y="1524000"/>
            <a:ext cx="4703763" cy="4708525"/>
          </a:xfrm>
          <a:prstGeom prst="rect">
            <a:avLst/>
          </a:prstGeom>
          <a:noFill/>
          <a:ln w="9525">
            <a:noFill/>
            <a:miter lim="800000"/>
            <a:headEnd/>
            <a:tailEnd/>
          </a:ln>
        </p:spPr>
      </p:pic>
      <p:sp>
        <p:nvSpPr>
          <p:cNvPr id="163844" name="Text Box 4"/>
          <p:cNvSpPr txBox="1">
            <a:spLocks noChangeArrowheads="1"/>
          </p:cNvSpPr>
          <p:nvPr/>
        </p:nvSpPr>
        <p:spPr bwMode="auto">
          <a:xfrm>
            <a:off x="685800" y="2895600"/>
            <a:ext cx="3200400" cy="1616075"/>
          </a:xfrm>
          <a:prstGeom prst="rect">
            <a:avLst/>
          </a:prstGeom>
          <a:solidFill>
            <a:schemeClr val="accent1"/>
          </a:solidFill>
          <a:ln w="9525">
            <a:noFill/>
            <a:miter lim="800000"/>
            <a:headEnd/>
            <a:tailEnd/>
          </a:ln>
        </p:spPr>
        <p:txBody>
          <a:bodyPr>
            <a:spAutoFit/>
          </a:bodyPr>
          <a:lstStyle/>
          <a:p>
            <a:r>
              <a:rPr lang="en-US" sz="2000"/>
              <a:t>High income households outbid low income households so that they displace low income households in area A</a:t>
            </a:r>
          </a:p>
        </p:txBody>
      </p:sp>
      <p:sp>
        <p:nvSpPr>
          <p:cNvPr id="163845" name="Text Box 5"/>
          <p:cNvSpPr txBox="1">
            <a:spLocks noChangeArrowheads="1"/>
          </p:cNvSpPr>
          <p:nvPr/>
        </p:nvSpPr>
        <p:spPr bwMode="auto">
          <a:xfrm>
            <a:off x="914400" y="1371600"/>
            <a:ext cx="2835275" cy="1311275"/>
          </a:xfrm>
          <a:prstGeom prst="rect">
            <a:avLst/>
          </a:prstGeom>
          <a:solidFill>
            <a:srgbClr val="9A9F6B"/>
          </a:solidFill>
          <a:ln w="9525">
            <a:noFill/>
            <a:miter lim="800000"/>
            <a:headEnd/>
            <a:tailEnd/>
          </a:ln>
        </p:spPr>
        <p:txBody>
          <a:bodyPr>
            <a:spAutoFit/>
          </a:bodyPr>
          <a:lstStyle/>
          <a:p>
            <a:r>
              <a:rPr lang="en-US" sz="2000"/>
              <a:t>The premium for the high income is higher than that for the low income household.</a:t>
            </a:r>
          </a:p>
        </p:txBody>
      </p:sp>
      <p:sp>
        <p:nvSpPr>
          <p:cNvPr id="163848" name="Text Box 8"/>
          <p:cNvSpPr txBox="1">
            <a:spLocks noChangeArrowheads="1"/>
          </p:cNvSpPr>
          <p:nvPr/>
        </p:nvSpPr>
        <p:spPr bwMode="auto">
          <a:xfrm>
            <a:off x="1143000" y="4724400"/>
            <a:ext cx="2530475" cy="1190625"/>
          </a:xfrm>
          <a:prstGeom prst="rect">
            <a:avLst/>
          </a:prstGeom>
          <a:solidFill>
            <a:schemeClr val="hlink"/>
          </a:solidFill>
          <a:ln w="9525">
            <a:noFill/>
            <a:miter lim="800000"/>
            <a:headEnd/>
            <a:tailEnd/>
          </a:ln>
        </p:spPr>
        <p:txBody>
          <a:bodyPr>
            <a:spAutoFit/>
          </a:bodyPr>
          <a:lstStyle/>
          <a:p>
            <a:r>
              <a:rPr lang="en-US">
                <a:solidFill>
                  <a:schemeClr val="bg1"/>
                </a:solidFill>
              </a:rPr>
              <a:t>This increases the mix of high income households moving away from point i</a:t>
            </a:r>
          </a:p>
        </p:txBody>
      </p:sp>
      <p:sp>
        <p:nvSpPr>
          <p:cNvPr id="27655" name="Rectangle 10"/>
          <p:cNvSpPr>
            <a:spLocks noChangeArrowheads="1"/>
          </p:cNvSpPr>
          <p:nvPr/>
        </p:nvSpPr>
        <p:spPr bwMode="auto">
          <a:xfrm>
            <a:off x="4191000" y="5486400"/>
            <a:ext cx="4724400" cy="1066800"/>
          </a:xfrm>
          <a:prstGeom prst="rect">
            <a:avLst/>
          </a:prstGeom>
          <a:solidFill>
            <a:srgbClr val="CA6F68"/>
          </a:solidFill>
          <a:ln w="9525">
            <a:solidFill>
              <a:schemeClr val="tx1"/>
            </a:solidFill>
            <a:miter lim="800000"/>
            <a:headEnd/>
            <a:tailEnd/>
          </a:ln>
        </p:spPr>
        <p:txBody>
          <a:bodyPr wrap="none" anchor="ctr"/>
          <a:lstStyle/>
          <a:p>
            <a:pPr algn="ctr"/>
            <a:endParaRPr lang="en-US">
              <a:solidFill>
                <a:schemeClr val="bg1"/>
              </a:solidFill>
            </a:endParaRPr>
          </a:p>
        </p:txBody>
      </p:sp>
      <p:sp>
        <p:nvSpPr>
          <p:cNvPr id="163853" name="Text Box 13"/>
          <p:cNvSpPr txBox="1">
            <a:spLocks noChangeArrowheads="1"/>
          </p:cNvSpPr>
          <p:nvPr/>
        </p:nvSpPr>
        <p:spPr bwMode="auto">
          <a:xfrm>
            <a:off x="4191000" y="5486400"/>
            <a:ext cx="4800600" cy="1200150"/>
          </a:xfrm>
          <a:prstGeom prst="rect">
            <a:avLst/>
          </a:prstGeom>
          <a:noFill/>
          <a:ln w="9525">
            <a:noFill/>
            <a:miter lim="800000"/>
            <a:headEnd/>
            <a:tailEnd/>
          </a:ln>
        </p:spPr>
        <p:txBody>
          <a:bodyPr>
            <a:spAutoFit/>
          </a:bodyPr>
          <a:lstStyle/>
          <a:p>
            <a:r>
              <a:rPr lang="en-US">
                <a:solidFill>
                  <a:schemeClr val="bg1"/>
                </a:solidFill>
              </a:rPr>
              <a:t>Point s is the new equilibrium with segregated neighborhoods.  Self Reinforcing Effects lead to extreme outcomes</a:t>
            </a:r>
          </a:p>
          <a:p>
            <a:endParaRPr lang="en-US">
              <a:solidFill>
                <a:schemeClr val="bg1"/>
              </a:solidFill>
            </a:endParaRPr>
          </a:p>
        </p:txBody>
      </p:sp>
    </p:spTree>
    <p:extLst>
      <p:ext uri="{BB962C8B-B14F-4D97-AF65-F5344CB8AC3E}">
        <p14:creationId xmlns:p14="http://schemas.microsoft.com/office/powerpoint/2010/main" val="269930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45"/>
                                        </p:tgtEl>
                                        <p:attrNameLst>
                                          <p:attrName>style.visibility</p:attrName>
                                        </p:attrNameLst>
                                      </p:cBhvr>
                                      <p:to>
                                        <p:strVal val="visible"/>
                                      </p:to>
                                    </p:set>
                                    <p:animEffect transition="in" filter="blinds(horizontal)">
                                      <p:cBhvr>
                                        <p:cTn id="7" dur="500"/>
                                        <p:tgtEl>
                                          <p:spTgt spid="1638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44"/>
                                        </p:tgtEl>
                                        <p:attrNameLst>
                                          <p:attrName>style.visibility</p:attrName>
                                        </p:attrNameLst>
                                      </p:cBhvr>
                                      <p:to>
                                        <p:strVal val="visible"/>
                                      </p:to>
                                    </p:set>
                                    <p:animEffect transition="in" filter="blinds(horizontal)">
                                      <p:cBhvr>
                                        <p:cTn id="12" dur="500"/>
                                        <p:tgtEl>
                                          <p:spTgt spid="1638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848"/>
                                        </p:tgtEl>
                                        <p:attrNameLst>
                                          <p:attrName>style.visibility</p:attrName>
                                        </p:attrNameLst>
                                      </p:cBhvr>
                                      <p:to>
                                        <p:strVal val="visible"/>
                                      </p:to>
                                    </p:set>
                                    <p:animEffect transition="in" filter="blinds(horizontal)">
                                      <p:cBhvr>
                                        <p:cTn id="17" dur="500"/>
                                        <p:tgtEl>
                                          <p:spTgt spid="16384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853"/>
                                        </p:tgtEl>
                                        <p:attrNameLst>
                                          <p:attrName>style.visibility</p:attrName>
                                        </p:attrNameLst>
                                      </p:cBhvr>
                                      <p:to>
                                        <p:strVal val="visible"/>
                                      </p:to>
                                    </p:set>
                                    <p:animEffect transition="in" filter="blinds(horizontal)">
                                      <p:cBhvr>
                                        <p:cTn id="22" dur="500"/>
                                        <p:tgtEl>
                                          <p:spTgt spid="163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animBg="1"/>
      <p:bldP spid="163845" grpId="0" animBg="1"/>
      <p:bldP spid="163848" grpId="0" animBg="1"/>
      <p:bldP spid="16385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54"/>
          <p:cNvSpPr txBox="1">
            <a:spLocks noChangeArrowheads="1"/>
          </p:cNvSpPr>
          <p:nvPr/>
        </p:nvSpPr>
        <p:spPr bwMode="auto">
          <a:xfrm>
            <a:off x="7543800" y="2162175"/>
            <a:ext cx="1454150" cy="1190625"/>
          </a:xfrm>
          <a:prstGeom prst="rect">
            <a:avLst/>
          </a:prstGeom>
          <a:noFill/>
          <a:ln w="9525">
            <a:noFill/>
            <a:miter lim="800000"/>
            <a:headEnd/>
            <a:tailEnd/>
          </a:ln>
        </p:spPr>
        <p:txBody>
          <a:bodyPr wrap="none">
            <a:spAutoFit/>
          </a:bodyPr>
          <a:lstStyle/>
          <a:p>
            <a:r>
              <a:rPr lang="en-US"/>
              <a:t>High income</a:t>
            </a:r>
          </a:p>
          <a:p>
            <a:endParaRPr lang="en-US"/>
          </a:p>
          <a:p>
            <a:endParaRPr lang="en-US"/>
          </a:p>
          <a:p>
            <a:r>
              <a:rPr lang="en-US"/>
              <a:t>Low income</a:t>
            </a:r>
          </a:p>
        </p:txBody>
      </p:sp>
      <p:sp>
        <p:nvSpPr>
          <p:cNvPr id="164866" name="Rectangle 2"/>
          <p:cNvSpPr>
            <a:spLocks noGrp="1" noChangeArrowheads="1"/>
          </p:cNvSpPr>
          <p:nvPr>
            <p:ph type="title"/>
          </p:nvPr>
        </p:nvSpPr>
        <p:spPr/>
        <p:txBody>
          <a:bodyPr/>
          <a:lstStyle/>
          <a:p>
            <a:pPr eaLnBrk="1" hangingPunct="1">
              <a:defRPr/>
            </a:pPr>
            <a:r>
              <a:rPr lang="en-US" smtClean="0"/>
              <a:t>Segregated Equilibrium</a:t>
            </a:r>
          </a:p>
        </p:txBody>
      </p:sp>
      <p:graphicFrame>
        <p:nvGraphicFramePr>
          <p:cNvPr id="164867" name="Group 3"/>
          <p:cNvGraphicFramePr>
            <a:graphicFrameLocks noGrp="1"/>
          </p:cNvGraphicFramePr>
          <p:nvPr/>
        </p:nvGraphicFramePr>
        <p:xfrm>
          <a:off x="838200" y="1752600"/>
          <a:ext cx="2895600" cy="2971804"/>
        </p:xfrm>
        <a:graphic>
          <a:graphicData uri="http://schemas.openxmlformats.org/drawingml/2006/table">
            <a:tbl>
              <a:tblPr/>
              <a:tblGrid>
                <a:gridCol w="290513"/>
                <a:gridCol w="288925"/>
                <a:gridCol w="288925"/>
                <a:gridCol w="288925"/>
                <a:gridCol w="290512"/>
                <a:gridCol w="290513"/>
                <a:gridCol w="288925"/>
                <a:gridCol w="288925"/>
                <a:gridCol w="288925"/>
                <a:gridCol w="290512"/>
              </a:tblGrid>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r>
              <a:tr h="298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r>
              <a:tr h="298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524A"/>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524A"/>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524A"/>
                    </a:solidFill>
                  </a:tcPr>
                </a:tc>
              </a:tr>
            </a:tbl>
          </a:graphicData>
        </a:graphic>
      </p:graphicFrame>
      <p:graphicFrame>
        <p:nvGraphicFramePr>
          <p:cNvPr id="164990" name="Group 126"/>
          <p:cNvGraphicFramePr>
            <a:graphicFrameLocks noGrp="1"/>
          </p:cNvGraphicFramePr>
          <p:nvPr/>
        </p:nvGraphicFramePr>
        <p:xfrm>
          <a:off x="4343400" y="1752600"/>
          <a:ext cx="2895600" cy="2971804"/>
        </p:xfrm>
        <a:graphic>
          <a:graphicData uri="http://schemas.openxmlformats.org/drawingml/2006/table">
            <a:tbl>
              <a:tblPr/>
              <a:tblGrid>
                <a:gridCol w="290513"/>
                <a:gridCol w="288925"/>
                <a:gridCol w="288925"/>
                <a:gridCol w="288925"/>
                <a:gridCol w="290512"/>
                <a:gridCol w="290513"/>
                <a:gridCol w="288925"/>
                <a:gridCol w="288925"/>
                <a:gridCol w="288925"/>
                <a:gridCol w="290512"/>
              </a:tblGrid>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r>
              <a:tr h="298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r>
              <a:tr h="298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solidFill>
                  </a:tcPr>
                </a:tc>
              </a:tr>
            </a:tbl>
          </a:graphicData>
        </a:graphic>
      </p:graphicFrame>
      <p:sp>
        <p:nvSpPr>
          <p:cNvPr id="28922" name="Text Box 249"/>
          <p:cNvSpPr txBox="1">
            <a:spLocks noChangeArrowheads="1"/>
          </p:cNvSpPr>
          <p:nvPr/>
        </p:nvSpPr>
        <p:spPr bwMode="auto">
          <a:xfrm>
            <a:off x="1371600" y="4876800"/>
            <a:ext cx="1835150" cy="366713"/>
          </a:xfrm>
          <a:prstGeom prst="rect">
            <a:avLst/>
          </a:prstGeom>
          <a:noFill/>
          <a:ln w="9525">
            <a:noFill/>
            <a:miter lim="800000"/>
            <a:headEnd/>
            <a:tailEnd/>
          </a:ln>
        </p:spPr>
        <p:txBody>
          <a:bodyPr wrap="none">
            <a:spAutoFit/>
          </a:bodyPr>
          <a:lstStyle/>
          <a:p>
            <a:r>
              <a:rPr lang="en-US"/>
              <a:t>Neighborhood A</a:t>
            </a:r>
          </a:p>
        </p:txBody>
      </p:sp>
      <p:sp>
        <p:nvSpPr>
          <p:cNvPr id="28923" name="Text Box 250"/>
          <p:cNvSpPr txBox="1">
            <a:spLocks noChangeArrowheads="1"/>
          </p:cNvSpPr>
          <p:nvPr/>
        </p:nvSpPr>
        <p:spPr bwMode="auto">
          <a:xfrm>
            <a:off x="4870450" y="4876800"/>
            <a:ext cx="1835150" cy="366713"/>
          </a:xfrm>
          <a:prstGeom prst="rect">
            <a:avLst/>
          </a:prstGeom>
          <a:noFill/>
          <a:ln w="9525">
            <a:noFill/>
            <a:miter lim="800000"/>
            <a:headEnd/>
            <a:tailEnd/>
          </a:ln>
        </p:spPr>
        <p:txBody>
          <a:bodyPr wrap="none">
            <a:spAutoFit/>
          </a:bodyPr>
          <a:lstStyle/>
          <a:p>
            <a:r>
              <a:rPr lang="en-US"/>
              <a:t>Neighborhood B</a:t>
            </a:r>
          </a:p>
        </p:txBody>
      </p:sp>
      <p:sp>
        <p:nvSpPr>
          <p:cNvPr id="28924" name="Text Box 251"/>
          <p:cNvSpPr txBox="1">
            <a:spLocks noChangeArrowheads="1"/>
          </p:cNvSpPr>
          <p:nvPr/>
        </p:nvSpPr>
        <p:spPr bwMode="auto">
          <a:xfrm>
            <a:off x="762000" y="5486400"/>
            <a:ext cx="7848600" cy="457200"/>
          </a:xfrm>
          <a:prstGeom prst="rect">
            <a:avLst/>
          </a:prstGeom>
          <a:noFill/>
          <a:ln w="9525">
            <a:noFill/>
            <a:miter lim="800000"/>
            <a:headEnd/>
            <a:tailEnd/>
          </a:ln>
        </p:spPr>
        <p:txBody>
          <a:bodyPr>
            <a:spAutoFit/>
          </a:bodyPr>
          <a:lstStyle/>
          <a:p>
            <a:r>
              <a:rPr lang="en-US" sz="2400">
                <a:solidFill>
                  <a:srgbClr val="FF9900"/>
                </a:solidFill>
              </a:rPr>
              <a:t>All high income households locate in one neighborhood</a:t>
            </a:r>
          </a:p>
        </p:txBody>
      </p:sp>
      <p:sp>
        <p:nvSpPr>
          <p:cNvPr id="28925" name="Rectangle 252"/>
          <p:cNvSpPr>
            <a:spLocks noChangeArrowheads="1"/>
          </p:cNvSpPr>
          <p:nvPr/>
        </p:nvSpPr>
        <p:spPr bwMode="auto">
          <a:xfrm>
            <a:off x="7772400" y="1897063"/>
            <a:ext cx="228600" cy="228600"/>
          </a:xfrm>
          <a:prstGeom prst="rect">
            <a:avLst/>
          </a:prstGeom>
          <a:solidFill>
            <a:srgbClr val="C0524A"/>
          </a:solidFill>
          <a:ln w="9525">
            <a:solidFill>
              <a:schemeClr val="tx1"/>
            </a:solidFill>
            <a:miter lim="800000"/>
            <a:headEnd/>
            <a:tailEnd/>
          </a:ln>
        </p:spPr>
        <p:txBody>
          <a:bodyPr wrap="none" anchor="ctr"/>
          <a:lstStyle/>
          <a:p>
            <a:endParaRPr lang="en-US"/>
          </a:p>
        </p:txBody>
      </p:sp>
      <p:sp>
        <p:nvSpPr>
          <p:cNvPr id="28926" name="Rectangle 253"/>
          <p:cNvSpPr>
            <a:spLocks noChangeArrowheads="1"/>
          </p:cNvSpPr>
          <p:nvPr/>
        </p:nvSpPr>
        <p:spPr bwMode="auto">
          <a:xfrm>
            <a:off x="7772400" y="2659063"/>
            <a:ext cx="228600" cy="228600"/>
          </a:xfrm>
          <a:prstGeom prst="rect">
            <a:avLst/>
          </a:prstGeom>
          <a:solidFill>
            <a:srgbClr val="666699"/>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941809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08_04"/>
          <p:cNvPicPr>
            <a:picLocks noChangeAspect="1" noChangeArrowheads="1"/>
          </p:cNvPicPr>
          <p:nvPr/>
        </p:nvPicPr>
        <p:blipFill>
          <a:blip r:embed="rId2" cstate="print"/>
          <a:srcRect/>
          <a:stretch>
            <a:fillRect/>
          </a:stretch>
        </p:blipFill>
        <p:spPr bwMode="auto">
          <a:xfrm>
            <a:off x="4343400" y="1752600"/>
            <a:ext cx="4400550" cy="4843463"/>
          </a:xfrm>
          <a:prstGeom prst="rect">
            <a:avLst/>
          </a:prstGeom>
          <a:noFill/>
          <a:ln w="9525">
            <a:noFill/>
            <a:miter lim="800000"/>
            <a:headEnd/>
            <a:tailEnd/>
          </a:ln>
        </p:spPr>
      </p:pic>
      <p:sp>
        <p:nvSpPr>
          <p:cNvPr id="158725" name="Rectangle 5"/>
          <p:cNvSpPr>
            <a:spLocks noChangeArrowheads="1"/>
          </p:cNvSpPr>
          <p:nvPr/>
        </p:nvSpPr>
        <p:spPr bwMode="auto">
          <a:xfrm>
            <a:off x="533400" y="155575"/>
            <a:ext cx="8229600" cy="1139825"/>
          </a:xfrm>
          <a:prstGeom prst="rect">
            <a:avLst/>
          </a:prstGeom>
          <a:noFill/>
          <a:ln w="9525">
            <a:noFill/>
            <a:miter lim="800000"/>
            <a:headEnd/>
            <a:tailEnd/>
          </a:ln>
          <a:effectLst/>
        </p:spPr>
        <p:txBody>
          <a:bodyPr anchor="ctr" anchorCtr="1"/>
          <a:lstStyle/>
          <a:p>
            <a:pPr algn="ctr">
              <a:defRPr/>
            </a:pPr>
            <a:r>
              <a:rPr lang="en-US" sz="4400">
                <a:solidFill>
                  <a:srgbClr val="FF9900"/>
                </a:solidFill>
                <a:effectLst>
                  <a:outerShdw blurRad="38100" dist="38100" dir="2700000" algn="tl">
                    <a:srgbClr val="000000"/>
                  </a:outerShdw>
                </a:effectLst>
              </a:rPr>
              <a:t>Integrated Equilibrium</a:t>
            </a:r>
          </a:p>
        </p:txBody>
      </p:sp>
      <p:sp>
        <p:nvSpPr>
          <p:cNvPr id="29700" name="Text Box 7"/>
          <p:cNvSpPr txBox="1">
            <a:spLocks noChangeArrowheads="1"/>
          </p:cNvSpPr>
          <p:nvPr/>
        </p:nvSpPr>
        <p:spPr bwMode="auto">
          <a:xfrm>
            <a:off x="762000" y="2093913"/>
            <a:ext cx="2911475" cy="3416320"/>
          </a:xfrm>
          <a:prstGeom prst="rect">
            <a:avLst/>
          </a:prstGeom>
          <a:solidFill>
            <a:schemeClr val="hlink"/>
          </a:solidFill>
          <a:ln w="9525">
            <a:noFill/>
            <a:miter lim="800000"/>
            <a:headEnd/>
            <a:tailEnd/>
          </a:ln>
        </p:spPr>
        <p:txBody>
          <a:bodyPr>
            <a:spAutoFit/>
          </a:bodyPr>
          <a:lstStyle/>
          <a:p>
            <a:r>
              <a:rPr lang="en-US" sz="2400" dirty="0" smtClean="0">
                <a:solidFill>
                  <a:schemeClr val="bg1"/>
                </a:solidFill>
              </a:rPr>
              <a:t>We get a stable integrated </a:t>
            </a:r>
            <a:r>
              <a:rPr lang="en-US" sz="2400" dirty="0">
                <a:solidFill>
                  <a:schemeClr val="bg1"/>
                </a:solidFill>
              </a:rPr>
              <a:t>equilibrium </a:t>
            </a:r>
            <a:r>
              <a:rPr lang="en-US" sz="2400" dirty="0" smtClean="0">
                <a:solidFill>
                  <a:schemeClr val="bg1"/>
                </a:solidFill>
              </a:rPr>
              <a:t>if </a:t>
            </a:r>
            <a:r>
              <a:rPr lang="en-US" sz="2400" dirty="0">
                <a:solidFill>
                  <a:schemeClr val="bg1"/>
                </a:solidFill>
              </a:rPr>
              <a:t>the premium curve for the low income households is steeper than that of the high income households</a:t>
            </a:r>
          </a:p>
        </p:txBody>
      </p:sp>
    </p:spTree>
    <p:extLst>
      <p:ext uri="{BB962C8B-B14F-4D97-AF65-F5344CB8AC3E}">
        <p14:creationId xmlns:p14="http://schemas.microsoft.com/office/powerpoint/2010/main" val="1200028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dirty="0" smtClean="0">
                <a:solidFill>
                  <a:srgbClr val="FF9900"/>
                </a:solidFill>
              </a:rPr>
              <a:t>Housing Policy</a:t>
            </a:r>
          </a:p>
        </p:txBody>
      </p:sp>
      <p:sp>
        <p:nvSpPr>
          <p:cNvPr id="22531" name="Rectangle 3"/>
          <p:cNvSpPr>
            <a:spLocks noGrp="1" noChangeArrowheads="1"/>
          </p:cNvSpPr>
          <p:nvPr>
            <p:ph type="body" idx="1"/>
          </p:nvPr>
        </p:nvSpPr>
        <p:spPr>
          <a:noFill/>
        </p:spPr>
        <p:txBody>
          <a:bodyPr>
            <a:normAutofit/>
          </a:bodyPr>
          <a:lstStyle/>
          <a:p>
            <a:pPr>
              <a:defRPr/>
            </a:pPr>
            <a:r>
              <a:rPr lang="en-US" sz="2800" dirty="0" smtClean="0">
                <a:solidFill>
                  <a:schemeClr val="accent1">
                    <a:lumMod val="50000"/>
                  </a:schemeClr>
                </a:solidFill>
                <a:effectLst/>
              </a:rPr>
              <a:t>Low-Income Housing Policy: $30 billion per year</a:t>
            </a:r>
          </a:p>
          <a:p>
            <a:pPr marL="742950" lvl="2" indent="-342900" eaLnBrk="1" hangingPunct="1">
              <a:buSzPct val="80000"/>
              <a:buFont typeface="Wingdings" pitchFamily="2" charset="2"/>
              <a:buChar char="n"/>
              <a:defRPr/>
            </a:pPr>
            <a:r>
              <a:rPr lang="en-US" sz="2000" dirty="0" smtClean="0">
                <a:solidFill>
                  <a:schemeClr val="accent1">
                    <a:lumMod val="50000"/>
                  </a:schemeClr>
                </a:solidFill>
                <a:effectLst/>
              </a:rPr>
              <a:t>Supply side policies: Public housing, subsidized private housing, low income housing tax credits</a:t>
            </a:r>
          </a:p>
          <a:p>
            <a:pPr marL="742950" lvl="2" indent="-342900" eaLnBrk="1" hangingPunct="1">
              <a:buSzPct val="80000"/>
              <a:buFont typeface="Wingdings" pitchFamily="2" charset="2"/>
              <a:buChar char="n"/>
              <a:defRPr/>
            </a:pPr>
            <a:r>
              <a:rPr lang="en-US" sz="2000" dirty="0" smtClean="0">
                <a:solidFill>
                  <a:schemeClr val="accent1">
                    <a:lumMod val="50000"/>
                  </a:schemeClr>
                </a:solidFill>
                <a:effectLst/>
              </a:rPr>
              <a:t>Demand side policies: vouchers</a:t>
            </a:r>
          </a:p>
          <a:p>
            <a:pPr marL="742950" lvl="2" indent="-342900" eaLnBrk="1" hangingPunct="1">
              <a:buSzPct val="80000"/>
              <a:buFont typeface="Wingdings" pitchFamily="2" charset="2"/>
              <a:buChar char="n"/>
              <a:defRPr/>
            </a:pPr>
            <a:endParaRPr lang="en-US" sz="2000" dirty="0" smtClean="0">
              <a:solidFill>
                <a:schemeClr val="accent1">
                  <a:lumMod val="50000"/>
                </a:schemeClr>
              </a:solidFill>
              <a:effectLst/>
            </a:endParaRPr>
          </a:p>
          <a:p>
            <a:pPr>
              <a:defRPr/>
            </a:pPr>
            <a:r>
              <a:rPr lang="en-US" sz="2800" dirty="0" smtClean="0">
                <a:solidFill>
                  <a:schemeClr val="accent1">
                    <a:lumMod val="50000"/>
                  </a:schemeClr>
                </a:solidFill>
                <a:effectLst/>
              </a:rPr>
              <a:t>Middle and High income housing: $66 billion per year to subsidize home ownership</a:t>
            </a:r>
          </a:p>
        </p:txBody>
      </p:sp>
    </p:spTree>
    <p:extLst>
      <p:ext uri="{BB962C8B-B14F-4D97-AF65-F5344CB8AC3E}">
        <p14:creationId xmlns:p14="http://schemas.microsoft.com/office/powerpoint/2010/main" val="39827794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33400"/>
            <a:ext cx="8686800" cy="1143000"/>
          </a:xfrm>
        </p:spPr>
        <p:txBody>
          <a:bodyPr/>
          <a:lstStyle/>
          <a:p>
            <a:pPr eaLnBrk="1" hangingPunct="1">
              <a:defRPr/>
            </a:pPr>
            <a:r>
              <a:rPr lang="en-US" sz="4000" dirty="0" smtClean="0">
                <a:solidFill>
                  <a:srgbClr val="FF9900"/>
                </a:solidFill>
              </a:rPr>
              <a:t>Inadequate or Unaffordable Housing</a:t>
            </a:r>
            <a:br>
              <a:rPr lang="en-US" sz="4000" dirty="0" smtClean="0">
                <a:solidFill>
                  <a:srgbClr val="FF9900"/>
                </a:solidFill>
              </a:rPr>
            </a:br>
            <a:endParaRPr lang="en-US" sz="4000" dirty="0" smtClean="0">
              <a:solidFill>
                <a:srgbClr val="FF9900"/>
              </a:solidFill>
            </a:endParaRPr>
          </a:p>
        </p:txBody>
      </p:sp>
      <p:sp>
        <p:nvSpPr>
          <p:cNvPr id="24579" name="Rectangle 3"/>
          <p:cNvSpPr>
            <a:spLocks noGrp="1" noChangeArrowheads="1"/>
          </p:cNvSpPr>
          <p:nvPr>
            <p:ph type="body" idx="1"/>
          </p:nvPr>
        </p:nvSpPr>
        <p:spPr>
          <a:xfrm>
            <a:off x="457200" y="1828800"/>
            <a:ext cx="3429000" cy="4495800"/>
          </a:xfrm>
        </p:spPr>
        <p:txBody>
          <a:bodyPr/>
          <a:lstStyle/>
          <a:p>
            <a:pPr eaLnBrk="1" hangingPunct="1">
              <a:lnSpc>
                <a:spcPct val="90000"/>
              </a:lnSpc>
              <a:defRPr/>
            </a:pPr>
            <a:r>
              <a:rPr lang="en-US" sz="2400" dirty="0" smtClean="0"/>
              <a:t>Affordability is more frequent problem</a:t>
            </a:r>
          </a:p>
          <a:p>
            <a:pPr eaLnBrk="1" hangingPunct="1">
              <a:lnSpc>
                <a:spcPct val="90000"/>
              </a:lnSpc>
              <a:defRPr/>
            </a:pPr>
            <a:r>
              <a:rPr lang="en-US" sz="2400" dirty="0" smtClean="0"/>
              <a:t>Source of the affordability problem:</a:t>
            </a:r>
          </a:p>
          <a:p>
            <a:pPr lvl="1">
              <a:lnSpc>
                <a:spcPct val="90000"/>
              </a:lnSpc>
              <a:defRPr/>
            </a:pPr>
            <a:r>
              <a:rPr lang="en-US" sz="2200" dirty="0" smtClean="0"/>
              <a:t>Poverty</a:t>
            </a:r>
          </a:p>
          <a:p>
            <a:pPr lvl="1">
              <a:lnSpc>
                <a:spcPct val="90000"/>
              </a:lnSpc>
              <a:defRPr/>
            </a:pPr>
            <a:r>
              <a:rPr lang="en-US" sz="2200" dirty="0" smtClean="0"/>
              <a:t>Imperfection in housing market</a:t>
            </a:r>
          </a:p>
          <a:p>
            <a:pPr eaLnBrk="1" hangingPunct="1">
              <a:lnSpc>
                <a:spcPct val="90000"/>
              </a:lnSpc>
              <a:defRPr/>
            </a:pPr>
            <a:r>
              <a:rPr lang="en-US" sz="2400" dirty="0" smtClean="0"/>
              <a:t>Overall, 30% of eligible households receive assistance</a:t>
            </a:r>
          </a:p>
          <a:p>
            <a:pPr eaLnBrk="1" hangingPunct="1">
              <a:lnSpc>
                <a:spcPct val="90000"/>
              </a:lnSpc>
              <a:defRPr/>
            </a:pPr>
            <a:endParaRPr lang="en-US" sz="2400" dirty="0" smtClean="0"/>
          </a:p>
        </p:txBody>
      </p:sp>
      <p:pic>
        <p:nvPicPr>
          <p:cNvPr id="6148" name="Picture 4" descr="14_01"/>
          <p:cNvPicPr>
            <a:picLocks noChangeAspect="1" noChangeArrowheads="1"/>
          </p:cNvPicPr>
          <p:nvPr/>
        </p:nvPicPr>
        <p:blipFill>
          <a:blip r:embed="rId2" cstate="print"/>
          <a:srcRect/>
          <a:stretch>
            <a:fillRect/>
          </a:stretch>
        </p:blipFill>
        <p:spPr bwMode="auto">
          <a:xfrm>
            <a:off x="4230688" y="1490662"/>
            <a:ext cx="4760912" cy="5214938"/>
          </a:xfrm>
          <a:prstGeom prst="rect">
            <a:avLst/>
          </a:prstGeom>
          <a:noFill/>
          <a:ln w="9525">
            <a:noFill/>
            <a:miter lim="800000"/>
            <a:headEnd/>
            <a:tailEnd/>
          </a:ln>
        </p:spPr>
      </p:pic>
    </p:spTree>
    <p:extLst>
      <p:ext uri="{BB962C8B-B14F-4D97-AF65-F5344CB8AC3E}">
        <p14:creationId xmlns:p14="http://schemas.microsoft.com/office/powerpoint/2010/main" val="23852816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C000"/>
                </a:solidFill>
              </a:rPr>
              <a:t>Housing and Poverty</a:t>
            </a:r>
            <a:endParaRPr lang="en-US" dirty="0">
              <a:solidFill>
                <a:srgbClr val="FFC000"/>
              </a:solidFill>
            </a:endParaRPr>
          </a:p>
        </p:txBody>
      </p:sp>
      <p:sp>
        <p:nvSpPr>
          <p:cNvPr id="3" name="Content Placeholder 2"/>
          <p:cNvSpPr>
            <a:spLocks noGrp="1"/>
          </p:cNvSpPr>
          <p:nvPr>
            <p:ph idx="1"/>
          </p:nvPr>
        </p:nvSpPr>
        <p:spPr>
          <a:xfrm>
            <a:off x="76200" y="1752600"/>
            <a:ext cx="8915400" cy="4648200"/>
          </a:xfrm>
          <a:noFill/>
        </p:spPr>
        <p:txBody>
          <a:bodyPr>
            <a:noAutofit/>
          </a:bodyPr>
          <a:lstStyle/>
          <a:p>
            <a:pPr>
              <a:defRPr/>
            </a:pPr>
            <a:r>
              <a:rPr lang="en-US" sz="2800" dirty="0" smtClean="0">
                <a:solidFill>
                  <a:schemeClr val="accent6">
                    <a:lumMod val="50000"/>
                  </a:schemeClr>
                </a:solidFill>
                <a:effectLst/>
                <a:latin typeface="Times New Roman" pitchFamily="18" charset="0"/>
                <a:cs typeface="Times New Roman" pitchFamily="18" charset="0"/>
              </a:rPr>
              <a:t>“Having a safe, stable place allows people to work on their other problems. You can’t improve your life if you’re living out of a shelter, checking in and out every day, sleeping with bedbugs, having your things stolen, and possibly experiencing sexual or physical violence—those aren’t optimal conditions for finding and keeping a job or stabilizing mental illness. Recent evidence from Seattle shows that people who move from the street into stable housing do improve their lives—for example, they may start drinking less.” (The Urban Institute,2009)</a:t>
            </a:r>
            <a:endParaRPr lang="en-US" sz="2800" dirty="0">
              <a:solidFill>
                <a:schemeClr val="accent6">
                  <a:lumMod val="50000"/>
                </a:schemeClr>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5760957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dirty="0" smtClean="0">
                <a:solidFill>
                  <a:srgbClr val="FF9900"/>
                </a:solidFill>
              </a:rPr>
              <a:t>Low Income Housing Policy</a:t>
            </a:r>
            <a:br>
              <a:rPr lang="en-US" dirty="0" smtClean="0">
                <a:solidFill>
                  <a:srgbClr val="FF9900"/>
                </a:solidFill>
              </a:rPr>
            </a:br>
            <a:r>
              <a:rPr lang="en-US" dirty="0" smtClean="0">
                <a:solidFill>
                  <a:srgbClr val="FF9900"/>
                </a:solidFill>
              </a:rPr>
              <a:t>I. Public Housing</a:t>
            </a:r>
          </a:p>
        </p:txBody>
      </p:sp>
      <p:sp>
        <p:nvSpPr>
          <p:cNvPr id="25603" name="Rectangle 3"/>
          <p:cNvSpPr>
            <a:spLocks noGrp="1" noChangeArrowheads="1"/>
          </p:cNvSpPr>
          <p:nvPr>
            <p:ph type="body" idx="1"/>
          </p:nvPr>
        </p:nvSpPr>
        <p:spPr/>
        <p:txBody>
          <a:bodyPr>
            <a:normAutofit/>
          </a:bodyPr>
          <a:lstStyle/>
          <a:p>
            <a:pPr eaLnBrk="1" hangingPunct="1">
              <a:defRPr/>
            </a:pPr>
            <a:r>
              <a:rPr lang="en-US" sz="2400" dirty="0" smtClean="0"/>
              <a:t>The government acts as a supplier of low income housing</a:t>
            </a:r>
          </a:p>
          <a:p>
            <a:pPr eaLnBrk="1" hangingPunct="1">
              <a:defRPr/>
            </a:pPr>
            <a:r>
              <a:rPr lang="en-US" sz="2400" dirty="0" smtClean="0"/>
              <a:t>About 1.3 million households</a:t>
            </a:r>
          </a:p>
          <a:p>
            <a:pPr eaLnBrk="1" hangingPunct="1">
              <a:defRPr/>
            </a:pPr>
            <a:r>
              <a:rPr lang="en-US" sz="2400" dirty="0" smtClean="0"/>
              <a:t>The budgetary cost about $7 billion in subsidies and maintenance</a:t>
            </a:r>
          </a:p>
          <a:p>
            <a:pPr eaLnBrk="1" hangingPunct="1">
              <a:defRPr/>
            </a:pPr>
            <a:r>
              <a:rPr lang="en-US" sz="2400" dirty="0" smtClean="0"/>
              <a:t>Managed by local housing authorities</a:t>
            </a:r>
          </a:p>
          <a:p>
            <a:pPr eaLnBrk="1" hangingPunct="1">
              <a:defRPr/>
            </a:pPr>
            <a:r>
              <a:rPr lang="en-US" sz="2400" dirty="0" smtClean="0"/>
              <a:t>Rent no greater than 30% of recipient income</a:t>
            </a:r>
          </a:p>
        </p:txBody>
      </p:sp>
    </p:spTree>
    <p:extLst>
      <p:ext uri="{BB962C8B-B14F-4D97-AF65-F5344CB8AC3E}">
        <p14:creationId xmlns:p14="http://schemas.microsoft.com/office/powerpoint/2010/main" val="3259247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4000" smtClean="0">
                <a:solidFill>
                  <a:srgbClr val="FF9900"/>
                </a:solidFill>
              </a:rPr>
              <a:t>Public Housing and Recipient Welfare</a:t>
            </a:r>
          </a:p>
        </p:txBody>
      </p:sp>
      <p:sp>
        <p:nvSpPr>
          <p:cNvPr id="26627" name="Rectangle 3"/>
          <p:cNvSpPr>
            <a:spLocks noGrp="1" noChangeArrowheads="1"/>
          </p:cNvSpPr>
          <p:nvPr>
            <p:ph type="body" idx="1"/>
          </p:nvPr>
        </p:nvSpPr>
        <p:spPr/>
        <p:txBody>
          <a:bodyPr/>
          <a:lstStyle/>
          <a:p>
            <a:pPr eaLnBrk="1" hangingPunct="1">
              <a:defRPr/>
            </a:pPr>
            <a:r>
              <a:rPr lang="en-US" smtClean="0"/>
              <a:t>Evaluate the efficiency of public housing programs: </a:t>
            </a:r>
            <a:r>
              <a:rPr lang="en-US" smtClean="0">
                <a:solidFill>
                  <a:schemeClr val="hlink"/>
                </a:solidFill>
              </a:rPr>
              <a:t>Can the same welfare level be achieved at a lower cost?</a:t>
            </a:r>
          </a:p>
          <a:p>
            <a:pPr eaLnBrk="1" hangingPunct="1">
              <a:defRPr/>
            </a:pPr>
            <a:r>
              <a:rPr lang="en-US" smtClean="0"/>
              <a:t>Assumptions and numbers</a:t>
            </a:r>
          </a:p>
          <a:p>
            <a:pPr lvl="1" eaLnBrk="1" hangingPunct="1">
              <a:defRPr/>
            </a:pPr>
            <a:r>
              <a:rPr lang="en-US" smtClean="0"/>
              <a:t>Income = $800</a:t>
            </a:r>
          </a:p>
          <a:p>
            <a:pPr lvl="1" eaLnBrk="1" hangingPunct="1">
              <a:defRPr/>
            </a:pPr>
            <a:r>
              <a:rPr lang="en-US" smtClean="0"/>
              <a:t>housing price = $1 per unit of service</a:t>
            </a:r>
          </a:p>
          <a:p>
            <a:pPr lvl="1" eaLnBrk="1" hangingPunct="1">
              <a:defRPr/>
            </a:pPr>
            <a:r>
              <a:rPr lang="en-US" smtClean="0"/>
              <a:t>Rent on public housing = 30% of income</a:t>
            </a:r>
          </a:p>
        </p:txBody>
      </p:sp>
    </p:spTree>
    <p:extLst>
      <p:ext uri="{BB962C8B-B14F-4D97-AF65-F5344CB8AC3E}">
        <p14:creationId xmlns:p14="http://schemas.microsoft.com/office/powerpoint/2010/main" val="1822021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dirty="0" smtClean="0"/>
              <a:t>How is Housing different?</a:t>
            </a:r>
          </a:p>
        </p:txBody>
      </p:sp>
      <p:sp>
        <p:nvSpPr>
          <p:cNvPr id="8195" name="Rectangle 3"/>
          <p:cNvSpPr>
            <a:spLocks noGrp="1" noChangeArrowheads="1"/>
          </p:cNvSpPr>
          <p:nvPr>
            <p:ph idx="1"/>
          </p:nvPr>
        </p:nvSpPr>
        <p:spPr/>
        <p:txBody>
          <a:bodyPr>
            <a:normAutofit/>
          </a:bodyPr>
          <a:lstStyle/>
          <a:p>
            <a:r>
              <a:rPr lang="en-US" sz="2400" dirty="0"/>
              <a:t>A lot of wealth tied up in housing; value of US housing stock $11 trillion in </a:t>
            </a:r>
            <a:r>
              <a:rPr lang="en-US" sz="2400" dirty="0" smtClean="0"/>
              <a:t>2000</a:t>
            </a:r>
          </a:p>
          <a:p>
            <a:pPr eaLnBrk="1" hangingPunct="1"/>
            <a:r>
              <a:rPr lang="en-US" sz="2400" dirty="0" smtClean="0"/>
              <a:t>Durable: provides services over years</a:t>
            </a:r>
          </a:p>
          <a:p>
            <a:pPr eaLnBrk="1" hangingPunct="1"/>
            <a:r>
              <a:rPr lang="en-US" sz="2400" dirty="0" smtClean="0"/>
              <a:t>Deterioration rate depends on maintenance and repair decisions</a:t>
            </a:r>
          </a:p>
          <a:p>
            <a:pPr eaLnBrk="1" hangingPunct="1"/>
            <a:r>
              <a:rPr lang="en-US" sz="2400" dirty="0" smtClean="0"/>
              <a:t>Costly Moving: Households adjust their housing consumption when gap between ideal and actual housing consumption is large enough</a:t>
            </a:r>
          </a:p>
          <a:p>
            <a:pPr eaLnBrk="1" hangingPunct="1"/>
            <a:endParaRPr lang="en-US" sz="2400" dirty="0" smtClean="0"/>
          </a:p>
        </p:txBody>
      </p:sp>
    </p:spTree>
    <p:extLst>
      <p:ext uri="{BB962C8B-B14F-4D97-AF65-F5344CB8AC3E}">
        <p14:creationId xmlns:p14="http://schemas.microsoft.com/office/powerpoint/2010/main" val="2016333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Rectangle 11"/>
          <p:cNvSpPr>
            <a:spLocks noChangeArrowheads="1"/>
          </p:cNvSpPr>
          <p:nvPr/>
        </p:nvSpPr>
        <p:spPr bwMode="auto">
          <a:xfrm>
            <a:off x="4648200" y="1676400"/>
            <a:ext cx="4343400" cy="4800600"/>
          </a:xfrm>
          <a:prstGeom prst="rect">
            <a:avLst/>
          </a:prstGeom>
          <a:noFill/>
          <a:ln w="9525">
            <a:solidFill>
              <a:schemeClr val="tx1"/>
            </a:solidFill>
            <a:miter lim="800000"/>
            <a:headEnd/>
            <a:tailEnd/>
          </a:ln>
          <a:effectLst/>
        </p:spPr>
        <p:txBody>
          <a:bodyPr wrap="none" anchor="ctr"/>
          <a:lstStyle/>
          <a:p>
            <a:pPr>
              <a:defRPr/>
            </a:pPr>
            <a:endParaRPr lang="en-US"/>
          </a:p>
        </p:txBody>
      </p:sp>
      <p:sp>
        <p:nvSpPr>
          <p:cNvPr id="27650" name="Rectangle 2"/>
          <p:cNvSpPr>
            <a:spLocks noGrp="1" noChangeArrowheads="1"/>
          </p:cNvSpPr>
          <p:nvPr>
            <p:ph type="title"/>
          </p:nvPr>
        </p:nvSpPr>
        <p:spPr/>
        <p:txBody>
          <a:bodyPr/>
          <a:lstStyle/>
          <a:p>
            <a:pPr eaLnBrk="1" hangingPunct="1">
              <a:defRPr/>
            </a:pPr>
            <a:r>
              <a:rPr lang="en-US" sz="4000" dirty="0" smtClean="0">
                <a:solidFill>
                  <a:srgbClr val="FF9900"/>
                </a:solidFill>
              </a:rPr>
              <a:t>Without Public Housing</a:t>
            </a:r>
          </a:p>
        </p:txBody>
      </p:sp>
      <p:sp>
        <p:nvSpPr>
          <p:cNvPr id="27651" name="Rectangle 3"/>
          <p:cNvSpPr>
            <a:spLocks noGrp="1" noChangeArrowheads="1"/>
          </p:cNvSpPr>
          <p:nvPr>
            <p:ph type="body" idx="1"/>
          </p:nvPr>
        </p:nvSpPr>
        <p:spPr>
          <a:xfrm>
            <a:off x="457200" y="3886200"/>
            <a:ext cx="4114800" cy="2819400"/>
          </a:xfrm>
          <a:noFill/>
        </p:spPr>
        <p:txBody>
          <a:bodyPr/>
          <a:lstStyle/>
          <a:p>
            <a:pPr eaLnBrk="1" hangingPunct="1">
              <a:buNone/>
              <a:defRPr/>
            </a:pPr>
            <a:r>
              <a:rPr lang="en-US" dirty="0" smtClean="0">
                <a:effectLst/>
                <a:latin typeface="Times New Roman" pitchFamily="18" charset="0"/>
                <a:cs typeface="Times New Roman" pitchFamily="18" charset="0"/>
              </a:rPr>
              <a:t>Without public housing:</a:t>
            </a:r>
          </a:p>
          <a:p>
            <a:pPr eaLnBrk="1" hangingPunct="1">
              <a:defRPr/>
            </a:pPr>
            <a:r>
              <a:rPr lang="en-US" dirty="0" smtClean="0">
                <a:effectLst/>
                <a:latin typeface="Times New Roman" pitchFamily="18" charset="0"/>
                <a:cs typeface="Times New Roman" pitchFamily="18" charset="0"/>
              </a:rPr>
              <a:t>Point </a:t>
            </a:r>
            <a:r>
              <a:rPr lang="en-US" i="1" dirty="0" err="1" smtClean="0">
                <a:effectLst/>
                <a:latin typeface="Times New Roman" pitchFamily="18" charset="0"/>
                <a:cs typeface="Times New Roman" pitchFamily="18" charset="0"/>
              </a:rPr>
              <a:t>i</a:t>
            </a:r>
            <a:r>
              <a:rPr lang="en-US" dirty="0" smtClean="0">
                <a:effectLst/>
                <a:latin typeface="Times New Roman" pitchFamily="18" charset="0"/>
                <a:cs typeface="Times New Roman" pitchFamily="18" charset="0"/>
              </a:rPr>
              <a:t> maximizes initial utility: (h = 300; A = $500) </a:t>
            </a:r>
          </a:p>
        </p:txBody>
      </p:sp>
      <p:sp>
        <p:nvSpPr>
          <p:cNvPr id="9221" name="Line 5"/>
          <p:cNvSpPr>
            <a:spLocks noChangeShapeType="1"/>
          </p:cNvSpPr>
          <p:nvPr/>
        </p:nvSpPr>
        <p:spPr bwMode="auto">
          <a:xfrm flipV="1">
            <a:off x="5334000" y="2133600"/>
            <a:ext cx="0" cy="3657600"/>
          </a:xfrm>
          <a:prstGeom prst="line">
            <a:avLst/>
          </a:prstGeom>
          <a:noFill/>
          <a:ln w="9525">
            <a:solidFill>
              <a:srgbClr val="000000"/>
            </a:solidFill>
            <a:round/>
            <a:headEnd/>
            <a:tailEnd type="triangle" w="med" len="med"/>
          </a:ln>
        </p:spPr>
        <p:txBody>
          <a:bodyPr/>
          <a:lstStyle/>
          <a:p>
            <a:endParaRPr lang="en-US"/>
          </a:p>
        </p:txBody>
      </p:sp>
      <p:sp>
        <p:nvSpPr>
          <p:cNvPr id="9222" name="Line 6"/>
          <p:cNvSpPr>
            <a:spLocks noChangeShapeType="1"/>
          </p:cNvSpPr>
          <p:nvPr/>
        </p:nvSpPr>
        <p:spPr bwMode="auto">
          <a:xfrm>
            <a:off x="5105400" y="5638800"/>
            <a:ext cx="3505200" cy="0"/>
          </a:xfrm>
          <a:prstGeom prst="line">
            <a:avLst/>
          </a:prstGeom>
          <a:noFill/>
          <a:ln w="9525">
            <a:solidFill>
              <a:srgbClr val="000000"/>
            </a:solidFill>
            <a:round/>
            <a:headEnd/>
            <a:tailEnd type="triangle" w="med" len="med"/>
          </a:ln>
        </p:spPr>
        <p:txBody>
          <a:bodyPr/>
          <a:lstStyle/>
          <a:p>
            <a:endParaRPr lang="en-US"/>
          </a:p>
        </p:txBody>
      </p:sp>
      <p:sp>
        <p:nvSpPr>
          <p:cNvPr id="27655" name="Line 7"/>
          <p:cNvSpPr>
            <a:spLocks noChangeShapeType="1"/>
          </p:cNvSpPr>
          <p:nvPr/>
        </p:nvSpPr>
        <p:spPr bwMode="auto">
          <a:xfrm>
            <a:off x="5334000" y="3048000"/>
            <a:ext cx="2590800" cy="2590800"/>
          </a:xfrm>
          <a:prstGeom prst="line">
            <a:avLst/>
          </a:prstGeom>
          <a:noFill/>
          <a:ln w="28575">
            <a:solidFill>
              <a:srgbClr val="000000"/>
            </a:solidFill>
            <a:round/>
            <a:headEnd/>
            <a:tailEnd/>
          </a:ln>
        </p:spPr>
        <p:txBody>
          <a:bodyPr/>
          <a:lstStyle/>
          <a:p>
            <a:endParaRPr lang="en-US"/>
          </a:p>
        </p:txBody>
      </p:sp>
      <p:sp>
        <p:nvSpPr>
          <p:cNvPr id="27656" name="Freeform 8"/>
          <p:cNvSpPr>
            <a:spLocks/>
          </p:cNvSpPr>
          <p:nvPr/>
        </p:nvSpPr>
        <p:spPr bwMode="auto">
          <a:xfrm>
            <a:off x="5867400" y="3124200"/>
            <a:ext cx="1676400" cy="1371600"/>
          </a:xfrm>
          <a:custGeom>
            <a:avLst/>
            <a:gdLst>
              <a:gd name="T0" fmla="*/ 0 w 1056"/>
              <a:gd name="T1" fmla="*/ 0 h 864"/>
              <a:gd name="T2" fmla="*/ 2147483647 w 1056"/>
              <a:gd name="T3" fmla="*/ 2147483647 h 864"/>
              <a:gd name="T4" fmla="*/ 2147483647 w 1056"/>
              <a:gd name="T5" fmla="*/ 2147483647 h 864"/>
              <a:gd name="T6" fmla="*/ 0 60000 65536"/>
              <a:gd name="T7" fmla="*/ 0 60000 65536"/>
              <a:gd name="T8" fmla="*/ 0 60000 65536"/>
              <a:gd name="T9" fmla="*/ 0 w 1056"/>
              <a:gd name="T10" fmla="*/ 0 h 864"/>
              <a:gd name="T11" fmla="*/ 1056 w 1056"/>
              <a:gd name="T12" fmla="*/ 864 h 864"/>
            </a:gdLst>
            <a:ahLst/>
            <a:cxnLst>
              <a:cxn ang="T6">
                <a:pos x="T0" y="T1"/>
              </a:cxn>
              <a:cxn ang="T7">
                <a:pos x="T2" y="T3"/>
              </a:cxn>
              <a:cxn ang="T8">
                <a:pos x="T4" y="T5"/>
              </a:cxn>
            </a:cxnLst>
            <a:rect l="T9" t="T10" r="T11" b="T12"/>
            <a:pathLst>
              <a:path w="1056" h="864">
                <a:moveTo>
                  <a:pt x="0" y="0"/>
                </a:moveTo>
                <a:cubicBezTo>
                  <a:pt x="56" y="216"/>
                  <a:pt x="112" y="432"/>
                  <a:pt x="288" y="576"/>
                </a:cubicBezTo>
                <a:cubicBezTo>
                  <a:pt x="464" y="720"/>
                  <a:pt x="760" y="792"/>
                  <a:pt x="1056" y="864"/>
                </a:cubicBezTo>
              </a:path>
            </a:pathLst>
          </a:custGeom>
          <a:noFill/>
          <a:ln w="28575">
            <a:solidFill>
              <a:srgbClr val="990000"/>
            </a:solidFill>
            <a:round/>
            <a:headEnd/>
            <a:tailEnd/>
          </a:ln>
        </p:spPr>
        <p:txBody>
          <a:bodyPr/>
          <a:lstStyle/>
          <a:p>
            <a:endParaRPr lang="en-US"/>
          </a:p>
        </p:txBody>
      </p:sp>
      <p:sp>
        <p:nvSpPr>
          <p:cNvPr id="9225" name="Text Box 9"/>
          <p:cNvSpPr txBox="1">
            <a:spLocks noChangeArrowheads="1"/>
          </p:cNvSpPr>
          <p:nvPr/>
        </p:nvSpPr>
        <p:spPr bwMode="auto">
          <a:xfrm>
            <a:off x="7285038" y="5988050"/>
            <a:ext cx="1630362" cy="304800"/>
          </a:xfrm>
          <a:prstGeom prst="rect">
            <a:avLst/>
          </a:prstGeom>
          <a:noFill/>
          <a:ln w="9525">
            <a:noFill/>
            <a:miter lim="800000"/>
            <a:headEnd/>
            <a:tailEnd/>
          </a:ln>
        </p:spPr>
        <p:txBody>
          <a:bodyPr wrap="none">
            <a:spAutoFit/>
          </a:bodyPr>
          <a:lstStyle/>
          <a:p>
            <a:r>
              <a:rPr lang="en-US" sz="1400" dirty="0">
                <a:solidFill>
                  <a:srgbClr val="990000"/>
                </a:solidFill>
              </a:rPr>
              <a:t>Quality of Housing</a:t>
            </a:r>
          </a:p>
        </p:txBody>
      </p:sp>
      <p:sp>
        <p:nvSpPr>
          <p:cNvPr id="9226" name="Text Box 10"/>
          <p:cNvSpPr txBox="1">
            <a:spLocks noChangeArrowheads="1"/>
          </p:cNvSpPr>
          <p:nvPr/>
        </p:nvSpPr>
        <p:spPr bwMode="auto">
          <a:xfrm rot="16200000">
            <a:off x="4093369" y="2231232"/>
            <a:ext cx="1414463" cy="304800"/>
          </a:xfrm>
          <a:prstGeom prst="rect">
            <a:avLst/>
          </a:prstGeom>
          <a:noFill/>
          <a:ln w="9525">
            <a:noFill/>
            <a:miter lim="800000"/>
            <a:headEnd/>
            <a:tailEnd/>
          </a:ln>
        </p:spPr>
        <p:txBody>
          <a:bodyPr wrap="none">
            <a:spAutoFit/>
          </a:bodyPr>
          <a:lstStyle/>
          <a:p>
            <a:r>
              <a:rPr lang="en-US" sz="1400" dirty="0">
                <a:solidFill>
                  <a:srgbClr val="990000"/>
                </a:solidFill>
              </a:rPr>
              <a:t>All Other Goods</a:t>
            </a:r>
          </a:p>
        </p:txBody>
      </p:sp>
      <p:sp>
        <p:nvSpPr>
          <p:cNvPr id="27660" name="Freeform 12"/>
          <p:cNvSpPr>
            <a:spLocks/>
          </p:cNvSpPr>
          <p:nvPr/>
        </p:nvSpPr>
        <p:spPr bwMode="auto">
          <a:xfrm rot="-685304">
            <a:off x="6248400" y="2743200"/>
            <a:ext cx="1676400" cy="1371600"/>
          </a:xfrm>
          <a:custGeom>
            <a:avLst/>
            <a:gdLst>
              <a:gd name="T0" fmla="*/ 0 w 1056"/>
              <a:gd name="T1" fmla="*/ 0 h 864"/>
              <a:gd name="T2" fmla="*/ 2147483647 w 1056"/>
              <a:gd name="T3" fmla="*/ 2147483647 h 864"/>
              <a:gd name="T4" fmla="*/ 2147483647 w 1056"/>
              <a:gd name="T5" fmla="*/ 2147483647 h 864"/>
              <a:gd name="T6" fmla="*/ 0 60000 65536"/>
              <a:gd name="T7" fmla="*/ 0 60000 65536"/>
              <a:gd name="T8" fmla="*/ 0 60000 65536"/>
              <a:gd name="T9" fmla="*/ 0 w 1056"/>
              <a:gd name="T10" fmla="*/ 0 h 864"/>
              <a:gd name="T11" fmla="*/ 1056 w 1056"/>
              <a:gd name="T12" fmla="*/ 864 h 864"/>
            </a:gdLst>
            <a:ahLst/>
            <a:cxnLst>
              <a:cxn ang="T6">
                <a:pos x="T0" y="T1"/>
              </a:cxn>
              <a:cxn ang="T7">
                <a:pos x="T2" y="T3"/>
              </a:cxn>
              <a:cxn ang="T8">
                <a:pos x="T4" y="T5"/>
              </a:cxn>
            </a:cxnLst>
            <a:rect l="T9" t="T10" r="T11" b="T12"/>
            <a:pathLst>
              <a:path w="1056" h="864">
                <a:moveTo>
                  <a:pt x="0" y="0"/>
                </a:moveTo>
                <a:cubicBezTo>
                  <a:pt x="56" y="216"/>
                  <a:pt x="112" y="432"/>
                  <a:pt x="288" y="576"/>
                </a:cubicBezTo>
                <a:cubicBezTo>
                  <a:pt x="464" y="720"/>
                  <a:pt x="760" y="792"/>
                  <a:pt x="1056" y="864"/>
                </a:cubicBezTo>
              </a:path>
            </a:pathLst>
          </a:custGeom>
          <a:noFill/>
          <a:ln w="28575">
            <a:solidFill>
              <a:srgbClr val="990000"/>
            </a:solidFill>
            <a:round/>
            <a:headEnd/>
            <a:tailEnd/>
          </a:ln>
        </p:spPr>
        <p:txBody>
          <a:bodyPr/>
          <a:lstStyle/>
          <a:p>
            <a:endParaRPr lang="en-US"/>
          </a:p>
        </p:txBody>
      </p:sp>
      <p:sp>
        <p:nvSpPr>
          <p:cNvPr id="27661" name="Text Box 13"/>
          <p:cNvSpPr txBox="1">
            <a:spLocks noChangeArrowheads="1"/>
          </p:cNvSpPr>
          <p:nvPr/>
        </p:nvSpPr>
        <p:spPr bwMode="auto">
          <a:xfrm>
            <a:off x="4876800" y="2819400"/>
            <a:ext cx="474663" cy="304800"/>
          </a:xfrm>
          <a:prstGeom prst="rect">
            <a:avLst/>
          </a:prstGeom>
          <a:noFill/>
          <a:ln w="9525">
            <a:noFill/>
            <a:miter lim="800000"/>
            <a:headEnd/>
            <a:tailEnd/>
          </a:ln>
        </p:spPr>
        <p:txBody>
          <a:bodyPr wrap="none">
            <a:spAutoFit/>
          </a:bodyPr>
          <a:lstStyle/>
          <a:p>
            <a:r>
              <a:rPr lang="en-US" sz="1400" dirty="0">
                <a:solidFill>
                  <a:schemeClr val="accent1">
                    <a:lumMod val="50000"/>
                  </a:schemeClr>
                </a:solidFill>
              </a:rPr>
              <a:t>800</a:t>
            </a:r>
          </a:p>
        </p:txBody>
      </p:sp>
      <p:sp>
        <p:nvSpPr>
          <p:cNvPr id="27662" name="Freeform 14"/>
          <p:cNvSpPr>
            <a:spLocks/>
          </p:cNvSpPr>
          <p:nvPr/>
        </p:nvSpPr>
        <p:spPr bwMode="auto">
          <a:xfrm rot="-685304">
            <a:off x="5638800" y="3810000"/>
            <a:ext cx="1676400" cy="1371600"/>
          </a:xfrm>
          <a:custGeom>
            <a:avLst/>
            <a:gdLst>
              <a:gd name="T0" fmla="*/ 0 w 1056"/>
              <a:gd name="T1" fmla="*/ 0 h 864"/>
              <a:gd name="T2" fmla="*/ 2147483647 w 1056"/>
              <a:gd name="T3" fmla="*/ 2147483647 h 864"/>
              <a:gd name="T4" fmla="*/ 2147483647 w 1056"/>
              <a:gd name="T5" fmla="*/ 2147483647 h 864"/>
              <a:gd name="T6" fmla="*/ 0 60000 65536"/>
              <a:gd name="T7" fmla="*/ 0 60000 65536"/>
              <a:gd name="T8" fmla="*/ 0 60000 65536"/>
              <a:gd name="T9" fmla="*/ 0 w 1056"/>
              <a:gd name="T10" fmla="*/ 0 h 864"/>
              <a:gd name="T11" fmla="*/ 1056 w 1056"/>
              <a:gd name="T12" fmla="*/ 864 h 864"/>
            </a:gdLst>
            <a:ahLst/>
            <a:cxnLst>
              <a:cxn ang="T6">
                <a:pos x="T0" y="T1"/>
              </a:cxn>
              <a:cxn ang="T7">
                <a:pos x="T2" y="T3"/>
              </a:cxn>
              <a:cxn ang="T8">
                <a:pos x="T4" y="T5"/>
              </a:cxn>
            </a:cxnLst>
            <a:rect l="T9" t="T10" r="T11" b="T12"/>
            <a:pathLst>
              <a:path w="1056" h="864">
                <a:moveTo>
                  <a:pt x="0" y="0"/>
                </a:moveTo>
                <a:cubicBezTo>
                  <a:pt x="56" y="216"/>
                  <a:pt x="112" y="432"/>
                  <a:pt x="288" y="576"/>
                </a:cubicBezTo>
                <a:cubicBezTo>
                  <a:pt x="464" y="720"/>
                  <a:pt x="760" y="792"/>
                  <a:pt x="1056" y="864"/>
                </a:cubicBezTo>
              </a:path>
            </a:pathLst>
          </a:custGeom>
          <a:noFill/>
          <a:ln w="28575">
            <a:solidFill>
              <a:srgbClr val="990000"/>
            </a:solidFill>
            <a:round/>
            <a:headEnd/>
            <a:tailEnd/>
          </a:ln>
        </p:spPr>
        <p:txBody>
          <a:bodyPr/>
          <a:lstStyle/>
          <a:p>
            <a:endParaRPr lang="en-US"/>
          </a:p>
        </p:txBody>
      </p:sp>
      <p:sp>
        <p:nvSpPr>
          <p:cNvPr id="9230" name="Text Box 15"/>
          <p:cNvSpPr txBox="1">
            <a:spLocks noChangeArrowheads="1"/>
          </p:cNvSpPr>
          <p:nvPr/>
        </p:nvSpPr>
        <p:spPr bwMode="auto">
          <a:xfrm>
            <a:off x="7678738" y="5715000"/>
            <a:ext cx="474662" cy="304800"/>
          </a:xfrm>
          <a:prstGeom prst="rect">
            <a:avLst/>
          </a:prstGeom>
          <a:noFill/>
          <a:ln w="9525">
            <a:noFill/>
            <a:miter lim="800000"/>
            <a:headEnd/>
            <a:tailEnd/>
          </a:ln>
        </p:spPr>
        <p:txBody>
          <a:bodyPr wrap="none">
            <a:spAutoFit/>
          </a:bodyPr>
          <a:lstStyle/>
          <a:p>
            <a:r>
              <a:rPr lang="en-US" sz="1400" dirty="0">
                <a:solidFill>
                  <a:schemeClr val="accent1">
                    <a:lumMod val="50000"/>
                  </a:schemeClr>
                </a:solidFill>
              </a:rPr>
              <a:t>800</a:t>
            </a:r>
          </a:p>
        </p:txBody>
      </p:sp>
      <p:sp>
        <p:nvSpPr>
          <p:cNvPr id="27664" name="Line 16"/>
          <p:cNvSpPr>
            <a:spLocks noChangeShapeType="1"/>
          </p:cNvSpPr>
          <p:nvPr/>
        </p:nvSpPr>
        <p:spPr bwMode="auto">
          <a:xfrm>
            <a:off x="6265863" y="3962400"/>
            <a:ext cx="0" cy="1676400"/>
          </a:xfrm>
          <a:prstGeom prst="line">
            <a:avLst/>
          </a:prstGeom>
          <a:noFill/>
          <a:ln w="9525">
            <a:solidFill>
              <a:srgbClr val="333399"/>
            </a:solidFill>
            <a:prstDash val="dash"/>
            <a:round/>
            <a:headEnd/>
            <a:tailEnd/>
          </a:ln>
        </p:spPr>
        <p:txBody>
          <a:bodyPr/>
          <a:lstStyle/>
          <a:p>
            <a:endParaRPr lang="en-US"/>
          </a:p>
        </p:txBody>
      </p:sp>
      <p:sp>
        <p:nvSpPr>
          <p:cNvPr id="27665" name="Line 17"/>
          <p:cNvSpPr>
            <a:spLocks noChangeShapeType="1"/>
          </p:cNvSpPr>
          <p:nvPr/>
        </p:nvSpPr>
        <p:spPr bwMode="auto">
          <a:xfrm flipH="1">
            <a:off x="5351463" y="3962400"/>
            <a:ext cx="914400" cy="0"/>
          </a:xfrm>
          <a:prstGeom prst="line">
            <a:avLst/>
          </a:prstGeom>
          <a:noFill/>
          <a:ln w="9525">
            <a:solidFill>
              <a:srgbClr val="333399"/>
            </a:solidFill>
            <a:prstDash val="dash"/>
            <a:round/>
            <a:headEnd/>
            <a:tailEnd/>
          </a:ln>
        </p:spPr>
        <p:txBody>
          <a:bodyPr/>
          <a:lstStyle/>
          <a:p>
            <a:endParaRPr lang="en-US"/>
          </a:p>
        </p:txBody>
      </p:sp>
      <p:sp>
        <p:nvSpPr>
          <p:cNvPr id="27667" name="Text Box 19"/>
          <p:cNvSpPr txBox="1">
            <a:spLocks noChangeArrowheads="1"/>
          </p:cNvSpPr>
          <p:nvPr/>
        </p:nvSpPr>
        <p:spPr bwMode="auto">
          <a:xfrm>
            <a:off x="6248400" y="3733800"/>
            <a:ext cx="238125" cy="304800"/>
          </a:xfrm>
          <a:prstGeom prst="rect">
            <a:avLst/>
          </a:prstGeom>
          <a:noFill/>
          <a:ln w="9525">
            <a:noFill/>
            <a:miter lim="800000"/>
            <a:headEnd/>
            <a:tailEnd/>
          </a:ln>
        </p:spPr>
        <p:txBody>
          <a:bodyPr wrap="none">
            <a:spAutoFit/>
          </a:bodyPr>
          <a:lstStyle/>
          <a:p>
            <a:r>
              <a:rPr lang="en-US" sz="1400" b="1" i="1" dirty="0" err="1">
                <a:solidFill>
                  <a:schemeClr val="accent1">
                    <a:lumMod val="50000"/>
                  </a:schemeClr>
                </a:solidFill>
                <a:latin typeface="Times New Roman" pitchFamily="18" charset="0"/>
                <a:cs typeface="Times New Roman" pitchFamily="18" charset="0"/>
              </a:rPr>
              <a:t>i</a:t>
            </a:r>
            <a:endParaRPr lang="en-US" sz="1400" b="1" i="1" dirty="0">
              <a:solidFill>
                <a:schemeClr val="accent1">
                  <a:lumMod val="50000"/>
                </a:schemeClr>
              </a:solidFill>
              <a:latin typeface="Times New Roman" pitchFamily="18" charset="0"/>
              <a:cs typeface="Times New Roman" pitchFamily="18" charset="0"/>
            </a:endParaRPr>
          </a:p>
        </p:txBody>
      </p:sp>
      <p:sp>
        <p:nvSpPr>
          <p:cNvPr id="27668" name="Text Box 20"/>
          <p:cNvSpPr txBox="1">
            <a:spLocks noChangeArrowheads="1"/>
          </p:cNvSpPr>
          <p:nvPr/>
        </p:nvSpPr>
        <p:spPr bwMode="auto">
          <a:xfrm>
            <a:off x="6002338" y="5638800"/>
            <a:ext cx="474662" cy="304800"/>
          </a:xfrm>
          <a:prstGeom prst="rect">
            <a:avLst/>
          </a:prstGeom>
          <a:noFill/>
          <a:ln w="9525">
            <a:noFill/>
            <a:miter lim="800000"/>
            <a:headEnd/>
            <a:tailEnd/>
          </a:ln>
        </p:spPr>
        <p:txBody>
          <a:bodyPr wrap="none">
            <a:spAutoFit/>
          </a:bodyPr>
          <a:lstStyle/>
          <a:p>
            <a:r>
              <a:rPr lang="en-US" sz="1400" dirty="0">
                <a:solidFill>
                  <a:schemeClr val="accent1">
                    <a:lumMod val="50000"/>
                  </a:schemeClr>
                </a:solidFill>
              </a:rPr>
              <a:t>300</a:t>
            </a:r>
          </a:p>
        </p:txBody>
      </p:sp>
      <p:sp>
        <p:nvSpPr>
          <p:cNvPr id="27669" name="Text Box 21"/>
          <p:cNvSpPr txBox="1">
            <a:spLocks noChangeArrowheads="1"/>
          </p:cNvSpPr>
          <p:nvPr/>
        </p:nvSpPr>
        <p:spPr bwMode="auto">
          <a:xfrm>
            <a:off x="4876800" y="3810000"/>
            <a:ext cx="474663" cy="304800"/>
          </a:xfrm>
          <a:prstGeom prst="rect">
            <a:avLst/>
          </a:prstGeom>
          <a:noFill/>
          <a:ln w="9525">
            <a:noFill/>
            <a:miter lim="800000"/>
            <a:headEnd/>
            <a:tailEnd/>
          </a:ln>
        </p:spPr>
        <p:txBody>
          <a:bodyPr wrap="none">
            <a:spAutoFit/>
          </a:bodyPr>
          <a:lstStyle/>
          <a:p>
            <a:r>
              <a:rPr lang="en-US" sz="1400" dirty="0">
                <a:solidFill>
                  <a:schemeClr val="accent1">
                    <a:lumMod val="50000"/>
                  </a:schemeClr>
                </a:solidFill>
              </a:rPr>
              <a:t>500</a:t>
            </a:r>
          </a:p>
        </p:txBody>
      </p:sp>
      <p:sp>
        <p:nvSpPr>
          <p:cNvPr id="20" name="Rectangle 3"/>
          <p:cNvSpPr txBox="1">
            <a:spLocks noChangeArrowheads="1"/>
          </p:cNvSpPr>
          <p:nvPr/>
        </p:nvSpPr>
        <p:spPr bwMode="auto">
          <a:xfrm>
            <a:off x="457200" y="1600200"/>
            <a:ext cx="4114800" cy="228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n"/>
              <a:tabLst/>
              <a:defRPr/>
            </a:pPr>
            <a:r>
              <a:rPr lang="en-US" sz="3200" kern="0" dirty="0" smtClean="0">
                <a:latin typeface="Times New Roman" pitchFamily="18" charset="0"/>
                <a:cs typeface="Times New Roman" pitchFamily="18" charset="0"/>
              </a:rPr>
              <a:t>I</a:t>
            </a:r>
            <a:r>
              <a:rPr kumimoji="0" lang="en-US" sz="3200" b="0" i="0"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ndifference</a:t>
            </a: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curves of a typical household</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n"/>
              <a:tabLst/>
              <a:defRPr/>
            </a:pPr>
            <a:r>
              <a:rPr lang="en-US" sz="3200" kern="0" noProof="0" dirty="0" smtClean="0">
                <a:latin typeface="Times New Roman" pitchFamily="18" charset="0"/>
                <a:cs typeface="Times New Roman" pitchFamily="18" charset="0"/>
              </a:rPr>
              <a:t>Budget line</a:t>
            </a: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3500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656"/>
                                        </p:tgtEl>
                                        <p:attrNameLst>
                                          <p:attrName>style.visibility</p:attrName>
                                        </p:attrNameLst>
                                      </p:cBhvr>
                                      <p:to>
                                        <p:strVal val="visible"/>
                                      </p:to>
                                    </p:set>
                                    <p:animEffect transition="in" filter="fade">
                                      <p:cBhvr>
                                        <p:cTn id="14" dur="1000"/>
                                        <p:tgtEl>
                                          <p:spTgt spid="27656"/>
                                        </p:tgtEl>
                                      </p:cBhvr>
                                    </p:animEffect>
                                    <p:anim calcmode="lin" valueType="num">
                                      <p:cBhvr>
                                        <p:cTn id="15" dur="1000" fill="hold"/>
                                        <p:tgtEl>
                                          <p:spTgt spid="27656"/>
                                        </p:tgtEl>
                                        <p:attrNameLst>
                                          <p:attrName>ppt_x</p:attrName>
                                        </p:attrNameLst>
                                      </p:cBhvr>
                                      <p:tavLst>
                                        <p:tav tm="0">
                                          <p:val>
                                            <p:strVal val="#ppt_x"/>
                                          </p:val>
                                        </p:tav>
                                        <p:tav tm="100000">
                                          <p:val>
                                            <p:strVal val="#ppt_x"/>
                                          </p:val>
                                        </p:tav>
                                      </p:tavLst>
                                    </p:anim>
                                    <p:anim calcmode="lin" valueType="num">
                                      <p:cBhvr>
                                        <p:cTn id="16" dur="1000" fill="hold"/>
                                        <p:tgtEl>
                                          <p:spTgt spid="2765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7660"/>
                                        </p:tgtEl>
                                        <p:attrNameLst>
                                          <p:attrName>style.visibility</p:attrName>
                                        </p:attrNameLst>
                                      </p:cBhvr>
                                      <p:to>
                                        <p:strVal val="visible"/>
                                      </p:to>
                                    </p:set>
                                    <p:animEffect transition="in" filter="fade">
                                      <p:cBhvr>
                                        <p:cTn id="19" dur="1000"/>
                                        <p:tgtEl>
                                          <p:spTgt spid="27660"/>
                                        </p:tgtEl>
                                      </p:cBhvr>
                                    </p:animEffect>
                                    <p:anim calcmode="lin" valueType="num">
                                      <p:cBhvr>
                                        <p:cTn id="20" dur="1000" fill="hold"/>
                                        <p:tgtEl>
                                          <p:spTgt spid="27660"/>
                                        </p:tgtEl>
                                        <p:attrNameLst>
                                          <p:attrName>ppt_x</p:attrName>
                                        </p:attrNameLst>
                                      </p:cBhvr>
                                      <p:tavLst>
                                        <p:tav tm="0">
                                          <p:val>
                                            <p:strVal val="#ppt_x"/>
                                          </p:val>
                                        </p:tav>
                                        <p:tav tm="100000">
                                          <p:val>
                                            <p:strVal val="#ppt_x"/>
                                          </p:val>
                                        </p:tav>
                                      </p:tavLst>
                                    </p:anim>
                                    <p:anim calcmode="lin" valueType="num">
                                      <p:cBhvr>
                                        <p:cTn id="21" dur="1000" fill="hold"/>
                                        <p:tgtEl>
                                          <p:spTgt spid="2766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662"/>
                                        </p:tgtEl>
                                        <p:attrNameLst>
                                          <p:attrName>style.visibility</p:attrName>
                                        </p:attrNameLst>
                                      </p:cBhvr>
                                      <p:to>
                                        <p:strVal val="visible"/>
                                      </p:to>
                                    </p:set>
                                    <p:animEffect transition="in" filter="fade">
                                      <p:cBhvr>
                                        <p:cTn id="24" dur="1000"/>
                                        <p:tgtEl>
                                          <p:spTgt spid="27662"/>
                                        </p:tgtEl>
                                      </p:cBhvr>
                                    </p:animEffect>
                                    <p:anim calcmode="lin" valueType="num">
                                      <p:cBhvr>
                                        <p:cTn id="25" dur="1000" fill="hold"/>
                                        <p:tgtEl>
                                          <p:spTgt spid="27662"/>
                                        </p:tgtEl>
                                        <p:attrNameLst>
                                          <p:attrName>ppt_x</p:attrName>
                                        </p:attrNameLst>
                                      </p:cBhvr>
                                      <p:tavLst>
                                        <p:tav tm="0">
                                          <p:val>
                                            <p:strVal val="#ppt_x"/>
                                          </p:val>
                                        </p:tav>
                                        <p:tav tm="100000">
                                          <p:val>
                                            <p:strVal val="#ppt_x"/>
                                          </p:val>
                                        </p:tav>
                                      </p:tavLst>
                                    </p:anim>
                                    <p:anim calcmode="lin" valueType="num">
                                      <p:cBhvr>
                                        <p:cTn id="26" dur="1000" fill="hold"/>
                                        <p:tgtEl>
                                          <p:spTgt spid="2766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xEl>
                                              <p:pRg st="1" end="1"/>
                                            </p:txEl>
                                          </p:spTgt>
                                        </p:tgtEl>
                                        <p:attrNameLst>
                                          <p:attrName>style.visibility</p:attrName>
                                        </p:attrNameLst>
                                      </p:cBhvr>
                                      <p:to>
                                        <p:strVal val="visible"/>
                                      </p:to>
                                    </p:set>
                                    <p:animEffect transition="in" filter="fade">
                                      <p:cBhvr>
                                        <p:cTn id="31" dur="1000"/>
                                        <p:tgtEl>
                                          <p:spTgt spid="20">
                                            <p:txEl>
                                              <p:pRg st="1" end="1"/>
                                            </p:txEl>
                                          </p:spTgt>
                                        </p:tgtEl>
                                      </p:cBhvr>
                                    </p:animEffect>
                                    <p:anim calcmode="lin" valueType="num">
                                      <p:cBhvr>
                                        <p:cTn id="32"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7655"/>
                                        </p:tgtEl>
                                        <p:attrNameLst>
                                          <p:attrName>style.visibility</p:attrName>
                                        </p:attrNameLst>
                                      </p:cBhvr>
                                      <p:to>
                                        <p:strVal val="visible"/>
                                      </p:to>
                                    </p:set>
                                    <p:animEffect transition="in" filter="fade">
                                      <p:cBhvr>
                                        <p:cTn id="38" dur="1000"/>
                                        <p:tgtEl>
                                          <p:spTgt spid="27655"/>
                                        </p:tgtEl>
                                      </p:cBhvr>
                                    </p:animEffect>
                                    <p:anim calcmode="lin" valueType="num">
                                      <p:cBhvr>
                                        <p:cTn id="39" dur="1000" fill="hold"/>
                                        <p:tgtEl>
                                          <p:spTgt spid="27655"/>
                                        </p:tgtEl>
                                        <p:attrNameLst>
                                          <p:attrName>ppt_x</p:attrName>
                                        </p:attrNameLst>
                                      </p:cBhvr>
                                      <p:tavLst>
                                        <p:tav tm="0">
                                          <p:val>
                                            <p:strVal val="#ppt_x"/>
                                          </p:val>
                                        </p:tav>
                                        <p:tav tm="100000">
                                          <p:val>
                                            <p:strVal val="#ppt_x"/>
                                          </p:val>
                                        </p:tav>
                                      </p:tavLst>
                                    </p:anim>
                                    <p:anim calcmode="lin" valueType="num">
                                      <p:cBhvr>
                                        <p:cTn id="40" dur="1000" fill="hold"/>
                                        <p:tgtEl>
                                          <p:spTgt spid="2765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7661"/>
                                        </p:tgtEl>
                                        <p:attrNameLst>
                                          <p:attrName>style.visibility</p:attrName>
                                        </p:attrNameLst>
                                      </p:cBhvr>
                                      <p:to>
                                        <p:strVal val="visible"/>
                                      </p:to>
                                    </p:set>
                                    <p:animEffect transition="in" filter="blinds(horizontal)">
                                      <p:cBhvr>
                                        <p:cTn id="45" dur="500"/>
                                        <p:tgtEl>
                                          <p:spTgt spid="2766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9230"/>
                                        </p:tgtEl>
                                        <p:attrNameLst>
                                          <p:attrName>style.visibility</p:attrName>
                                        </p:attrNameLst>
                                      </p:cBhvr>
                                      <p:to>
                                        <p:strVal val="visible"/>
                                      </p:to>
                                    </p:set>
                                    <p:animEffect transition="in" filter="blinds(horizontal)">
                                      <p:cBhvr>
                                        <p:cTn id="48" dur="500"/>
                                        <p:tgtEl>
                                          <p:spTgt spid="923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7664"/>
                                        </p:tgtEl>
                                        <p:attrNameLst>
                                          <p:attrName>style.visibility</p:attrName>
                                        </p:attrNameLst>
                                      </p:cBhvr>
                                      <p:to>
                                        <p:strVal val="visible"/>
                                      </p:to>
                                    </p:set>
                                    <p:animEffect transition="in" filter="fade">
                                      <p:cBhvr>
                                        <p:cTn id="53" dur="1000"/>
                                        <p:tgtEl>
                                          <p:spTgt spid="27664"/>
                                        </p:tgtEl>
                                      </p:cBhvr>
                                    </p:animEffect>
                                    <p:anim calcmode="lin" valueType="num">
                                      <p:cBhvr>
                                        <p:cTn id="54" dur="1000" fill="hold"/>
                                        <p:tgtEl>
                                          <p:spTgt spid="27664"/>
                                        </p:tgtEl>
                                        <p:attrNameLst>
                                          <p:attrName>ppt_x</p:attrName>
                                        </p:attrNameLst>
                                      </p:cBhvr>
                                      <p:tavLst>
                                        <p:tav tm="0">
                                          <p:val>
                                            <p:strVal val="#ppt_x"/>
                                          </p:val>
                                        </p:tav>
                                        <p:tav tm="100000">
                                          <p:val>
                                            <p:strVal val="#ppt_x"/>
                                          </p:val>
                                        </p:tav>
                                      </p:tavLst>
                                    </p:anim>
                                    <p:anim calcmode="lin" valueType="num">
                                      <p:cBhvr>
                                        <p:cTn id="55" dur="1000" fill="hold"/>
                                        <p:tgtEl>
                                          <p:spTgt spid="2766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7665"/>
                                        </p:tgtEl>
                                        <p:attrNameLst>
                                          <p:attrName>style.visibility</p:attrName>
                                        </p:attrNameLst>
                                      </p:cBhvr>
                                      <p:to>
                                        <p:strVal val="visible"/>
                                      </p:to>
                                    </p:set>
                                    <p:animEffect transition="in" filter="fade">
                                      <p:cBhvr>
                                        <p:cTn id="58" dur="1000"/>
                                        <p:tgtEl>
                                          <p:spTgt spid="27665"/>
                                        </p:tgtEl>
                                      </p:cBhvr>
                                    </p:animEffect>
                                    <p:anim calcmode="lin" valueType="num">
                                      <p:cBhvr>
                                        <p:cTn id="59" dur="1000" fill="hold"/>
                                        <p:tgtEl>
                                          <p:spTgt spid="27665"/>
                                        </p:tgtEl>
                                        <p:attrNameLst>
                                          <p:attrName>ppt_x</p:attrName>
                                        </p:attrNameLst>
                                      </p:cBhvr>
                                      <p:tavLst>
                                        <p:tav tm="0">
                                          <p:val>
                                            <p:strVal val="#ppt_x"/>
                                          </p:val>
                                        </p:tav>
                                        <p:tav tm="100000">
                                          <p:val>
                                            <p:strVal val="#ppt_x"/>
                                          </p:val>
                                        </p:tav>
                                      </p:tavLst>
                                    </p:anim>
                                    <p:anim calcmode="lin" valueType="num">
                                      <p:cBhvr>
                                        <p:cTn id="60" dur="1000" fill="hold"/>
                                        <p:tgtEl>
                                          <p:spTgt spid="2766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7667"/>
                                        </p:tgtEl>
                                        <p:attrNameLst>
                                          <p:attrName>style.visibility</p:attrName>
                                        </p:attrNameLst>
                                      </p:cBhvr>
                                      <p:to>
                                        <p:strVal val="visible"/>
                                      </p:to>
                                    </p:set>
                                    <p:animEffect transition="in" filter="fade">
                                      <p:cBhvr>
                                        <p:cTn id="63" dur="1000"/>
                                        <p:tgtEl>
                                          <p:spTgt spid="27667"/>
                                        </p:tgtEl>
                                      </p:cBhvr>
                                    </p:animEffect>
                                    <p:anim calcmode="lin" valueType="num">
                                      <p:cBhvr>
                                        <p:cTn id="64" dur="1000" fill="hold"/>
                                        <p:tgtEl>
                                          <p:spTgt spid="27667"/>
                                        </p:tgtEl>
                                        <p:attrNameLst>
                                          <p:attrName>ppt_x</p:attrName>
                                        </p:attrNameLst>
                                      </p:cBhvr>
                                      <p:tavLst>
                                        <p:tav tm="0">
                                          <p:val>
                                            <p:strVal val="#ppt_x"/>
                                          </p:val>
                                        </p:tav>
                                        <p:tav tm="100000">
                                          <p:val>
                                            <p:strVal val="#ppt_x"/>
                                          </p:val>
                                        </p:tav>
                                      </p:tavLst>
                                    </p:anim>
                                    <p:anim calcmode="lin" valueType="num">
                                      <p:cBhvr>
                                        <p:cTn id="65" dur="1000" fill="hold"/>
                                        <p:tgtEl>
                                          <p:spTgt spid="2766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7668"/>
                                        </p:tgtEl>
                                        <p:attrNameLst>
                                          <p:attrName>style.visibility</p:attrName>
                                        </p:attrNameLst>
                                      </p:cBhvr>
                                      <p:to>
                                        <p:strVal val="visible"/>
                                      </p:to>
                                    </p:set>
                                    <p:animEffect transition="in" filter="fade">
                                      <p:cBhvr>
                                        <p:cTn id="68" dur="1000"/>
                                        <p:tgtEl>
                                          <p:spTgt spid="27668"/>
                                        </p:tgtEl>
                                      </p:cBhvr>
                                    </p:animEffect>
                                    <p:anim calcmode="lin" valueType="num">
                                      <p:cBhvr>
                                        <p:cTn id="69" dur="1000" fill="hold"/>
                                        <p:tgtEl>
                                          <p:spTgt spid="27668"/>
                                        </p:tgtEl>
                                        <p:attrNameLst>
                                          <p:attrName>ppt_x</p:attrName>
                                        </p:attrNameLst>
                                      </p:cBhvr>
                                      <p:tavLst>
                                        <p:tav tm="0">
                                          <p:val>
                                            <p:strVal val="#ppt_x"/>
                                          </p:val>
                                        </p:tav>
                                        <p:tav tm="100000">
                                          <p:val>
                                            <p:strVal val="#ppt_x"/>
                                          </p:val>
                                        </p:tav>
                                      </p:tavLst>
                                    </p:anim>
                                    <p:anim calcmode="lin" valueType="num">
                                      <p:cBhvr>
                                        <p:cTn id="70" dur="1000" fill="hold"/>
                                        <p:tgtEl>
                                          <p:spTgt spid="2766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7669"/>
                                        </p:tgtEl>
                                        <p:attrNameLst>
                                          <p:attrName>style.visibility</p:attrName>
                                        </p:attrNameLst>
                                      </p:cBhvr>
                                      <p:to>
                                        <p:strVal val="visible"/>
                                      </p:to>
                                    </p:set>
                                    <p:animEffect transition="in" filter="fade">
                                      <p:cBhvr>
                                        <p:cTn id="73" dur="1000"/>
                                        <p:tgtEl>
                                          <p:spTgt spid="27669"/>
                                        </p:tgtEl>
                                      </p:cBhvr>
                                    </p:animEffect>
                                    <p:anim calcmode="lin" valueType="num">
                                      <p:cBhvr>
                                        <p:cTn id="74" dur="1000" fill="hold"/>
                                        <p:tgtEl>
                                          <p:spTgt spid="27669"/>
                                        </p:tgtEl>
                                        <p:attrNameLst>
                                          <p:attrName>ppt_x</p:attrName>
                                        </p:attrNameLst>
                                      </p:cBhvr>
                                      <p:tavLst>
                                        <p:tav tm="0">
                                          <p:val>
                                            <p:strVal val="#ppt_x"/>
                                          </p:val>
                                        </p:tav>
                                        <p:tav tm="100000">
                                          <p:val>
                                            <p:strVal val="#ppt_x"/>
                                          </p:val>
                                        </p:tav>
                                      </p:tavLst>
                                    </p:anim>
                                    <p:anim calcmode="lin" valueType="num">
                                      <p:cBhvr>
                                        <p:cTn id="75" dur="1000" fill="hold"/>
                                        <p:tgtEl>
                                          <p:spTgt spid="2766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80" dur="500"/>
                                        <p:tgtEl>
                                          <p:spTgt spid="27651">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85"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5" grpId="0" animBg="1"/>
      <p:bldP spid="27656" grpId="0" animBg="1"/>
      <p:bldP spid="27660" grpId="0" animBg="1"/>
      <p:bldP spid="27661" grpId="0"/>
      <p:bldP spid="27662" grpId="0" animBg="1"/>
      <p:bldP spid="9230" grpId="0"/>
      <p:bldP spid="27664" grpId="0" animBg="1"/>
      <p:bldP spid="27665" grpId="0" animBg="1"/>
      <p:bldP spid="27667" grpId="0"/>
      <p:bldP spid="27668" grpId="0"/>
      <p:bldP spid="2766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724400" y="1676400"/>
            <a:ext cx="4267200" cy="4800600"/>
          </a:xfrm>
          <a:prstGeom prst="rect">
            <a:avLst/>
          </a:prstGeom>
          <a:noFill/>
          <a:ln w="9525">
            <a:solidFill>
              <a:schemeClr val="tx1"/>
            </a:solidFill>
            <a:miter lim="800000"/>
            <a:headEnd/>
            <a:tailEnd/>
          </a:ln>
          <a:effectLst/>
        </p:spPr>
        <p:txBody>
          <a:bodyPr wrap="none" anchor="ctr"/>
          <a:lstStyle/>
          <a:p>
            <a:pPr>
              <a:defRPr/>
            </a:pPr>
            <a:endParaRPr lang="en-US" dirty="0"/>
          </a:p>
        </p:txBody>
      </p:sp>
      <p:sp>
        <p:nvSpPr>
          <p:cNvPr id="28675" name="Rectangle 3"/>
          <p:cNvSpPr>
            <a:spLocks noGrp="1" noChangeArrowheads="1"/>
          </p:cNvSpPr>
          <p:nvPr>
            <p:ph type="title"/>
          </p:nvPr>
        </p:nvSpPr>
        <p:spPr/>
        <p:txBody>
          <a:bodyPr/>
          <a:lstStyle/>
          <a:p>
            <a:pPr eaLnBrk="1" hangingPunct="1">
              <a:defRPr/>
            </a:pPr>
            <a:r>
              <a:rPr lang="en-US" sz="4000" dirty="0" smtClean="0">
                <a:solidFill>
                  <a:srgbClr val="FF9900"/>
                </a:solidFill>
              </a:rPr>
              <a:t>Public Housing An Option</a:t>
            </a:r>
          </a:p>
        </p:txBody>
      </p:sp>
      <p:sp>
        <p:nvSpPr>
          <p:cNvPr id="28676" name="Rectangle 4"/>
          <p:cNvSpPr>
            <a:spLocks noGrp="1" noChangeArrowheads="1"/>
          </p:cNvSpPr>
          <p:nvPr>
            <p:ph type="body" idx="1"/>
          </p:nvPr>
        </p:nvSpPr>
        <p:spPr>
          <a:xfrm>
            <a:off x="228600" y="1600200"/>
            <a:ext cx="4419600" cy="4953000"/>
          </a:xfrm>
          <a:noFill/>
        </p:spPr>
        <p:txBody>
          <a:bodyPr>
            <a:normAutofit lnSpcReduction="10000"/>
          </a:bodyPr>
          <a:lstStyle/>
          <a:p>
            <a:pPr eaLnBrk="1" hangingPunct="1">
              <a:lnSpc>
                <a:spcPct val="90000"/>
              </a:lnSpc>
              <a:buNone/>
              <a:defRPr/>
            </a:pPr>
            <a:r>
              <a:rPr lang="en-US" sz="2800" dirty="0" smtClean="0">
                <a:effectLst/>
                <a:latin typeface="Times New Roman" pitchFamily="18" charset="0"/>
                <a:cs typeface="Times New Roman" pitchFamily="18" charset="0"/>
              </a:rPr>
              <a:t>The government offers housing service=540 at a price equal to 30% of income</a:t>
            </a:r>
          </a:p>
          <a:p>
            <a:pPr eaLnBrk="1" hangingPunct="1">
              <a:lnSpc>
                <a:spcPct val="90000"/>
              </a:lnSpc>
              <a:defRPr/>
            </a:pPr>
            <a:r>
              <a:rPr lang="en-US" sz="2800" dirty="0" smtClean="0">
                <a:effectLst/>
                <a:latin typeface="Times New Roman" pitchFamily="18" charset="0"/>
                <a:cs typeface="Times New Roman" pitchFamily="18" charset="0"/>
              </a:rPr>
              <a:t>Rent is 30% of income = 0.3* 800=$240 </a:t>
            </a:r>
          </a:p>
          <a:p>
            <a:pPr eaLnBrk="1" hangingPunct="1">
              <a:lnSpc>
                <a:spcPct val="90000"/>
              </a:lnSpc>
              <a:defRPr/>
            </a:pPr>
            <a:r>
              <a:rPr lang="en-US" sz="2800" dirty="0" smtClean="0">
                <a:effectLst/>
                <a:latin typeface="Times New Roman" pitchFamily="18" charset="0"/>
                <a:cs typeface="Times New Roman" pitchFamily="18" charset="0"/>
              </a:rPr>
              <a:t>A = $800 - $240 = 560</a:t>
            </a:r>
          </a:p>
          <a:p>
            <a:pPr eaLnBrk="1" hangingPunct="1">
              <a:lnSpc>
                <a:spcPct val="90000"/>
              </a:lnSpc>
              <a:defRPr/>
            </a:pPr>
            <a:r>
              <a:rPr lang="en-US" sz="2800" dirty="0" smtClean="0">
                <a:effectLst/>
                <a:latin typeface="Times New Roman" pitchFamily="18" charset="0"/>
                <a:cs typeface="Times New Roman" pitchFamily="18" charset="0"/>
              </a:rPr>
              <a:t>Public housing adds point </a:t>
            </a:r>
            <a:r>
              <a:rPr lang="en-US" sz="2800" i="1" dirty="0" smtClean="0">
                <a:effectLst/>
                <a:latin typeface="Times New Roman" pitchFamily="18" charset="0"/>
                <a:cs typeface="Times New Roman" pitchFamily="18" charset="0"/>
              </a:rPr>
              <a:t>j</a:t>
            </a:r>
            <a:r>
              <a:rPr lang="en-US" sz="2800" dirty="0" smtClean="0">
                <a:effectLst/>
                <a:latin typeface="Times New Roman" pitchFamily="18" charset="0"/>
                <a:cs typeface="Times New Roman" pitchFamily="18" charset="0"/>
              </a:rPr>
              <a:t> to budget set</a:t>
            </a:r>
          </a:p>
          <a:p>
            <a:pPr eaLnBrk="1" hangingPunct="1">
              <a:lnSpc>
                <a:spcPct val="90000"/>
              </a:lnSpc>
              <a:defRPr/>
            </a:pPr>
            <a:r>
              <a:rPr lang="en-US" sz="2800" dirty="0" smtClean="0">
                <a:effectLst/>
                <a:latin typeface="Times New Roman" pitchFamily="18" charset="0"/>
                <a:cs typeface="Times New Roman" pitchFamily="18" charset="0"/>
              </a:rPr>
              <a:t>Is the consumer better off? Higher utility: U1 &gt; U0</a:t>
            </a:r>
          </a:p>
        </p:txBody>
      </p:sp>
      <p:sp>
        <p:nvSpPr>
          <p:cNvPr id="10245" name="Line 6"/>
          <p:cNvSpPr>
            <a:spLocks noChangeShapeType="1"/>
          </p:cNvSpPr>
          <p:nvPr/>
        </p:nvSpPr>
        <p:spPr bwMode="auto">
          <a:xfrm flipV="1">
            <a:off x="5334000" y="2133600"/>
            <a:ext cx="0" cy="3657600"/>
          </a:xfrm>
          <a:prstGeom prst="line">
            <a:avLst/>
          </a:prstGeom>
          <a:noFill/>
          <a:ln w="9525">
            <a:solidFill>
              <a:srgbClr val="000000"/>
            </a:solidFill>
            <a:round/>
            <a:headEnd/>
            <a:tailEnd type="triangle" w="med" len="med"/>
          </a:ln>
        </p:spPr>
        <p:txBody>
          <a:bodyPr/>
          <a:lstStyle/>
          <a:p>
            <a:endParaRPr lang="en-US"/>
          </a:p>
        </p:txBody>
      </p:sp>
      <p:sp>
        <p:nvSpPr>
          <p:cNvPr id="10246" name="Line 7"/>
          <p:cNvSpPr>
            <a:spLocks noChangeShapeType="1"/>
          </p:cNvSpPr>
          <p:nvPr/>
        </p:nvSpPr>
        <p:spPr bwMode="auto">
          <a:xfrm>
            <a:off x="5105400" y="5638800"/>
            <a:ext cx="3505200" cy="0"/>
          </a:xfrm>
          <a:prstGeom prst="line">
            <a:avLst/>
          </a:prstGeom>
          <a:noFill/>
          <a:ln w="9525">
            <a:solidFill>
              <a:srgbClr val="000000"/>
            </a:solidFill>
            <a:round/>
            <a:headEnd/>
            <a:tailEnd type="triangle" w="med" len="med"/>
          </a:ln>
        </p:spPr>
        <p:txBody>
          <a:bodyPr/>
          <a:lstStyle/>
          <a:p>
            <a:endParaRPr lang="en-US"/>
          </a:p>
        </p:txBody>
      </p:sp>
      <p:sp>
        <p:nvSpPr>
          <p:cNvPr id="10247" name="Line 8"/>
          <p:cNvSpPr>
            <a:spLocks noChangeShapeType="1"/>
          </p:cNvSpPr>
          <p:nvPr/>
        </p:nvSpPr>
        <p:spPr bwMode="auto">
          <a:xfrm>
            <a:off x="5334000" y="3048000"/>
            <a:ext cx="2590800" cy="2590800"/>
          </a:xfrm>
          <a:prstGeom prst="line">
            <a:avLst/>
          </a:prstGeom>
          <a:noFill/>
          <a:ln w="28575">
            <a:solidFill>
              <a:srgbClr val="000000"/>
            </a:solidFill>
            <a:round/>
            <a:headEnd/>
            <a:tailEnd/>
          </a:ln>
        </p:spPr>
        <p:txBody>
          <a:bodyPr/>
          <a:lstStyle/>
          <a:p>
            <a:endParaRPr lang="en-US"/>
          </a:p>
        </p:txBody>
      </p:sp>
      <p:sp>
        <p:nvSpPr>
          <p:cNvPr id="28681" name="Freeform 9"/>
          <p:cNvSpPr>
            <a:spLocks/>
          </p:cNvSpPr>
          <p:nvPr/>
        </p:nvSpPr>
        <p:spPr bwMode="auto">
          <a:xfrm>
            <a:off x="5867400" y="3124200"/>
            <a:ext cx="1676400" cy="1371600"/>
          </a:xfrm>
          <a:custGeom>
            <a:avLst/>
            <a:gdLst>
              <a:gd name="T0" fmla="*/ 0 w 1056"/>
              <a:gd name="T1" fmla="*/ 0 h 864"/>
              <a:gd name="T2" fmla="*/ 2147483647 w 1056"/>
              <a:gd name="T3" fmla="*/ 2147483647 h 864"/>
              <a:gd name="T4" fmla="*/ 2147483647 w 1056"/>
              <a:gd name="T5" fmla="*/ 2147483647 h 864"/>
              <a:gd name="T6" fmla="*/ 0 60000 65536"/>
              <a:gd name="T7" fmla="*/ 0 60000 65536"/>
              <a:gd name="T8" fmla="*/ 0 60000 65536"/>
              <a:gd name="T9" fmla="*/ 0 w 1056"/>
              <a:gd name="T10" fmla="*/ 0 h 864"/>
              <a:gd name="T11" fmla="*/ 1056 w 1056"/>
              <a:gd name="T12" fmla="*/ 864 h 864"/>
            </a:gdLst>
            <a:ahLst/>
            <a:cxnLst>
              <a:cxn ang="T6">
                <a:pos x="T0" y="T1"/>
              </a:cxn>
              <a:cxn ang="T7">
                <a:pos x="T2" y="T3"/>
              </a:cxn>
              <a:cxn ang="T8">
                <a:pos x="T4" y="T5"/>
              </a:cxn>
            </a:cxnLst>
            <a:rect l="T9" t="T10" r="T11" b="T12"/>
            <a:pathLst>
              <a:path w="1056" h="864">
                <a:moveTo>
                  <a:pt x="0" y="0"/>
                </a:moveTo>
                <a:cubicBezTo>
                  <a:pt x="56" y="216"/>
                  <a:pt x="112" y="432"/>
                  <a:pt x="288" y="576"/>
                </a:cubicBezTo>
                <a:cubicBezTo>
                  <a:pt x="464" y="720"/>
                  <a:pt x="760" y="792"/>
                  <a:pt x="1056" y="864"/>
                </a:cubicBezTo>
              </a:path>
            </a:pathLst>
          </a:custGeom>
          <a:noFill/>
          <a:ln w="28575">
            <a:solidFill>
              <a:srgbClr val="990000"/>
            </a:solidFill>
            <a:round/>
            <a:headEnd/>
            <a:tailEnd/>
          </a:ln>
        </p:spPr>
        <p:txBody>
          <a:bodyPr/>
          <a:lstStyle/>
          <a:p>
            <a:endParaRPr lang="en-US"/>
          </a:p>
        </p:txBody>
      </p:sp>
      <p:sp>
        <p:nvSpPr>
          <p:cNvPr id="10249" name="Text Box 10"/>
          <p:cNvSpPr txBox="1">
            <a:spLocks noChangeArrowheads="1"/>
          </p:cNvSpPr>
          <p:nvPr/>
        </p:nvSpPr>
        <p:spPr bwMode="auto">
          <a:xfrm>
            <a:off x="5913438" y="5988050"/>
            <a:ext cx="1630362" cy="304800"/>
          </a:xfrm>
          <a:prstGeom prst="rect">
            <a:avLst/>
          </a:prstGeom>
          <a:noFill/>
          <a:ln w="9525">
            <a:noFill/>
            <a:miter lim="800000"/>
            <a:headEnd/>
            <a:tailEnd/>
          </a:ln>
        </p:spPr>
        <p:txBody>
          <a:bodyPr wrap="none">
            <a:spAutoFit/>
          </a:bodyPr>
          <a:lstStyle/>
          <a:p>
            <a:r>
              <a:rPr lang="en-US" sz="1400">
                <a:solidFill>
                  <a:srgbClr val="990000"/>
                </a:solidFill>
              </a:rPr>
              <a:t>Quality of Housing</a:t>
            </a:r>
          </a:p>
        </p:txBody>
      </p:sp>
      <p:sp>
        <p:nvSpPr>
          <p:cNvPr id="10250" name="Text Box 11"/>
          <p:cNvSpPr txBox="1">
            <a:spLocks noChangeArrowheads="1"/>
          </p:cNvSpPr>
          <p:nvPr/>
        </p:nvSpPr>
        <p:spPr bwMode="auto">
          <a:xfrm rot="-5400000">
            <a:off x="4093368" y="2459832"/>
            <a:ext cx="1414463" cy="304800"/>
          </a:xfrm>
          <a:prstGeom prst="rect">
            <a:avLst/>
          </a:prstGeom>
          <a:noFill/>
          <a:ln w="9525">
            <a:noFill/>
            <a:miter lim="800000"/>
            <a:headEnd/>
            <a:tailEnd/>
          </a:ln>
        </p:spPr>
        <p:txBody>
          <a:bodyPr wrap="none">
            <a:spAutoFit/>
          </a:bodyPr>
          <a:lstStyle/>
          <a:p>
            <a:r>
              <a:rPr lang="en-US" sz="1400">
                <a:solidFill>
                  <a:srgbClr val="990000"/>
                </a:solidFill>
              </a:rPr>
              <a:t>All Other Goods</a:t>
            </a:r>
          </a:p>
        </p:txBody>
      </p:sp>
      <p:sp>
        <p:nvSpPr>
          <p:cNvPr id="28684" name="Freeform 12"/>
          <p:cNvSpPr>
            <a:spLocks/>
          </p:cNvSpPr>
          <p:nvPr/>
        </p:nvSpPr>
        <p:spPr bwMode="auto">
          <a:xfrm rot="-685304">
            <a:off x="6248400" y="2743200"/>
            <a:ext cx="1676400" cy="1371600"/>
          </a:xfrm>
          <a:custGeom>
            <a:avLst/>
            <a:gdLst>
              <a:gd name="T0" fmla="*/ 0 w 1056"/>
              <a:gd name="T1" fmla="*/ 0 h 864"/>
              <a:gd name="T2" fmla="*/ 2147483647 w 1056"/>
              <a:gd name="T3" fmla="*/ 2147483647 h 864"/>
              <a:gd name="T4" fmla="*/ 2147483647 w 1056"/>
              <a:gd name="T5" fmla="*/ 2147483647 h 864"/>
              <a:gd name="T6" fmla="*/ 0 60000 65536"/>
              <a:gd name="T7" fmla="*/ 0 60000 65536"/>
              <a:gd name="T8" fmla="*/ 0 60000 65536"/>
              <a:gd name="T9" fmla="*/ 0 w 1056"/>
              <a:gd name="T10" fmla="*/ 0 h 864"/>
              <a:gd name="T11" fmla="*/ 1056 w 1056"/>
              <a:gd name="T12" fmla="*/ 864 h 864"/>
            </a:gdLst>
            <a:ahLst/>
            <a:cxnLst>
              <a:cxn ang="T6">
                <a:pos x="T0" y="T1"/>
              </a:cxn>
              <a:cxn ang="T7">
                <a:pos x="T2" y="T3"/>
              </a:cxn>
              <a:cxn ang="T8">
                <a:pos x="T4" y="T5"/>
              </a:cxn>
            </a:cxnLst>
            <a:rect l="T9" t="T10" r="T11" b="T12"/>
            <a:pathLst>
              <a:path w="1056" h="864">
                <a:moveTo>
                  <a:pt x="0" y="0"/>
                </a:moveTo>
                <a:cubicBezTo>
                  <a:pt x="56" y="216"/>
                  <a:pt x="112" y="432"/>
                  <a:pt x="288" y="576"/>
                </a:cubicBezTo>
                <a:cubicBezTo>
                  <a:pt x="464" y="720"/>
                  <a:pt x="760" y="792"/>
                  <a:pt x="1056" y="864"/>
                </a:cubicBezTo>
              </a:path>
            </a:pathLst>
          </a:custGeom>
          <a:noFill/>
          <a:ln w="28575">
            <a:solidFill>
              <a:srgbClr val="990000"/>
            </a:solidFill>
            <a:round/>
            <a:headEnd/>
            <a:tailEnd/>
          </a:ln>
        </p:spPr>
        <p:txBody>
          <a:bodyPr/>
          <a:lstStyle/>
          <a:p>
            <a:endParaRPr lang="en-US"/>
          </a:p>
        </p:txBody>
      </p:sp>
      <p:sp>
        <p:nvSpPr>
          <p:cNvPr id="10252" name="Text Box 13"/>
          <p:cNvSpPr txBox="1">
            <a:spLocks noChangeArrowheads="1"/>
          </p:cNvSpPr>
          <p:nvPr/>
        </p:nvSpPr>
        <p:spPr bwMode="auto">
          <a:xfrm>
            <a:off x="4876800" y="2819400"/>
            <a:ext cx="474663" cy="304800"/>
          </a:xfrm>
          <a:prstGeom prst="rect">
            <a:avLst/>
          </a:prstGeom>
          <a:noFill/>
          <a:ln w="9525">
            <a:noFill/>
            <a:miter lim="800000"/>
            <a:headEnd/>
            <a:tailEnd/>
          </a:ln>
        </p:spPr>
        <p:txBody>
          <a:bodyPr wrap="none">
            <a:spAutoFit/>
          </a:bodyPr>
          <a:lstStyle/>
          <a:p>
            <a:r>
              <a:rPr lang="en-US" sz="1400" dirty="0">
                <a:solidFill>
                  <a:schemeClr val="bg1">
                    <a:lumMod val="50000"/>
                  </a:schemeClr>
                </a:solidFill>
              </a:rPr>
              <a:t>800</a:t>
            </a:r>
          </a:p>
        </p:txBody>
      </p:sp>
      <p:sp>
        <p:nvSpPr>
          <p:cNvPr id="28686" name="Freeform 14"/>
          <p:cNvSpPr>
            <a:spLocks/>
          </p:cNvSpPr>
          <p:nvPr/>
        </p:nvSpPr>
        <p:spPr bwMode="auto">
          <a:xfrm rot="-685304">
            <a:off x="5638800" y="3810000"/>
            <a:ext cx="1676400" cy="1371600"/>
          </a:xfrm>
          <a:custGeom>
            <a:avLst/>
            <a:gdLst>
              <a:gd name="T0" fmla="*/ 0 w 1056"/>
              <a:gd name="T1" fmla="*/ 0 h 864"/>
              <a:gd name="T2" fmla="*/ 2147483647 w 1056"/>
              <a:gd name="T3" fmla="*/ 2147483647 h 864"/>
              <a:gd name="T4" fmla="*/ 2147483647 w 1056"/>
              <a:gd name="T5" fmla="*/ 2147483647 h 864"/>
              <a:gd name="T6" fmla="*/ 0 60000 65536"/>
              <a:gd name="T7" fmla="*/ 0 60000 65536"/>
              <a:gd name="T8" fmla="*/ 0 60000 65536"/>
              <a:gd name="T9" fmla="*/ 0 w 1056"/>
              <a:gd name="T10" fmla="*/ 0 h 864"/>
              <a:gd name="T11" fmla="*/ 1056 w 1056"/>
              <a:gd name="T12" fmla="*/ 864 h 864"/>
            </a:gdLst>
            <a:ahLst/>
            <a:cxnLst>
              <a:cxn ang="T6">
                <a:pos x="T0" y="T1"/>
              </a:cxn>
              <a:cxn ang="T7">
                <a:pos x="T2" y="T3"/>
              </a:cxn>
              <a:cxn ang="T8">
                <a:pos x="T4" y="T5"/>
              </a:cxn>
            </a:cxnLst>
            <a:rect l="T9" t="T10" r="T11" b="T12"/>
            <a:pathLst>
              <a:path w="1056" h="864">
                <a:moveTo>
                  <a:pt x="0" y="0"/>
                </a:moveTo>
                <a:cubicBezTo>
                  <a:pt x="56" y="216"/>
                  <a:pt x="112" y="432"/>
                  <a:pt x="288" y="576"/>
                </a:cubicBezTo>
                <a:cubicBezTo>
                  <a:pt x="464" y="720"/>
                  <a:pt x="760" y="792"/>
                  <a:pt x="1056" y="864"/>
                </a:cubicBezTo>
              </a:path>
            </a:pathLst>
          </a:custGeom>
          <a:noFill/>
          <a:ln w="28575">
            <a:solidFill>
              <a:srgbClr val="990000"/>
            </a:solidFill>
            <a:round/>
            <a:headEnd/>
            <a:tailEnd/>
          </a:ln>
        </p:spPr>
        <p:txBody>
          <a:bodyPr/>
          <a:lstStyle/>
          <a:p>
            <a:endParaRPr lang="en-US"/>
          </a:p>
        </p:txBody>
      </p:sp>
      <p:sp>
        <p:nvSpPr>
          <p:cNvPr id="10254" name="Text Box 15"/>
          <p:cNvSpPr txBox="1">
            <a:spLocks noChangeArrowheads="1"/>
          </p:cNvSpPr>
          <p:nvPr/>
        </p:nvSpPr>
        <p:spPr bwMode="auto">
          <a:xfrm>
            <a:off x="7678738" y="5638800"/>
            <a:ext cx="474662" cy="304800"/>
          </a:xfrm>
          <a:prstGeom prst="rect">
            <a:avLst/>
          </a:prstGeom>
          <a:noFill/>
          <a:ln w="9525">
            <a:noFill/>
            <a:miter lim="800000"/>
            <a:headEnd/>
            <a:tailEnd/>
          </a:ln>
        </p:spPr>
        <p:txBody>
          <a:bodyPr wrap="none">
            <a:spAutoFit/>
          </a:bodyPr>
          <a:lstStyle/>
          <a:p>
            <a:r>
              <a:rPr lang="en-US" sz="1400">
                <a:solidFill>
                  <a:schemeClr val="bg1">
                    <a:lumMod val="50000"/>
                  </a:schemeClr>
                </a:solidFill>
              </a:rPr>
              <a:t>800</a:t>
            </a:r>
          </a:p>
        </p:txBody>
      </p:sp>
      <p:sp>
        <p:nvSpPr>
          <p:cNvPr id="10255" name="Line 16"/>
          <p:cNvSpPr>
            <a:spLocks noChangeShapeType="1"/>
          </p:cNvSpPr>
          <p:nvPr/>
        </p:nvSpPr>
        <p:spPr bwMode="auto">
          <a:xfrm>
            <a:off x="6265863" y="3962400"/>
            <a:ext cx="0" cy="1676400"/>
          </a:xfrm>
          <a:prstGeom prst="line">
            <a:avLst/>
          </a:prstGeom>
          <a:noFill/>
          <a:ln w="9525">
            <a:solidFill>
              <a:srgbClr val="333399"/>
            </a:solidFill>
            <a:prstDash val="dash"/>
            <a:round/>
            <a:headEnd/>
            <a:tailEnd/>
          </a:ln>
        </p:spPr>
        <p:txBody>
          <a:bodyPr/>
          <a:lstStyle/>
          <a:p>
            <a:endParaRPr lang="en-US"/>
          </a:p>
        </p:txBody>
      </p:sp>
      <p:sp>
        <p:nvSpPr>
          <p:cNvPr id="10256" name="Line 17"/>
          <p:cNvSpPr>
            <a:spLocks noChangeShapeType="1"/>
          </p:cNvSpPr>
          <p:nvPr/>
        </p:nvSpPr>
        <p:spPr bwMode="auto">
          <a:xfrm flipH="1">
            <a:off x="5351463" y="3962400"/>
            <a:ext cx="914400" cy="0"/>
          </a:xfrm>
          <a:prstGeom prst="line">
            <a:avLst/>
          </a:prstGeom>
          <a:noFill/>
          <a:ln w="9525">
            <a:solidFill>
              <a:srgbClr val="333399"/>
            </a:solidFill>
            <a:prstDash val="dash"/>
            <a:round/>
            <a:headEnd/>
            <a:tailEnd/>
          </a:ln>
        </p:spPr>
        <p:txBody>
          <a:bodyPr/>
          <a:lstStyle/>
          <a:p>
            <a:endParaRPr lang="en-US"/>
          </a:p>
        </p:txBody>
      </p:sp>
      <p:sp>
        <p:nvSpPr>
          <p:cNvPr id="10257" name="Text Box 18"/>
          <p:cNvSpPr txBox="1">
            <a:spLocks noChangeArrowheads="1"/>
          </p:cNvSpPr>
          <p:nvPr/>
        </p:nvSpPr>
        <p:spPr bwMode="auto">
          <a:xfrm>
            <a:off x="6248400" y="3733800"/>
            <a:ext cx="238125" cy="304800"/>
          </a:xfrm>
          <a:prstGeom prst="rect">
            <a:avLst/>
          </a:prstGeom>
          <a:noFill/>
          <a:ln w="9525">
            <a:noFill/>
            <a:miter lim="800000"/>
            <a:headEnd/>
            <a:tailEnd/>
          </a:ln>
        </p:spPr>
        <p:txBody>
          <a:bodyPr wrap="none">
            <a:spAutoFit/>
          </a:bodyPr>
          <a:lstStyle/>
          <a:p>
            <a:r>
              <a:rPr lang="en-US" sz="1400" b="1">
                <a:solidFill>
                  <a:srgbClr val="FF9900"/>
                </a:solidFill>
              </a:rPr>
              <a:t>i</a:t>
            </a:r>
          </a:p>
        </p:txBody>
      </p:sp>
      <p:sp>
        <p:nvSpPr>
          <p:cNvPr id="10258" name="Text Box 19"/>
          <p:cNvSpPr txBox="1">
            <a:spLocks noChangeArrowheads="1"/>
          </p:cNvSpPr>
          <p:nvPr/>
        </p:nvSpPr>
        <p:spPr bwMode="auto">
          <a:xfrm>
            <a:off x="6002338" y="5638800"/>
            <a:ext cx="474662" cy="304800"/>
          </a:xfrm>
          <a:prstGeom prst="rect">
            <a:avLst/>
          </a:prstGeom>
          <a:noFill/>
          <a:ln w="9525">
            <a:noFill/>
            <a:miter lim="800000"/>
            <a:headEnd/>
            <a:tailEnd/>
          </a:ln>
        </p:spPr>
        <p:txBody>
          <a:bodyPr wrap="none">
            <a:spAutoFit/>
          </a:bodyPr>
          <a:lstStyle/>
          <a:p>
            <a:r>
              <a:rPr lang="en-US" sz="1400">
                <a:solidFill>
                  <a:schemeClr val="bg1">
                    <a:lumMod val="50000"/>
                  </a:schemeClr>
                </a:solidFill>
              </a:rPr>
              <a:t>300</a:t>
            </a:r>
          </a:p>
        </p:txBody>
      </p:sp>
      <p:sp>
        <p:nvSpPr>
          <p:cNvPr id="10259" name="Text Box 20"/>
          <p:cNvSpPr txBox="1">
            <a:spLocks noChangeArrowheads="1"/>
          </p:cNvSpPr>
          <p:nvPr/>
        </p:nvSpPr>
        <p:spPr bwMode="auto">
          <a:xfrm>
            <a:off x="4876800" y="3810000"/>
            <a:ext cx="474663" cy="304800"/>
          </a:xfrm>
          <a:prstGeom prst="rect">
            <a:avLst/>
          </a:prstGeom>
          <a:noFill/>
          <a:ln w="9525">
            <a:noFill/>
            <a:miter lim="800000"/>
            <a:headEnd/>
            <a:tailEnd/>
          </a:ln>
        </p:spPr>
        <p:txBody>
          <a:bodyPr wrap="none">
            <a:spAutoFit/>
          </a:bodyPr>
          <a:lstStyle/>
          <a:p>
            <a:r>
              <a:rPr lang="en-US" sz="1400">
                <a:solidFill>
                  <a:schemeClr val="bg1">
                    <a:lumMod val="50000"/>
                  </a:schemeClr>
                </a:solidFill>
              </a:rPr>
              <a:t>500</a:t>
            </a:r>
          </a:p>
        </p:txBody>
      </p:sp>
      <p:sp>
        <p:nvSpPr>
          <p:cNvPr id="28693" name="Oval 21"/>
          <p:cNvSpPr>
            <a:spLocks noChangeArrowheads="1"/>
          </p:cNvSpPr>
          <p:nvPr/>
        </p:nvSpPr>
        <p:spPr bwMode="auto">
          <a:xfrm>
            <a:off x="7010400" y="3810000"/>
            <a:ext cx="76200" cy="76200"/>
          </a:xfrm>
          <a:prstGeom prst="ellipse">
            <a:avLst/>
          </a:prstGeom>
          <a:solidFill>
            <a:srgbClr val="FF9900"/>
          </a:solidFill>
          <a:ln w="9525">
            <a:noFill/>
            <a:round/>
            <a:headEnd/>
            <a:tailEnd/>
          </a:ln>
        </p:spPr>
        <p:txBody>
          <a:bodyPr wrap="none" anchor="ctr"/>
          <a:lstStyle/>
          <a:p>
            <a:endParaRPr lang="en-US"/>
          </a:p>
        </p:txBody>
      </p:sp>
      <p:sp>
        <p:nvSpPr>
          <p:cNvPr id="28694" name="Text Box 22"/>
          <p:cNvSpPr txBox="1">
            <a:spLocks noChangeArrowheads="1"/>
          </p:cNvSpPr>
          <p:nvPr/>
        </p:nvSpPr>
        <p:spPr bwMode="auto">
          <a:xfrm>
            <a:off x="7086600" y="3505200"/>
            <a:ext cx="249238" cy="304800"/>
          </a:xfrm>
          <a:prstGeom prst="rect">
            <a:avLst/>
          </a:prstGeom>
          <a:noFill/>
          <a:ln w="9525">
            <a:noFill/>
            <a:miter lim="800000"/>
            <a:headEnd/>
            <a:tailEnd/>
          </a:ln>
        </p:spPr>
        <p:txBody>
          <a:bodyPr wrap="none">
            <a:spAutoFit/>
          </a:bodyPr>
          <a:lstStyle/>
          <a:p>
            <a:r>
              <a:rPr lang="en-US" sz="1400" b="1">
                <a:solidFill>
                  <a:srgbClr val="FF9900"/>
                </a:solidFill>
              </a:rPr>
              <a:t>j</a:t>
            </a:r>
          </a:p>
        </p:txBody>
      </p:sp>
      <p:sp>
        <p:nvSpPr>
          <p:cNvPr id="28695" name="Line 23"/>
          <p:cNvSpPr>
            <a:spLocks noChangeShapeType="1"/>
          </p:cNvSpPr>
          <p:nvPr/>
        </p:nvSpPr>
        <p:spPr bwMode="auto">
          <a:xfrm>
            <a:off x="7010400" y="3810000"/>
            <a:ext cx="0" cy="1828800"/>
          </a:xfrm>
          <a:prstGeom prst="line">
            <a:avLst/>
          </a:prstGeom>
          <a:noFill/>
          <a:ln w="9525">
            <a:solidFill>
              <a:srgbClr val="333399"/>
            </a:solidFill>
            <a:prstDash val="dash"/>
            <a:round/>
            <a:headEnd/>
            <a:tailEnd/>
          </a:ln>
        </p:spPr>
        <p:txBody>
          <a:bodyPr/>
          <a:lstStyle/>
          <a:p>
            <a:endParaRPr lang="en-US"/>
          </a:p>
        </p:txBody>
      </p:sp>
      <p:sp>
        <p:nvSpPr>
          <p:cNvPr id="28696" name="Line 24"/>
          <p:cNvSpPr>
            <a:spLocks noChangeShapeType="1"/>
          </p:cNvSpPr>
          <p:nvPr/>
        </p:nvSpPr>
        <p:spPr bwMode="auto">
          <a:xfrm flipH="1" flipV="1">
            <a:off x="5334000" y="3810000"/>
            <a:ext cx="1676400" cy="0"/>
          </a:xfrm>
          <a:prstGeom prst="line">
            <a:avLst/>
          </a:prstGeom>
          <a:noFill/>
          <a:ln w="9525">
            <a:solidFill>
              <a:srgbClr val="333399"/>
            </a:solidFill>
            <a:prstDash val="dash"/>
            <a:round/>
            <a:headEnd/>
            <a:tailEnd/>
          </a:ln>
        </p:spPr>
        <p:txBody>
          <a:bodyPr/>
          <a:lstStyle/>
          <a:p>
            <a:endParaRPr lang="en-US"/>
          </a:p>
        </p:txBody>
      </p:sp>
      <p:sp>
        <p:nvSpPr>
          <p:cNvPr id="28697" name="Text Box 25"/>
          <p:cNvSpPr txBox="1">
            <a:spLocks noChangeArrowheads="1"/>
          </p:cNvSpPr>
          <p:nvPr/>
        </p:nvSpPr>
        <p:spPr bwMode="auto">
          <a:xfrm>
            <a:off x="6781800" y="5638800"/>
            <a:ext cx="474663" cy="304800"/>
          </a:xfrm>
          <a:prstGeom prst="rect">
            <a:avLst/>
          </a:prstGeom>
          <a:noFill/>
          <a:ln w="9525">
            <a:noFill/>
            <a:miter lim="800000"/>
            <a:headEnd/>
            <a:tailEnd/>
          </a:ln>
        </p:spPr>
        <p:txBody>
          <a:bodyPr wrap="none">
            <a:spAutoFit/>
          </a:bodyPr>
          <a:lstStyle/>
          <a:p>
            <a:r>
              <a:rPr lang="en-US" sz="1400">
                <a:solidFill>
                  <a:schemeClr val="bg1">
                    <a:lumMod val="50000"/>
                  </a:schemeClr>
                </a:solidFill>
              </a:rPr>
              <a:t>540</a:t>
            </a:r>
          </a:p>
        </p:txBody>
      </p:sp>
      <p:sp>
        <p:nvSpPr>
          <p:cNvPr id="28698" name="Text Box 26"/>
          <p:cNvSpPr txBox="1">
            <a:spLocks noChangeArrowheads="1"/>
          </p:cNvSpPr>
          <p:nvPr/>
        </p:nvSpPr>
        <p:spPr bwMode="auto">
          <a:xfrm>
            <a:off x="4876800" y="3581400"/>
            <a:ext cx="474663" cy="304800"/>
          </a:xfrm>
          <a:prstGeom prst="rect">
            <a:avLst/>
          </a:prstGeom>
          <a:noFill/>
          <a:ln w="9525">
            <a:noFill/>
            <a:miter lim="800000"/>
            <a:headEnd/>
            <a:tailEnd/>
          </a:ln>
        </p:spPr>
        <p:txBody>
          <a:bodyPr wrap="none">
            <a:spAutoFit/>
          </a:bodyPr>
          <a:lstStyle/>
          <a:p>
            <a:r>
              <a:rPr lang="en-US" sz="1400">
                <a:solidFill>
                  <a:schemeClr val="bg1">
                    <a:lumMod val="50000"/>
                  </a:schemeClr>
                </a:solidFill>
              </a:rPr>
              <a:t>560</a:t>
            </a:r>
          </a:p>
        </p:txBody>
      </p:sp>
      <p:sp>
        <p:nvSpPr>
          <p:cNvPr id="26" name="TextBox 25"/>
          <p:cNvSpPr txBox="1"/>
          <p:nvPr/>
        </p:nvSpPr>
        <p:spPr>
          <a:xfrm>
            <a:off x="8077200" y="3733800"/>
            <a:ext cx="412292" cy="369332"/>
          </a:xfrm>
          <a:prstGeom prst="rect">
            <a:avLst/>
          </a:prstGeom>
          <a:noFill/>
        </p:spPr>
        <p:txBody>
          <a:bodyPr wrap="none" rtlCol="0">
            <a:spAutoFit/>
          </a:bodyPr>
          <a:lstStyle/>
          <a:p>
            <a:r>
              <a:rPr lang="en-US" dirty="0" smtClean="0">
                <a:solidFill>
                  <a:srgbClr val="C00000"/>
                </a:solidFill>
              </a:rPr>
              <a:t>U</a:t>
            </a:r>
            <a:r>
              <a:rPr lang="en-US" sz="1100" dirty="0" smtClean="0">
                <a:solidFill>
                  <a:srgbClr val="C00000"/>
                </a:solidFill>
              </a:rPr>
              <a:t>1</a:t>
            </a:r>
            <a:endParaRPr lang="en-US" dirty="0">
              <a:solidFill>
                <a:srgbClr val="C00000"/>
              </a:solidFill>
            </a:endParaRPr>
          </a:p>
        </p:txBody>
      </p:sp>
      <p:sp>
        <p:nvSpPr>
          <p:cNvPr id="27" name="TextBox 26"/>
          <p:cNvSpPr txBox="1"/>
          <p:nvPr/>
        </p:nvSpPr>
        <p:spPr>
          <a:xfrm>
            <a:off x="7543800" y="4343400"/>
            <a:ext cx="412292" cy="369332"/>
          </a:xfrm>
          <a:prstGeom prst="rect">
            <a:avLst/>
          </a:prstGeom>
          <a:noFill/>
        </p:spPr>
        <p:txBody>
          <a:bodyPr wrap="none" rtlCol="0">
            <a:spAutoFit/>
          </a:bodyPr>
          <a:lstStyle/>
          <a:p>
            <a:r>
              <a:rPr lang="en-US" dirty="0" smtClean="0">
                <a:solidFill>
                  <a:srgbClr val="C00000"/>
                </a:solidFill>
              </a:rPr>
              <a:t>U</a:t>
            </a:r>
            <a:r>
              <a:rPr lang="en-US" sz="1100" dirty="0" smtClean="0">
                <a:solidFill>
                  <a:srgbClr val="C00000"/>
                </a:solidFill>
              </a:rPr>
              <a:t>0</a:t>
            </a:r>
            <a:endParaRPr lang="en-US" dirty="0">
              <a:solidFill>
                <a:srgbClr val="C00000"/>
              </a:solidFill>
            </a:endParaRPr>
          </a:p>
        </p:txBody>
      </p:sp>
    </p:spTree>
    <p:extLst>
      <p:ext uri="{BB962C8B-B14F-4D97-AF65-F5344CB8AC3E}">
        <p14:creationId xmlns:p14="http://schemas.microsoft.com/office/powerpoint/2010/main" val="205201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blinds(horizontal)">
                                      <p:cBhvr>
                                        <p:cTn id="7" dur="500"/>
                                        <p:tgtEl>
                                          <p:spTgt spid="286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6">
                                            <p:txEl>
                                              <p:pRg st="1" end="1"/>
                                            </p:txEl>
                                          </p:spTgt>
                                        </p:tgtEl>
                                        <p:attrNameLst>
                                          <p:attrName>style.visibility</p:attrName>
                                        </p:attrNameLst>
                                      </p:cBhvr>
                                      <p:to>
                                        <p:strVal val="visible"/>
                                      </p:to>
                                    </p:set>
                                    <p:animEffect transition="in" filter="blinds(horizontal)">
                                      <p:cBhvr>
                                        <p:cTn id="12" dur="500"/>
                                        <p:tgtEl>
                                          <p:spTgt spid="286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676">
                                            <p:txEl>
                                              <p:pRg st="2" end="2"/>
                                            </p:txEl>
                                          </p:spTgt>
                                        </p:tgtEl>
                                        <p:attrNameLst>
                                          <p:attrName>style.visibility</p:attrName>
                                        </p:attrNameLst>
                                      </p:cBhvr>
                                      <p:to>
                                        <p:strVal val="visible"/>
                                      </p:to>
                                    </p:set>
                                    <p:animEffect transition="in" filter="blinds(horizontal)">
                                      <p:cBhvr>
                                        <p:cTn id="17" dur="500"/>
                                        <p:tgtEl>
                                          <p:spTgt spid="286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676">
                                            <p:txEl>
                                              <p:pRg st="3" end="3"/>
                                            </p:txEl>
                                          </p:spTgt>
                                        </p:tgtEl>
                                        <p:attrNameLst>
                                          <p:attrName>style.visibility</p:attrName>
                                        </p:attrNameLst>
                                      </p:cBhvr>
                                      <p:to>
                                        <p:strVal val="visible"/>
                                      </p:to>
                                    </p:set>
                                    <p:animEffect transition="in" filter="blinds(horizontal)">
                                      <p:cBhvr>
                                        <p:cTn id="22" dur="500"/>
                                        <p:tgtEl>
                                          <p:spTgt spid="286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694"/>
                                        </p:tgtEl>
                                        <p:attrNameLst>
                                          <p:attrName>style.visibility</p:attrName>
                                        </p:attrNameLst>
                                      </p:cBhvr>
                                      <p:to>
                                        <p:strVal val="visible"/>
                                      </p:to>
                                    </p:set>
                                    <p:animEffect transition="in" filter="blinds(horizontal)">
                                      <p:cBhvr>
                                        <p:cTn id="27" dur="500"/>
                                        <p:tgtEl>
                                          <p:spTgt spid="2869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8693"/>
                                        </p:tgtEl>
                                        <p:attrNameLst>
                                          <p:attrName>style.visibility</p:attrName>
                                        </p:attrNameLst>
                                      </p:cBhvr>
                                      <p:to>
                                        <p:strVal val="visible"/>
                                      </p:to>
                                    </p:set>
                                    <p:animEffect transition="in" filter="blinds(horizontal)">
                                      <p:cBhvr>
                                        <p:cTn id="30" dur="500"/>
                                        <p:tgtEl>
                                          <p:spTgt spid="2869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8696"/>
                                        </p:tgtEl>
                                        <p:attrNameLst>
                                          <p:attrName>style.visibility</p:attrName>
                                        </p:attrNameLst>
                                      </p:cBhvr>
                                      <p:to>
                                        <p:strVal val="visible"/>
                                      </p:to>
                                    </p:set>
                                    <p:animEffect transition="in" filter="blinds(horizontal)">
                                      <p:cBhvr>
                                        <p:cTn id="33" dur="500"/>
                                        <p:tgtEl>
                                          <p:spTgt spid="2869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8695"/>
                                        </p:tgtEl>
                                        <p:attrNameLst>
                                          <p:attrName>style.visibility</p:attrName>
                                        </p:attrNameLst>
                                      </p:cBhvr>
                                      <p:to>
                                        <p:strVal val="visible"/>
                                      </p:to>
                                    </p:set>
                                    <p:animEffect transition="in" filter="blinds(horizontal)">
                                      <p:cBhvr>
                                        <p:cTn id="36" dur="500"/>
                                        <p:tgtEl>
                                          <p:spTgt spid="2869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8697"/>
                                        </p:tgtEl>
                                        <p:attrNameLst>
                                          <p:attrName>style.visibility</p:attrName>
                                        </p:attrNameLst>
                                      </p:cBhvr>
                                      <p:to>
                                        <p:strVal val="visible"/>
                                      </p:to>
                                    </p:set>
                                    <p:animEffect transition="in" filter="blinds(horizontal)">
                                      <p:cBhvr>
                                        <p:cTn id="39" dur="500"/>
                                        <p:tgtEl>
                                          <p:spTgt spid="2869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8698"/>
                                        </p:tgtEl>
                                        <p:attrNameLst>
                                          <p:attrName>style.visibility</p:attrName>
                                        </p:attrNameLst>
                                      </p:cBhvr>
                                      <p:to>
                                        <p:strVal val="visible"/>
                                      </p:to>
                                    </p:set>
                                    <p:animEffect transition="in" filter="blinds(horizontal)">
                                      <p:cBhvr>
                                        <p:cTn id="42" dur="500"/>
                                        <p:tgtEl>
                                          <p:spTgt spid="2869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684"/>
                                        </p:tgtEl>
                                        <p:attrNameLst>
                                          <p:attrName>style.visibility</p:attrName>
                                        </p:attrNameLst>
                                      </p:cBhvr>
                                      <p:to>
                                        <p:strVal val="visible"/>
                                      </p:to>
                                    </p:set>
                                    <p:animEffect transition="in" filter="blinds(horizontal)">
                                      <p:cBhvr>
                                        <p:cTn id="47" dur="500"/>
                                        <p:tgtEl>
                                          <p:spTgt spid="2868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8686"/>
                                        </p:tgtEl>
                                        <p:attrNameLst>
                                          <p:attrName>style.visibility</p:attrName>
                                        </p:attrNameLst>
                                      </p:cBhvr>
                                      <p:to>
                                        <p:strVal val="visible"/>
                                      </p:to>
                                    </p:set>
                                    <p:animEffect transition="in" filter="blinds(horizontal)">
                                      <p:cBhvr>
                                        <p:cTn id="50" dur="500"/>
                                        <p:tgtEl>
                                          <p:spTgt spid="2868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8681"/>
                                        </p:tgtEl>
                                        <p:attrNameLst>
                                          <p:attrName>style.visibility</p:attrName>
                                        </p:attrNameLst>
                                      </p:cBhvr>
                                      <p:to>
                                        <p:strVal val="visible"/>
                                      </p:to>
                                    </p:set>
                                    <p:animEffect transition="in" filter="blinds(horizontal)">
                                      <p:cBhvr>
                                        <p:cTn id="53" dur="500"/>
                                        <p:tgtEl>
                                          <p:spTgt spid="28681"/>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8676">
                                            <p:txEl>
                                              <p:pRg st="4" end="4"/>
                                            </p:txEl>
                                          </p:spTgt>
                                        </p:tgtEl>
                                        <p:attrNameLst>
                                          <p:attrName>style.visibility</p:attrName>
                                        </p:attrNameLst>
                                      </p:cBhvr>
                                      <p:to>
                                        <p:strVal val="visible"/>
                                      </p:to>
                                    </p:set>
                                    <p:animEffect transition="in" filter="blinds(horizontal)">
                                      <p:cBhvr>
                                        <p:cTn id="68" dur="500"/>
                                        <p:tgtEl>
                                          <p:spTgt spid="286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P spid="28681" grpId="0" animBg="1"/>
      <p:bldP spid="28684" grpId="0" animBg="1"/>
      <p:bldP spid="28686" grpId="0" animBg="1"/>
      <p:bldP spid="28693" grpId="0" animBg="1"/>
      <p:bldP spid="28694" grpId="0"/>
      <p:bldP spid="28695" grpId="0" animBg="1"/>
      <p:bldP spid="28696" grpId="0" animBg="1"/>
      <p:bldP spid="28697" grpId="0"/>
      <p:bldP spid="28698" grpId="0"/>
      <p:bldP spid="26"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724400" y="1676400"/>
            <a:ext cx="4267200" cy="4800600"/>
          </a:xfrm>
          <a:prstGeom prst="rect">
            <a:avLst/>
          </a:prstGeom>
          <a:noFill/>
          <a:ln w="9525">
            <a:solidFill>
              <a:schemeClr val="tx1"/>
            </a:solidFill>
            <a:miter lim="800000"/>
            <a:headEnd/>
            <a:tailEnd/>
          </a:ln>
          <a:effectLst/>
        </p:spPr>
        <p:txBody>
          <a:bodyPr wrap="none" anchor="ctr"/>
          <a:lstStyle/>
          <a:p>
            <a:pPr>
              <a:defRPr/>
            </a:pPr>
            <a:endParaRPr lang="en-US"/>
          </a:p>
        </p:txBody>
      </p:sp>
      <p:sp>
        <p:nvSpPr>
          <p:cNvPr id="30723" name="Rectangle 3"/>
          <p:cNvSpPr>
            <a:spLocks noGrp="1" noChangeArrowheads="1"/>
          </p:cNvSpPr>
          <p:nvPr>
            <p:ph type="title"/>
          </p:nvPr>
        </p:nvSpPr>
        <p:spPr/>
        <p:txBody>
          <a:bodyPr/>
          <a:lstStyle/>
          <a:p>
            <a:pPr eaLnBrk="1" hangingPunct="1">
              <a:defRPr/>
            </a:pPr>
            <a:r>
              <a:rPr lang="en-US" sz="4000" smtClean="0">
                <a:solidFill>
                  <a:srgbClr val="FF9900"/>
                </a:solidFill>
              </a:rPr>
              <a:t>Value of public housing to recipient</a:t>
            </a:r>
          </a:p>
        </p:txBody>
      </p:sp>
      <p:sp>
        <p:nvSpPr>
          <p:cNvPr id="30724" name="Rectangle 4"/>
          <p:cNvSpPr>
            <a:spLocks noGrp="1" noChangeArrowheads="1"/>
          </p:cNvSpPr>
          <p:nvPr>
            <p:ph type="body" idx="1"/>
          </p:nvPr>
        </p:nvSpPr>
        <p:spPr>
          <a:xfrm>
            <a:off x="381000" y="1828800"/>
            <a:ext cx="4191000" cy="4876800"/>
          </a:xfrm>
          <a:noFill/>
        </p:spPr>
        <p:txBody>
          <a:bodyPr>
            <a:normAutofit lnSpcReduction="10000"/>
          </a:bodyPr>
          <a:lstStyle/>
          <a:p>
            <a:pPr eaLnBrk="1" hangingPunct="1">
              <a:lnSpc>
                <a:spcPct val="80000"/>
              </a:lnSpc>
            </a:pPr>
            <a:r>
              <a:rPr lang="en-US" sz="2400" dirty="0" smtClean="0">
                <a:effectLst/>
                <a:latin typeface="Times New Roman" pitchFamily="18" charset="0"/>
                <a:cs typeface="Times New Roman" pitchFamily="18" charset="0"/>
              </a:rPr>
              <a:t>An alternative: a cash transfer</a:t>
            </a:r>
          </a:p>
          <a:p>
            <a:pPr eaLnBrk="1" hangingPunct="1">
              <a:lnSpc>
                <a:spcPct val="80000"/>
              </a:lnSpc>
            </a:pPr>
            <a:r>
              <a:rPr lang="en-US" sz="2400" dirty="0" smtClean="0">
                <a:effectLst/>
                <a:latin typeface="Times New Roman" pitchFamily="18" charset="0"/>
                <a:cs typeface="Times New Roman" pitchFamily="18" charset="0"/>
              </a:rPr>
              <a:t>How much money would make him indifferent to the public housing?</a:t>
            </a:r>
          </a:p>
          <a:p>
            <a:pPr eaLnBrk="1" hangingPunct="1">
              <a:lnSpc>
                <a:spcPct val="80000"/>
              </a:lnSpc>
            </a:pPr>
            <a:r>
              <a:rPr lang="en-US" sz="2400" dirty="0" smtClean="0">
                <a:effectLst/>
                <a:latin typeface="Times New Roman" pitchFamily="18" charset="0"/>
                <a:cs typeface="Times New Roman" pitchFamily="18" charset="0"/>
              </a:rPr>
              <a:t>Income Cash transfer of $200 gets recipient to U1</a:t>
            </a:r>
          </a:p>
          <a:p>
            <a:pPr eaLnBrk="1" hangingPunct="1">
              <a:lnSpc>
                <a:spcPct val="80000"/>
              </a:lnSpc>
            </a:pPr>
            <a:r>
              <a:rPr lang="en-US" sz="2400" dirty="0" smtClean="0">
                <a:effectLst/>
                <a:latin typeface="Times New Roman" pitchFamily="18" charset="0"/>
                <a:cs typeface="Times New Roman" pitchFamily="18" charset="0"/>
              </a:rPr>
              <a:t>Same utility level but less housing (360) and more other ($700)</a:t>
            </a:r>
          </a:p>
          <a:p>
            <a:pPr eaLnBrk="1" hangingPunct="1">
              <a:lnSpc>
                <a:spcPct val="80000"/>
              </a:lnSpc>
            </a:pPr>
            <a:r>
              <a:rPr lang="en-US" sz="2400" dirty="0" smtClean="0">
                <a:effectLst/>
                <a:latin typeface="Times New Roman" pitchFamily="18" charset="0"/>
                <a:cs typeface="Times New Roman" pitchFamily="18" charset="0"/>
              </a:rPr>
              <a:t>Subsidy = $300 = $540 (market value of 540-unit dwelling) - $240 rent</a:t>
            </a:r>
          </a:p>
          <a:p>
            <a:pPr eaLnBrk="1" hangingPunct="1">
              <a:lnSpc>
                <a:spcPct val="80000"/>
              </a:lnSpc>
            </a:pPr>
            <a:r>
              <a:rPr lang="en-US" sz="2400" dirty="0" smtClean="0">
                <a:effectLst/>
                <a:latin typeface="Times New Roman" pitchFamily="18" charset="0"/>
                <a:cs typeface="Times New Roman" pitchFamily="18" charset="0"/>
              </a:rPr>
              <a:t>Value to recipient ( $200) is 2/3 of subsidy, consistent with studies </a:t>
            </a:r>
          </a:p>
        </p:txBody>
      </p:sp>
      <p:sp>
        <p:nvSpPr>
          <p:cNvPr id="11269" name="Line 6"/>
          <p:cNvSpPr>
            <a:spLocks noChangeShapeType="1"/>
          </p:cNvSpPr>
          <p:nvPr/>
        </p:nvSpPr>
        <p:spPr bwMode="auto">
          <a:xfrm flipV="1">
            <a:off x="5334000" y="2133600"/>
            <a:ext cx="0" cy="3657600"/>
          </a:xfrm>
          <a:prstGeom prst="line">
            <a:avLst/>
          </a:prstGeom>
          <a:noFill/>
          <a:ln w="9525">
            <a:solidFill>
              <a:srgbClr val="000000"/>
            </a:solidFill>
            <a:round/>
            <a:headEnd/>
            <a:tailEnd type="triangle" w="med" len="med"/>
          </a:ln>
        </p:spPr>
        <p:txBody>
          <a:bodyPr/>
          <a:lstStyle/>
          <a:p>
            <a:endParaRPr lang="en-US"/>
          </a:p>
        </p:txBody>
      </p:sp>
      <p:sp>
        <p:nvSpPr>
          <p:cNvPr id="11270" name="Line 7"/>
          <p:cNvSpPr>
            <a:spLocks noChangeShapeType="1"/>
          </p:cNvSpPr>
          <p:nvPr/>
        </p:nvSpPr>
        <p:spPr bwMode="auto">
          <a:xfrm>
            <a:off x="5105400" y="5638800"/>
            <a:ext cx="3505200" cy="0"/>
          </a:xfrm>
          <a:prstGeom prst="line">
            <a:avLst/>
          </a:prstGeom>
          <a:noFill/>
          <a:ln w="9525">
            <a:solidFill>
              <a:srgbClr val="000000"/>
            </a:solidFill>
            <a:round/>
            <a:headEnd/>
            <a:tailEnd type="triangle" w="med" len="med"/>
          </a:ln>
        </p:spPr>
        <p:txBody>
          <a:bodyPr/>
          <a:lstStyle/>
          <a:p>
            <a:endParaRPr lang="en-US"/>
          </a:p>
        </p:txBody>
      </p:sp>
      <p:sp>
        <p:nvSpPr>
          <p:cNvPr id="11271" name="Line 8"/>
          <p:cNvSpPr>
            <a:spLocks noChangeShapeType="1"/>
          </p:cNvSpPr>
          <p:nvPr/>
        </p:nvSpPr>
        <p:spPr bwMode="auto">
          <a:xfrm>
            <a:off x="5334000" y="3048000"/>
            <a:ext cx="2590800" cy="2590800"/>
          </a:xfrm>
          <a:prstGeom prst="line">
            <a:avLst/>
          </a:prstGeom>
          <a:noFill/>
          <a:ln w="28575">
            <a:solidFill>
              <a:srgbClr val="000000"/>
            </a:solidFill>
            <a:round/>
            <a:headEnd/>
            <a:tailEnd/>
          </a:ln>
        </p:spPr>
        <p:txBody>
          <a:bodyPr/>
          <a:lstStyle/>
          <a:p>
            <a:endParaRPr lang="en-US"/>
          </a:p>
        </p:txBody>
      </p:sp>
      <p:sp>
        <p:nvSpPr>
          <p:cNvPr id="11272" name="Freeform 9"/>
          <p:cNvSpPr>
            <a:spLocks/>
          </p:cNvSpPr>
          <p:nvPr/>
        </p:nvSpPr>
        <p:spPr bwMode="auto">
          <a:xfrm>
            <a:off x="5867400" y="3124200"/>
            <a:ext cx="1676400" cy="1371600"/>
          </a:xfrm>
          <a:custGeom>
            <a:avLst/>
            <a:gdLst>
              <a:gd name="T0" fmla="*/ 0 w 1056"/>
              <a:gd name="T1" fmla="*/ 0 h 864"/>
              <a:gd name="T2" fmla="*/ 2147483647 w 1056"/>
              <a:gd name="T3" fmla="*/ 2147483647 h 864"/>
              <a:gd name="T4" fmla="*/ 2147483647 w 1056"/>
              <a:gd name="T5" fmla="*/ 2147483647 h 864"/>
              <a:gd name="T6" fmla="*/ 0 60000 65536"/>
              <a:gd name="T7" fmla="*/ 0 60000 65536"/>
              <a:gd name="T8" fmla="*/ 0 60000 65536"/>
              <a:gd name="T9" fmla="*/ 0 w 1056"/>
              <a:gd name="T10" fmla="*/ 0 h 864"/>
              <a:gd name="T11" fmla="*/ 1056 w 1056"/>
              <a:gd name="T12" fmla="*/ 864 h 864"/>
            </a:gdLst>
            <a:ahLst/>
            <a:cxnLst>
              <a:cxn ang="T6">
                <a:pos x="T0" y="T1"/>
              </a:cxn>
              <a:cxn ang="T7">
                <a:pos x="T2" y="T3"/>
              </a:cxn>
              <a:cxn ang="T8">
                <a:pos x="T4" y="T5"/>
              </a:cxn>
            </a:cxnLst>
            <a:rect l="T9" t="T10" r="T11" b="T12"/>
            <a:pathLst>
              <a:path w="1056" h="864">
                <a:moveTo>
                  <a:pt x="0" y="0"/>
                </a:moveTo>
                <a:cubicBezTo>
                  <a:pt x="56" y="216"/>
                  <a:pt x="112" y="432"/>
                  <a:pt x="288" y="576"/>
                </a:cubicBezTo>
                <a:cubicBezTo>
                  <a:pt x="464" y="720"/>
                  <a:pt x="760" y="792"/>
                  <a:pt x="1056" y="864"/>
                </a:cubicBezTo>
              </a:path>
            </a:pathLst>
          </a:custGeom>
          <a:noFill/>
          <a:ln w="28575">
            <a:solidFill>
              <a:srgbClr val="990000"/>
            </a:solidFill>
            <a:round/>
            <a:headEnd/>
            <a:tailEnd/>
          </a:ln>
        </p:spPr>
        <p:txBody>
          <a:bodyPr/>
          <a:lstStyle/>
          <a:p>
            <a:endParaRPr lang="en-US"/>
          </a:p>
        </p:txBody>
      </p:sp>
      <p:sp>
        <p:nvSpPr>
          <p:cNvPr id="11273" name="Text Box 10"/>
          <p:cNvSpPr txBox="1">
            <a:spLocks noChangeArrowheads="1"/>
          </p:cNvSpPr>
          <p:nvPr/>
        </p:nvSpPr>
        <p:spPr bwMode="auto">
          <a:xfrm>
            <a:off x="5913438" y="5988050"/>
            <a:ext cx="1630362" cy="304800"/>
          </a:xfrm>
          <a:prstGeom prst="rect">
            <a:avLst/>
          </a:prstGeom>
          <a:noFill/>
          <a:ln w="9525">
            <a:noFill/>
            <a:miter lim="800000"/>
            <a:headEnd/>
            <a:tailEnd/>
          </a:ln>
        </p:spPr>
        <p:txBody>
          <a:bodyPr wrap="none">
            <a:spAutoFit/>
          </a:bodyPr>
          <a:lstStyle/>
          <a:p>
            <a:r>
              <a:rPr lang="en-US" sz="1400">
                <a:solidFill>
                  <a:srgbClr val="990000"/>
                </a:solidFill>
              </a:rPr>
              <a:t>Quality of Housing</a:t>
            </a:r>
          </a:p>
        </p:txBody>
      </p:sp>
      <p:sp>
        <p:nvSpPr>
          <p:cNvPr id="11274" name="Text Box 11"/>
          <p:cNvSpPr txBox="1">
            <a:spLocks noChangeArrowheads="1"/>
          </p:cNvSpPr>
          <p:nvPr/>
        </p:nvSpPr>
        <p:spPr bwMode="auto">
          <a:xfrm rot="-5400000">
            <a:off x="4093368" y="2459832"/>
            <a:ext cx="1414463" cy="304800"/>
          </a:xfrm>
          <a:prstGeom prst="rect">
            <a:avLst/>
          </a:prstGeom>
          <a:noFill/>
          <a:ln w="9525">
            <a:noFill/>
            <a:miter lim="800000"/>
            <a:headEnd/>
            <a:tailEnd/>
          </a:ln>
        </p:spPr>
        <p:txBody>
          <a:bodyPr wrap="none">
            <a:spAutoFit/>
          </a:bodyPr>
          <a:lstStyle/>
          <a:p>
            <a:r>
              <a:rPr lang="en-US" sz="1400">
                <a:solidFill>
                  <a:srgbClr val="990000"/>
                </a:solidFill>
              </a:rPr>
              <a:t>All Other Goods</a:t>
            </a:r>
          </a:p>
        </p:txBody>
      </p:sp>
      <p:sp>
        <p:nvSpPr>
          <p:cNvPr id="11275" name="Freeform 12"/>
          <p:cNvSpPr>
            <a:spLocks/>
          </p:cNvSpPr>
          <p:nvPr/>
        </p:nvSpPr>
        <p:spPr bwMode="auto">
          <a:xfrm rot="-685304">
            <a:off x="6248400" y="2743200"/>
            <a:ext cx="1676400" cy="1371600"/>
          </a:xfrm>
          <a:custGeom>
            <a:avLst/>
            <a:gdLst>
              <a:gd name="T0" fmla="*/ 0 w 1056"/>
              <a:gd name="T1" fmla="*/ 0 h 864"/>
              <a:gd name="T2" fmla="*/ 2147483647 w 1056"/>
              <a:gd name="T3" fmla="*/ 2147483647 h 864"/>
              <a:gd name="T4" fmla="*/ 2147483647 w 1056"/>
              <a:gd name="T5" fmla="*/ 2147483647 h 864"/>
              <a:gd name="T6" fmla="*/ 0 60000 65536"/>
              <a:gd name="T7" fmla="*/ 0 60000 65536"/>
              <a:gd name="T8" fmla="*/ 0 60000 65536"/>
              <a:gd name="T9" fmla="*/ 0 w 1056"/>
              <a:gd name="T10" fmla="*/ 0 h 864"/>
              <a:gd name="T11" fmla="*/ 1056 w 1056"/>
              <a:gd name="T12" fmla="*/ 864 h 864"/>
            </a:gdLst>
            <a:ahLst/>
            <a:cxnLst>
              <a:cxn ang="T6">
                <a:pos x="T0" y="T1"/>
              </a:cxn>
              <a:cxn ang="T7">
                <a:pos x="T2" y="T3"/>
              </a:cxn>
              <a:cxn ang="T8">
                <a:pos x="T4" y="T5"/>
              </a:cxn>
            </a:cxnLst>
            <a:rect l="T9" t="T10" r="T11" b="T12"/>
            <a:pathLst>
              <a:path w="1056" h="864">
                <a:moveTo>
                  <a:pt x="0" y="0"/>
                </a:moveTo>
                <a:cubicBezTo>
                  <a:pt x="56" y="216"/>
                  <a:pt x="112" y="432"/>
                  <a:pt x="288" y="576"/>
                </a:cubicBezTo>
                <a:cubicBezTo>
                  <a:pt x="464" y="720"/>
                  <a:pt x="760" y="792"/>
                  <a:pt x="1056" y="864"/>
                </a:cubicBezTo>
              </a:path>
            </a:pathLst>
          </a:custGeom>
          <a:noFill/>
          <a:ln w="28575">
            <a:solidFill>
              <a:srgbClr val="990000"/>
            </a:solidFill>
            <a:round/>
            <a:headEnd/>
            <a:tailEnd/>
          </a:ln>
        </p:spPr>
        <p:txBody>
          <a:bodyPr/>
          <a:lstStyle/>
          <a:p>
            <a:endParaRPr lang="en-US"/>
          </a:p>
        </p:txBody>
      </p:sp>
      <p:sp>
        <p:nvSpPr>
          <p:cNvPr id="11276" name="Text Box 13"/>
          <p:cNvSpPr txBox="1">
            <a:spLocks noChangeArrowheads="1"/>
          </p:cNvSpPr>
          <p:nvPr/>
        </p:nvSpPr>
        <p:spPr bwMode="auto">
          <a:xfrm>
            <a:off x="4876800" y="2743200"/>
            <a:ext cx="474663" cy="304800"/>
          </a:xfrm>
          <a:prstGeom prst="rect">
            <a:avLst/>
          </a:prstGeom>
          <a:noFill/>
          <a:ln w="9525">
            <a:noFill/>
            <a:miter lim="800000"/>
            <a:headEnd/>
            <a:tailEnd/>
          </a:ln>
        </p:spPr>
        <p:txBody>
          <a:bodyPr wrap="none">
            <a:spAutoFit/>
          </a:bodyPr>
          <a:lstStyle/>
          <a:p>
            <a:r>
              <a:rPr lang="en-US" sz="1400">
                <a:solidFill>
                  <a:schemeClr val="bg1">
                    <a:lumMod val="50000"/>
                  </a:schemeClr>
                </a:solidFill>
              </a:rPr>
              <a:t>800</a:t>
            </a:r>
          </a:p>
        </p:txBody>
      </p:sp>
      <p:sp>
        <p:nvSpPr>
          <p:cNvPr id="11277" name="Text Box 15"/>
          <p:cNvSpPr txBox="1">
            <a:spLocks noChangeArrowheads="1"/>
          </p:cNvSpPr>
          <p:nvPr/>
        </p:nvSpPr>
        <p:spPr bwMode="auto">
          <a:xfrm>
            <a:off x="7678738" y="5638800"/>
            <a:ext cx="474662" cy="304800"/>
          </a:xfrm>
          <a:prstGeom prst="rect">
            <a:avLst/>
          </a:prstGeom>
          <a:noFill/>
          <a:ln w="9525">
            <a:noFill/>
            <a:miter lim="800000"/>
            <a:headEnd/>
            <a:tailEnd/>
          </a:ln>
        </p:spPr>
        <p:txBody>
          <a:bodyPr wrap="none">
            <a:spAutoFit/>
          </a:bodyPr>
          <a:lstStyle/>
          <a:p>
            <a:r>
              <a:rPr lang="en-US" sz="1400" dirty="0">
                <a:solidFill>
                  <a:schemeClr val="bg1">
                    <a:lumMod val="50000"/>
                  </a:schemeClr>
                </a:solidFill>
              </a:rPr>
              <a:t>800</a:t>
            </a:r>
          </a:p>
        </p:txBody>
      </p:sp>
      <p:sp>
        <p:nvSpPr>
          <p:cNvPr id="11278" name="Line 16"/>
          <p:cNvSpPr>
            <a:spLocks noChangeShapeType="1"/>
          </p:cNvSpPr>
          <p:nvPr/>
        </p:nvSpPr>
        <p:spPr bwMode="auto">
          <a:xfrm>
            <a:off x="6230938" y="3962400"/>
            <a:ext cx="0" cy="1676400"/>
          </a:xfrm>
          <a:prstGeom prst="line">
            <a:avLst/>
          </a:prstGeom>
          <a:noFill/>
          <a:ln w="9525">
            <a:solidFill>
              <a:srgbClr val="333399"/>
            </a:solidFill>
            <a:prstDash val="dash"/>
            <a:round/>
            <a:headEnd/>
            <a:tailEnd/>
          </a:ln>
        </p:spPr>
        <p:txBody>
          <a:bodyPr/>
          <a:lstStyle/>
          <a:p>
            <a:endParaRPr lang="en-US"/>
          </a:p>
        </p:txBody>
      </p:sp>
      <p:sp>
        <p:nvSpPr>
          <p:cNvPr id="11279" name="Line 17"/>
          <p:cNvSpPr>
            <a:spLocks noChangeShapeType="1"/>
          </p:cNvSpPr>
          <p:nvPr/>
        </p:nvSpPr>
        <p:spPr bwMode="auto">
          <a:xfrm flipH="1">
            <a:off x="5334000" y="3962400"/>
            <a:ext cx="914400" cy="0"/>
          </a:xfrm>
          <a:prstGeom prst="line">
            <a:avLst/>
          </a:prstGeom>
          <a:noFill/>
          <a:ln w="9525">
            <a:solidFill>
              <a:srgbClr val="333399"/>
            </a:solidFill>
            <a:prstDash val="dash"/>
            <a:round/>
            <a:headEnd/>
            <a:tailEnd/>
          </a:ln>
        </p:spPr>
        <p:txBody>
          <a:bodyPr/>
          <a:lstStyle/>
          <a:p>
            <a:endParaRPr lang="en-US"/>
          </a:p>
        </p:txBody>
      </p:sp>
      <p:sp>
        <p:nvSpPr>
          <p:cNvPr id="11280" name="Text Box 18"/>
          <p:cNvSpPr txBox="1">
            <a:spLocks noChangeArrowheads="1"/>
          </p:cNvSpPr>
          <p:nvPr/>
        </p:nvSpPr>
        <p:spPr bwMode="auto">
          <a:xfrm>
            <a:off x="6248400" y="3733800"/>
            <a:ext cx="238125" cy="304800"/>
          </a:xfrm>
          <a:prstGeom prst="rect">
            <a:avLst/>
          </a:prstGeom>
          <a:noFill/>
          <a:ln w="9525">
            <a:noFill/>
            <a:miter lim="800000"/>
            <a:headEnd/>
            <a:tailEnd/>
          </a:ln>
        </p:spPr>
        <p:txBody>
          <a:bodyPr wrap="none">
            <a:spAutoFit/>
          </a:bodyPr>
          <a:lstStyle/>
          <a:p>
            <a:r>
              <a:rPr lang="en-US" sz="1400" b="1">
                <a:solidFill>
                  <a:srgbClr val="FF9900"/>
                </a:solidFill>
              </a:rPr>
              <a:t>i</a:t>
            </a:r>
          </a:p>
        </p:txBody>
      </p:sp>
      <p:sp>
        <p:nvSpPr>
          <p:cNvPr id="11281" name="Text Box 19"/>
          <p:cNvSpPr txBox="1">
            <a:spLocks noChangeArrowheads="1"/>
          </p:cNvSpPr>
          <p:nvPr/>
        </p:nvSpPr>
        <p:spPr bwMode="auto">
          <a:xfrm>
            <a:off x="5926138" y="5638800"/>
            <a:ext cx="474662" cy="304800"/>
          </a:xfrm>
          <a:prstGeom prst="rect">
            <a:avLst/>
          </a:prstGeom>
          <a:noFill/>
          <a:ln w="9525">
            <a:noFill/>
            <a:miter lim="800000"/>
            <a:headEnd/>
            <a:tailEnd/>
          </a:ln>
        </p:spPr>
        <p:txBody>
          <a:bodyPr wrap="none">
            <a:spAutoFit/>
          </a:bodyPr>
          <a:lstStyle/>
          <a:p>
            <a:r>
              <a:rPr lang="en-US" sz="1400">
                <a:solidFill>
                  <a:schemeClr val="bg1">
                    <a:lumMod val="50000"/>
                  </a:schemeClr>
                </a:solidFill>
              </a:rPr>
              <a:t>300</a:t>
            </a:r>
          </a:p>
        </p:txBody>
      </p:sp>
      <p:sp>
        <p:nvSpPr>
          <p:cNvPr id="11282" name="Text Box 20"/>
          <p:cNvSpPr txBox="1">
            <a:spLocks noChangeArrowheads="1"/>
          </p:cNvSpPr>
          <p:nvPr/>
        </p:nvSpPr>
        <p:spPr bwMode="auto">
          <a:xfrm>
            <a:off x="4800600" y="3810000"/>
            <a:ext cx="474663" cy="304800"/>
          </a:xfrm>
          <a:prstGeom prst="rect">
            <a:avLst/>
          </a:prstGeom>
          <a:noFill/>
          <a:ln w="9525">
            <a:noFill/>
            <a:miter lim="800000"/>
            <a:headEnd/>
            <a:tailEnd/>
          </a:ln>
        </p:spPr>
        <p:txBody>
          <a:bodyPr wrap="none">
            <a:spAutoFit/>
          </a:bodyPr>
          <a:lstStyle/>
          <a:p>
            <a:r>
              <a:rPr lang="en-US" sz="1400">
                <a:solidFill>
                  <a:schemeClr val="bg1">
                    <a:lumMod val="50000"/>
                  </a:schemeClr>
                </a:solidFill>
              </a:rPr>
              <a:t>500</a:t>
            </a:r>
          </a:p>
        </p:txBody>
      </p:sp>
      <p:sp>
        <p:nvSpPr>
          <p:cNvPr id="11283" name="Oval 21"/>
          <p:cNvSpPr>
            <a:spLocks noChangeArrowheads="1"/>
          </p:cNvSpPr>
          <p:nvPr/>
        </p:nvSpPr>
        <p:spPr bwMode="auto">
          <a:xfrm>
            <a:off x="7010400" y="3810000"/>
            <a:ext cx="76200" cy="76200"/>
          </a:xfrm>
          <a:prstGeom prst="ellipse">
            <a:avLst/>
          </a:prstGeom>
          <a:solidFill>
            <a:srgbClr val="FF9900"/>
          </a:solidFill>
          <a:ln w="9525">
            <a:noFill/>
            <a:round/>
            <a:headEnd/>
            <a:tailEnd/>
          </a:ln>
        </p:spPr>
        <p:txBody>
          <a:bodyPr wrap="none" anchor="ctr"/>
          <a:lstStyle/>
          <a:p>
            <a:endParaRPr lang="en-US"/>
          </a:p>
        </p:txBody>
      </p:sp>
      <p:sp>
        <p:nvSpPr>
          <p:cNvPr id="11284" name="Text Box 22"/>
          <p:cNvSpPr txBox="1">
            <a:spLocks noChangeArrowheads="1"/>
          </p:cNvSpPr>
          <p:nvPr/>
        </p:nvSpPr>
        <p:spPr bwMode="auto">
          <a:xfrm>
            <a:off x="7086600" y="3505200"/>
            <a:ext cx="249238" cy="304800"/>
          </a:xfrm>
          <a:prstGeom prst="rect">
            <a:avLst/>
          </a:prstGeom>
          <a:noFill/>
          <a:ln w="9525">
            <a:noFill/>
            <a:miter lim="800000"/>
            <a:headEnd/>
            <a:tailEnd/>
          </a:ln>
        </p:spPr>
        <p:txBody>
          <a:bodyPr wrap="none">
            <a:spAutoFit/>
          </a:bodyPr>
          <a:lstStyle/>
          <a:p>
            <a:r>
              <a:rPr lang="en-US" sz="1400" b="1">
                <a:solidFill>
                  <a:srgbClr val="FF9900"/>
                </a:solidFill>
              </a:rPr>
              <a:t>j</a:t>
            </a:r>
          </a:p>
        </p:txBody>
      </p:sp>
      <p:sp>
        <p:nvSpPr>
          <p:cNvPr id="11285" name="Line 23"/>
          <p:cNvSpPr>
            <a:spLocks noChangeShapeType="1"/>
          </p:cNvSpPr>
          <p:nvPr/>
        </p:nvSpPr>
        <p:spPr bwMode="auto">
          <a:xfrm>
            <a:off x="7010400" y="3810000"/>
            <a:ext cx="0" cy="1828800"/>
          </a:xfrm>
          <a:prstGeom prst="line">
            <a:avLst/>
          </a:prstGeom>
          <a:noFill/>
          <a:ln w="9525">
            <a:solidFill>
              <a:srgbClr val="333399"/>
            </a:solidFill>
            <a:prstDash val="dash"/>
            <a:round/>
            <a:headEnd/>
            <a:tailEnd/>
          </a:ln>
        </p:spPr>
        <p:txBody>
          <a:bodyPr/>
          <a:lstStyle/>
          <a:p>
            <a:endParaRPr lang="en-US"/>
          </a:p>
        </p:txBody>
      </p:sp>
      <p:sp>
        <p:nvSpPr>
          <p:cNvPr id="11286" name="Line 24"/>
          <p:cNvSpPr>
            <a:spLocks noChangeShapeType="1"/>
          </p:cNvSpPr>
          <p:nvPr/>
        </p:nvSpPr>
        <p:spPr bwMode="auto">
          <a:xfrm flipH="1" flipV="1">
            <a:off x="5334000" y="3810000"/>
            <a:ext cx="1676400" cy="0"/>
          </a:xfrm>
          <a:prstGeom prst="line">
            <a:avLst/>
          </a:prstGeom>
          <a:noFill/>
          <a:ln w="9525">
            <a:solidFill>
              <a:srgbClr val="333399"/>
            </a:solidFill>
            <a:prstDash val="dash"/>
            <a:round/>
            <a:headEnd/>
            <a:tailEnd/>
          </a:ln>
        </p:spPr>
        <p:txBody>
          <a:bodyPr/>
          <a:lstStyle/>
          <a:p>
            <a:endParaRPr lang="en-US"/>
          </a:p>
        </p:txBody>
      </p:sp>
      <p:sp>
        <p:nvSpPr>
          <p:cNvPr id="11287" name="Text Box 25"/>
          <p:cNvSpPr txBox="1">
            <a:spLocks noChangeArrowheads="1"/>
          </p:cNvSpPr>
          <p:nvPr/>
        </p:nvSpPr>
        <p:spPr bwMode="auto">
          <a:xfrm>
            <a:off x="6705600" y="5638800"/>
            <a:ext cx="474663" cy="304800"/>
          </a:xfrm>
          <a:prstGeom prst="rect">
            <a:avLst/>
          </a:prstGeom>
          <a:noFill/>
          <a:ln w="9525">
            <a:noFill/>
            <a:miter lim="800000"/>
            <a:headEnd/>
            <a:tailEnd/>
          </a:ln>
        </p:spPr>
        <p:txBody>
          <a:bodyPr wrap="none">
            <a:spAutoFit/>
          </a:bodyPr>
          <a:lstStyle/>
          <a:p>
            <a:r>
              <a:rPr lang="en-US" sz="1400" dirty="0">
                <a:solidFill>
                  <a:schemeClr val="bg1">
                    <a:lumMod val="50000"/>
                  </a:schemeClr>
                </a:solidFill>
              </a:rPr>
              <a:t>540</a:t>
            </a:r>
          </a:p>
        </p:txBody>
      </p:sp>
      <p:sp>
        <p:nvSpPr>
          <p:cNvPr id="11288" name="Text Box 26"/>
          <p:cNvSpPr txBox="1">
            <a:spLocks noChangeArrowheads="1"/>
          </p:cNvSpPr>
          <p:nvPr/>
        </p:nvSpPr>
        <p:spPr bwMode="auto">
          <a:xfrm>
            <a:off x="4800600" y="3657600"/>
            <a:ext cx="474663" cy="304800"/>
          </a:xfrm>
          <a:prstGeom prst="rect">
            <a:avLst/>
          </a:prstGeom>
          <a:noFill/>
          <a:ln w="9525">
            <a:noFill/>
            <a:miter lim="800000"/>
            <a:headEnd/>
            <a:tailEnd/>
          </a:ln>
        </p:spPr>
        <p:txBody>
          <a:bodyPr wrap="none">
            <a:spAutoFit/>
          </a:bodyPr>
          <a:lstStyle/>
          <a:p>
            <a:r>
              <a:rPr lang="en-US" sz="1400" dirty="0">
                <a:solidFill>
                  <a:schemeClr val="bg1">
                    <a:lumMod val="50000"/>
                  </a:schemeClr>
                </a:solidFill>
              </a:rPr>
              <a:t>560</a:t>
            </a:r>
          </a:p>
        </p:txBody>
      </p:sp>
      <p:sp>
        <p:nvSpPr>
          <p:cNvPr id="11289" name="Text Box 27"/>
          <p:cNvSpPr txBox="1">
            <a:spLocks noChangeArrowheads="1"/>
          </p:cNvSpPr>
          <p:nvPr/>
        </p:nvSpPr>
        <p:spPr bwMode="auto">
          <a:xfrm>
            <a:off x="7985125" y="3810000"/>
            <a:ext cx="396875" cy="304800"/>
          </a:xfrm>
          <a:prstGeom prst="rect">
            <a:avLst/>
          </a:prstGeom>
          <a:noFill/>
          <a:ln w="9525">
            <a:noFill/>
            <a:miter lim="800000"/>
            <a:headEnd/>
            <a:tailEnd/>
          </a:ln>
        </p:spPr>
        <p:txBody>
          <a:bodyPr wrap="none">
            <a:spAutoFit/>
          </a:bodyPr>
          <a:lstStyle/>
          <a:p>
            <a:r>
              <a:rPr lang="en-US" sz="1400" dirty="0">
                <a:solidFill>
                  <a:srgbClr val="990000"/>
                </a:solidFill>
              </a:rPr>
              <a:t>U1</a:t>
            </a:r>
          </a:p>
        </p:txBody>
      </p:sp>
      <p:sp>
        <p:nvSpPr>
          <p:cNvPr id="30748" name="Line 28"/>
          <p:cNvSpPr>
            <a:spLocks noChangeShapeType="1"/>
          </p:cNvSpPr>
          <p:nvPr/>
        </p:nvSpPr>
        <p:spPr bwMode="auto">
          <a:xfrm>
            <a:off x="4648200" y="2362200"/>
            <a:ext cx="3200400" cy="3200400"/>
          </a:xfrm>
          <a:prstGeom prst="line">
            <a:avLst/>
          </a:prstGeom>
          <a:noFill/>
          <a:ln w="28575">
            <a:solidFill>
              <a:srgbClr val="000000"/>
            </a:solidFill>
            <a:round/>
            <a:headEnd/>
            <a:tailEnd/>
          </a:ln>
        </p:spPr>
        <p:txBody>
          <a:bodyPr/>
          <a:lstStyle/>
          <a:p>
            <a:endParaRPr lang="en-US"/>
          </a:p>
        </p:txBody>
      </p:sp>
      <p:sp>
        <p:nvSpPr>
          <p:cNvPr id="30749" name="Oval 29"/>
          <p:cNvSpPr>
            <a:spLocks noChangeArrowheads="1"/>
          </p:cNvSpPr>
          <p:nvPr/>
        </p:nvSpPr>
        <p:spPr bwMode="auto">
          <a:xfrm>
            <a:off x="6477000" y="3505200"/>
            <a:ext cx="76200" cy="76200"/>
          </a:xfrm>
          <a:prstGeom prst="ellipse">
            <a:avLst/>
          </a:prstGeom>
          <a:solidFill>
            <a:srgbClr val="FF9900"/>
          </a:solidFill>
          <a:ln w="9525">
            <a:noFill/>
            <a:round/>
            <a:headEnd/>
            <a:tailEnd/>
          </a:ln>
        </p:spPr>
        <p:txBody>
          <a:bodyPr wrap="none" anchor="ctr"/>
          <a:lstStyle/>
          <a:p>
            <a:endParaRPr lang="en-US"/>
          </a:p>
        </p:txBody>
      </p:sp>
      <p:sp>
        <p:nvSpPr>
          <p:cNvPr id="11292" name="Text Box 30"/>
          <p:cNvSpPr txBox="1">
            <a:spLocks noChangeArrowheads="1"/>
          </p:cNvSpPr>
          <p:nvPr/>
        </p:nvSpPr>
        <p:spPr bwMode="auto">
          <a:xfrm>
            <a:off x="4800600" y="2286000"/>
            <a:ext cx="571500" cy="304800"/>
          </a:xfrm>
          <a:prstGeom prst="rect">
            <a:avLst/>
          </a:prstGeom>
          <a:noFill/>
          <a:ln w="9525">
            <a:noFill/>
            <a:miter lim="800000"/>
            <a:headEnd/>
            <a:tailEnd/>
          </a:ln>
        </p:spPr>
        <p:txBody>
          <a:bodyPr wrap="none">
            <a:spAutoFit/>
          </a:bodyPr>
          <a:lstStyle/>
          <a:p>
            <a:r>
              <a:rPr lang="en-US" sz="1400" dirty="0">
                <a:solidFill>
                  <a:schemeClr val="bg1">
                    <a:lumMod val="50000"/>
                  </a:schemeClr>
                </a:solidFill>
              </a:rPr>
              <a:t>1000</a:t>
            </a:r>
          </a:p>
        </p:txBody>
      </p:sp>
      <p:sp>
        <p:nvSpPr>
          <p:cNvPr id="30751" name="Line 31"/>
          <p:cNvSpPr>
            <a:spLocks noChangeShapeType="1"/>
          </p:cNvSpPr>
          <p:nvPr/>
        </p:nvSpPr>
        <p:spPr bwMode="auto">
          <a:xfrm>
            <a:off x="6494463" y="3581400"/>
            <a:ext cx="0" cy="2057400"/>
          </a:xfrm>
          <a:prstGeom prst="line">
            <a:avLst/>
          </a:prstGeom>
          <a:noFill/>
          <a:ln w="9525">
            <a:solidFill>
              <a:srgbClr val="333399"/>
            </a:solidFill>
            <a:prstDash val="dash"/>
            <a:round/>
            <a:headEnd/>
            <a:tailEnd/>
          </a:ln>
        </p:spPr>
        <p:txBody>
          <a:bodyPr/>
          <a:lstStyle/>
          <a:p>
            <a:endParaRPr lang="en-US"/>
          </a:p>
        </p:txBody>
      </p:sp>
      <p:sp>
        <p:nvSpPr>
          <p:cNvPr id="30752" name="Line 32"/>
          <p:cNvSpPr>
            <a:spLocks noChangeShapeType="1"/>
          </p:cNvSpPr>
          <p:nvPr/>
        </p:nvSpPr>
        <p:spPr bwMode="auto">
          <a:xfrm flipH="1">
            <a:off x="5334000" y="3581400"/>
            <a:ext cx="1219200" cy="0"/>
          </a:xfrm>
          <a:prstGeom prst="line">
            <a:avLst/>
          </a:prstGeom>
          <a:noFill/>
          <a:ln w="9525">
            <a:solidFill>
              <a:srgbClr val="333399"/>
            </a:solidFill>
            <a:prstDash val="dash"/>
            <a:round/>
            <a:headEnd/>
            <a:tailEnd/>
          </a:ln>
        </p:spPr>
        <p:txBody>
          <a:bodyPr/>
          <a:lstStyle/>
          <a:p>
            <a:endParaRPr lang="en-US"/>
          </a:p>
        </p:txBody>
      </p:sp>
      <p:sp>
        <p:nvSpPr>
          <p:cNvPr id="30753" name="Text Box 33"/>
          <p:cNvSpPr txBox="1">
            <a:spLocks noChangeArrowheads="1"/>
          </p:cNvSpPr>
          <p:nvPr/>
        </p:nvSpPr>
        <p:spPr bwMode="auto">
          <a:xfrm>
            <a:off x="6248400" y="5638800"/>
            <a:ext cx="474663" cy="304800"/>
          </a:xfrm>
          <a:prstGeom prst="rect">
            <a:avLst/>
          </a:prstGeom>
          <a:noFill/>
          <a:ln w="9525">
            <a:noFill/>
            <a:miter lim="800000"/>
            <a:headEnd/>
            <a:tailEnd/>
          </a:ln>
        </p:spPr>
        <p:txBody>
          <a:bodyPr wrap="none">
            <a:spAutoFit/>
          </a:bodyPr>
          <a:lstStyle/>
          <a:p>
            <a:r>
              <a:rPr lang="en-US" sz="1400">
                <a:solidFill>
                  <a:schemeClr val="bg1">
                    <a:lumMod val="50000"/>
                  </a:schemeClr>
                </a:solidFill>
              </a:rPr>
              <a:t>360</a:t>
            </a:r>
          </a:p>
        </p:txBody>
      </p:sp>
      <p:sp>
        <p:nvSpPr>
          <p:cNvPr id="30754" name="Text Box 34"/>
          <p:cNvSpPr txBox="1">
            <a:spLocks noChangeArrowheads="1"/>
          </p:cNvSpPr>
          <p:nvPr/>
        </p:nvSpPr>
        <p:spPr bwMode="auto">
          <a:xfrm>
            <a:off x="4800600" y="3425825"/>
            <a:ext cx="477838" cy="307975"/>
          </a:xfrm>
          <a:prstGeom prst="rect">
            <a:avLst/>
          </a:prstGeom>
          <a:noFill/>
          <a:ln w="9525">
            <a:noFill/>
            <a:miter lim="800000"/>
            <a:headEnd/>
            <a:tailEnd/>
          </a:ln>
        </p:spPr>
        <p:txBody>
          <a:bodyPr wrap="none">
            <a:spAutoFit/>
          </a:bodyPr>
          <a:lstStyle/>
          <a:p>
            <a:r>
              <a:rPr lang="en-US" sz="1400" dirty="0">
                <a:solidFill>
                  <a:schemeClr val="bg1">
                    <a:lumMod val="50000"/>
                  </a:schemeClr>
                </a:solidFill>
              </a:rPr>
              <a:t>640</a:t>
            </a:r>
          </a:p>
        </p:txBody>
      </p:sp>
      <p:sp>
        <p:nvSpPr>
          <p:cNvPr id="30755" name="Text Box 35"/>
          <p:cNvSpPr txBox="1">
            <a:spLocks noChangeArrowheads="1"/>
          </p:cNvSpPr>
          <p:nvPr/>
        </p:nvSpPr>
        <p:spPr bwMode="auto">
          <a:xfrm>
            <a:off x="6553200" y="3276600"/>
            <a:ext cx="290513" cy="304800"/>
          </a:xfrm>
          <a:prstGeom prst="rect">
            <a:avLst/>
          </a:prstGeom>
          <a:noFill/>
          <a:ln w="9525">
            <a:noFill/>
            <a:miter lim="800000"/>
            <a:headEnd/>
            <a:tailEnd/>
          </a:ln>
        </p:spPr>
        <p:txBody>
          <a:bodyPr wrap="none">
            <a:spAutoFit/>
          </a:bodyPr>
          <a:lstStyle/>
          <a:p>
            <a:r>
              <a:rPr lang="en-US" sz="1400" b="1">
                <a:solidFill>
                  <a:srgbClr val="FF9900"/>
                </a:solidFill>
              </a:rPr>
              <a:t>k</a:t>
            </a:r>
          </a:p>
        </p:txBody>
      </p:sp>
      <p:sp>
        <p:nvSpPr>
          <p:cNvPr id="34" name="Text Box 27"/>
          <p:cNvSpPr txBox="1">
            <a:spLocks noChangeArrowheads="1"/>
          </p:cNvSpPr>
          <p:nvPr/>
        </p:nvSpPr>
        <p:spPr bwMode="auto">
          <a:xfrm>
            <a:off x="7527925" y="4343400"/>
            <a:ext cx="396875" cy="304800"/>
          </a:xfrm>
          <a:prstGeom prst="rect">
            <a:avLst/>
          </a:prstGeom>
          <a:noFill/>
          <a:ln w="9525">
            <a:noFill/>
            <a:miter lim="800000"/>
            <a:headEnd/>
            <a:tailEnd/>
          </a:ln>
        </p:spPr>
        <p:txBody>
          <a:bodyPr wrap="none">
            <a:spAutoFit/>
          </a:bodyPr>
          <a:lstStyle/>
          <a:p>
            <a:r>
              <a:rPr lang="en-US" sz="1400" dirty="0" smtClean="0">
                <a:solidFill>
                  <a:srgbClr val="990000"/>
                </a:solidFill>
              </a:rPr>
              <a:t>U0</a:t>
            </a:r>
            <a:endParaRPr lang="en-US" sz="1400" dirty="0">
              <a:solidFill>
                <a:srgbClr val="990000"/>
              </a:solidFill>
            </a:endParaRPr>
          </a:p>
        </p:txBody>
      </p:sp>
    </p:spTree>
    <p:extLst>
      <p:ext uri="{BB962C8B-B14F-4D97-AF65-F5344CB8AC3E}">
        <p14:creationId xmlns:p14="http://schemas.microsoft.com/office/powerpoint/2010/main" val="361279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blinds(horizontal)">
                                      <p:cBhvr>
                                        <p:cTn id="7" dur="500"/>
                                        <p:tgtEl>
                                          <p:spTgt spid="307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24">
                                            <p:txEl>
                                              <p:pRg st="1" end="1"/>
                                            </p:txEl>
                                          </p:spTgt>
                                        </p:tgtEl>
                                        <p:attrNameLst>
                                          <p:attrName>style.visibility</p:attrName>
                                        </p:attrNameLst>
                                      </p:cBhvr>
                                      <p:to>
                                        <p:strVal val="visible"/>
                                      </p:to>
                                    </p:set>
                                    <p:animEffect transition="in" filter="blinds(horizontal)">
                                      <p:cBhvr>
                                        <p:cTn id="12" dur="500"/>
                                        <p:tgtEl>
                                          <p:spTgt spid="307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grpId="0" nodeType="clickEffect">
                                  <p:stCondLst>
                                    <p:cond delay="0"/>
                                  </p:stCondLst>
                                  <p:childTnLst>
                                    <p:animMotion origin="layout" path="M -3.33333E-6 2.96022E-6 L 0.07917 0.00555 " pathEditMode="relative" rAng="0" ptsTypes="AA">
                                      <p:cBhvr>
                                        <p:cTn id="16" dur="2000" fill="hold"/>
                                        <p:tgtEl>
                                          <p:spTgt spid="30748"/>
                                        </p:tgtEl>
                                        <p:attrNameLst>
                                          <p:attrName>ppt_x</p:attrName>
                                          <p:attrName>ppt_y</p:attrName>
                                        </p:attrNameLst>
                                      </p:cBhvr>
                                      <p:rCtr x="4000" y="300"/>
                                    </p:animMotion>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0749"/>
                                        </p:tgtEl>
                                        <p:attrNameLst>
                                          <p:attrName>style.visibility</p:attrName>
                                        </p:attrNameLst>
                                      </p:cBhvr>
                                      <p:to>
                                        <p:strVal val="visible"/>
                                      </p:to>
                                    </p:set>
                                    <p:animEffect transition="in" filter="blinds(horizontal)">
                                      <p:cBhvr>
                                        <p:cTn id="21" dur="500"/>
                                        <p:tgtEl>
                                          <p:spTgt spid="3074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0751"/>
                                        </p:tgtEl>
                                        <p:attrNameLst>
                                          <p:attrName>style.visibility</p:attrName>
                                        </p:attrNameLst>
                                      </p:cBhvr>
                                      <p:to>
                                        <p:strVal val="visible"/>
                                      </p:to>
                                    </p:set>
                                    <p:animEffect transition="in" filter="blinds(horizontal)">
                                      <p:cBhvr>
                                        <p:cTn id="24" dur="500"/>
                                        <p:tgtEl>
                                          <p:spTgt spid="3075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0753"/>
                                        </p:tgtEl>
                                        <p:attrNameLst>
                                          <p:attrName>style.visibility</p:attrName>
                                        </p:attrNameLst>
                                      </p:cBhvr>
                                      <p:to>
                                        <p:strVal val="visible"/>
                                      </p:to>
                                    </p:set>
                                    <p:animEffect transition="in" filter="blinds(horizontal)">
                                      <p:cBhvr>
                                        <p:cTn id="27" dur="500"/>
                                        <p:tgtEl>
                                          <p:spTgt spid="3075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0752"/>
                                        </p:tgtEl>
                                        <p:attrNameLst>
                                          <p:attrName>style.visibility</p:attrName>
                                        </p:attrNameLst>
                                      </p:cBhvr>
                                      <p:to>
                                        <p:strVal val="visible"/>
                                      </p:to>
                                    </p:set>
                                    <p:animEffect transition="in" filter="blinds(horizontal)">
                                      <p:cBhvr>
                                        <p:cTn id="30" dur="500"/>
                                        <p:tgtEl>
                                          <p:spTgt spid="3075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0754"/>
                                        </p:tgtEl>
                                        <p:attrNameLst>
                                          <p:attrName>style.visibility</p:attrName>
                                        </p:attrNameLst>
                                      </p:cBhvr>
                                      <p:to>
                                        <p:strVal val="visible"/>
                                      </p:to>
                                    </p:set>
                                    <p:animEffect transition="in" filter="blinds(horizontal)">
                                      <p:cBhvr>
                                        <p:cTn id="33" dur="500"/>
                                        <p:tgtEl>
                                          <p:spTgt spid="3075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0755"/>
                                        </p:tgtEl>
                                        <p:attrNameLst>
                                          <p:attrName>style.visibility</p:attrName>
                                        </p:attrNameLst>
                                      </p:cBhvr>
                                      <p:to>
                                        <p:strVal val="visible"/>
                                      </p:to>
                                    </p:set>
                                    <p:animEffect transition="in" filter="blinds(horizontal)">
                                      <p:cBhvr>
                                        <p:cTn id="36" dur="500"/>
                                        <p:tgtEl>
                                          <p:spTgt spid="3075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0724">
                                            <p:txEl>
                                              <p:pRg st="2" end="2"/>
                                            </p:txEl>
                                          </p:spTgt>
                                        </p:tgtEl>
                                        <p:attrNameLst>
                                          <p:attrName>style.visibility</p:attrName>
                                        </p:attrNameLst>
                                      </p:cBhvr>
                                      <p:to>
                                        <p:strVal val="visible"/>
                                      </p:to>
                                    </p:set>
                                    <p:animEffect transition="in" filter="blinds(horizontal)">
                                      <p:cBhvr>
                                        <p:cTn id="41" dur="500"/>
                                        <p:tgtEl>
                                          <p:spTgt spid="3072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0724">
                                            <p:txEl>
                                              <p:pRg st="3" end="3"/>
                                            </p:txEl>
                                          </p:spTgt>
                                        </p:tgtEl>
                                        <p:attrNameLst>
                                          <p:attrName>style.visibility</p:attrName>
                                        </p:attrNameLst>
                                      </p:cBhvr>
                                      <p:to>
                                        <p:strVal val="visible"/>
                                      </p:to>
                                    </p:set>
                                    <p:animEffect transition="in" filter="blinds(horizontal)">
                                      <p:cBhvr>
                                        <p:cTn id="46" dur="500"/>
                                        <p:tgtEl>
                                          <p:spTgt spid="3072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0724">
                                            <p:txEl>
                                              <p:pRg st="4" end="4"/>
                                            </p:txEl>
                                          </p:spTgt>
                                        </p:tgtEl>
                                        <p:attrNameLst>
                                          <p:attrName>style.visibility</p:attrName>
                                        </p:attrNameLst>
                                      </p:cBhvr>
                                      <p:to>
                                        <p:strVal val="visible"/>
                                      </p:to>
                                    </p:set>
                                    <p:animEffect transition="in" filter="blinds(horizontal)">
                                      <p:cBhvr>
                                        <p:cTn id="51" dur="500"/>
                                        <p:tgtEl>
                                          <p:spTgt spid="3072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0724">
                                            <p:txEl>
                                              <p:pRg st="5" end="5"/>
                                            </p:txEl>
                                          </p:spTgt>
                                        </p:tgtEl>
                                        <p:attrNameLst>
                                          <p:attrName>style.visibility</p:attrName>
                                        </p:attrNameLst>
                                      </p:cBhvr>
                                      <p:to>
                                        <p:strVal val="visible"/>
                                      </p:to>
                                    </p:set>
                                    <p:animEffect transition="in" filter="blinds(horizontal)">
                                      <p:cBhvr>
                                        <p:cTn id="56" dur="500"/>
                                        <p:tgtEl>
                                          <p:spTgt spid="307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P spid="30748" grpId="0" animBg="1"/>
      <p:bldP spid="30749" grpId="0" animBg="1"/>
      <p:bldP spid="30751" grpId="0" animBg="1"/>
      <p:bldP spid="30752" grpId="0" animBg="1"/>
      <p:bldP spid="30753" grpId="0"/>
      <p:bldP spid="30754" grpId="0"/>
      <p:bldP spid="3075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Facts:</a:t>
            </a:r>
          </a:p>
          <a:p>
            <a:pPr lvl="1"/>
            <a:r>
              <a:rPr lang="en-US" dirty="0" smtClean="0"/>
              <a:t>Located in neighborhoods with low median incomes, disproportionate share of minorities</a:t>
            </a:r>
          </a:p>
          <a:p>
            <a:pPr lvl="1"/>
            <a:r>
              <a:rPr lang="en-US" dirty="0" smtClean="0"/>
              <a:t>Mostly female headed households</a:t>
            </a:r>
          </a:p>
          <a:p>
            <a:pPr lvl="1"/>
            <a:r>
              <a:rPr lang="en-US" dirty="0" smtClean="0"/>
              <a:t>High school dropout rates and low student achievement</a:t>
            </a:r>
          </a:p>
          <a:p>
            <a:pPr lvl="1"/>
            <a:r>
              <a:rPr lang="en-US" dirty="0" smtClean="0"/>
              <a:t>Often its location does not offer access to public transportation or other city resources</a:t>
            </a:r>
          </a:p>
          <a:p>
            <a:pPr lvl="1"/>
            <a:r>
              <a:rPr lang="en-US" dirty="0" smtClean="0"/>
              <a:t>High crime rates</a:t>
            </a:r>
          </a:p>
          <a:p>
            <a:pPr lvl="1"/>
            <a:endParaRPr lang="en-US" dirty="0"/>
          </a:p>
        </p:txBody>
      </p:sp>
      <p:sp>
        <p:nvSpPr>
          <p:cNvPr id="3" name="Title 2"/>
          <p:cNvSpPr>
            <a:spLocks noGrp="1"/>
          </p:cNvSpPr>
          <p:nvPr>
            <p:ph type="title"/>
          </p:nvPr>
        </p:nvSpPr>
        <p:spPr/>
        <p:txBody>
          <a:bodyPr/>
          <a:lstStyle/>
          <a:p>
            <a:r>
              <a:rPr lang="en-US" dirty="0" smtClean="0"/>
              <a:t>public housing FACTs</a:t>
            </a:r>
            <a:endParaRPr lang="en-US" dirty="0"/>
          </a:p>
        </p:txBody>
      </p:sp>
    </p:spTree>
    <p:extLst>
      <p:ext uri="{BB962C8B-B14F-4D97-AF65-F5344CB8AC3E}">
        <p14:creationId xmlns:p14="http://schemas.microsoft.com/office/powerpoint/2010/main" val="2604139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Dispersal policies:</a:t>
            </a:r>
          </a:p>
          <a:p>
            <a:pPr lvl="1"/>
            <a:r>
              <a:rPr lang="en-US" dirty="0" smtClean="0"/>
              <a:t>1960s part of the fair housing movement aimed at addressing racial discrimination</a:t>
            </a:r>
          </a:p>
          <a:p>
            <a:pPr lvl="1"/>
            <a:r>
              <a:rPr lang="en-US" dirty="0" smtClean="0"/>
              <a:t>1990s focused on de concentrating  poverty in American cities</a:t>
            </a:r>
          </a:p>
          <a:p>
            <a:pPr lvl="1"/>
            <a:endParaRPr lang="en-US" dirty="0" smtClean="0"/>
          </a:p>
          <a:p>
            <a:r>
              <a:rPr lang="en-US" dirty="0" smtClean="0"/>
              <a:t>Attempts to demolish public housing and adopt alternative policies have shown mixed results:</a:t>
            </a:r>
          </a:p>
          <a:p>
            <a:pPr lvl="1"/>
            <a:r>
              <a:rPr lang="en-US" dirty="0" smtClean="0"/>
              <a:t>Relocating the poor does not reduce crime but moves it around</a:t>
            </a:r>
          </a:p>
          <a:p>
            <a:pPr lvl="1"/>
            <a:r>
              <a:rPr lang="en-US" dirty="0" smtClean="0"/>
              <a:t>Suburban resistance</a:t>
            </a:r>
          </a:p>
          <a:p>
            <a:pPr lvl="1"/>
            <a:r>
              <a:rPr lang="en-US" dirty="0" smtClean="0"/>
              <a:t>Resistance by low income groups</a:t>
            </a:r>
          </a:p>
          <a:p>
            <a:pPr lvl="1"/>
            <a:endParaRPr lang="en-US" dirty="0"/>
          </a:p>
        </p:txBody>
      </p:sp>
      <p:sp>
        <p:nvSpPr>
          <p:cNvPr id="3" name="Title 2"/>
          <p:cNvSpPr>
            <a:spLocks noGrp="1"/>
          </p:cNvSpPr>
          <p:nvPr>
            <p:ph type="title"/>
          </p:nvPr>
        </p:nvSpPr>
        <p:spPr/>
        <p:txBody>
          <a:bodyPr/>
          <a:lstStyle/>
          <a:p>
            <a:r>
              <a:rPr lang="en-US" dirty="0" smtClean="0"/>
              <a:t>Solutions</a:t>
            </a:r>
            <a:endParaRPr lang="en-US" dirty="0"/>
          </a:p>
        </p:txBody>
      </p:sp>
    </p:spTree>
    <p:extLst>
      <p:ext uri="{BB962C8B-B14F-4D97-AF65-F5344CB8AC3E}">
        <p14:creationId xmlns:p14="http://schemas.microsoft.com/office/powerpoint/2010/main" val="3907463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eaLnBrk="1" hangingPunct="1">
              <a:defRPr/>
            </a:pPr>
            <a:r>
              <a:rPr lang="en-US" dirty="0" smtClean="0">
                <a:solidFill>
                  <a:srgbClr val="FFC000"/>
                </a:solidFill>
              </a:rPr>
              <a:t>Middle and High Income Housing Policy: Mortgage Subsidy</a:t>
            </a:r>
          </a:p>
        </p:txBody>
      </p:sp>
      <p:sp>
        <p:nvSpPr>
          <p:cNvPr id="3" name="Content Placeholder 2"/>
          <p:cNvSpPr>
            <a:spLocks noGrp="1"/>
          </p:cNvSpPr>
          <p:nvPr>
            <p:ph idx="1"/>
          </p:nvPr>
        </p:nvSpPr>
        <p:spPr>
          <a:xfrm>
            <a:off x="457200" y="2057400"/>
            <a:ext cx="8229600" cy="4495800"/>
          </a:xfrm>
        </p:spPr>
        <p:txBody>
          <a:bodyPr/>
          <a:lstStyle/>
          <a:p>
            <a:pPr eaLnBrk="1" hangingPunct="1">
              <a:defRPr/>
            </a:pPr>
            <a:r>
              <a:rPr lang="en-US" dirty="0" smtClean="0"/>
              <a:t>Tax breaks to homeowners: deduct mortgage interest payment from gross income when paying income taxes</a:t>
            </a:r>
          </a:p>
          <a:p>
            <a:pPr eaLnBrk="1" hangingPunct="1">
              <a:defRPr/>
            </a:pPr>
            <a:r>
              <a:rPr lang="en-US" dirty="0" smtClean="0"/>
              <a:t>Benefit increases with income</a:t>
            </a:r>
          </a:p>
        </p:txBody>
      </p:sp>
    </p:spTree>
    <p:extLst>
      <p:ext uri="{BB962C8B-B14F-4D97-AF65-F5344CB8AC3E}">
        <p14:creationId xmlns:p14="http://schemas.microsoft.com/office/powerpoint/2010/main" val="4538464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1"/>
          <p:cNvSpPr>
            <a:spLocks noGrp="1" noChangeArrowheads="1"/>
          </p:cNvSpPr>
          <p:nvPr>
            <p:ph type="body" idx="1"/>
          </p:nvPr>
        </p:nvSpPr>
        <p:spPr/>
        <p:txBody>
          <a:bodyPr>
            <a:normAutofit fontScale="85000" lnSpcReduction="20000"/>
          </a:bodyPr>
          <a:lstStyle/>
          <a:p>
            <a:pPr eaLnBrk="1" hangingPunct="1">
              <a:spcBef>
                <a:spcPct val="0"/>
              </a:spcBef>
              <a:buClrTx/>
              <a:tabLst>
                <a:tab pos="1090137" algn="l"/>
                <a:tab pos="1410177" algn="l"/>
              </a:tabLst>
            </a:pPr>
            <a:r>
              <a:rPr lang="en-US" sz="2800" dirty="0" smtClean="0"/>
              <a:t>Assumptions about housing</a:t>
            </a:r>
          </a:p>
          <a:p>
            <a:pPr lvl="1" eaLnBrk="1" hangingPunct="1">
              <a:spcBef>
                <a:spcPts val="1080"/>
              </a:spcBef>
              <a:buClrTx/>
              <a:tabLst>
                <a:tab pos="1090137" algn="l"/>
                <a:tab pos="1410177" algn="l"/>
              </a:tabLst>
            </a:pPr>
            <a:r>
              <a:rPr lang="en-US" sz="2400" dirty="0" smtClean="0"/>
              <a:t>Identical rock houses with market value = $100,000</a:t>
            </a:r>
          </a:p>
          <a:p>
            <a:pPr lvl="1" eaLnBrk="1" hangingPunct="1">
              <a:spcBef>
                <a:spcPts val="1080"/>
              </a:spcBef>
              <a:buClrTx/>
              <a:tabLst>
                <a:tab pos="1090137" algn="l"/>
                <a:tab pos="1410177" algn="l"/>
              </a:tabLst>
            </a:pPr>
            <a:r>
              <a:rPr lang="en-US" sz="2400" dirty="0" smtClean="0"/>
              <a:t>Perfect competition: Interest payment=rent</a:t>
            </a:r>
          </a:p>
          <a:p>
            <a:pPr lvl="1" eaLnBrk="1" hangingPunct="1">
              <a:spcBef>
                <a:spcPts val="1080"/>
              </a:spcBef>
              <a:buClrTx/>
              <a:tabLst>
                <a:tab pos="1090137" algn="l"/>
                <a:tab pos="1410177" algn="l"/>
              </a:tabLst>
            </a:pPr>
            <a:r>
              <a:rPr lang="en-US" sz="2400" dirty="0" smtClean="0"/>
              <a:t>Annual rent = $8,000 = $100,000 • 8% interest rate</a:t>
            </a:r>
          </a:p>
          <a:p>
            <a:pPr eaLnBrk="1" hangingPunct="1">
              <a:spcBef>
                <a:spcPts val="1800"/>
              </a:spcBef>
              <a:buClrTx/>
              <a:tabLst>
                <a:tab pos="1090137" algn="l"/>
                <a:tab pos="1410177" algn="l"/>
              </a:tabLst>
            </a:pPr>
            <a:r>
              <a:rPr lang="en-US" sz="2800" dirty="0" smtClean="0"/>
              <a:t>Effect of switch from renter to owner-occupied</a:t>
            </a:r>
          </a:p>
          <a:p>
            <a:pPr lvl="1" eaLnBrk="1" hangingPunct="1">
              <a:spcBef>
                <a:spcPts val="1800"/>
              </a:spcBef>
              <a:buClrTx/>
              <a:tabLst>
                <a:tab pos="1090137" algn="l"/>
                <a:tab pos="1410177" algn="l"/>
              </a:tabLst>
            </a:pPr>
            <a:r>
              <a:rPr lang="en-US" sz="2400" dirty="0" smtClean="0"/>
              <a:t>Pay $8,000 in mortgage interest instead of $8,000 rent</a:t>
            </a:r>
          </a:p>
          <a:p>
            <a:pPr lvl="1" eaLnBrk="1" hangingPunct="1">
              <a:spcBef>
                <a:spcPts val="1800"/>
              </a:spcBef>
              <a:buClrTx/>
              <a:tabLst>
                <a:tab pos="1090137" algn="l"/>
                <a:tab pos="1410177" algn="l"/>
              </a:tabLst>
            </a:pPr>
            <a:r>
              <a:rPr lang="en-US" sz="2400" dirty="0" smtClean="0"/>
              <a:t>Deduct $8,000 mortgage interest from income</a:t>
            </a:r>
          </a:p>
          <a:p>
            <a:pPr lvl="1" eaLnBrk="1" hangingPunct="1">
              <a:spcBef>
                <a:spcPts val="1800"/>
              </a:spcBef>
              <a:buClrTx/>
              <a:tabLst>
                <a:tab pos="1090137" algn="l"/>
                <a:tab pos="1410177" algn="l"/>
              </a:tabLst>
            </a:pPr>
            <a:r>
              <a:rPr lang="en-US" sz="2400" dirty="0"/>
              <a:t>I</a:t>
            </a:r>
            <a:r>
              <a:rPr lang="en-US" sz="2400" dirty="0" smtClean="0"/>
              <a:t>ncome tax drops by $t.8000</a:t>
            </a:r>
          </a:p>
          <a:p>
            <a:pPr lvl="1" eaLnBrk="1" hangingPunct="1">
              <a:spcBef>
                <a:spcPts val="1800"/>
              </a:spcBef>
              <a:buClrTx/>
              <a:tabLst>
                <a:tab pos="1090137" algn="l"/>
                <a:tab pos="1410177" algn="l"/>
              </a:tabLst>
            </a:pPr>
            <a:r>
              <a:rPr lang="en-US" sz="2400" dirty="0" smtClean="0"/>
              <a:t>Since t increases with income, the income tax saving increases with income</a:t>
            </a:r>
          </a:p>
        </p:txBody>
      </p:sp>
      <p:sp>
        <p:nvSpPr>
          <p:cNvPr id="262147" name="Rectangle 2"/>
          <p:cNvSpPr>
            <a:spLocks noGrp="1" noChangeArrowheads="1"/>
          </p:cNvSpPr>
          <p:nvPr>
            <p:ph type="title"/>
          </p:nvPr>
        </p:nvSpPr>
        <p:spPr/>
        <p:txBody>
          <a:bodyPr/>
          <a:lstStyle/>
          <a:p>
            <a:pPr eaLnBrk="1" hangingPunct="1"/>
            <a:r>
              <a:rPr lang="en-US" dirty="0" smtClean="0">
                <a:solidFill>
                  <a:srgbClr val="FFC000"/>
                </a:solidFill>
              </a:rPr>
              <a:t>Mortgage Subsidy &amp; Home Ownership</a:t>
            </a:r>
          </a:p>
        </p:txBody>
      </p:sp>
    </p:spTree>
    <p:extLst>
      <p:ext uri="{BB962C8B-B14F-4D97-AF65-F5344CB8AC3E}">
        <p14:creationId xmlns:p14="http://schemas.microsoft.com/office/powerpoint/2010/main" val="170878814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Mortgage Subsidy and Efficiency</a:t>
            </a:r>
            <a:endParaRPr lang="en-US" dirty="0">
              <a:solidFill>
                <a:srgbClr val="FFC000"/>
              </a:solidFill>
            </a:endParaRPr>
          </a:p>
        </p:txBody>
      </p:sp>
      <p:sp>
        <p:nvSpPr>
          <p:cNvPr id="3" name="Content Placeholder 2"/>
          <p:cNvSpPr>
            <a:spLocks noGrp="1"/>
          </p:cNvSpPr>
          <p:nvPr>
            <p:ph idx="1"/>
          </p:nvPr>
        </p:nvSpPr>
        <p:spPr>
          <a:xfrm>
            <a:off x="457200" y="1600200"/>
            <a:ext cx="4191000" cy="4495800"/>
          </a:xfrm>
        </p:spPr>
        <p:txBody>
          <a:bodyPr/>
          <a:lstStyle/>
          <a:p>
            <a:r>
              <a:rPr lang="en-US" dirty="0" smtClean="0"/>
              <a:t>With the mortgage subsidy: MSC&gt;MSB from housing consumption</a:t>
            </a:r>
          </a:p>
          <a:p>
            <a:r>
              <a:rPr lang="en-US" dirty="0" smtClean="0"/>
              <a:t>Overconsumption of Housing, resulting in DWL</a:t>
            </a: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4800600" y="1676400"/>
            <a:ext cx="4091436" cy="4603418"/>
          </a:xfrm>
          <a:prstGeom prst="rect">
            <a:avLst/>
          </a:prstGeom>
          <a:noFill/>
          <a:ln w="12700">
            <a:noFill/>
            <a:miter lim="800000"/>
            <a:headEnd/>
            <a:tailEnd/>
          </a:ln>
        </p:spPr>
      </p:pic>
    </p:spTree>
    <p:extLst>
      <p:ext uri="{BB962C8B-B14F-4D97-AF65-F5344CB8AC3E}">
        <p14:creationId xmlns:p14="http://schemas.microsoft.com/office/powerpoint/2010/main" val="1502630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1"/>
          <p:cNvSpPr>
            <a:spLocks noGrp="1" noChangeArrowheads="1"/>
          </p:cNvSpPr>
          <p:nvPr>
            <p:ph type="body" idx="1"/>
          </p:nvPr>
        </p:nvSpPr>
        <p:spPr/>
        <p:txBody>
          <a:bodyPr/>
          <a:lstStyle/>
          <a:p>
            <a:pPr eaLnBrk="1" hangingPunct="1">
              <a:spcBef>
                <a:spcPct val="0"/>
              </a:spcBef>
              <a:buClrTx/>
              <a:tabLst>
                <a:tab pos="1090137" algn="l"/>
              </a:tabLst>
            </a:pPr>
            <a:r>
              <a:rPr lang="en-US" dirty="0" smtClean="0"/>
              <a:t>Neighborhood effects</a:t>
            </a:r>
          </a:p>
          <a:p>
            <a:pPr eaLnBrk="1" hangingPunct="1">
              <a:spcBef>
                <a:spcPts val="1800"/>
              </a:spcBef>
              <a:buClrTx/>
              <a:tabLst>
                <a:tab pos="1090137" algn="l"/>
              </a:tabLst>
            </a:pPr>
            <a:r>
              <a:rPr lang="en-US" dirty="0" smtClean="0"/>
              <a:t>Community stability from ownership</a:t>
            </a:r>
          </a:p>
        </p:txBody>
      </p:sp>
      <p:sp>
        <p:nvSpPr>
          <p:cNvPr id="264195" name="Rectangle 2"/>
          <p:cNvSpPr>
            <a:spLocks noGrp="1" noChangeArrowheads="1"/>
          </p:cNvSpPr>
          <p:nvPr>
            <p:ph type="title"/>
          </p:nvPr>
        </p:nvSpPr>
        <p:spPr/>
        <p:txBody>
          <a:bodyPr/>
          <a:lstStyle/>
          <a:p>
            <a:pPr eaLnBrk="1" hangingPunct="1"/>
            <a:r>
              <a:rPr lang="en-US" dirty="0" smtClean="0">
                <a:solidFill>
                  <a:srgbClr val="FFC000"/>
                </a:solidFill>
              </a:rPr>
              <a:t>Rationale for Mortgage Subsidy?</a:t>
            </a:r>
          </a:p>
        </p:txBody>
      </p:sp>
    </p:spTree>
    <p:extLst>
      <p:ext uri="{BB962C8B-B14F-4D97-AF65-F5344CB8AC3E}">
        <p14:creationId xmlns:p14="http://schemas.microsoft.com/office/powerpoint/2010/main" val="128569951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Tax incentives</a:t>
            </a:r>
          </a:p>
          <a:p>
            <a:r>
              <a:rPr lang="en-US" dirty="0" smtClean="0"/>
              <a:t>Low interest rates</a:t>
            </a:r>
          </a:p>
          <a:p>
            <a:r>
              <a:rPr lang="en-US" dirty="0" smtClean="0"/>
              <a:t>Extending credit to low income groups</a:t>
            </a:r>
          </a:p>
          <a:p>
            <a:r>
              <a:rPr lang="en-US" dirty="0" smtClean="0"/>
              <a:t>Reduce down payment requirement</a:t>
            </a:r>
          </a:p>
          <a:p>
            <a:r>
              <a:rPr lang="en-US" dirty="0"/>
              <a:t>S</a:t>
            </a:r>
            <a:r>
              <a:rPr lang="en-US" dirty="0" smtClean="0"/>
              <a:t>econdary mortgage markets </a:t>
            </a:r>
          </a:p>
        </p:txBody>
      </p:sp>
      <p:sp>
        <p:nvSpPr>
          <p:cNvPr id="3" name="Title 2"/>
          <p:cNvSpPr>
            <a:spLocks noGrp="1"/>
          </p:cNvSpPr>
          <p:nvPr>
            <p:ph type="title"/>
          </p:nvPr>
        </p:nvSpPr>
        <p:spPr/>
        <p:txBody>
          <a:bodyPr/>
          <a:lstStyle/>
          <a:p>
            <a:r>
              <a:rPr lang="en-US" dirty="0" smtClean="0">
                <a:solidFill>
                  <a:srgbClr val="FFC000"/>
                </a:solidFill>
              </a:rPr>
              <a:t>How to promote homeownership</a:t>
            </a:r>
            <a:endParaRPr lang="en-US" dirty="0">
              <a:solidFill>
                <a:srgbClr val="FFC000"/>
              </a:solidFill>
            </a:endParaRPr>
          </a:p>
        </p:txBody>
      </p:sp>
    </p:spTree>
    <p:extLst>
      <p:ext uri="{BB962C8B-B14F-4D97-AF65-F5344CB8AC3E}">
        <p14:creationId xmlns:p14="http://schemas.microsoft.com/office/powerpoint/2010/main" val="417276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 house as a bundle of attributes</a:t>
            </a:r>
          </a:p>
          <a:p>
            <a:pPr lvl="1"/>
            <a:r>
              <a:rPr lang="en-US" sz="2000" dirty="0" smtClean="0"/>
              <a:t>size</a:t>
            </a:r>
            <a:r>
              <a:rPr lang="en-US" sz="2000" dirty="0"/>
              <a:t>, layout, neighborhood, quality of interior and exterior</a:t>
            </a:r>
            <a:r>
              <a:rPr lang="en-US" sz="2000" dirty="0" smtClean="0"/>
              <a:t>.</a:t>
            </a:r>
          </a:p>
          <a:p>
            <a:pPr lvl="1"/>
            <a:endParaRPr lang="en-US" sz="2000" dirty="0"/>
          </a:p>
          <a:p>
            <a:r>
              <a:rPr lang="en-US" dirty="0" smtClean="0"/>
              <a:t>Housing stock is highly heterogeneous: </a:t>
            </a:r>
            <a:r>
              <a:rPr lang="en-US" dirty="0"/>
              <a:t>dwellings differ in size, age, style, features, </a:t>
            </a:r>
            <a:r>
              <a:rPr lang="en-US" dirty="0" smtClean="0"/>
              <a:t>location</a:t>
            </a:r>
          </a:p>
          <a:p>
            <a:r>
              <a:rPr lang="en-US" dirty="0" smtClean="0"/>
              <a:t>Inefficiencies in housing market:</a:t>
            </a:r>
          </a:p>
          <a:p>
            <a:pPr lvl="1"/>
            <a:r>
              <a:rPr lang="en-US" dirty="0" smtClean="0"/>
              <a:t>Imperfect information</a:t>
            </a:r>
          </a:p>
          <a:p>
            <a:pPr lvl="1"/>
            <a:r>
              <a:rPr lang="en-US" dirty="0" smtClean="0"/>
              <a:t>Heterogeneous stock</a:t>
            </a:r>
            <a:endParaRPr lang="en-US" dirty="0"/>
          </a:p>
        </p:txBody>
      </p:sp>
      <p:sp>
        <p:nvSpPr>
          <p:cNvPr id="3" name="Title 2"/>
          <p:cNvSpPr>
            <a:spLocks noGrp="1"/>
          </p:cNvSpPr>
          <p:nvPr>
            <p:ph type="title"/>
          </p:nvPr>
        </p:nvSpPr>
        <p:spPr/>
        <p:txBody>
          <a:bodyPr/>
          <a:lstStyle/>
          <a:p>
            <a:r>
              <a:rPr lang="en-US" dirty="0" smtClean="0"/>
              <a:t>How is Housing Different</a:t>
            </a:r>
            <a:endParaRPr lang="en-US" dirty="0"/>
          </a:p>
        </p:txBody>
      </p:sp>
    </p:spTree>
    <p:extLst>
      <p:ext uri="{BB962C8B-B14F-4D97-AF65-F5344CB8AC3E}">
        <p14:creationId xmlns:p14="http://schemas.microsoft.com/office/powerpoint/2010/main" val="326832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638801" cy="4407408"/>
          </a:xfrm>
        </p:spPr>
        <p:txBody>
          <a:bodyPr/>
          <a:lstStyle/>
          <a:p>
            <a:r>
              <a:rPr lang="en-US" dirty="0" smtClean="0"/>
              <a:t>CRA was </a:t>
            </a:r>
            <a:r>
              <a:rPr lang="en-US" dirty="0"/>
              <a:t>passed </a:t>
            </a:r>
            <a:r>
              <a:rPr lang="en-US" dirty="0" smtClean="0"/>
              <a:t>in 1977 as </a:t>
            </a:r>
            <a:r>
              <a:rPr lang="en-US" dirty="0"/>
              <a:t>a result of national pressure to address the deteriorating conditions of American cities—particularly lower-income and minority </a:t>
            </a:r>
            <a:r>
              <a:rPr lang="en-US" dirty="0" smtClean="0"/>
              <a:t>neighborhoods shortages </a:t>
            </a:r>
            <a:r>
              <a:rPr lang="en-US" dirty="0"/>
              <a:t>of credit available to low- and moderate-income </a:t>
            </a:r>
            <a:r>
              <a:rPr lang="en-US" dirty="0" smtClean="0"/>
              <a:t>neighborhoods</a:t>
            </a:r>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a:t>The </a:t>
            </a:r>
            <a:r>
              <a:rPr lang="en-US" b="1" dirty="0"/>
              <a:t>Community Reinvestment </a:t>
            </a:r>
            <a:r>
              <a:rPr lang="en-US" b="1" dirty="0" smtClean="0"/>
              <a:t>Act</a:t>
            </a:r>
            <a:endParaRPr lang="en-US" dirty="0"/>
          </a:p>
        </p:txBody>
      </p:sp>
      <p:pic>
        <p:nvPicPr>
          <p:cNvPr id="1026" name="Picture 2" descr="http://upload.wikimedia.org/wikipedia/commons/thumb/b/bd/Holc_redlining_1937.jpeg/300px-Holc_redlining_1937.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714624"/>
            <a:ext cx="285750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660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1996, </a:t>
            </a:r>
            <a:r>
              <a:rPr lang="en-US" dirty="0" smtClean="0"/>
              <a:t>HUD </a:t>
            </a:r>
            <a:r>
              <a:rPr lang="en-US" dirty="0"/>
              <a:t>set a goal for Fannie Mae and Freddie Mac that at least 42% of the mortgages they purchase be issued to borrowers whose household income was below the median in their area. This target was increased to 50% in 2000 and 52% in </a:t>
            </a:r>
            <a:r>
              <a:rPr lang="en-US" dirty="0" smtClean="0"/>
              <a:t>2005</a:t>
            </a:r>
          </a:p>
          <a:p>
            <a:r>
              <a:rPr lang="en-US" dirty="0"/>
              <a:t>T</a:t>
            </a:r>
            <a:r>
              <a:rPr lang="en-US" dirty="0" smtClean="0"/>
              <a:t>he </a:t>
            </a:r>
            <a:r>
              <a:rPr lang="en-US" dirty="0"/>
              <a:t>Act encouraged lending to </a:t>
            </a:r>
            <a:r>
              <a:rPr lang="en-US" dirty="0" smtClean="0"/>
              <a:t>subprime borrowers. Amendments </a:t>
            </a:r>
            <a:r>
              <a:rPr lang="en-US" dirty="0"/>
              <a:t>to the CRA in the mid-1990s, raised the amount of mortgages issued to otherwise unqualified low-income borrowers</a:t>
            </a:r>
          </a:p>
        </p:txBody>
      </p:sp>
      <p:sp>
        <p:nvSpPr>
          <p:cNvPr id="3" name="Title 2"/>
          <p:cNvSpPr>
            <a:spLocks noGrp="1"/>
          </p:cNvSpPr>
          <p:nvPr>
            <p:ph type="title"/>
          </p:nvPr>
        </p:nvSpPr>
        <p:spPr/>
        <p:txBody>
          <a:bodyPr/>
          <a:lstStyle/>
          <a:p>
            <a:r>
              <a:rPr lang="en-US" dirty="0" smtClean="0"/>
              <a:t>Community Reinvestment act</a:t>
            </a:r>
            <a:endParaRPr lang="en-US" dirty="0"/>
          </a:p>
        </p:txBody>
      </p:sp>
    </p:spTree>
    <p:extLst>
      <p:ext uri="{BB962C8B-B14F-4D97-AF65-F5344CB8AC3E}">
        <p14:creationId xmlns:p14="http://schemas.microsoft.com/office/powerpoint/2010/main" val="3225964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lnSpc>
                <a:spcPct val="9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t>Sub-prime or non prime</a:t>
            </a:r>
          </a:p>
          <a:p>
            <a:pPr lvl="1">
              <a:lnSpc>
                <a:spcPct val="9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t>Lending to people who otherwise would have no access to credit markets</a:t>
            </a:r>
          </a:p>
          <a:p>
            <a:pPr lvl="1">
              <a:lnSpc>
                <a:spcPct val="9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t>Approximately </a:t>
            </a:r>
            <a:r>
              <a:rPr lang="en-US" sz="2400" dirty="0"/>
              <a:t>80% of U.S. mortgages issued to subprime borrowers were adjustable rate </a:t>
            </a:r>
            <a:r>
              <a:rPr lang="en-US" sz="2400" dirty="0" smtClean="0"/>
              <a:t>mortgages</a:t>
            </a:r>
          </a:p>
          <a:p>
            <a:pPr lvl="1">
              <a:lnSpc>
                <a:spcPct val="9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t>Availability of finance to subprime borrowers and often with no down </a:t>
            </a:r>
            <a:r>
              <a:rPr lang="en-US" sz="2400" dirty="0" smtClean="0"/>
              <a:t>payment</a:t>
            </a:r>
            <a:endParaRPr lang="en-US" sz="2400" dirty="0"/>
          </a:p>
          <a:p>
            <a:pPr lvl="1">
              <a:lnSpc>
                <a:spcPct val="9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The </a:t>
            </a:r>
            <a:r>
              <a:rPr lang="en-GB" sz="2400" dirty="0"/>
              <a:t>low short-term interest rates made adjustable rate loans with low down payments highly attractive.</a:t>
            </a:r>
          </a:p>
          <a:p>
            <a:endParaRPr lang="en-US" dirty="0"/>
          </a:p>
        </p:txBody>
      </p:sp>
      <p:sp>
        <p:nvSpPr>
          <p:cNvPr id="3" name="Title 2"/>
          <p:cNvSpPr>
            <a:spLocks noGrp="1"/>
          </p:cNvSpPr>
          <p:nvPr>
            <p:ph type="title"/>
          </p:nvPr>
        </p:nvSpPr>
        <p:spPr/>
        <p:txBody>
          <a:bodyPr/>
          <a:lstStyle/>
          <a:p>
            <a:r>
              <a:rPr lang="en-US" dirty="0" smtClean="0"/>
              <a:t>Subprime lending</a:t>
            </a:r>
            <a:endParaRPr lang="en-US" dirty="0"/>
          </a:p>
        </p:txBody>
      </p:sp>
    </p:spTree>
    <p:extLst>
      <p:ext uri="{BB962C8B-B14F-4D97-AF65-F5344CB8AC3E}">
        <p14:creationId xmlns:p14="http://schemas.microsoft.com/office/powerpoint/2010/main" val="28929156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lnSpc>
                <a:spcPct val="9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t>Subprime loans more likely to result in foreclosure</a:t>
            </a:r>
          </a:p>
          <a:p>
            <a:pPr lvl="1">
              <a:lnSpc>
                <a:spcPct val="9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t>In 2006, % African American who received subprime loans was 3 times that of whites</a:t>
            </a:r>
          </a:p>
          <a:p>
            <a:pPr lvl="1">
              <a:lnSpc>
                <a:spcPct val="9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t>Been, Ellen</a:t>
            </a:r>
            <a:r>
              <a:rPr lang="en-US" sz="2400" dirty="0"/>
              <a:t>, and </a:t>
            </a:r>
            <a:r>
              <a:rPr lang="en-US" sz="2400" dirty="0" err="1" smtClean="0"/>
              <a:t>Madar</a:t>
            </a:r>
            <a:r>
              <a:rPr lang="en-US" sz="2400" dirty="0" smtClean="0"/>
              <a:t> </a:t>
            </a:r>
            <a:r>
              <a:rPr lang="en-US" sz="2400" dirty="0"/>
              <a:t>(2008</a:t>
            </a:r>
            <a:r>
              <a:rPr lang="en-US" sz="2400" dirty="0" smtClean="0"/>
              <a:t>) show that people are more likely to get subprime loans if they live in racially segregated communities</a:t>
            </a:r>
          </a:p>
          <a:p>
            <a:pPr lvl="2">
              <a:lnSpc>
                <a:spcPct val="9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Segregation increases poverty</a:t>
            </a:r>
          </a:p>
          <a:p>
            <a:pPr lvl="2">
              <a:lnSpc>
                <a:spcPct val="9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Segregation limits access to financial information</a:t>
            </a:r>
          </a:p>
          <a:p>
            <a:pPr lvl="2">
              <a:lnSpc>
                <a:spcPct val="92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Segregation makes neighborhoods more prone to redlining</a:t>
            </a:r>
            <a:endParaRPr lang="en-US" dirty="0"/>
          </a:p>
        </p:txBody>
      </p:sp>
      <p:sp>
        <p:nvSpPr>
          <p:cNvPr id="3" name="Title 2"/>
          <p:cNvSpPr>
            <a:spLocks noGrp="1"/>
          </p:cNvSpPr>
          <p:nvPr>
            <p:ph type="title"/>
          </p:nvPr>
        </p:nvSpPr>
        <p:spPr/>
        <p:txBody>
          <a:bodyPr/>
          <a:lstStyle/>
          <a:p>
            <a:r>
              <a:rPr lang="en-US" dirty="0" smtClean="0"/>
              <a:t>Subprime lending</a:t>
            </a:r>
            <a:endParaRPr lang="en-US" dirty="0"/>
          </a:p>
        </p:txBody>
      </p:sp>
    </p:spTree>
    <p:extLst>
      <p:ext uri="{BB962C8B-B14F-4D97-AF65-F5344CB8AC3E}">
        <p14:creationId xmlns:p14="http://schemas.microsoft.com/office/powerpoint/2010/main" val="3150126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Housing Bubble to the Recession</a:t>
            </a:r>
            <a:endParaRPr lang="en-US" dirty="0"/>
          </a:p>
        </p:txBody>
      </p:sp>
      <p:sp>
        <p:nvSpPr>
          <p:cNvPr id="4" name="TextBox 3"/>
          <p:cNvSpPr txBox="1"/>
          <p:nvPr/>
        </p:nvSpPr>
        <p:spPr>
          <a:xfrm>
            <a:off x="2667000" y="1905000"/>
            <a:ext cx="4216219" cy="461665"/>
          </a:xfrm>
          <a:prstGeom prst="rect">
            <a:avLst/>
          </a:prstGeom>
          <a:noFill/>
        </p:spPr>
        <p:txBody>
          <a:bodyPr wrap="none" rtlCol="0">
            <a:spAutoFit/>
          </a:bodyPr>
          <a:lstStyle/>
          <a:p>
            <a:r>
              <a:rPr lang="en-US" sz="2400" dirty="0" smtClean="0"/>
              <a:t>Burst of the Housing Bubble</a:t>
            </a:r>
            <a:endParaRPr lang="en-US" sz="2400" dirty="0"/>
          </a:p>
        </p:txBody>
      </p:sp>
      <p:sp>
        <p:nvSpPr>
          <p:cNvPr id="5" name="Down Arrow 4"/>
          <p:cNvSpPr/>
          <p:nvPr/>
        </p:nvSpPr>
        <p:spPr>
          <a:xfrm>
            <a:off x="4495800" y="2362200"/>
            <a:ext cx="408432" cy="762000"/>
          </a:xfrm>
          <a:prstGeom prst="downArrow">
            <a:avLst>
              <a:gd name="adj1" fmla="val 50000"/>
              <a:gd name="adj2" fmla="val 971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2133600" y="3048000"/>
            <a:ext cx="5947462" cy="461665"/>
          </a:xfrm>
          <a:prstGeom prst="rect">
            <a:avLst/>
          </a:prstGeom>
          <a:noFill/>
        </p:spPr>
        <p:txBody>
          <a:bodyPr wrap="none" rtlCol="0">
            <a:spAutoFit/>
          </a:bodyPr>
          <a:lstStyle/>
          <a:p>
            <a:r>
              <a:rPr lang="en-US" sz="2400" dirty="0" smtClean="0"/>
              <a:t>Homeowners defaulting on mortgages</a:t>
            </a:r>
            <a:endParaRPr lang="en-US" sz="2400" dirty="0"/>
          </a:p>
        </p:txBody>
      </p:sp>
      <p:sp>
        <p:nvSpPr>
          <p:cNvPr id="7" name="TextBox 6"/>
          <p:cNvSpPr txBox="1"/>
          <p:nvPr/>
        </p:nvSpPr>
        <p:spPr>
          <a:xfrm>
            <a:off x="990600" y="4191000"/>
            <a:ext cx="7467600" cy="830997"/>
          </a:xfrm>
          <a:prstGeom prst="rect">
            <a:avLst/>
          </a:prstGeom>
          <a:noFill/>
        </p:spPr>
        <p:txBody>
          <a:bodyPr wrap="square" rtlCol="0">
            <a:spAutoFit/>
          </a:bodyPr>
          <a:lstStyle/>
          <a:p>
            <a:r>
              <a:rPr lang="en-US" sz="2400" dirty="0" smtClean="0"/>
              <a:t>Sudden reduction in assets of financial institutions resulting in their failure</a:t>
            </a:r>
            <a:endParaRPr lang="en-US" sz="2400" dirty="0"/>
          </a:p>
        </p:txBody>
      </p:sp>
      <p:sp>
        <p:nvSpPr>
          <p:cNvPr id="8" name="Down Arrow 7"/>
          <p:cNvSpPr/>
          <p:nvPr/>
        </p:nvSpPr>
        <p:spPr>
          <a:xfrm>
            <a:off x="4495800" y="3505200"/>
            <a:ext cx="408432" cy="762000"/>
          </a:xfrm>
          <a:prstGeom prst="downArrow">
            <a:avLst>
              <a:gd name="adj1" fmla="val 50000"/>
              <a:gd name="adj2" fmla="val 971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a:off x="609600" y="5798403"/>
            <a:ext cx="8229600" cy="830997"/>
          </a:xfrm>
          <a:prstGeom prst="rect">
            <a:avLst/>
          </a:prstGeom>
          <a:noFill/>
        </p:spPr>
        <p:txBody>
          <a:bodyPr wrap="square" rtlCol="0">
            <a:spAutoFit/>
          </a:bodyPr>
          <a:lstStyle/>
          <a:p>
            <a:r>
              <a:rPr lang="en-US" sz="2400" dirty="0" smtClean="0"/>
              <a:t>Loss of wealth and reduction in investments due to the credit crunch which results in a recession</a:t>
            </a:r>
            <a:endParaRPr lang="en-US" sz="2400" dirty="0"/>
          </a:p>
        </p:txBody>
      </p:sp>
      <p:sp>
        <p:nvSpPr>
          <p:cNvPr id="10" name="Down Arrow 9"/>
          <p:cNvSpPr/>
          <p:nvPr/>
        </p:nvSpPr>
        <p:spPr>
          <a:xfrm>
            <a:off x="4495800" y="5029200"/>
            <a:ext cx="408432" cy="762000"/>
          </a:xfrm>
          <a:prstGeom prst="downArrow">
            <a:avLst>
              <a:gd name="adj1" fmla="val 50000"/>
              <a:gd name="adj2" fmla="val 971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4410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animBg="1"/>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0"/>
            <a:ext cx="7772400" cy="1470025"/>
          </a:xfrm>
        </p:spPr>
        <p:txBody>
          <a:bodyPr/>
          <a:lstStyle/>
          <a:p>
            <a:pPr fontAlgn="auto">
              <a:spcAft>
                <a:spcPts val="0"/>
              </a:spcAft>
              <a:defRPr/>
            </a:pPr>
            <a:r>
              <a:rPr lang="en-US" dirty="0" smtClean="0">
                <a:ea typeface="+mj-ea"/>
                <a:cs typeface="+mj-cs"/>
              </a:rPr>
              <a:t>Rise of the Suburb</a:t>
            </a:r>
            <a:endParaRPr lang="en-US" dirty="0">
              <a:ea typeface="+mj-ea"/>
              <a:cs typeface="+mj-cs"/>
            </a:endParaRPr>
          </a:p>
        </p:txBody>
      </p:sp>
      <p:pic>
        <p:nvPicPr>
          <p:cNvPr id="4" name="Picture 3"/>
          <p:cNvPicPr>
            <a:picLocks noChangeAspect="1"/>
          </p:cNvPicPr>
          <p:nvPr/>
        </p:nvPicPr>
        <p:blipFill>
          <a:blip r:embed="rId3"/>
          <a:stretch>
            <a:fillRect/>
          </a:stretch>
        </p:blipFill>
        <p:spPr>
          <a:xfrm>
            <a:off x="1193800" y="1748601"/>
            <a:ext cx="6350000" cy="3572699"/>
          </a:xfrm>
          <a:prstGeom prst="rect">
            <a:avLst/>
          </a:prstGeom>
          <a:ln w="57150" cmpd="sng">
            <a:solidFill>
              <a:schemeClr val="bg1">
                <a:alpha val="0"/>
              </a:schemeClr>
            </a:solidFill>
          </a:ln>
          <a:effectLst>
            <a:glow rad="215900">
              <a:schemeClr val="bg1">
                <a:alpha val="75000"/>
              </a:schemeClr>
            </a:glow>
          </a:effectLst>
        </p:spPr>
      </p:pic>
    </p:spTree>
    <p:extLst>
      <p:ext uri="{BB962C8B-B14F-4D97-AF65-F5344CB8AC3E}">
        <p14:creationId xmlns:p14="http://schemas.microsoft.com/office/powerpoint/2010/main" val="3514081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 Suburb: facts</a:t>
            </a:r>
            <a:endParaRPr lang="en-US" dirty="0">
              <a:ea typeface="+mj-ea"/>
              <a:cs typeface="+mj-cs"/>
            </a:endParaRPr>
          </a:p>
        </p:txBody>
      </p:sp>
      <p:sp>
        <p:nvSpPr>
          <p:cNvPr id="14338" name="Content Placeholder 5"/>
          <p:cNvSpPr>
            <a:spLocks noGrp="1"/>
          </p:cNvSpPr>
          <p:nvPr>
            <p:ph sz="half" idx="1"/>
          </p:nvPr>
        </p:nvSpPr>
        <p:spPr/>
        <p:txBody>
          <a:bodyPr>
            <a:normAutofit lnSpcReduction="10000"/>
          </a:bodyPr>
          <a:lstStyle/>
          <a:p>
            <a:r>
              <a:rPr lang="en-US" dirty="0" smtClean="0"/>
              <a:t>Suburbs – An outlaying district of a city, generally a residential one</a:t>
            </a:r>
          </a:p>
          <a:p>
            <a:r>
              <a:rPr lang="en-US" dirty="0" smtClean="0"/>
              <a:t>First came into prominence after WW2</a:t>
            </a:r>
          </a:p>
          <a:p>
            <a:r>
              <a:rPr lang="en-US" dirty="0" smtClean="0"/>
              <a:t>1890- 1940 home ownership rate 44% to 48%</a:t>
            </a:r>
          </a:p>
        </p:txBody>
      </p:sp>
      <p:pic>
        <p:nvPicPr>
          <p:cNvPr id="8" name="Picture 7"/>
          <p:cNvPicPr>
            <a:picLocks noChangeAspect="1"/>
          </p:cNvPicPr>
          <p:nvPr/>
        </p:nvPicPr>
        <p:blipFill>
          <a:blip r:embed="rId3"/>
          <a:stretch>
            <a:fillRect/>
          </a:stretch>
        </p:blipFill>
        <p:spPr>
          <a:xfrm>
            <a:off x="4373487" y="2334402"/>
            <a:ext cx="4313313" cy="3990198"/>
          </a:xfrm>
          <a:prstGeom prst="rect">
            <a:avLst/>
          </a:prstGeom>
          <a:effectLst>
            <a:glow rad="203200">
              <a:schemeClr val="bg1">
                <a:alpha val="75000"/>
              </a:schemeClr>
            </a:glow>
          </a:effectLst>
        </p:spPr>
      </p:pic>
    </p:spTree>
    <p:extLst>
      <p:ext uri="{BB962C8B-B14F-4D97-AF65-F5344CB8AC3E}">
        <p14:creationId xmlns:p14="http://schemas.microsoft.com/office/powerpoint/2010/main" val="1810905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the Suburb: facts</a:t>
            </a:r>
            <a:endParaRPr lang="en-US" dirty="0">
              <a:ea typeface="+mj-ea"/>
              <a:cs typeface="+mj-cs"/>
            </a:endParaRPr>
          </a:p>
        </p:txBody>
      </p:sp>
      <p:sp>
        <p:nvSpPr>
          <p:cNvPr id="15363" name="Content Placeholder 5"/>
          <p:cNvSpPr>
            <a:spLocks/>
          </p:cNvSpPr>
          <p:nvPr/>
        </p:nvSpPr>
        <p:spPr bwMode="auto">
          <a:xfrm>
            <a:off x="457200" y="1600200"/>
            <a:ext cx="8235950" cy="4525963"/>
          </a:xfrm>
          <a:prstGeom prst="rect">
            <a:avLst/>
          </a:prstGeom>
          <a:noFill/>
          <a:ln w="9525">
            <a:noFill/>
            <a:miter lim="800000"/>
            <a:headEnd/>
            <a:tailEnd/>
          </a:ln>
        </p:spPr>
        <p:txBody>
          <a:bodyPr>
            <a:prstTxWarp prst="textNoShape">
              <a:avLst/>
            </a:prstTxWarp>
          </a:bodyPr>
          <a:lstStyle/>
          <a:p>
            <a:pPr marL="547688" indent="-411163" defTabSz="914400">
              <a:spcBef>
                <a:spcPct val="20000"/>
              </a:spcBef>
              <a:buClr>
                <a:srgbClr val="F9F9F9"/>
              </a:buClr>
              <a:buSzPct val="65000"/>
              <a:buFont typeface="Wingdings 2" pitchFamily="-123" charset="2"/>
              <a:buChar char=""/>
            </a:pPr>
            <a:endParaRPr lang="en-US" sz="2600" dirty="0" smtClean="0">
              <a:latin typeface="Book Antiqua" pitchFamily="-123" charset="0"/>
            </a:endParaRPr>
          </a:p>
          <a:p>
            <a:pPr marL="547688" indent="-411163" defTabSz="914400">
              <a:spcBef>
                <a:spcPct val="20000"/>
              </a:spcBef>
              <a:buClr>
                <a:srgbClr val="F9F9F9"/>
              </a:buClr>
              <a:buSzPct val="65000"/>
              <a:buFont typeface="Wingdings 2" pitchFamily="-123" charset="2"/>
              <a:buChar char=""/>
            </a:pPr>
            <a:r>
              <a:rPr lang="en-US" sz="2600" dirty="0" smtClean="0">
                <a:latin typeface="Book Antiqua" pitchFamily="-123" charset="0"/>
              </a:rPr>
              <a:t>In </a:t>
            </a:r>
            <a:r>
              <a:rPr lang="en-US" sz="2600" dirty="0">
                <a:latin typeface="Book Antiqua" pitchFamily="-123" charset="0"/>
              </a:rPr>
              <a:t>the </a:t>
            </a:r>
            <a:r>
              <a:rPr lang="en-US" sz="2600" dirty="0" smtClean="0">
                <a:latin typeface="Book Antiqua" pitchFamily="-123" charset="0"/>
              </a:rPr>
              <a:t>1960 homeownership rate 62%</a:t>
            </a:r>
          </a:p>
        </p:txBody>
      </p:sp>
    </p:spTree>
    <p:extLst>
      <p:ext uri="{BB962C8B-B14F-4D97-AF65-F5344CB8AC3E}">
        <p14:creationId xmlns:p14="http://schemas.microsoft.com/office/powerpoint/2010/main" val="84570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Rise of the Suburb: why?</a:t>
            </a:r>
            <a:endParaRPr lang="en-US" dirty="0">
              <a:ea typeface="+mj-ea"/>
              <a:cs typeface="+mj-cs"/>
            </a:endParaRPr>
          </a:p>
        </p:txBody>
      </p:sp>
      <p:sp>
        <p:nvSpPr>
          <p:cNvPr id="16386" name="Content Placeholder 2"/>
          <p:cNvSpPr>
            <a:spLocks noGrp="1"/>
          </p:cNvSpPr>
          <p:nvPr>
            <p:ph idx="1"/>
          </p:nvPr>
        </p:nvSpPr>
        <p:spPr/>
        <p:txBody>
          <a:bodyPr>
            <a:normAutofit/>
          </a:bodyPr>
          <a:lstStyle/>
          <a:p>
            <a:r>
              <a:rPr lang="en-US" sz="2800" dirty="0" smtClean="0">
                <a:solidFill>
                  <a:schemeClr val="tx1"/>
                </a:solidFill>
                <a:latin typeface="Book Antiqua" pitchFamily="18" charset="0"/>
              </a:rPr>
              <a:t>Demographic changes after WWII</a:t>
            </a:r>
          </a:p>
          <a:p>
            <a:pPr lvl="1"/>
            <a:r>
              <a:rPr lang="en-US" sz="2400" dirty="0" smtClean="0">
                <a:solidFill>
                  <a:schemeClr val="tx1"/>
                </a:solidFill>
                <a:latin typeface="Book Antiqua" pitchFamily="18" charset="0"/>
              </a:rPr>
              <a:t>Increase in household savings; limited goods to buy and available over paying jobs</a:t>
            </a:r>
          </a:p>
          <a:p>
            <a:pPr lvl="1"/>
            <a:r>
              <a:rPr lang="en-US" sz="2400" dirty="0">
                <a:solidFill>
                  <a:schemeClr val="tx1"/>
                </a:solidFill>
                <a:latin typeface="Book Antiqua" pitchFamily="18" charset="0"/>
              </a:rPr>
              <a:t>Soldiers Came </a:t>
            </a:r>
            <a:r>
              <a:rPr lang="en-US" sz="2400" dirty="0" smtClean="0">
                <a:solidFill>
                  <a:schemeClr val="tx1"/>
                </a:solidFill>
                <a:latin typeface="Book Antiqua" pitchFamily="18" charset="0"/>
              </a:rPr>
              <a:t>Home, </a:t>
            </a:r>
            <a:r>
              <a:rPr lang="en-US" sz="2400" dirty="0">
                <a:solidFill>
                  <a:schemeClr val="tx1"/>
                </a:solidFill>
                <a:latin typeface="Book Antiqua" pitchFamily="18" charset="0"/>
              </a:rPr>
              <a:t>i</a:t>
            </a:r>
            <a:r>
              <a:rPr lang="en-US" sz="2400" dirty="0" smtClean="0">
                <a:solidFill>
                  <a:schemeClr val="tx1"/>
                </a:solidFill>
                <a:latin typeface="Book Antiqua" pitchFamily="18" charset="0"/>
              </a:rPr>
              <a:t>ncrease in family size; baby boomers</a:t>
            </a:r>
          </a:p>
          <a:p>
            <a:pPr lvl="1"/>
            <a:r>
              <a:rPr lang="en-US" sz="2400" dirty="0" smtClean="0">
                <a:solidFill>
                  <a:schemeClr val="tx1"/>
                </a:solidFill>
                <a:latin typeface="Book Antiqua" pitchFamily="18" charset="0"/>
              </a:rPr>
              <a:t>76 </a:t>
            </a:r>
            <a:r>
              <a:rPr lang="en-US" sz="2400" dirty="0">
                <a:solidFill>
                  <a:schemeClr val="tx1"/>
                </a:solidFill>
                <a:latin typeface="Book Antiqua" pitchFamily="18" charset="0"/>
              </a:rPr>
              <a:t>Million births between 1946 to 1964</a:t>
            </a:r>
          </a:p>
          <a:p>
            <a:pPr lvl="1"/>
            <a:r>
              <a:rPr lang="en-US" sz="2400" dirty="0" smtClean="0">
                <a:solidFill>
                  <a:schemeClr val="tx1"/>
                </a:solidFill>
                <a:latin typeface="Book Antiqua" pitchFamily="18" charset="0"/>
              </a:rPr>
              <a:t>Family </a:t>
            </a:r>
            <a:r>
              <a:rPr lang="en-US" sz="2400" dirty="0">
                <a:solidFill>
                  <a:schemeClr val="tx1"/>
                </a:solidFill>
                <a:latin typeface="Book Antiqua" pitchFamily="18" charset="0"/>
              </a:rPr>
              <a:t>size </a:t>
            </a:r>
            <a:r>
              <a:rPr lang="en-US" sz="2400" dirty="0" smtClean="0">
                <a:solidFill>
                  <a:schemeClr val="tx1"/>
                </a:solidFill>
                <a:latin typeface="Book Antiqua" pitchFamily="18" charset="0"/>
              </a:rPr>
              <a:t>increased reaching 3.77 </a:t>
            </a:r>
            <a:r>
              <a:rPr lang="en-US" sz="2400" dirty="0">
                <a:solidFill>
                  <a:schemeClr val="tx1"/>
                </a:solidFill>
                <a:latin typeface="Book Antiqua" pitchFamily="18" charset="0"/>
              </a:rPr>
              <a:t>children per family</a:t>
            </a:r>
          </a:p>
          <a:p>
            <a:pPr lvl="1"/>
            <a:r>
              <a:rPr lang="en-US" sz="2400" dirty="0">
                <a:solidFill>
                  <a:schemeClr val="tx1"/>
                </a:solidFill>
                <a:latin typeface="Book Antiqua" pitchFamily="18" charset="0"/>
              </a:rPr>
              <a:t>This generation is about to start retiring, which will effect current and future housing policy </a:t>
            </a:r>
          </a:p>
          <a:p>
            <a:pPr lvl="1"/>
            <a:endParaRPr lang="en-US" sz="2400" dirty="0" smtClean="0">
              <a:solidFill>
                <a:schemeClr val="tx1"/>
              </a:solidFill>
              <a:latin typeface="Book Antiqua" pitchFamily="18" charset="0"/>
            </a:endParaRPr>
          </a:p>
          <a:p>
            <a:pPr lvl="1"/>
            <a:endParaRPr lang="en-US" sz="2400" dirty="0" smtClean="0">
              <a:solidFill>
                <a:schemeClr val="tx1"/>
              </a:solidFill>
              <a:latin typeface="Book Antiqua" pitchFamily="18" charset="0"/>
            </a:endParaRPr>
          </a:p>
        </p:txBody>
      </p:sp>
    </p:spTree>
    <p:extLst>
      <p:ext uri="{BB962C8B-B14F-4D97-AF65-F5344CB8AC3E}">
        <p14:creationId xmlns:p14="http://schemas.microsoft.com/office/powerpoint/2010/main" val="1152178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7578</TotalTime>
  <Words>2491</Words>
  <Application>Microsoft Office PowerPoint</Application>
  <PresentationFormat>On-screen Show (4:3)</PresentationFormat>
  <Paragraphs>350</Paragraphs>
  <Slides>54</Slides>
  <Notes>7</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Grid</vt:lpstr>
      <vt:lpstr>Part 2 Housing Policies</vt:lpstr>
      <vt:lpstr>Outline</vt:lpstr>
      <vt:lpstr>Outline</vt:lpstr>
      <vt:lpstr>How is Housing different?</vt:lpstr>
      <vt:lpstr>How is Housing Different</vt:lpstr>
      <vt:lpstr>Rise of the Suburb</vt:lpstr>
      <vt:lpstr>the Suburb: facts</vt:lpstr>
      <vt:lpstr>the Suburb: facts</vt:lpstr>
      <vt:lpstr>Rise of the Suburb: why?</vt:lpstr>
      <vt:lpstr>Rise of the Suburb: Why?</vt:lpstr>
      <vt:lpstr>Rise of the Suburb: Why?</vt:lpstr>
      <vt:lpstr>Rise of the Suburb: Why?</vt:lpstr>
      <vt:lpstr>Segregation</vt:lpstr>
      <vt:lpstr>Segregation and Homeownership</vt:lpstr>
      <vt:lpstr>PowerPoint Presentation</vt:lpstr>
      <vt:lpstr>PowerPoint Presentation</vt:lpstr>
      <vt:lpstr>Restrictive covenants</vt:lpstr>
      <vt:lpstr>Hansberry vs Lee</vt:lpstr>
      <vt:lpstr>Hansberry vs Lee</vt:lpstr>
      <vt:lpstr>“Hansberry Decision Opens 500 New Homes to Race”  </vt:lpstr>
      <vt:lpstr>History of Racial Segregation</vt:lpstr>
      <vt:lpstr>History of Racial Segregation</vt:lpstr>
      <vt:lpstr>The Rise and Decline of the American Ghetto</vt:lpstr>
      <vt:lpstr>segregation</vt:lpstr>
      <vt:lpstr>Diversity versus Segregation </vt:lpstr>
      <vt:lpstr>A model of segregation</vt:lpstr>
      <vt:lpstr>A Model of Neighborhood Choice</vt:lpstr>
      <vt:lpstr>A Model of Neighborhood Choice</vt:lpstr>
      <vt:lpstr>Rent Premium</vt:lpstr>
      <vt:lpstr>Premium Curves</vt:lpstr>
      <vt:lpstr>Unstable equilibrium </vt:lpstr>
      <vt:lpstr>Segregated Equilibrium </vt:lpstr>
      <vt:lpstr>Segregated Equilibrium</vt:lpstr>
      <vt:lpstr>PowerPoint Presentation</vt:lpstr>
      <vt:lpstr>Housing Policy</vt:lpstr>
      <vt:lpstr>Inadequate or Unaffordable Housing </vt:lpstr>
      <vt:lpstr>Housing and Poverty</vt:lpstr>
      <vt:lpstr>Low Income Housing Policy I. Public Housing</vt:lpstr>
      <vt:lpstr>Public Housing and Recipient Welfare</vt:lpstr>
      <vt:lpstr>Without Public Housing</vt:lpstr>
      <vt:lpstr>Public Housing An Option</vt:lpstr>
      <vt:lpstr>Value of public housing to recipient</vt:lpstr>
      <vt:lpstr>public housing FACTs</vt:lpstr>
      <vt:lpstr>Solutions</vt:lpstr>
      <vt:lpstr>Middle and High Income Housing Policy: Mortgage Subsidy</vt:lpstr>
      <vt:lpstr>Mortgage Subsidy &amp; Home Ownership</vt:lpstr>
      <vt:lpstr>Mortgage Subsidy and Efficiency</vt:lpstr>
      <vt:lpstr>Rationale for Mortgage Subsidy?</vt:lpstr>
      <vt:lpstr>How to promote homeownership</vt:lpstr>
      <vt:lpstr>The Community Reinvestment Act</vt:lpstr>
      <vt:lpstr>Community Reinvestment act</vt:lpstr>
      <vt:lpstr>Subprime lending</vt:lpstr>
      <vt:lpstr>Subprime lending</vt:lpstr>
      <vt:lpstr>From the Housing Bubble to the Recession</vt:lpstr>
    </vt:vector>
  </TitlesOfParts>
  <Company>Trinity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Housing Policies</dc:title>
  <dc:creator>Distributed Computing</dc:creator>
  <cp:lastModifiedBy>deleteme</cp:lastModifiedBy>
  <cp:revision>70</cp:revision>
  <cp:lastPrinted>2013-11-05T21:35:04Z</cp:lastPrinted>
  <dcterms:created xsi:type="dcterms:W3CDTF">2011-02-14T18:33:59Z</dcterms:created>
  <dcterms:modified xsi:type="dcterms:W3CDTF">2014-10-13T16:02:16Z</dcterms:modified>
</cp:coreProperties>
</file>