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6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06726-CC81-4364-B32D-2322AA117130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B139C-D44A-41A9-9DB6-9A5076B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21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76DDDE-2FEA-49B3-8316-43F48E70FC5E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C97B67-E166-45CD-BE53-33EFA078B3D4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C97B67-E166-45CD-BE53-33EFA078B3D4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16321-C62F-4487-8D27-494B7C27C2D1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16321-C62F-4487-8D27-494B7C27C2D1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352C90-AB18-40F0-B08A-285EEFD87244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352C90-AB18-40F0-B08A-285EEFD87244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A5B6C-09BB-4A82-88EC-6492B2F0FCF1}" type="slidenum">
              <a:rPr lang="en-US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C5EC62C-E03C-4E77-8820-9231A8156DB4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958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69235-7327-4A6D-ACB2-D622BD32548F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86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C3AE79-922E-43F2-B4B6-E24C365C4077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739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C5EC62C-E03C-4E77-8820-9231A8156DB4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073516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EA4DDD75-B46D-42D6-81C2-9DE811E3BFF4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84409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E52D6EE-390A-492F-9ACD-1E1D9C5E52F6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75044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91390-3C2D-4FB8-B5DE-FDE0EC6F1CBD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62139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75FB16A-9C2B-40A9-8BEA-4C8F75C383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04733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D4C28001-D6A5-44C2-ADAF-5F6E61CD4EA2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107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501264D-90C4-4ADB-B02C-38D5FD6830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60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15BB03F-8F1B-45C7-B13F-80BE8C0BE0F8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35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A4DDD75-B46D-42D6-81C2-9DE811E3BFF4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14659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9EC4E723-0E04-4415-9A39-1CF6EC0B9EBD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71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69235-7327-4A6D-ACB2-D622BD32548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66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A6C3AE79-922E-43F2-B4B6-E24C365C4077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67412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2D6EE-390A-492F-9ACD-1E1D9C5E52F6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75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91390-3C2D-4FB8-B5DE-FDE0EC6F1CBD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9199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5FB16A-9C2B-40A9-8BEA-4C8F75C383F0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47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28001-D6A5-44C2-ADAF-5F6E61CD4EA2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9339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1264D-90C4-4ADB-B02C-38D5FD6830C8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56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15BB03F-8F1B-45C7-B13F-80BE8C0BE0F8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98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C4E723-0E04-4415-9A39-1CF6EC0B9EBD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98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EFAC9"/>
              </a:solidFill>
              <a:latin typeface="Arial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EFAC9"/>
              </a:solidFill>
              <a:latin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B69171-9712-4060-A259-51A8D213F686}" type="slidenum">
              <a:rPr lang="en-US" smtClean="0">
                <a:solidFill>
                  <a:srgbClr val="FEFAC9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EFAC9"/>
              </a:solidFill>
              <a:latin typeface="Arial" charset="0"/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08709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B69171-9712-4060-A259-51A8D213F686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  <a:latin typeface="Arial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9336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Principles of Policy Analysis</a:t>
            </a:r>
            <a:endParaRPr lang="en-US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Econ 247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88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What, How and For Whom?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Society has to decide: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How to produce them</a:t>
            </a:r>
          </a:p>
        </p:txBody>
      </p:sp>
      <p:pic>
        <p:nvPicPr>
          <p:cNvPr id="30724" name="Picture 4" descr="MCj0295366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3688" y="3328988"/>
            <a:ext cx="3322637" cy="294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06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What, How and For Whom?</a:t>
            </a:r>
            <a:endParaRPr lang="en-US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Society has to decide: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Who gets the goods and services produced</a:t>
            </a:r>
          </a:p>
        </p:txBody>
      </p:sp>
      <p:pic>
        <p:nvPicPr>
          <p:cNvPr id="31748" name="Picture 4" descr="j028320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860" y="2743200"/>
            <a:ext cx="3858328" cy="350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476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Answer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Different possible answers</a:t>
            </a:r>
          </a:p>
          <a:p>
            <a:r>
              <a:rPr lang="en-US" dirty="0" smtClean="0"/>
              <a:t>The answer will determine the type of economic system.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783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Answer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Solution 1: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Individuals own resources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They freely decide how to allocate their                                resources in a way that is meaningful to                                        them.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220" y="4572000"/>
            <a:ext cx="5160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A Pure Market Economy</a:t>
            </a:r>
            <a:endParaRPr lang="en-US" sz="3600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44036" name="Picture 4" descr="C:\Documents and Settings\rahmed\Local Settings\Temporary Internet Files\Content.IE5\PH51MPFU\MCj0198115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361883"/>
            <a:ext cx="3124200" cy="51151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1120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Answer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Solution 2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government assumes ownership of                                         all resources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government decides how to allocate                                     them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3475" y="4495800"/>
            <a:ext cx="5878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A Pure Command </a:t>
            </a:r>
            <a:r>
              <a:rPr lang="en-US" sz="3600" dirty="0">
                <a:solidFill>
                  <a:prstClr val="black"/>
                </a:solidFill>
                <a:latin typeface="Arial" charset="0"/>
              </a:rPr>
              <a:t>E</a:t>
            </a:r>
            <a:r>
              <a:rPr lang="en-US" sz="3600" dirty="0">
                <a:solidFill>
                  <a:prstClr val="black"/>
                </a:solidFill>
                <a:latin typeface="Arial" charset="0"/>
              </a:rPr>
              <a:t>conomy</a:t>
            </a:r>
            <a:endParaRPr lang="en-US" sz="3600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8" name="Picture 5" descr="C:\Documents and Settings\rahmed\Local Settings\Temporary Internet Files\Content.IE5\Z2GMRMYL\MCj0198089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6777" y="1295400"/>
            <a:ext cx="2981023" cy="518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5473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Answer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Solution 3: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system that combines elements of the pure market and the pure command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4495800"/>
            <a:ext cx="3878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A Mixed Economy</a:t>
            </a:r>
            <a:endParaRPr lang="en-US" sz="36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14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228600"/>
            <a:ext cx="8686800" cy="1295400"/>
          </a:xfrm>
          <a:noFill/>
          <a:ln>
            <a:noFill/>
          </a:ln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rgbClr val="CC0000"/>
                </a:solidFill>
              </a:rPr>
              <a:t>Resource Allocation in a Command Economy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7772400" cy="4572000"/>
          </a:xfrm>
          <a:noFill/>
          <a:ln>
            <a:noFill/>
          </a:ln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state planning commission develops a plan that determines production quantities for each major product</a:t>
            </a:r>
          </a:p>
          <a:p>
            <a:pPr eaLnBrk="1" hangingPunct="1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Resources allocated accordingly to each sector</a:t>
            </a:r>
          </a:p>
          <a:p>
            <a:pPr eaLnBrk="1" hangingPunct="1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Ministries, bureaus, local and regional planning offices were involved</a:t>
            </a:r>
          </a:p>
        </p:txBody>
      </p:sp>
      <p:pic>
        <p:nvPicPr>
          <p:cNvPr id="34818" name="Picture 2" descr="C:\Documents and Settings\rahmed\Local Settings\Temporary Internet Files\Content.IE5\Y5CM3XIV\MCBD07045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1" y="4224528"/>
            <a:ext cx="2438400" cy="24048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9770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228600"/>
            <a:ext cx="8686800" cy="1295400"/>
          </a:xfrm>
          <a:noFill/>
          <a:ln>
            <a:noFill/>
          </a:ln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rgbClr val="CC0000"/>
                </a:solidFill>
              </a:rPr>
              <a:t>Resource Allocation in a Command Economy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7772400" cy="4572000"/>
          </a:xfrm>
          <a:noFill/>
          <a:ln>
            <a:noFill/>
          </a:ln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Workers assigned to positions according to a planning committee.  Often the government committed itself to creating a job to each individual</a:t>
            </a:r>
          </a:p>
          <a:p>
            <a:pPr eaLnBrk="1" hangingPunct="1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Households allocated a set amount of goods,      a system often called a rationing system</a:t>
            </a:r>
          </a:p>
        </p:txBody>
      </p:sp>
    </p:spTree>
    <p:extLst>
      <p:ext uri="{BB962C8B-B14F-4D97-AF65-F5344CB8AC3E}">
        <p14:creationId xmlns:p14="http://schemas.microsoft.com/office/powerpoint/2010/main" val="38313725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  <a:noFill/>
          <a:ln>
            <a:noFill/>
          </a:ln>
        </p:spPr>
        <p:txBody>
          <a:bodyPr>
            <a:normAutofit/>
          </a:bodyPr>
          <a:lstStyle/>
          <a:p>
            <a:pPr eaLnBrk="1" hangingPunct="1"/>
            <a:r>
              <a:rPr lang="en-US" smtClean="0">
                <a:solidFill>
                  <a:srgbClr val="CC0000"/>
                </a:solidFill>
              </a:rPr>
              <a:t>Problems of Central Planning</a:t>
            </a:r>
          </a:p>
        </p:txBody>
      </p:sp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fld id="{E8D65BF7-24DA-4A8A-969C-E8C0C1D8153D}" type="slidenum">
              <a:rPr lang="en-US">
                <a:solidFill>
                  <a:srgbClr val="8CADAE">
                    <a:shade val="75000"/>
                  </a:srgbClr>
                </a:solidFill>
              </a:rPr>
              <a:pPr/>
              <a:t>18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7772400" cy="4572000"/>
          </a:xfrm>
          <a:noFill/>
          <a:ln>
            <a:noFill/>
          </a:ln>
        </p:spPr>
        <p:txBody>
          <a:bodyPr/>
          <a:lstStyle/>
          <a:p>
            <a:pPr marL="514350" indent="-514350" eaLnBrk="1" hangingPunct="1">
              <a:buAutoNum type="arabicPeriod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Informational Requirements</a:t>
            </a:r>
          </a:p>
          <a:p>
            <a:pPr marL="788670" lvl="1" indent="-5143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Planners needed to collect information to determine the quantities to be produced of each good, the technology to use, which resources to allocate and how to distribute the finished goods.</a:t>
            </a:r>
          </a:p>
          <a:p>
            <a:pPr marL="788670" lvl="1" indent="-5143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Often shortages and surpluses existed</a:t>
            </a:r>
          </a:p>
          <a:p>
            <a:pPr marL="788670" lvl="1" indent="-5143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Problems with pricing</a:t>
            </a:r>
          </a:p>
          <a:p>
            <a:pPr marL="788670" lvl="1" indent="-5143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Quality of products suffered</a:t>
            </a:r>
          </a:p>
        </p:txBody>
      </p:sp>
    </p:spTree>
    <p:extLst>
      <p:ext uri="{BB962C8B-B14F-4D97-AF65-F5344CB8AC3E}">
        <p14:creationId xmlns:p14="http://schemas.microsoft.com/office/powerpoint/2010/main" val="29832105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  <a:noFill/>
          <a:ln>
            <a:noFill/>
          </a:ln>
        </p:spPr>
        <p:txBody>
          <a:bodyPr>
            <a:normAutofit/>
          </a:bodyPr>
          <a:lstStyle/>
          <a:p>
            <a:pPr eaLnBrk="1" hangingPunct="1"/>
            <a:r>
              <a:rPr lang="en-US" smtClean="0">
                <a:solidFill>
                  <a:srgbClr val="CC0000"/>
                </a:solidFill>
              </a:rPr>
              <a:t>Problems of Central Planning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7772400" cy="4419600"/>
          </a:xfrm>
          <a:noFill/>
          <a:ln>
            <a:noFill/>
          </a:ln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Incentives for Efficient Production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Production units run by government officials instead of owners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Workers were paid an amount independent of their true effort</a:t>
            </a:r>
          </a:p>
          <a:p>
            <a:pPr lvl="1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 incentives to put extra effort as the  resulting gains will be shared by all workers</a:t>
            </a:r>
          </a:p>
        </p:txBody>
      </p:sp>
    </p:spTree>
    <p:extLst>
      <p:ext uri="{BB962C8B-B14F-4D97-AF65-F5344CB8AC3E}">
        <p14:creationId xmlns:p14="http://schemas.microsoft.com/office/powerpoint/2010/main" val="11359131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Markets are a good way to organize economic activities</a:t>
            </a:r>
          </a:p>
          <a:p>
            <a:r>
              <a:rPr lang="en-US" dirty="0" smtClean="0"/>
              <a:t>However, the government often plays a role in today’s modern economies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A4DDD75-B46D-42D6-81C2-9DE811E3BFF4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Overview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1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>
                <a:solidFill>
                  <a:srgbClr val="CC0000"/>
                </a:solidFill>
              </a:rPr>
              <a:t>Resource Allocation in a Market Economy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828800"/>
            <a:ext cx="7772400" cy="4572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sz="2400" dirty="0" smtClean="0"/>
              <a:t>Resource owners offer them to the best uses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Workers decide how many hours to work.  Similarly landowners and capital owners decide where to put their resources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All  decisions are coordinated in markets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The market outcome determines the quantity of resources allocated for each use and the price</a:t>
            </a:r>
          </a:p>
        </p:txBody>
      </p:sp>
    </p:spTree>
    <p:extLst>
      <p:ext uri="{BB962C8B-B14F-4D97-AF65-F5344CB8AC3E}">
        <p14:creationId xmlns:p14="http://schemas.microsoft.com/office/powerpoint/2010/main" val="35900750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3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-76200"/>
            <a:ext cx="9448800" cy="11430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>
                <a:solidFill>
                  <a:srgbClr val="CC0000"/>
                </a:solidFill>
              </a:rPr>
              <a:t>Resource Allocation in a Market Economy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828800"/>
            <a:ext cx="7772400" cy="4572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Market Structure</a:t>
            </a:r>
          </a:p>
          <a:p>
            <a:pPr lvl="1" eaLnBrk="1" hangingPunct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Purely Competitive Markets</a:t>
            </a:r>
          </a:p>
          <a:p>
            <a:pPr lvl="2" eaLnBrk="1" hangingPunct="1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Large number of buyers and sellers</a:t>
            </a:r>
          </a:p>
          <a:p>
            <a:pPr lvl="2" eaLnBrk="1" hangingPunct="1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Each seller offers standardized product</a:t>
            </a:r>
          </a:p>
          <a:p>
            <a:pPr lvl="2" eaLnBrk="1" hangingPunct="1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Product prices free to move up or down</a:t>
            </a:r>
          </a:p>
          <a:p>
            <a:pPr lvl="2" eaLnBrk="1" hangingPunct="1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Buyers and sellers must be mobile</a:t>
            </a:r>
          </a:p>
          <a:p>
            <a:pPr lvl="2" eaLnBrk="1" hangingPunct="1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Freedom of entry and exit</a:t>
            </a:r>
          </a:p>
          <a:p>
            <a:pPr lvl="1" eaLnBrk="1" hangingPunct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Purely Monopolistic Markets</a:t>
            </a:r>
          </a:p>
          <a:p>
            <a:pPr lvl="2" eaLnBrk="1" hangingPunct="1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One seller</a:t>
            </a:r>
          </a:p>
          <a:p>
            <a:pPr lvl="1" eaLnBrk="1" hangingPunct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Imperfectly Competitive Markets</a:t>
            </a:r>
          </a:p>
        </p:txBody>
      </p:sp>
    </p:spTree>
    <p:extLst>
      <p:ext uri="{BB962C8B-B14F-4D97-AF65-F5344CB8AC3E}">
        <p14:creationId xmlns:p14="http://schemas.microsoft.com/office/powerpoint/2010/main" val="11144140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3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CC0000"/>
                </a:solidFill>
              </a:rPr>
              <a:t>Market Demand and Supply</a:t>
            </a:r>
          </a:p>
        </p:txBody>
      </p:sp>
      <p:grpSp>
        <p:nvGrpSpPr>
          <p:cNvPr id="10244" name="Group 3"/>
          <p:cNvGrpSpPr>
            <a:grpSpLocks/>
          </p:cNvGrpSpPr>
          <p:nvPr/>
        </p:nvGrpSpPr>
        <p:grpSpPr bwMode="auto">
          <a:xfrm>
            <a:off x="2743200" y="2209800"/>
            <a:ext cx="4191000" cy="3505200"/>
            <a:chOff x="1728" y="1392"/>
            <a:chExt cx="2640" cy="2208"/>
          </a:xfrm>
        </p:grpSpPr>
        <p:sp>
          <p:nvSpPr>
            <p:cNvPr id="10281" name="Line 4"/>
            <p:cNvSpPr>
              <a:spLocks noChangeShapeType="1"/>
            </p:cNvSpPr>
            <p:nvPr/>
          </p:nvSpPr>
          <p:spPr bwMode="auto">
            <a:xfrm>
              <a:off x="1728" y="1392"/>
              <a:ext cx="0" cy="2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282" name="Line 5"/>
            <p:cNvSpPr>
              <a:spLocks noChangeShapeType="1"/>
            </p:cNvSpPr>
            <p:nvPr/>
          </p:nvSpPr>
          <p:spPr bwMode="auto">
            <a:xfrm>
              <a:off x="1728" y="3600"/>
              <a:ext cx="26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108325" y="5767388"/>
            <a:ext cx="2682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5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3549650" y="5768975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6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4006850" y="5768975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7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4464050" y="5768975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8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4921250" y="5768975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9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5378450" y="5768975"/>
            <a:ext cx="352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10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2346325" y="4187825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5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2346325" y="3760788"/>
            <a:ext cx="2682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6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2346325" y="3273425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7</a:t>
            </a: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2346325" y="2816225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8</a:t>
            </a:r>
          </a:p>
        </p:txBody>
      </p:sp>
      <p:sp>
        <p:nvSpPr>
          <p:cNvPr id="10255" name="Text Box 16"/>
          <p:cNvSpPr txBox="1">
            <a:spLocks noChangeArrowheads="1"/>
          </p:cNvSpPr>
          <p:nvPr/>
        </p:nvSpPr>
        <p:spPr bwMode="auto">
          <a:xfrm>
            <a:off x="2346325" y="2389188"/>
            <a:ext cx="2682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9</a:t>
            </a:r>
          </a:p>
        </p:txBody>
      </p:sp>
      <p:sp>
        <p:nvSpPr>
          <p:cNvPr id="10256" name="Text Box 17"/>
          <p:cNvSpPr txBox="1">
            <a:spLocks noChangeArrowheads="1"/>
          </p:cNvSpPr>
          <p:nvPr/>
        </p:nvSpPr>
        <p:spPr bwMode="auto">
          <a:xfrm>
            <a:off x="2193925" y="1965325"/>
            <a:ext cx="850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prstClr val="black"/>
                </a:solidFill>
                <a:latin typeface="Arial" charset="0"/>
              </a:rPr>
              <a:t>Price $</a:t>
            </a:r>
          </a:p>
        </p:txBody>
      </p:sp>
      <p:sp>
        <p:nvSpPr>
          <p:cNvPr id="10257" name="Text Box 18"/>
          <p:cNvSpPr txBox="1">
            <a:spLocks noChangeArrowheads="1"/>
          </p:cNvSpPr>
          <p:nvPr/>
        </p:nvSpPr>
        <p:spPr bwMode="auto">
          <a:xfrm>
            <a:off x="6610350" y="5834063"/>
            <a:ext cx="1009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prstClr val="black"/>
                </a:solidFill>
                <a:latin typeface="Arial" charset="0"/>
              </a:rPr>
              <a:t>Quantity</a:t>
            </a:r>
          </a:p>
        </p:txBody>
      </p:sp>
      <p:sp>
        <p:nvSpPr>
          <p:cNvPr id="10258" name="Text Box 19"/>
          <p:cNvSpPr txBox="1">
            <a:spLocks noChangeArrowheads="1"/>
          </p:cNvSpPr>
          <p:nvPr/>
        </p:nvSpPr>
        <p:spPr bwMode="auto">
          <a:xfrm>
            <a:off x="2346325" y="5132388"/>
            <a:ext cx="2682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3</a:t>
            </a:r>
          </a:p>
        </p:txBody>
      </p:sp>
      <p:sp>
        <p:nvSpPr>
          <p:cNvPr id="10259" name="Text Box 20"/>
          <p:cNvSpPr txBox="1">
            <a:spLocks noChangeArrowheads="1"/>
          </p:cNvSpPr>
          <p:nvPr/>
        </p:nvSpPr>
        <p:spPr bwMode="auto">
          <a:xfrm>
            <a:off x="2346325" y="4645025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4</a:t>
            </a:r>
          </a:p>
        </p:txBody>
      </p:sp>
      <p:sp>
        <p:nvSpPr>
          <p:cNvPr id="10260" name="Line 21"/>
          <p:cNvSpPr>
            <a:spLocks noChangeShapeType="1"/>
          </p:cNvSpPr>
          <p:nvPr/>
        </p:nvSpPr>
        <p:spPr bwMode="auto">
          <a:xfrm>
            <a:off x="2971800" y="2743200"/>
            <a:ext cx="25146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61" name="Line 22"/>
          <p:cNvSpPr>
            <a:spLocks noChangeShapeType="1"/>
          </p:cNvSpPr>
          <p:nvPr/>
        </p:nvSpPr>
        <p:spPr bwMode="auto">
          <a:xfrm flipH="1">
            <a:off x="3048000" y="2895600"/>
            <a:ext cx="2057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62" name="Text Box 23"/>
          <p:cNvSpPr txBox="1">
            <a:spLocks noChangeArrowheads="1"/>
          </p:cNvSpPr>
          <p:nvPr/>
        </p:nvSpPr>
        <p:spPr bwMode="auto">
          <a:xfrm>
            <a:off x="5530850" y="5026025"/>
            <a:ext cx="2936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D</a:t>
            </a:r>
          </a:p>
        </p:txBody>
      </p:sp>
      <p:sp>
        <p:nvSpPr>
          <p:cNvPr id="10263" name="Text Box 24"/>
          <p:cNvSpPr txBox="1">
            <a:spLocks noChangeArrowheads="1"/>
          </p:cNvSpPr>
          <p:nvPr/>
        </p:nvSpPr>
        <p:spPr bwMode="auto">
          <a:xfrm>
            <a:off x="2819400" y="2740025"/>
            <a:ext cx="2936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D</a:t>
            </a:r>
          </a:p>
        </p:txBody>
      </p:sp>
      <p:sp>
        <p:nvSpPr>
          <p:cNvPr id="10264" name="Text Box 25"/>
          <p:cNvSpPr txBox="1">
            <a:spLocks noChangeArrowheads="1"/>
          </p:cNvSpPr>
          <p:nvPr/>
        </p:nvSpPr>
        <p:spPr bwMode="auto">
          <a:xfrm>
            <a:off x="5029200" y="2663825"/>
            <a:ext cx="285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S</a:t>
            </a:r>
          </a:p>
        </p:txBody>
      </p:sp>
      <p:sp>
        <p:nvSpPr>
          <p:cNvPr id="10265" name="Text Box 26"/>
          <p:cNvSpPr txBox="1">
            <a:spLocks noChangeArrowheads="1"/>
          </p:cNvSpPr>
          <p:nvPr/>
        </p:nvSpPr>
        <p:spPr bwMode="auto">
          <a:xfrm>
            <a:off x="2971800" y="4827588"/>
            <a:ext cx="2857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Arial" charset="0"/>
              </a:rPr>
              <a:t>S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3200400" y="2971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67" name="Line 28"/>
          <p:cNvSpPr>
            <a:spLocks noChangeShapeType="1"/>
          </p:cNvSpPr>
          <p:nvPr/>
        </p:nvSpPr>
        <p:spPr bwMode="auto">
          <a:xfrm>
            <a:off x="4114800" y="3886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68" name="Line 29"/>
          <p:cNvSpPr>
            <a:spLocks noChangeShapeType="1"/>
          </p:cNvSpPr>
          <p:nvPr/>
        </p:nvSpPr>
        <p:spPr bwMode="auto">
          <a:xfrm flipH="1">
            <a:off x="2743200" y="3886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>
            <a:off x="5029200" y="2971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 flipH="1">
            <a:off x="2743200" y="29718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632" name="Line 32"/>
          <p:cNvSpPr>
            <a:spLocks noChangeShapeType="1"/>
          </p:cNvSpPr>
          <p:nvPr/>
        </p:nvSpPr>
        <p:spPr bwMode="auto">
          <a:xfrm>
            <a:off x="2743200" y="4343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3200400" y="2243138"/>
            <a:ext cx="1752600" cy="652462"/>
            <a:chOff x="2016" y="1413"/>
            <a:chExt cx="1104" cy="411"/>
          </a:xfrm>
        </p:grpSpPr>
        <p:sp>
          <p:nvSpPr>
            <p:cNvPr id="10279" name="AutoShape 34"/>
            <p:cNvSpPr>
              <a:spLocks/>
            </p:cNvSpPr>
            <p:nvPr/>
          </p:nvSpPr>
          <p:spPr bwMode="auto">
            <a:xfrm rot="-5400000">
              <a:off x="2472" y="1176"/>
              <a:ext cx="192" cy="1104"/>
            </a:xfrm>
            <a:prstGeom prst="rightBrace">
              <a:avLst>
                <a:gd name="adj1" fmla="val 4791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280" name="Text Box 35"/>
            <p:cNvSpPr txBox="1">
              <a:spLocks noChangeArrowheads="1"/>
            </p:cNvSpPr>
            <p:nvPr/>
          </p:nvSpPr>
          <p:spPr bwMode="auto">
            <a:xfrm>
              <a:off x="2390" y="1413"/>
              <a:ext cx="4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prstClr val="black"/>
                  </a:solidFill>
                  <a:latin typeface="Arial" charset="0"/>
                </a:rPr>
                <a:t>Surplus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657600" y="4419600"/>
            <a:ext cx="952500" cy="500063"/>
            <a:chOff x="2304" y="2784"/>
            <a:chExt cx="600" cy="315"/>
          </a:xfrm>
        </p:grpSpPr>
        <p:sp>
          <p:nvSpPr>
            <p:cNvPr id="10277" name="AutoShape 37"/>
            <p:cNvSpPr>
              <a:spLocks/>
            </p:cNvSpPr>
            <p:nvPr/>
          </p:nvSpPr>
          <p:spPr bwMode="auto">
            <a:xfrm rot="5400000">
              <a:off x="2520" y="2568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278" name="Text Box 38"/>
            <p:cNvSpPr txBox="1">
              <a:spLocks noChangeArrowheads="1"/>
            </p:cNvSpPr>
            <p:nvPr/>
          </p:nvSpPr>
          <p:spPr bwMode="auto">
            <a:xfrm>
              <a:off x="2400" y="2926"/>
              <a:ext cx="50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prstClr val="black"/>
                  </a:solidFill>
                  <a:latin typeface="Arial" charset="0"/>
                </a:rPr>
                <a:t>Shortage</a:t>
              </a:r>
            </a:p>
          </p:txBody>
        </p:sp>
      </p:grpSp>
      <p:sp>
        <p:nvSpPr>
          <p:cNvPr id="25639" name="Line 39"/>
          <p:cNvSpPr>
            <a:spLocks noChangeShapeType="1"/>
          </p:cNvSpPr>
          <p:nvPr/>
        </p:nvSpPr>
        <p:spPr bwMode="auto">
          <a:xfrm>
            <a:off x="3657600" y="43434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640" name="Line 40"/>
          <p:cNvSpPr>
            <a:spLocks noChangeShapeType="1"/>
          </p:cNvSpPr>
          <p:nvPr/>
        </p:nvSpPr>
        <p:spPr bwMode="auto">
          <a:xfrm>
            <a:off x="4572000" y="43434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0366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7" grpId="0" animBg="1"/>
      <p:bldP spid="25630" grpId="0" animBg="1"/>
      <p:bldP spid="25631" grpId="0" animBg="1"/>
      <p:bldP spid="25632" grpId="0" animBg="1"/>
      <p:bldP spid="25639" grpId="0" animBg="1"/>
      <p:bldP spid="2564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Prices as Signals in a Market System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18288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4320" indent="-274320">
              <a:spcBef>
                <a:spcPct val="20000"/>
              </a:spcBef>
              <a:buClr>
                <a:srgbClr val="D16349"/>
              </a:buClr>
              <a:buSzPct val="85000"/>
              <a:buFont typeface="Wingdings 2"/>
              <a:buChar char=""/>
              <a:defRPr/>
            </a:pPr>
            <a:r>
              <a:rPr lang="en-US" sz="2800" dirty="0">
                <a:solidFill>
                  <a:prstClr val="black"/>
                </a:solidFill>
              </a:rPr>
              <a:t>Prices act as signals</a:t>
            </a:r>
          </a:p>
          <a:p>
            <a:pPr marL="548640" lvl="1" indent="-274320">
              <a:spcBef>
                <a:spcPct val="20000"/>
              </a:spcBef>
              <a:buClr>
                <a:srgbClr val="CCB400"/>
              </a:buClr>
              <a:buSzPct val="70000"/>
              <a:buFont typeface="Wingdings"/>
              <a:buChar char=""/>
              <a:defRPr/>
            </a:pPr>
            <a:r>
              <a:rPr lang="en-US" sz="2400" dirty="0">
                <a:solidFill>
                  <a:prstClr val="black"/>
                </a:solidFill>
              </a:rPr>
              <a:t>Prices inform producers of how much to produce and therefore how much of the resources to be allocated to this use</a:t>
            </a:r>
          </a:p>
          <a:p>
            <a:pPr marL="548640" lvl="1" indent="-274320">
              <a:spcBef>
                <a:spcPct val="20000"/>
              </a:spcBef>
              <a:buClr>
                <a:srgbClr val="CCB400"/>
              </a:buClr>
              <a:buSzPct val="70000"/>
              <a:buFont typeface="Wingdings"/>
              <a:buChar char=""/>
              <a:defRPr/>
            </a:pPr>
            <a:r>
              <a:rPr lang="en-US" sz="2400" dirty="0">
                <a:solidFill>
                  <a:prstClr val="black"/>
                </a:solidFill>
              </a:rPr>
              <a:t>A change in preferences will result in a price change which guides resource allocation</a:t>
            </a:r>
          </a:p>
          <a:p>
            <a:pPr marL="1005840" lvl="2" indent="-274320">
              <a:spcBef>
                <a:spcPct val="20000"/>
              </a:spcBef>
              <a:buClr>
                <a:srgbClr val="CCB400"/>
              </a:buClr>
              <a:buSzPct val="70000"/>
              <a:buFont typeface="Wingdings"/>
              <a:buChar char=""/>
            </a:pPr>
            <a:r>
              <a:rPr lang="en-US" sz="2400" dirty="0">
                <a:solidFill>
                  <a:prstClr val="black"/>
                </a:solidFill>
              </a:rPr>
              <a:t>A higher price results with stronger preferences as the demand curve shifts right. More resources will be allocated to this use</a:t>
            </a:r>
          </a:p>
          <a:p>
            <a:pPr marL="548640" lvl="1" indent="-274320">
              <a:spcBef>
                <a:spcPct val="20000"/>
              </a:spcBef>
              <a:buClr>
                <a:srgbClr val="CCB400"/>
              </a:buClr>
              <a:buSzPct val="70000"/>
              <a:buFont typeface="Wingdings"/>
              <a:buChar char=""/>
              <a:defRPr/>
            </a:pP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2051" name="Picture 3" descr="C:\Documents and Settings\rahmed\Local Settings\Temporary Internet Files\Content.IE5\21MLXHEQ\MCj0351855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1371600"/>
            <a:ext cx="1463644" cy="17865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3937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Governments often interfere in economic activities:</a:t>
            </a:r>
          </a:p>
          <a:p>
            <a:pPr lvl="1"/>
            <a:r>
              <a:rPr lang="en-US" dirty="0" smtClean="0"/>
              <a:t>Regulating prices of goods</a:t>
            </a:r>
          </a:p>
          <a:p>
            <a:pPr lvl="1"/>
            <a:r>
              <a:rPr lang="en-US" dirty="0" smtClean="0"/>
              <a:t>Restricting trade in certain commodities</a:t>
            </a:r>
          </a:p>
          <a:p>
            <a:pPr lvl="1"/>
            <a:r>
              <a:rPr lang="en-US" dirty="0" smtClean="0"/>
              <a:t>Imposing taxes </a:t>
            </a:r>
          </a:p>
          <a:p>
            <a:pPr lvl="1"/>
            <a:r>
              <a:rPr lang="en-US" dirty="0" smtClean="0"/>
              <a:t>Banning trade or certain activities</a:t>
            </a:r>
          </a:p>
          <a:p>
            <a:pPr lvl="1"/>
            <a:r>
              <a:rPr lang="en-US" dirty="0" smtClean="0"/>
              <a:t>Setting standards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A4DDD75-B46D-42D6-81C2-9DE811E3BFF4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Examples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28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dirty="0" smtClean="0"/>
              <a:t>Market failures: occur when the market fails to achieve the desired outcome (fails to maximize social welfare).</a:t>
            </a:r>
          </a:p>
          <a:p>
            <a:pPr lvl="1">
              <a:buNone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When does the market fail? </a:t>
            </a:r>
          </a:p>
          <a:p>
            <a:pPr lvl="1"/>
            <a:r>
              <a:rPr lang="en-US" dirty="0" smtClean="0"/>
              <a:t>Externalities</a:t>
            </a:r>
          </a:p>
          <a:p>
            <a:pPr lvl="1"/>
            <a:r>
              <a:rPr lang="en-US" dirty="0" smtClean="0"/>
              <a:t>Imperfect competition</a:t>
            </a:r>
          </a:p>
          <a:p>
            <a:pPr lvl="1"/>
            <a:r>
              <a:rPr lang="en-US" dirty="0" smtClean="0"/>
              <a:t>Public Goods</a:t>
            </a:r>
          </a:p>
          <a:p>
            <a:pPr lvl="1"/>
            <a:r>
              <a:rPr lang="en-US" dirty="0" smtClean="0"/>
              <a:t>Imperfect information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Government intervention can potentially correct market failures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A4DDD75-B46D-42D6-81C2-9DE811E3BFF4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4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Rationales for public policy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40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Besides intervention to correct market failures, the government may intervene in markets for</a:t>
            </a:r>
          </a:p>
          <a:p>
            <a:r>
              <a:rPr lang="en-US" dirty="0" smtClean="0"/>
              <a:t>Distributional concerns</a:t>
            </a:r>
          </a:p>
          <a:p>
            <a:r>
              <a:rPr lang="en-US" dirty="0" smtClean="0"/>
              <a:t>Ethical reasons</a:t>
            </a:r>
          </a:p>
          <a:p>
            <a:r>
              <a:rPr lang="en-US" dirty="0" smtClean="0"/>
              <a:t>Political pressures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A4DDD75-B46D-42D6-81C2-9DE811E3BFF4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5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Other Rationales for public policy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92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However, public policies can have unintended consequences</a:t>
            </a:r>
          </a:p>
          <a:p>
            <a:pPr lvl="1"/>
            <a:r>
              <a:rPr lang="en-US" dirty="0" smtClean="0"/>
              <a:t>Individuals react to the policy in a way that weakens its effect</a:t>
            </a:r>
          </a:p>
          <a:p>
            <a:pPr lvl="1"/>
            <a:r>
              <a:rPr lang="en-US" dirty="0" smtClean="0"/>
              <a:t>Other decision makers can be affected</a:t>
            </a:r>
          </a:p>
          <a:p>
            <a:pPr lvl="1"/>
            <a:r>
              <a:rPr lang="en-US" dirty="0" smtClean="0"/>
              <a:t>Tradeoffs involved between different policy objectives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A4DDD75-B46D-42D6-81C2-9DE811E3BFF4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6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>
                <a:solidFill>
                  <a:schemeClr val="bg2">
                    <a:lumMod val="75000"/>
                  </a:schemeClr>
                </a:solidFill>
              </a:rPr>
              <a:t>Rationales for public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838200"/>
            <a:ext cx="8077200" cy="1219200"/>
          </a:xfrm>
          <a:noFill/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Economic Systems, Resource Allocation, and Social Well-Being</a:t>
            </a:r>
          </a:p>
        </p:txBody>
      </p:sp>
      <p:pic>
        <p:nvPicPr>
          <p:cNvPr id="1026" name="Picture 2" descr="C:\Users\rahmed\AppData\Local\Microsoft\Windows\Temporary Internet Files\Content.IE5\JJRXPG6X\MC90044194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858340"/>
            <a:ext cx="4419600" cy="3237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49937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4">
                    <a:lumMod val="50000"/>
                  </a:schemeClr>
                </a:solidFill>
              </a:rPr>
              <a:t>The Economic Problem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54100" y="1843088"/>
            <a:ext cx="7480300" cy="3821112"/>
          </a:xfrm>
        </p:spPr>
        <p:txBody>
          <a:bodyPr/>
          <a:lstStyle/>
          <a:p>
            <a:pPr marL="57150" indent="-57150" eaLnBrk="1" hangingPunct="1"/>
            <a:r>
              <a:rPr lang="en-US" altLang="en-US" smtClean="0"/>
              <a:t> Resources are used to produce goods and services to satisfy human needs and wants.</a:t>
            </a:r>
          </a:p>
          <a:p>
            <a:pPr marL="57150" indent="-57150" eaLnBrk="1" hangingPunct="1"/>
            <a:r>
              <a:rPr lang="en-US" altLang="en-US" smtClean="0"/>
              <a:t> Resources are limited.</a:t>
            </a:r>
          </a:p>
          <a:p>
            <a:pPr marL="57150" indent="-57150" eaLnBrk="1" hangingPunct="1"/>
            <a:r>
              <a:rPr lang="en-US" altLang="en-US" smtClean="0"/>
              <a:t> Needs and wants are unlimited.</a:t>
            </a:r>
          </a:p>
          <a:p>
            <a:pPr marL="57150" indent="-57150" eaLnBrk="1" hangingPunct="1"/>
            <a:endParaRPr lang="en-US" altLang="en-US" smtClean="0"/>
          </a:p>
          <a:p>
            <a:pPr marL="57150" indent="-57150" eaLnBrk="1" hangingPunct="1">
              <a:buFontTx/>
              <a:buNone/>
            </a:pPr>
            <a:r>
              <a:rPr lang="en-US" altLang="en-US" smtClean="0"/>
              <a:t>		</a:t>
            </a:r>
          </a:p>
        </p:txBody>
      </p:sp>
      <p:sp>
        <p:nvSpPr>
          <p:cNvPr id="318468" name="Text Box 4"/>
          <p:cNvSpPr txBox="1">
            <a:spLocks noChangeArrowheads="1"/>
          </p:cNvSpPr>
          <p:nvPr/>
        </p:nvSpPr>
        <p:spPr bwMode="auto">
          <a:xfrm>
            <a:off x="1266824" y="4901625"/>
            <a:ext cx="7115175" cy="5847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Pct val="70000"/>
              <a:buFont typeface="Wingdings" pitchFamily="2" charset="2"/>
              <a:buNone/>
            </a:pPr>
            <a:r>
              <a:rPr lang="en-US" altLang="en-US" sz="3200" dirty="0">
                <a:solidFill>
                  <a:srgbClr val="C5D1D7">
                    <a:lumMod val="75000"/>
                  </a:srgbClr>
                </a:solidFill>
                <a:latin typeface="Arial" charset="0"/>
              </a:rPr>
              <a:t>	Society has to make a </a:t>
            </a:r>
            <a:r>
              <a:rPr lang="en-US" altLang="en-US" sz="3200" dirty="0">
                <a:solidFill>
                  <a:srgbClr val="C5D1D7">
                    <a:lumMod val="75000"/>
                  </a:srgbClr>
                </a:solidFill>
                <a:latin typeface="Arial" charset="0"/>
              </a:rPr>
              <a:t>decision</a:t>
            </a:r>
            <a:endParaRPr lang="en-US" altLang="en-US" sz="3200" dirty="0">
              <a:solidFill>
                <a:srgbClr val="C5D1D7">
                  <a:lumMod val="75000"/>
                </a:srgbClr>
              </a:solidFill>
              <a:latin typeface="Arial" charset="0"/>
            </a:endParaRPr>
          </a:p>
        </p:txBody>
      </p:sp>
      <p:sp>
        <p:nvSpPr>
          <p:cNvPr id="318469" name="AutoShape 5"/>
          <p:cNvSpPr>
            <a:spLocks noChangeArrowheads="1"/>
          </p:cNvSpPr>
          <p:nvPr/>
        </p:nvSpPr>
        <p:spPr bwMode="auto">
          <a:xfrm>
            <a:off x="889000" y="5067300"/>
            <a:ext cx="1077913" cy="282575"/>
          </a:xfrm>
          <a:prstGeom prst="rightArrow">
            <a:avLst>
              <a:gd name="adj1" fmla="val 50000"/>
              <a:gd name="adj2" fmla="val 95365"/>
            </a:avLst>
          </a:prstGeom>
          <a:solidFill>
            <a:schemeClr val="tx1">
              <a:lumMod val="85000"/>
              <a:lumOff val="1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24670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build="p" bldLvl="5"/>
      <p:bldP spid="318468" grpId="0" animBg="1"/>
      <p:bldP spid="3184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What, How and for Whom?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752" y="1905000"/>
            <a:ext cx="850392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Society has to decide: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What goods will be produced using the scarce resources.</a:t>
            </a:r>
          </a:p>
        </p:txBody>
      </p:sp>
      <p:pic>
        <p:nvPicPr>
          <p:cNvPr id="29700" name="Picture 4" descr="j01833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0613" y="3341688"/>
            <a:ext cx="1704975" cy="171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 descr="j01992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5225" y="3732213"/>
            <a:ext cx="155892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6" descr="j020546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30963" y="3649663"/>
            <a:ext cx="1501775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7" descr="j02341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20788" y="3495675"/>
            <a:ext cx="15462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Picture 8" descr="j023426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03488" y="3897313"/>
            <a:ext cx="1525587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179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Paper">
  <a:themeElements>
    <a:clrScheme name="Custom 16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D8D8D8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728</Words>
  <Application>Microsoft Office PowerPoint</Application>
  <PresentationFormat>On-screen Show (4:3)</PresentationFormat>
  <Paragraphs>140</Paragraphs>
  <Slides>23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Paper</vt:lpstr>
      <vt:lpstr>Civic</vt:lpstr>
      <vt:lpstr>Econ 247</vt:lpstr>
      <vt:lpstr>Overview</vt:lpstr>
      <vt:lpstr>Examples</vt:lpstr>
      <vt:lpstr>Rationales for public policy</vt:lpstr>
      <vt:lpstr>Other Rationales for public policy</vt:lpstr>
      <vt:lpstr>Rationales for public policy</vt:lpstr>
      <vt:lpstr>Economic Systems, Resource Allocation, and Social Well-Being</vt:lpstr>
      <vt:lpstr>The Economic Problem</vt:lpstr>
      <vt:lpstr>What, How and for Whom?</vt:lpstr>
      <vt:lpstr>What, How and For Whom?</vt:lpstr>
      <vt:lpstr>What, How and For Whom?</vt:lpstr>
      <vt:lpstr>Answer</vt:lpstr>
      <vt:lpstr>Answer</vt:lpstr>
      <vt:lpstr>Answer</vt:lpstr>
      <vt:lpstr>Answer</vt:lpstr>
      <vt:lpstr>Resource Allocation in a Command Economy</vt:lpstr>
      <vt:lpstr>Resource Allocation in a Command Economy</vt:lpstr>
      <vt:lpstr>Problems of Central Planning</vt:lpstr>
      <vt:lpstr>Problems of Central Planning</vt:lpstr>
      <vt:lpstr>Resource Allocation in a Market Economy</vt:lpstr>
      <vt:lpstr>Resource Allocation in a Market Economy</vt:lpstr>
      <vt:lpstr>Market Demand and Supply</vt:lpstr>
      <vt:lpstr>Prices as Signals in a Market System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 247</dc:title>
  <dc:creator>deleteme</dc:creator>
  <cp:lastModifiedBy>deleteme</cp:lastModifiedBy>
  <cp:revision>1</cp:revision>
  <dcterms:created xsi:type="dcterms:W3CDTF">2015-01-20T16:54:42Z</dcterms:created>
  <dcterms:modified xsi:type="dcterms:W3CDTF">2015-01-20T16:57:19Z</dcterms:modified>
</cp:coreProperties>
</file>