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6"/>
  </p:notesMasterIdLst>
  <p:sldIdLst>
    <p:sldId id="256" r:id="rId2"/>
    <p:sldId id="258" r:id="rId3"/>
    <p:sldId id="259" r:id="rId4"/>
    <p:sldId id="279" r:id="rId5"/>
    <p:sldId id="280" r:id="rId6"/>
    <p:sldId id="281" r:id="rId7"/>
    <p:sldId id="285" r:id="rId8"/>
    <p:sldId id="286" r:id="rId9"/>
    <p:sldId id="288" r:id="rId10"/>
    <p:sldId id="289" r:id="rId11"/>
    <p:sldId id="291" r:id="rId12"/>
    <p:sldId id="292" r:id="rId13"/>
    <p:sldId id="293" r:id="rId14"/>
    <p:sldId id="294" r:id="rId15"/>
    <p:sldId id="295" r:id="rId16"/>
    <p:sldId id="297" r:id="rId17"/>
    <p:sldId id="303" r:id="rId18"/>
    <p:sldId id="304" r:id="rId19"/>
    <p:sldId id="307" r:id="rId20"/>
    <p:sldId id="306" r:id="rId21"/>
    <p:sldId id="308" r:id="rId22"/>
    <p:sldId id="305" r:id="rId23"/>
    <p:sldId id="301" r:id="rId24"/>
    <p:sldId id="298" r:id="rId25"/>
    <p:sldId id="296" r:id="rId26"/>
    <p:sldId id="313" r:id="rId27"/>
    <p:sldId id="314" r:id="rId28"/>
    <p:sldId id="315" r:id="rId29"/>
    <p:sldId id="309" r:id="rId30"/>
    <p:sldId id="317" r:id="rId31"/>
    <p:sldId id="310" r:id="rId32"/>
    <p:sldId id="316" r:id="rId33"/>
    <p:sldId id="311" r:id="rId34"/>
    <p:sldId id="318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74" autoAdjust="0"/>
    <p:restoredTop sz="94660"/>
  </p:normalViewPr>
  <p:slideViewPr>
    <p:cSldViewPr>
      <p:cViewPr varScale="1">
        <p:scale>
          <a:sx n="69" d="100"/>
          <a:sy n="69" d="100"/>
        </p:scale>
        <p:origin x="-15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985CD-F774-4F84-9A9D-52D48D954110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46072-7697-44A4-8222-DA60179D6AE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110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DB6C91E-F3AD-49F8-971B-5D2CEC791150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747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</a:t>
            </a:r>
          </a:p>
        </p:txBody>
      </p:sp>
      <p:sp>
        <p:nvSpPr>
          <p:cNvPr id="747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59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0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</a:t>
            </a:r>
          </a:p>
        </p:txBody>
      </p:sp>
      <p:sp>
        <p:nvSpPr>
          <p:cNvPr id="74761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2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4763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74764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66" tIns="46033" rIns="92066" bIns="46033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85A387-16B7-4135-833E-2633FDB7F373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8499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31</a:t>
            </a: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4999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0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21</a:t>
            </a:r>
          </a:p>
        </p:txBody>
      </p:sp>
      <p:sp>
        <p:nvSpPr>
          <p:cNvPr id="85001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2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5003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85004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66" tIns="46033" rIns="92066" bIns="46033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8127E9-CDED-4B85-8A86-E2ABF6660897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8601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31</a:t>
            </a:r>
          </a:p>
        </p:txBody>
      </p:sp>
      <p:sp>
        <p:nvSpPr>
          <p:cNvPr id="8602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3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4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21</a:t>
            </a:r>
          </a:p>
        </p:txBody>
      </p:sp>
      <p:sp>
        <p:nvSpPr>
          <p:cNvPr id="86025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6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6027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86028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66" tIns="46033" rIns="92066" bIns="46033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D84065-FFD8-4B7E-83D0-FDD9A4C279BB}" type="slidenum">
              <a:rPr lang="en-US"/>
              <a:pPr/>
              <a:t>3</a:t>
            </a:fld>
            <a:endParaRPr lang="en-US"/>
          </a:p>
        </p:txBody>
      </p:sp>
      <p:sp>
        <p:nvSpPr>
          <p:cNvPr id="28774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4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3</a:t>
            </a:r>
          </a:p>
        </p:txBody>
      </p:sp>
      <p:sp>
        <p:nvSpPr>
          <p:cNvPr id="28774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4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50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51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3</a:t>
            </a:r>
          </a:p>
        </p:txBody>
      </p:sp>
      <p:sp>
        <p:nvSpPr>
          <p:cNvPr id="287752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53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754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28775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657784-BDFC-47E7-BFBD-27CB5D597530}" type="slidenum">
              <a:rPr lang="en-US"/>
              <a:pPr/>
              <a:t>5</a:t>
            </a:fld>
            <a:endParaRPr lang="en-US"/>
          </a:p>
        </p:txBody>
      </p:sp>
      <p:sp>
        <p:nvSpPr>
          <p:cNvPr id="289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4</a:t>
            </a:r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4</a:t>
            </a:r>
          </a:p>
        </p:txBody>
      </p:sp>
      <p:sp>
        <p:nvSpPr>
          <p:cNvPr id="28980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80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802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2898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657784-BDFC-47E7-BFBD-27CB5D597530}" type="slidenum">
              <a:rPr lang="en-US"/>
              <a:pPr/>
              <a:t>6</a:t>
            </a:fld>
            <a:endParaRPr lang="en-US"/>
          </a:p>
        </p:txBody>
      </p:sp>
      <p:sp>
        <p:nvSpPr>
          <p:cNvPr id="289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4</a:t>
            </a:r>
          </a:p>
        </p:txBody>
      </p:sp>
      <p:sp>
        <p:nvSpPr>
          <p:cNvPr id="289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8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799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4</a:t>
            </a:r>
          </a:p>
        </p:txBody>
      </p:sp>
      <p:sp>
        <p:nvSpPr>
          <p:cNvPr id="289800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801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9802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28980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6ED04F-C343-4094-A001-B9A6FFFF4869}" type="slidenum">
              <a:rPr lang="en-US"/>
              <a:pPr/>
              <a:t>7</a:t>
            </a:fld>
            <a:endParaRPr lang="en-US"/>
          </a:p>
        </p:txBody>
      </p:sp>
      <p:sp>
        <p:nvSpPr>
          <p:cNvPr id="301058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59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</a:t>
            </a:r>
          </a:p>
        </p:txBody>
      </p:sp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3010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6ED04F-C343-4094-A001-B9A6FFFF4869}" type="slidenum">
              <a:rPr lang="en-US"/>
              <a:pPr/>
              <a:t>11</a:t>
            </a:fld>
            <a:endParaRPr lang="en-US"/>
          </a:p>
        </p:txBody>
      </p:sp>
      <p:sp>
        <p:nvSpPr>
          <p:cNvPr id="301058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59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</a:t>
            </a:r>
          </a:p>
        </p:txBody>
      </p:sp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3010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6ED04F-C343-4094-A001-B9A6FFFF4869}" type="slidenum">
              <a:rPr lang="en-US"/>
              <a:pPr/>
              <a:t>14</a:t>
            </a:fld>
            <a:endParaRPr lang="en-US"/>
          </a:p>
        </p:txBody>
      </p:sp>
      <p:sp>
        <p:nvSpPr>
          <p:cNvPr id="301058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59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</a:t>
            </a:r>
          </a:p>
        </p:txBody>
      </p:sp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3010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6ED04F-C343-4094-A001-B9A6FFFF4869}" type="slidenum">
              <a:rPr lang="en-US"/>
              <a:pPr/>
              <a:t>15</a:t>
            </a:fld>
            <a:endParaRPr lang="en-US"/>
          </a:p>
        </p:txBody>
      </p:sp>
      <p:sp>
        <p:nvSpPr>
          <p:cNvPr id="301058" name="Rectangle 2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59" name="Rectangle 3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</a:t>
            </a:r>
          </a:p>
        </p:txBody>
      </p:sp>
      <p:sp>
        <p:nvSpPr>
          <p:cNvPr id="301060" name="Rectangle 4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1" name="Rectangle 5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10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301063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 lIns="92066" tIns="46033" rIns="92066" bIns="46033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25094E-B378-4763-B30E-54FE67C6EDD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8397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29</a:t>
            </a:r>
          </a:p>
        </p:txBody>
      </p:sp>
      <p:sp>
        <p:nvSpPr>
          <p:cNvPr id="8397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5" name="Rectangle 6"/>
          <p:cNvSpPr>
            <a:spLocks noChangeArrowheads="1"/>
          </p:cNvSpPr>
          <p:nvPr/>
        </p:nvSpPr>
        <p:spPr bwMode="auto">
          <a:xfrm>
            <a:off x="3884613" y="0"/>
            <a:ext cx="2973387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6" name="Rectangle 7"/>
          <p:cNvSpPr>
            <a:spLocks noChangeArrowheads="1"/>
          </p:cNvSpPr>
          <p:nvPr/>
        </p:nvSpPr>
        <p:spPr bwMode="auto">
          <a:xfrm>
            <a:off x="3884613" y="8685213"/>
            <a:ext cx="2973387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49" tIns="0" rIns="19049" bIns="0" anchor="b"/>
          <a:lstStyle/>
          <a:p>
            <a:pPr algn="r" eaLnBrk="0" hangingPunct="0"/>
            <a:r>
              <a:rPr lang="en-US" sz="1000" i="1" u="none">
                <a:latin typeface="Times New Roman" pitchFamily="18" charset="0"/>
              </a:rPr>
              <a:t>20</a:t>
            </a:r>
          </a:p>
        </p:txBody>
      </p:sp>
      <p:sp>
        <p:nvSpPr>
          <p:cNvPr id="83977" name="Rectangle 8"/>
          <p:cNvSpPr>
            <a:spLocks noChangeArrowheads="1"/>
          </p:cNvSpPr>
          <p:nvPr/>
        </p:nvSpPr>
        <p:spPr bwMode="auto">
          <a:xfrm>
            <a:off x="-1588" y="8685213"/>
            <a:ext cx="2971801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8" name="Rectangle 9"/>
          <p:cNvSpPr>
            <a:spLocks noChangeArrowheads="1"/>
          </p:cNvSpPr>
          <p:nvPr/>
        </p:nvSpPr>
        <p:spPr bwMode="auto">
          <a:xfrm>
            <a:off x="-1588" y="0"/>
            <a:ext cx="2971801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3979" name="Rectangle 10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/>
        </p:spPr>
      </p:sp>
      <p:sp>
        <p:nvSpPr>
          <p:cNvPr id="83980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2066" tIns="46033" rIns="92066" bIns="46033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1/25/2015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1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4" Type="http://schemas.openxmlformats.org/officeDocument/2006/relationships/image" Target="../media/image13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4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>
                <a:solidFill>
                  <a:schemeClr val="tx2">
                    <a:lumMod val="50000"/>
                  </a:schemeClr>
                </a:solidFill>
                <a:latin typeface="Arial Narrow" pitchFamily="34" charset="0"/>
              </a:rPr>
              <a:t>Government Control of Prices in Mixed Systems</a:t>
            </a:r>
          </a:p>
        </p:txBody>
      </p:sp>
      <p:pic>
        <p:nvPicPr>
          <p:cNvPr id="1028" name="Picture 4" descr="C:\Documents and Settings\rahmed\Local Settings\Temporary Internet Files\Content.IE5\9ARR8AAO\MCBD05078_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85299" y="4038600"/>
            <a:ext cx="2658701" cy="248366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rahmed\Local Settings\Temporary Internet Files\Content.IE5\WA3ZNTO4\MCj020250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99656"/>
            <a:ext cx="6019800" cy="6297846"/>
          </a:xfrm>
          <a:prstGeom prst="rect">
            <a:avLst/>
          </a:prstGeom>
          <a:noFill/>
        </p:spPr>
      </p:pic>
      <p:sp>
        <p:nvSpPr>
          <p:cNvPr id="302121" name="Rectangle 41"/>
          <p:cNvSpPr>
            <a:spLocks noGrp="1" noChangeArrowheads="1"/>
          </p:cNvSpPr>
          <p:nvPr>
            <p:ph type="title"/>
          </p:nvPr>
        </p:nvSpPr>
        <p:spPr>
          <a:xfrm>
            <a:off x="152400" y="-152400"/>
            <a:ext cx="7772400" cy="1143000"/>
          </a:xfrm>
          <a:noFill/>
          <a:ln/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2">
                    <a:lumMod val="10000"/>
                  </a:schemeClr>
                </a:solidFill>
                <a:latin typeface="Adobe Caslon Pro Bold" pitchFamily="18" charset="0"/>
              </a:rPr>
              <a:t>Equilibrium</a:t>
            </a:r>
            <a:endParaRPr lang="en-US" sz="4400" dirty="0">
              <a:solidFill>
                <a:schemeClr val="bg2">
                  <a:lumMod val="10000"/>
                </a:schemeClr>
              </a:solidFill>
              <a:latin typeface="Adobe Caslon Pro Bold" pitchFamily="18" charset="0"/>
            </a:endParaRP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3F6F9"/>
          </a:solidFill>
          <a:ln w="22383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2F4F8"/>
          </a:solidFill>
          <a:ln w="2047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1F4F7"/>
          </a:solidFill>
          <a:ln w="1841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8" name="Rectangle 8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0F2F5"/>
          </a:solidFill>
          <a:ln w="16351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9" name="Rectangle 9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EF1F4"/>
          </a:solidFill>
          <a:ln w="14287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1" name="Rectangle 11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2" name="Rectangle 12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9EBF0"/>
          </a:solidFill>
          <a:ln w="6191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5" name="Rectangle 15"/>
          <p:cNvSpPr>
            <a:spLocks noChangeArrowheads="1"/>
          </p:cNvSpPr>
          <p:nvPr/>
        </p:nvSpPr>
        <p:spPr bwMode="auto">
          <a:xfrm>
            <a:off x="5031192" y="1892300"/>
            <a:ext cx="3492409" cy="4251325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6" name="Rectangle 16"/>
          <p:cNvSpPr>
            <a:spLocks noChangeArrowheads="1"/>
          </p:cNvSpPr>
          <p:nvPr/>
        </p:nvSpPr>
        <p:spPr bwMode="auto">
          <a:xfrm>
            <a:off x="4966336" y="1789113"/>
            <a:ext cx="3644263" cy="4251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7" name="Freeform 17"/>
          <p:cNvSpPr>
            <a:spLocks/>
          </p:cNvSpPr>
          <p:nvPr/>
        </p:nvSpPr>
        <p:spPr bwMode="auto">
          <a:xfrm>
            <a:off x="4953000" y="1789113"/>
            <a:ext cx="3690381" cy="4251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678"/>
              </a:cxn>
              <a:cxn ang="0">
                <a:pos x="2945" y="2678"/>
              </a:cxn>
            </a:cxnLst>
            <a:rect l="0" t="0" r="r" b="b"/>
            <a:pathLst>
              <a:path w="2945" h="2678">
                <a:moveTo>
                  <a:pt x="0" y="0"/>
                </a:moveTo>
                <a:lnTo>
                  <a:pt x="0" y="2678"/>
                </a:lnTo>
                <a:lnTo>
                  <a:pt x="2945" y="2678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100" name="Rectangle 20"/>
          <p:cNvSpPr>
            <a:spLocks noChangeArrowheads="1"/>
          </p:cNvSpPr>
          <p:nvPr/>
        </p:nvSpPr>
        <p:spPr bwMode="auto">
          <a:xfrm>
            <a:off x="7950177" y="6089650"/>
            <a:ext cx="11938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Quantity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02102" name="Rectangle 22"/>
          <p:cNvSpPr>
            <a:spLocks noChangeArrowheads="1"/>
          </p:cNvSpPr>
          <p:nvPr/>
        </p:nvSpPr>
        <p:spPr bwMode="auto">
          <a:xfrm>
            <a:off x="4876800" y="6096000"/>
            <a:ext cx="1817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02109" name="Rectangle 29"/>
          <p:cNvSpPr>
            <a:spLocks noChangeArrowheads="1"/>
          </p:cNvSpPr>
          <p:nvPr/>
        </p:nvSpPr>
        <p:spPr bwMode="auto">
          <a:xfrm>
            <a:off x="5029200" y="1871990"/>
            <a:ext cx="6365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Rent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9" name="Rectangle 5"/>
          <p:cNvSpPr txBox="1">
            <a:spLocks noChangeArrowheads="1"/>
          </p:cNvSpPr>
          <p:nvPr/>
        </p:nvSpPr>
        <p:spPr>
          <a:xfrm>
            <a:off x="381000" y="1600200"/>
            <a:ext cx="4038600" cy="472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increase in demand results in a higher rental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price and an increase in quantity supplied of rental apartments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baseline="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In the long run, new housing units are constructed as investment in housing </a:t>
            </a: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becomes more profitable and </a:t>
            </a:r>
            <a:r>
              <a:rPr lang="en-US" sz="2800" baseline="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the supply shifts right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6400800" y="2438400"/>
            <a:ext cx="1284766" cy="3505200"/>
            <a:chOff x="1662" y="1937"/>
            <a:chExt cx="2658" cy="1186"/>
          </a:xfrm>
        </p:grpSpPr>
        <p:sp>
          <p:nvSpPr>
            <p:cNvPr id="25" name="Line 30"/>
            <p:cNvSpPr>
              <a:spLocks noChangeShapeType="1"/>
            </p:cNvSpPr>
            <p:nvPr/>
          </p:nvSpPr>
          <p:spPr bwMode="auto">
            <a:xfrm flipV="1">
              <a:off x="1662" y="2029"/>
              <a:ext cx="2237" cy="1094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31"/>
            <p:cNvSpPr>
              <a:spLocks noChangeArrowheads="1"/>
            </p:cNvSpPr>
            <p:nvPr/>
          </p:nvSpPr>
          <p:spPr bwMode="auto">
            <a:xfrm>
              <a:off x="3925" y="1937"/>
              <a:ext cx="395" cy="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S1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24" name="Group 32"/>
          <p:cNvGrpSpPr>
            <a:grpSpLocks/>
          </p:cNvGrpSpPr>
          <p:nvPr/>
        </p:nvGrpSpPr>
        <p:grpSpPr bwMode="auto">
          <a:xfrm>
            <a:off x="6248400" y="2781300"/>
            <a:ext cx="1914890" cy="3204400"/>
            <a:chOff x="1792" y="1977"/>
            <a:chExt cx="2090" cy="1685"/>
          </a:xfrm>
        </p:grpSpPr>
        <p:sp>
          <p:nvSpPr>
            <p:cNvPr id="27" name="Line 33"/>
            <p:cNvSpPr>
              <a:spLocks noChangeShapeType="1"/>
            </p:cNvSpPr>
            <p:nvPr/>
          </p:nvSpPr>
          <p:spPr bwMode="auto">
            <a:xfrm>
              <a:off x="1792" y="1977"/>
              <a:ext cx="1787" cy="1609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34"/>
            <p:cNvSpPr>
              <a:spLocks noChangeArrowheads="1"/>
            </p:cNvSpPr>
            <p:nvPr/>
          </p:nvSpPr>
          <p:spPr bwMode="auto">
            <a:xfrm>
              <a:off x="3614" y="3524"/>
              <a:ext cx="26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D1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29" name="Group 32"/>
          <p:cNvGrpSpPr>
            <a:grpSpLocks/>
          </p:cNvGrpSpPr>
          <p:nvPr/>
        </p:nvGrpSpPr>
        <p:grpSpPr bwMode="auto">
          <a:xfrm>
            <a:off x="6629400" y="2362200"/>
            <a:ext cx="1914890" cy="3204400"/>
            <a:chOff x="1792" y="1977"/>
            <a:chExt cx="2090" cy="1685"/>
          </a:xfrm>
        </p:grpSpPr>
        <p:sp>
          <p:nvSpPr>
            <p:cNvPr id="30" name="Line 33"/>
            <p:cNvSpPr>
              <a:spLocks noChangeShapeType="1"/>
            </p:cNvSpPr>
            <p:nvPr/>
          </p:nvSpPr>
          <p:spPr bwMode="auto">
            <a:xfrm>
              <a:off x="1792" y="1977"/>
              <a:ext cx="1787" cy="1609"/>
            </a:xfrm>
            <a:prstGeom prst="line">
              <a:avLst/>
            </a:prstGeom>
            <a:noFill/>
            <a:ln w="61913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Rectangle 34"/>
            <p:cNvSpPr>
              <a:spLocks noChangeArrowheads="1"/>
            </p:cNvSpPr>
            <p:nvPr/>
          </p:nvSpPr>
          <p:spPr bwMode="auto">
            <a:xfrm>
              <a:off x="3614" y="3524"/>
              <a:ext cx="268" cy="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D2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cxnSp>
        <p:nvCxnSpPr>
          <p:cNvPr id="33" name="Straight Connector 32"/>
          <p:cNvCxnSpPr/>
          <p:nvPr/>
        </p:nvCxnSpPr>
        <p:spPr>
          <a:xfrm>
            <a:off x="4953000" y="3429000"/>
            <a:ext cx="2286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953000" y="4189412"/>
            <a:ext cx="20574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Group 29"/>
          <p:cNvGrpSpPr>
            <a:grpSpLocks/>
          </p:cNvGrpSpPr>
          <p:nvPr/>
        </p:nvGrpSpPr>
        <p:grpSpPr bwMode="auto">
          <a:xfrm>
            <a:off x="6858000" y="2286000"/>
            <a:ext cx="1284766" cy="3505200"/>
            <a:chOff x="1662" y="1937"/>
            <a:chExt cx="2658" cy="1186"/>
          </a:xfrm>
        </p:grpSpPr>
        <p:sp>
          <p:nvSpPr>
            <p:cNvPr id="37" name="Line 30"/>
            <p:cNvSpPr>
              <a:spLocks noChangeShapeType="1"/>
            </p:cNvSpPr>
            <p:nvPr/>
          </p:nvSpPr>
          <p:spPr bwMode="auto">
            <a:xfrm flipV="1">
              <a:off x="1662" y="2029"/>
              <a:ext cx="2237" cy="1094"/>
            </a:xfrm>
            <a:prstGeom prst="line">
              <a:avLst/>
            </a:prstGeom>
            <a:noFill/>
            <a:ln w="61913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Rectangle 31"/>
            <p:cNvSpPr>
              <a:spLocks noChangeArrowheads="1"/>
            </p:cNvSpPr>
            <p:nvPr/>
          </p:nvSpPr>
          <p:spPr bwMode="auto">
            <a:xfrm>
              <a:off x="3925" y="1937"/>
              <a:ext cx="395" cy="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S2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cxnSp>
        <p:nvCxnSpPr>
          <p:cNvPr id="35" name="Straight Connector 34"/>
          <p:cNvCxnSpPr/>
          <p:nvPr/>
        </p:nvCxnSpPr>
        <p:spPr>
          <a:xfrm>
            <a:off x="4953000" y="3962400"/>
            <a:ext cx="2514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</a:rPr>
              <a:t>Rent Control</a:t>
            </a:r>
            <a:endParaRPr lang="en-US" sz="4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003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762000" y="1600200"/>
            <a:ext cx="4419600" cy="457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dobe Caslon Pro" pitchFamily="18" charset="0"/>
              </a:rPr>
              <a:t>Rent control was enacted before WWII, as policy makers were worried about inflation.</a:t>
            </a:r>
          </a:p>
          <a:p>
            <a:r>
              <a:rPr lang="en-US" sz="2800" dirty="0" smtClean="0">
                <a:latin typeface="Adobe Caslon Pro" pitchFamily="18" charset="0"/>
              </a:rPr>
              <a:t>After WWII, several American cities kept rent control regulations in place to keep housing affordable for low income groups</a:t>
            </a:r>
          </a:p>
          <a:p>
            <a:r>
              <a:rPr lang="en-US" sz="2800" dirty="0" smtClean="0">
                <a:latin typeface="Adobe Caslon Pro" pitchFamily="18" charset="0"/>
              </a:rPr>
              <a:t>What are the actual effects?</a:t>
            </a:r>
            <a:endParaRPr lang="en-US" sz="2800" dirty="0">
              <a:latin typeface="Adobe Caslon Pro" pitchFamily="18" charset="0"/>
            </a:endParaRPr>
          </a:p>
        </p:txBody>
      </p:sp>
      <p:pic>
        <p:nvPicPr>
          <p:cNvPr id="9" name="Picture 2" descr="C:\Documents and Settings\rahmed\Local Settings\Temporary Internet Files\Content.IE5\PH51MPFU\MCj020252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28600"/>
            <a:ext cx="3733800" cy="63812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:\Documents and Settings\rahmed\Local Settings\Temporary Internet Files\Content.IE5\WA3ZNTO4\MCj020250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99656"/>
            <a:ext cx="6019800" cy="6297846"/>
          </a:xfrm>
          <a:prstGeom prst="rect">
            <a:avLst/>
          </a:prstGeom>
          <a:noFill/>
        </p:spPr>
      </p:pic>
      <p:sp>
        <p:nvSpPr>
          <p:cNvPr id="293951" name="Rectangle 63"/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7772400" cy="1143000"/>
          </a:xfrm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Effect of Rent Control</a:t>
            </a:r>
            <a:endParaRPr lang="en-US" dirty="0"/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F3F6F9"/>
          </a:solidFill>
          <a:ln w="2270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F2F4F8"/>
          </a:solidFill>
          <a:ln w="2063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5" name="Rectangle 7"/>
          <p:cNvSpPr>
            <a:spLocks noChangeArrowheads="1"/>
          </p:cNvSpPr>
          <p:nvPr/>
        </p:nvSpPr>
        <p:spPr bwMode="auto">
          <a:xfrm>
            <a:off x="5004232" y="1790700"/>
            <a:ext cx="3993872" cy="4229100"/>
          </a:xfrm>
          <a:prstGeom prst="rect">
            <a:avLst/>
          </a:prstGeom>
          <a:solidFill>
            <a:srgbClr val="F1F4F7"/>
          </a:solidFill>
          <a:ln w="1857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6" name="Rectangle 8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F0F2F5"/>
          </a:solidFill>
          <a:ln w="165100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7" name="Rectangle 9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EF1F4"/>
          </a:solidFill>
          <a:ln w="144463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8" name="Rectangle 10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DEFF3"/>
          </a:solidFill>
          <a:ln w="12382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9" name="Rectangle 11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BEEF2"/>
          </a:solidFill>
          <a:ln w="10318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0" name="Rectangle 12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AECF1"/>
          </a:solidFill>
          <a:ln w="8255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1" name="Rectangle 13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9EBF0"/>
          </a:solidFill>
          <a:ln w="6191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2" name="Rectangle 14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3" name="Rectangle 15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4" name="Rectangle 16"/>
          <p:cNvSpPr>
            <a:spLocks noChangeArrowheads="1"/>
          </p:cNvSpPr>
          <p:nvPr/>
        </p:nvSpPr>
        <p:spPr bwMode="auto">
          <a:xfrm>
            <a:off x="4901045" y="1708150"/>
            <a:ext cx="3993872" cy="40147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6" name="Rectangle 18"/>
          <p:cNvSpPr>
            <a:spLocks noChangeArrowheads="1"/>
          </p:cNvSpPr>
          <p:nvPr/>
        </p:nvSpPr>
        <p:spPr bwMode="auto">
          <a:xfrm>
            <a:off x="8001000" y="5791200"/>
            <a:ext cx="90789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Quantity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293909" name="Rectangle 21"/>
          <p:cNvSpPr>
            <a:spLocks noChangeArrowheads="1"/>
          </p:cNvSpPr>
          <p:nvPr/>
        </p:nvSpPr>
        <p:spPr bwMode="auto">
          <a:xfrm>
            <a:off x="4678794" y="5802313"/>
            <a:ext cx="982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293910" name="Rectangle 22"/>
          <p:cNvSpPr>
            <a:spLocks noChangeArrowheads="1"/>
          </p:cNvSpPr>
          <p:nvPr/>
        </p:nvSpPr>
        <p:spPr bwMode="auto">
          <a:xfrm>
            <a:off x="4876204" y="1447800"/>
            <a:ext cx="4953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Rent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096000" y="1905000"/>
            <a:ext cx="2281335" cy="3592513"/>
            <a:chOff x="2073" y="1689"/>
            <a:chExt cx="2326" cy="1774"/>
          </a:xfrm>
        </p:grpSpPr>
        <p:sp>
          <p:nvSpPr>
            <p:cNvPr id="293914" name="Line 26"/>
            <p:cNvSpPr>
              <a:spLocks noChangeShapeType="1"/>
            </p:cNvSpPr>
            <p:nvPr/>
          </p:nvSpPr>
          <p:spPr bwMode="auto">
            <a:xfrm>
              <a:off x="2073" y="1689"/>
              <a:ext cx="1779" cy="1668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15" name="Rectangle 27"/>
            <p:cNvSpPr>
              <a:spLocks noChangeArrowheads="1"/>
            </p:cNvSpPr>
            <p:nvPr/>
          </p:nvSpPr>
          <p:spPr bwMode="auto">
            <a:xfrm>
              <a:off x="3884" y="3300"/>
              <a:ext cx="51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867400" y="1752600"/>
            <a:ext cx="1447800" cy="3535363"/>
            <a:chOff x="1879" y="1489"/>
            <a:chExt cx="2014" cy="1842"/>
          </a:xfrm>
        </p:grpSpPr>
        <p:sp>
          <p:nvSpPr>
            <p:cNvPr id="293917" name="Line 29"/>
            <p:cNvSpPr>
              <a:spLocks noChangeShapeType="1"/>
            </p:cNvSpPr>
            <p:nvPr/>
          </p:nvSpPr>
          <p:spPr bwMode="auto">
            <a:xfrm flipV="1">
              <a:off x="1879" y="1650"/>
              <a:ext cx="1804" cy="1681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18" name="Rectangle 30"/>
            <p:cNvSpPr>
              <a:spLocks noChangeArrowheads="1"/>
            </p:cNvSpPr>
            <p:nvPr/>
          </p:nvSpPr>
          <p:spPr bwMode="auto">
            <a:xfrm>
              <a:off x="3476" y="1489"/>
              <a:ext cx="41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578666" y="4365625"/>
            <a:ext cx="4146389" cy="536575"/>
            <a:chOff x="1278" y="2750"/>
            <a:chExt cx="3208" cy="338"/>
          </a:xfrm>
        </p:grpSpPr>
        <p:sp>
          <p:nvSpPr>
            <p:cNvPr id="293920" name="Line 32"/>
            <p:cNvSpPr>
              <a:spLocks noChangeShapeType="1"/>
            </p:cNvSpPr>
            <p:nvPr/>
          </p:nvSpPr>
          <p:spPr bwMode="auto">
            <a:xfrm flipH="1">
              <a:off x="1489" y="2823"/>
              <a:ext cx="2545" cy="1"/>
            </a:xfrm>
            <a:prstGeom prst="line">
              <a:avLst/>
            </a:prstGeom>
            <a:noFill/>
            <a:ln w="61913">
              <a:solidFill>
                <a:srgbClr val="E17E2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21" name="Rectangle 33"/>
            <p:cNvSpPr>
              <a:spLocks noChangeArrowheads="1"/>
            </p:cNvSpPr>
            <p:nvPr/>
          </p:nvSpPr>
          <p:spPr bwMode="auto">
            <a:xfrm>
              <a:off x="1278" y="2750"/>
              <a:ext cx="211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dirty="0" smtClean="0">
                  <a:solidFill>
                    <a:srgbClr val="000000"/>
                  </a:solidFill>
                </a:rPr>
                <a:t>400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293922" name="Rectangle 34"/>
            <p:cNvSpPr>
              <a:spLocks noChangeArrowheads="1"/>
            </p:cNvSpPr>
            <p:nvPr/>
          </p:nvSpPr>
          <p:spPr bwMode="auto">
            <a:xfrm>
              <a:off x="4083" y="2750"/>
              <a:ext cx="271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Rent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293923" name="Rectangle 35"/>
            <p:cNvSpPr>
              <a:spLocks noChangeArrowheads="1"/>
            </p:cNvSpPr>
            <p:nvPr/>
          </p:nvSpPr>
          <p:spPr bwMode="auto">
            <a:xfrm>
              <a:off x="4044" y="2923"/>
              <a:ext cx="442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Control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6317321" y="4564063"/>
            <a:ext cx="1074079" cy="396875"/>
            <a:chOff x="2437" y="2875"/>
            <a:chExt cx="831" cy="250"/>
          </a:xfrm>
        </p:grpSpPr>
        <p:sp>
          <p:nvSpPr>
            <p:cNvPr id="293925" name="Freeform 37"/>
            <p:cNvSpPr>
              <a:spLocks/>
            </p:cNvSpPr>
            <p:nvPr/>
          </p:nvSpPr>
          <p:spPr bwMode="auto">
            <a:xfrm>
              <a:off x="2437" y="2875"/>
              <a:ext cx="831" cy="91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0" y="3"/>
                </a:cxn>
                <a:cxn ang="0">
                  <a:pos x="35" y="3"/>
                </a:cxn>
                <a:cxn ang="0">
                  <a:pos x="32" y="7"/>
                </a:cxn>
                <a:cxn ang="0">
                  <a:pos x="29" y="3"/>
                </a:cxn>
                <a:cxn ang="0">
                  <a:pos x="5" y="3"/>
                </a:cxn>
                <a:cxn ang="0">
                  <a:pos x="0" y="0"/>
                </a:cxn>
              </a:cxnLst>
              <a:rect l="0" t="0" r="r" b="b"/>
              <a:pathLst>
                <a:path w="64" h="7">
                  <a:moveTo>
                    <a:pt x="64" y="0"/>
                  </a:moveTo>
                  <a:cubicBezTo>
                    <a:pt x="64" y="2"/>
                    <a:pt x="62" y="3"/>
                    <a:pt x="60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3"/>
                    <a:pt x="32" y="5"/>
                    <a:pt x="32" y="7"/>
                  </a:cubicBezTo>
                  <a:cubicBezTo>
                    <a:pt x="32" y="5"/>
                    <a:pt x="31" y="3"/>
                    <a:pt x="29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3" y="3"/>
                    <a:pt x="0" y="2"/>
                    <a:pt x="0" y="0"/>
                  </a:cubicBezTo>
                </a:path>
              </a:pathLst>
            </a:cu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26" name="Rectangle 38"/>
            <p:cNvSpPr>
              <a:spLocks noChangeArrowheads="1"/>
            </p:cNvSpPr>
            <p:nvPr/>
          </p:nvSpPr>
          <p:spPr bwMode="auto">
            <a:xfrm>
              <a:off x="2567" y="2962"/>
              <a:ext cx="554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Shortage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172200" y="4419600"/>
            <a:ext cx="140884" cy="1638300"/>
            <a:chOff x="2367" y="2784"/>
            <a:chExt cx="109" cy="1032"/>
          </a:xfrm>
        </p:grpSpPr>
        <p:sp>
          <p:nvSpPr>
            <p:cNvPr id="293928" name="Line 40"/>
            <p:cNvSpPr>
              <a:spLocks noChangeShapeType="1"/>
            </p:cNvSpPr>
            <p:nvPr/>
          </p:nvSpPr>
          <p:spPr bwMode="auto">
            <a:xfrm flipV="1">
              <a:off x="2437" y="2823"/>
              <a:ext cx="1" cy="782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29" name="Oval 41"/>
            <p:cNvSpPr>
              <a:spLocks noChangeArrowheads="1"/>
            </p:cNvSpPr>
            <p:nvPr/>
          </p:nvSpPr>
          <p:spPr bwMode="auto">
            <a:xfrm>
              <a:off x="2385" y="2784"/>
              <a:ext cx="91" cy="91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30" name="Rectangle 42"/>
            <p:cNvSpPr>
              <a:spLocks noChangeArrowheads="1"/>
            </p:cNvSpPr>
            <p:nvPr/>
          </p:nvSpPr>
          <p:spPr bwMode="auto">
            <a:xfrm>
              <a:off x="2367" y="3651"/>
              <a:ext cx="7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dirty="0" smtClean="0">
                  <a:solidFill>
                    <a:srgbClr val="000000"/>
                  </a:solidFill>
                </a:rPr>
                <a:t>9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5694640" y="6132513"/>
            <a:ext cx="716410" cy="533400"/>
            <a:chOff x="2185" y="3863"/>
            <a:chExt cx="508" cy="336"/>
          </a:xfrm>
        </p:grpSpPr>
        <p:sp>
          <p:nvSpPr>
            <p:cNvPr id="293932" name="Rectangle 44"/>
            <p:cNvSpPr>
              <a:spLocks noChangeArrowheads="1"/>
            </p:cNvSpPr>
            <p:nvPr/>
          </p:nvSpPr>
          <p:spPr bwMode="auto">
            <a:xfrm>
              <a:off x="2185" y="3863"/>
              <a:ext cx="50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Quantity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293933" name="Rectangle 45"/>
            <p:cNvSpPr>
              <a:spLocks noChangeArrowheads="1"/>
            </p:cNvSpPr>
            <p:nvPr/>
          </p:nvSpPr>
          <p:spPr bwMode="auto">
            <a:xfrm>
              <a:off x="2185" y="4036"/>
              <a:ext cx="50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supplied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7239000" y="4419600"/>
            <a:ext cx="211973" cy="1638300"/>
            <a:chOff x="3169" y="2784"/>
            <a:chExt cx="164" cy="1032"/>
          </a:xfrm>
        </p:grpSpPr>
        <p:sp>
          <p:nvSpPr>
            <p:cNvPr id="293935" name="Line 47"/>
            <p:cNvSpPr>
              <a:spLocks noChangeShapeType="1"/>
            </p:cNvSpPr>
            <p:nvPr/>
          </p:nvSpPr>
          <p:spPr bwMode="auto">
            <a:xfrm flipV="1">
              <a:off x="3294" y="2823"/>
              <a:ext cx="1" cy="782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36" name="Oval 48"/>
            <p:cNvSpPr>
              <a:spLocks noChangeArrowheads="1"/>
            </p:cNvSpPr>
            <p:nvPr/>
          </p:nvSpPr>
          <p:spPr bwMode="auto">
            <a:xfrm>
              <a:off x="3242" y="2784"/>
              <a:ext cx="91" cy="91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37" name="Rectangle 49"/>
            <p:cNvSpPr>
              <a:spLocks noChangeArrowheads="1"/>
            </p:cNvSpPr>
            <p:nvPr/>
          </p:nvSpPr>
          <p:spPr bwMode="auto">
            <a:xfrm>
              <a:off x="3169" y="3651"/>
              <a:ext cx="141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11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6918602" y="6132513"/>
            <a:ext cx="909615" cy="533400"/>
            <a:chOff x="2956" y="3863"/>
            <a:chExt cx="645" cy="336"/>
          </a:xfrm>
        </p:grpSpPr>
        <p:sp>
          <p:nvSpPr>
            <p:cNvPr id="293939" name="Rectangle 51"/>
            <p:cNvSpPr>
              <a:spLocks noChangeArrowheads="1"/>
            </p:cNvSpPr>
            <p:nvPr/>
          </p:nvSpPr>
          <p:spPr bwMode="auto">
            <a:xfrm>
              <a:off x="3026" y="3863"/>
              <a:ext cx="50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Quantity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293940" name="Rectangle 52"/>
            <p:cNvSpPr>
              <a:spLocks noChangeArrowheads="1"/>
            </p:cNvSpPr>
            <p:nvPr/>
          </p:nvSpPr>
          <p:spPr bwMode="auto">
            <a:xfrm>
              <a:off x="2956" y="4036"/>
              <a:ext cx="64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demanded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10" name="Group 57"/>
          <p:cNvGrpSpPr>
            <a:grpSpLocks/>
          </p:cNvGrpSpPr>
          <p:nvPr/>
        </p:nvGrpSpPr>
        <p:grpSpPr bwMode="auto">
          <a:xfrm>
            <a:off x="4419600" y="3048000"/>
            <a:ext cx="2362200" cy="306387"/>
            <a:chOff x="1163" y="2351"/>
            <a:chExt cx="1741" cy="165"/>
          </a:xfrm>
        </p:grpSpPr>
        <p:grpSp>
          <p:nvGrpSpPr>
            <p:cNvPr id="11" name="Group 58"/>
            <p:cNvGrpSpPr>
              <a:grpSpLocks/>
            </p:cNvGrpSpPr>
            <p:nvPr/>
          </p:nvGrpSpPr>
          <p:grpSpPr bwMode="auto">
            <a:xfrm>
              <a:off x="1489" y="2380"/>
              <a:ext cx="1415" cy="91"/>
              <a:chOff x="1489" y="2380"/>
              <a:chExt cx="1415" cy="91"/>
            </a:xfrm>
          </p:grpSpPr>
          <p:sp>
            <p:nvSpPr>
              <p:cNvPr id="293947" name="Line 59"/>
              <p:cNvSpPr>
                <a:spLocks noChangeShapeType="1"/>
              </p:cNvSpPr>
              <p:nvPr/>
            </p:nvSpPr>
            <p:spPr bwMode="auto">
              <a:xfrm flipH="1">
                <a:off x="1489" y="2432"/>
                <a:ext cx="1376" cy="1"/>
              </a:xfrm>
              <a:prstGeom prst="line">
                <a:avLst/>
              </a:prstGeom>
              <a:noFill/>
              <a:ln w="20638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48" name="Oval 60"/>
              <p:cNvSpPr>
                <a:spLocks noChangeArrowheads="1"/>
              </p:cNvSpPr>
              <p:nvPr/>
            </p:nvSpPr>
            <p:spPr bwMode="auto">
              <a:xfrm>
                <a:off x="2813" y="2380"/>
                <a:ext cx="9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3949" name="Rectangle 61"/>
            <p:cNvSpPr>
              <a:spLocks noChangeArrowheads="1"/>
            </p:cNvSpPr>
            <p:nvPr/>
          </p:nvSpPr>
          <p:spPr bwMode="auto">
            <a:xfrm>
              <a:off x="1163" y="2351"/>
              <a:ext cx="282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$500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293950" name="Freeform 62"/>
          <p:cNvSpPr>
            <a:spLocks/>
          </p:cNvSpPr>
          <p:nvPr/>
        </p:nvSpPr>
        <p:spPr bwMode="auto">
          <a:xfrm>
            <a:off x="4894695" y="1708150"/>
            <a:ext cx="3993872" cy="40147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29"/>
              </a:cxn>
              <a:cxn ang="0">
                <a:pos x="3090" y="2529"/>
              </a:cxn>
            </a:cxnLst>
            <a:rect l="0" t="0" r="r" b="b"/>
            <a:pathLst>
              <a:path w="3090" h="2529">
                <a:moveTo>
                  <a:pt x="0" y="0"/>
                </a:moveTo>
                <a:lnTo>
                  <a:pt x="0" y="2529"/>
                </a:lnTo>
                <a:lnTo>
                  <a:pt x="3090" y="2529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5"/>
          <p:cNvSpPr txBox="1">
            <a:spLocks noChangeArrowheads="1"/>
          </p:cNvSpPr>
          <p:nvPr/>
        </p:nvSpPr>
        <p:spPr>
          <a:xfrm>
            <a:off x="381000" y="1600200"/>
            <a:ext cx="4038600" cy="472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shortage results, which grows with increasing demand</a:t>
            </a: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baseline="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People are forced to delay the decision to move out of rent controlled units or to add to their living space.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 descr="C:\Documents and Settings\rahmed\Local Settings\Temporary Internet Files\Content.IE5\WA3ZNTO4\MCj020250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99656"/>
            <a:ext cx="6019800" cy="6297846"/>
          </a:xfrm>
          <a:prstGeom prst="rect">
            <a:avLst/>
          </a:prstGeom>
          <a:noFill/>
        </p:spPr>
      </p:pic>
      <p:sp>
        <p:nvSpPr>
          <p:cNvPr id="293951" name="Rectangle 63"/>
          <p:cNvSpPr>
            <a:spLocks noGrp="1" noChangeArrowheads="1"/>
          </p:cNvSpPr>
          <p:nvPr>
            <p:ph type="title"/>
          </p:nvPr>
        </p:nvSpPr>
        <p:spPr>
          <a:xfrm>
            <a:off x="76200" y="-76200"/>
            <a:ext cx="7772400" cy="1143000"/>
          </a:xfrm>
          <a:noFill/>
          <a:ln/>
        </p:spPr>
        <p:txBody>
          <a:bodyPr>
            <a:normAutofit/>
          </a:bodyPr>
          <a:lstStyle/>
          <a:p>
            <a:r>
              <a:rPr lang="en-US" dirty="0" smtClean="0"/>
              <a:t>Effect of Rent Control</a:t>
            </a:r>
            <a:endParaRPr lang="en-US" dirty="0"/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F3F6F9"/>
          </a:solidFill>
          <a:ln w="2270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F2F4F8"/>
          </a:solidFill>
          <a:ln w="2063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5" name="Rectangle 7"/>
          <p:cNvSpPr>
            <a:spLocks noChangeArrowheads="1"/>
          </p:cNvSpPr>
          <p:nvPr/>
        </p:nvSpPr>
        <p:spPr bwMode="auto">
          <a:xfrm>
            <a:off x="5004232" y="1790700"/>
            <a:ext cx="3993872" cy="4229100"/>
          </a:xfrm>
          <a:prstGeom prst="rect">
            <a:avLst/>
          </a:prstGeom>
          <a:solidFill>
            <a:srgbClr val="F1F4F7"/>
          </a:solidFill>
          <a:ln w="185738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6" name="Rectangle 8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F0F2F5"/>
          </a:solidFill>
          <a:ln w="165100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7" name="Rectangle 9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EF1F4"/>
          </a:solidFill>
          <a:ln w="144463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8" name="Rectangle 10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DEFF3"/>
          </a:solidFill>
          <a:ln w="123825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899" name="Rectangle 11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BEEF2"/>
          </a:solidFill>
          <a:ln w="10318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0" name="Rectangle 12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AECF1"/>
          </a:solidFill>
          <a:ln w="82550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1" name="Rectangle 13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9EBF0"/>
          </a:solidFill>
          <a:ln w="6191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2" name="Rectangle 14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3" name="Rectangle 15"/>
          <p:cNvSpPr>
            <a:spLocks noChangeArrowheads="1"/>
          </p:cNvSpPr>
          <p:nvPr/>
        </p:nvSpPr>
        <p:spPr bwMode="auto">
          <a:xfrm>
            <a:off x="5004232" y="1790700"/>
            <a:ext cx="3993872" cy="4035425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4" name="Rectangle 16"/>
          <p:cNvSpPr>
            <a:spLocks noChangeArrowheads="1"/>
          </p:cNvSpPr>
          <p:nvPr/>
        </p:nvSpPr>
        <p:spPr bwMode="auto">
          <a:xfrm>
            <a:off x="4901045" y="1708150"/>
            <a:ext cx="3993872" cy="40147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3906" name="Rectangle 18"/>
          <p:cNvSpPr>
            <a:spLocks noChangeArrowheads="1"/>
          </p:cNvSpPr>
          <p:nvPr/>
        </p:nvSpPr>
        <p:spPr bwMode="auto">
          <a:xfrm>
            <a:off x="8001000" y="5791200"/>
            <a:ext cx="90789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Quantity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293909" name="Rectangle 21"/>
          <p:cNvSpPr>
            <a:spLocks noChangeArrowheads="1"/>
          </p:cNvSpPr>
          <p:nvPr/>
        </p:nvSpPr>
        <p:spPr bwMode="auto">
          <a:xfrm>
            <a:off x="4678794" y="5802313"/>
            <a:ext cx="9823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293910" name="Rectangle 22"/>
          <p:cNvSpPr>
            <a:spLocks noChangeArrowheads="1"/>
          </p:cNvSpPr>
          <p:nvPr/>
        </p:nvSpPr>
        <p:spPr bwMode="auto">
          <a:xfrm>
            <a:off x="4876204" y="1447800"/>
            <a:ext cx="4953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Rent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096000" y="1905000"/>
            <a:ext cx="2281335" cy="3592513"/>
            <a:chOff x="2073" y="1689"/>
            <a:chExt cx="2326" cy="1774"/>
          </a:xfrm>
        </p:grpSpPr>
        <p:sp>
          <p:nvSpPr>
            <p:cNvPr id="293914" name="Line 26"/>
            <p:cNvSpPr>
              <a:spLocks noChangeShapeType="1"/>
            </p:cNvSpPr>
            <p:nvPr/>
          </p:nvSpPr>
          <p:spPr bwMode="auto">
            <a:xfrm>
              <a:off x="2073" y="1689"/>
              <a:ext cx="1779" cy="1668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15" name="Rectangle 27"/>
            <p:cNvSpPr>
              <a:spLocks noChangeArrowheads="1"/>
            </p:cNvSpPr>
            <p:nvPr/>
          </p:nvSpPr>
          <p:spPr bwMode="auto">
            <a:xfrm>
              <a:off x="3884" y="3300"/>
              <a:ext cx="51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5867400" y="1752600"/>
            <a:ext cx="1447800" cy="3535363"/>
            <a:chOff x="1879" y="1489"/>
            <a:chExt cx="2014" cy="1842"/>
          </a:xfrm>
        </p:grpSpPr>
        <p:sp>
          <p:nvSpPr>
            <p:cNvPr id="293917" name="Line 29"/>
            <p:cNvSpPr>
              <a:spLocks noChangeShapeType="1"/>
            </p:cNvSpPr>
            <p:nvPr/>
          </p:nvSpPr>
          <p:spPr bwMode="auto">
            <a:xfrm flipV="1">
              <a:off x="1879" y="1650"/>
              <a:ext cx="1804" cy="1681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18" name="Rectangle 30"/>
            <p:cNvSpPr>
              <a:spLocks noChangeArrowheads="1"/>
            </p:cNvSpPr>
            <p:nvPr/>
          </p:nvSpPr>
          <p:spPr bwMode="auto">
            <a:xfrm>
              <a:off x="3476" y="1489"/>
              <a:ext cx="41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4578666" y="4365625"/>
            <a:ext cx="4146389" cy="536575"/>
            <a:chOff x="1278" y="2750"/>
            <a:chExt cx="3208" cy="338"/>
          </a:xfrm>
        </p:grpSpPr>
        <p:sp>
          <p:nvSpPr>
            <p:cNvPr id="293920" name="Line 32"/>
            <p:cNvSpPr>
              <a:spLocks noChangeShapeType="1"/>
            </p:cNvSpPr>
            <p:nvPr/>
          </p:nvSpPr>
          <p:spPr bwMode="auto">
            <a:xfrm flipH="1">
              <a:off x="1489" y="2823"/>
              <a:ext cx="2545" cy="1"/>
            </a:xfrm>
            <a:prstGeom prst="line">
              <a:avLst/>
            </a:prstGeom>
            <a:noFill/>
            <a:ln w="61913">
              <a:solidFill>
                <a:srgbClr val="E17E2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21" name="Rectangle 33"/>
            <p:cNvSpPr>
              <a:spLocks noChangeArrowheads="1"/>
            </p:cNvSpPr>
            <p:nvPr/>
          </p:nvSpPr>
          <p:spPr bwMode="auto">
            <a:xfrm>
              <a:off x="1278" y="2750"/>
              <a:ext cx="211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dirty="0" smtClean="0">
                  <a:solidFill>
                    <a:srgbClr val="000000"/>
                  </a:solidFill>
                </a:rPr>
                <a:t>400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293922" name="Rectangle 34"/>
            <p:cNvSpPr>
              <a:spLocks noChangeArrowheads="1"/>
            </p:cNvSpPr>
            <p:nvPr/>
          </p:nvSpPr>
          <p:spPr bwMode="auto">
            <a:xfrm>
              <a:off x="4083" y="2750"/>
              <a:ext cx="271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Rent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293923" name="Rectangle 35"/>
            <p:cNvSpPr>
              <a:spLocks noChangeArrowheads="1"/>
            </p:cNvSpPr>
            <p:nvPr/>
          </p:nvSpPr>
          <p:spPr bwMode="auto">
            <a:xfrm>
              <a:off x="4044" y="2923"/>
              <a:ext cx="442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Control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36"/>
          <p:cNvGrpSpPr>
            <a:grpSpLocks/>
          </p:cNvGrpSpPr>
          <p:nvPr/>
        </p:nvGrpSpPr>
        <p:grpSpPr bwMode="auto">
          <a:xfrm>
            <a:off x="6317321" y="4564063"/>
            <a:ext cx="1074079" cy="396875"/>
            <a:chOff x="2437" y="2875"/>
            <a:chExt cx="831" cy="250"/>
          </a:xfrm>
        </p:grpSpPr>
        <p:sp>
          <p:nvSpPr>
            <p:cNvPr id="293925" name="Freeform 37"/>
            <p:cNvSpPr>
              <a:spLocks/>
            </p:cNvSpPr>
            <p:nvPr/>
          </p:nvSpPr>
          <p:spPr bwMode="auto">
            <a:xfrm>
              <a:off x="2437" y="2875"/>
              <a:ext cx="831" cy="91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0" y="3"/>
                </a:cxn>
                <a:cxn ang="0">
                  <a:pos x="35" y="3"/>
                </a:cxn>
                <a:cxn ang="0">
                  <a:pos x="32" y="7"/>
                </a:cxn>
                <a:cxn ang="0">
                  <a:pos x="29" y="3"/>
                </a:cxn>
                <a:cxn ang="0">
                  <a:pos x="5" y="3"/>
                </a:cxn>
                <a:cxn ang="0">
                  <a:pos x="0" y="0"/>
                </a:cxn>
              </a:cxnLst>
              <a:rect l="0" t="0" r="r" b="b"/>
              <a:pathLst>
                <a:path w="64" h="7">
                  <a:moveTo>
                    <a:pt x="64" y="0"/>
                  </a:moveTo>
                  <a:cubicBezTo>
                    <a:pt x="64" y="2"/>
                    <a:pt x="62" y="3"/>
                    <a:pt x="60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3"/>
                    <a:pt x="32" y="5"/>
                    <a:pt x="32" y="7"/>
                  </a:cubicBezTo>
                  <a:cubicBezTo>
                    <a:pt x="32" y="5"/>
                    <a:pt x="31" y="3"/>
                    <a:pt x="29" y="3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3" y="3"/>
                    <a:pt x="0" y="2"/>
                    <a:pt x="0" y="0"/>
                  </a:cubicBezTo>
                </a:path>
              </a:pathLst>
            </a:custGeom>
            <a:noFill/>
            <a:ln w="20638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26" name="Rectangle 38"/>
            <p:cNvSpPr>
              <a:spLocks noChangeArrowheads="1"/>
            </p:cNvSpPr>
            <p:nvPr/>
          </p:nvSpPr>
          <p:spPr bwMode="auto">
            <a:xfrm>
              <a:off x="2567" y="2962"/>
              <a:ext cx="554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Shortage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6172200" y="4419600"/>
            <a:ext cx="140884" cy="1638300"/>
            <a:chOff x="2367" y="2784"/>
            <a:chExt cx="109" cy="1032"/>
          </a:xfrm>
        </p:grpSpPr>
        <p:sp>
          <p:nvSpPr>
            <p:cNvPr id="293928" name="Line 40"/>
            <p:cNvSpPr>
              <a:spLocks noChangeShapeType="1"/>
            </p:cNvSpPr>
            <p:nvPr/>
          </p:nvSpPr>
          <p:spPr bwMode="auto">
            <a:xfrm flipV="1">
              <a:off x="2437" y="2823"/>
              <a:ext cx="1" cy="782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29" name="Oval 41"/>
            <p:cNvSpPr>
              <a:spLocks noChangeArrowheads="1"/>
            </p:cNvSpPr>
            <p:nvPr/>
          </p:nvSpPr>
          <p:spPr bwMode="auto">
            <a:xfrm>
              <a:off x="2385" y="2784"/>
              <a:ext cx="91" cy="91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30" name="Rectangle 42"/>
            <p:cNvSpPr>
              <a:spLocks noChangeArrowheads="1"/>
            </p:cNvSpPr>
            <p:nvPr/>
          </p:nvSpPr>
          <p:spPr bwMode="auto">
            <a:xfrm>
              <a:off x="2367" y="3651"/>
              <a:ext cx="7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dirty="0" smtClean="0">
                  <a:solidFill>
                    <a:srgbClr val="000000"/>
                  </a:solidFill>
                </a:rPr>
                <a:t>9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7" name="Group 43"/>
          <p:cNvGrpSpPr>
            <a:grpSpLocks/>
          </p:cNvGrpSpPr>
          <p:nvPr/>
        </p:nvGrpSpPr>
        <p:grpSpPr bwMode="auto">
          <a:xfrm>
            <a:off x="5694640" y="6132513"/>
            <a:ext cx="716410" cy="533400"/>
            <a:chOff x="2185" y="3863"/>
            <a:chExt cx="508" cy="336"/>
          </a:xfrm>
        </p:grpSpPr>
        <p:sp>
          <p:nvSpPr>
            <p:cNvPr id="293932" name="Rectangle 44"/>
            <p:cNvSpPr>
              <a:spLocks noChangeArrowheads="1"/>
            </p:cNvSpPr>
            <p:nvPr/>
          </p:nvSpPr>
          <p:spPr bwMode="auto">
            <a:xfrm>
              <a:off x="2185" y="3863"/>
              <a:ext cx="50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Quantity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293933" name="Rectangle 45"/>
            <p:cNvSpPr>
              <a:spLocks noChangeArrowheads="1"/>
            </p:cNvSpPr>
            <p:nvPr/>
          </p:nvSpPr>
          <p:spPr bwMode="auto">
            <a:xfrm>
              <a:off x="2185" y="4036"/>
              <a:ext cx="50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supplied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7239000" y="4419600"/>
            <a:ext cx="211973" cy="1638300"/>
            <a:chOff x="3169" y="2784"/>
            <a:chExt cx="164" cy="1032"/>
          </a:xfrm>
        </p:grpSpPr>
        <p:sp>
          <p:nvSpPr>
            <p:cNvPr id="293935" name="Line 47"/>
            <p:cNvSpPr>
              <a:spLocks noChangeShapeType="1"/>
            </p:cNvSpPr>
            <p:nvPr/>
          </p:nvSpPr>
          <p:spPr bwMode="auto">
            <a:xfrm flipV="1">
              <a:off x="3294" y="2823"/>
              <a:ext cx="1" cy="782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36" name="Oval 48"/>
            <p:cNvSpPr>
              <a:spLocks noChangeArrowheads="1"/>
            </p:cNvSpPr>
            <p:nvPr/>
          </p:nvSpPr>
          <p:spPr bwMode="auto">
            <a:xfrm>
              <a:off x="3242" y="2784"/>
              <a:ext cx="91" cy="91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3937" name="Rectangle 49"/>
            <p:cNvSpPr>
              <a:spLocks noChangeArrowheads="1"/>
            </p:cNvSpPr>
            <p:nvPr/>
          </p:nvSpPr>
          <p:spPr bwMode="auto">
            <a:xfrm>
              <a:off x="3169" y="3651"/>
              <a:ext cx="141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11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9" name="Group 50"/>
          <p:cNvGrpSpPr>
            <a:grpSpLocks/>
          </p:cNvGrpSpPr>
          <p:nvPr/>
        </p:nvGrpSpPr>
        <p:grpSpPr bwMode="auto">
          <a:xfrm>
            <a:off x="6918602" y="6132513"/>
            <a:ext cx="909615" cy="533400"/>
            <a:chOff x="2956" y="3863"/>
            <a:chExt cx="645" cy="336"/>
          </a:xfrm>
        </p:grpSpPr>
        <p:sp>
          <p:nvSpPr>
            <p:cNvPr id="293939" name="Rectangle 51"/>
            <p:cNvSpPr>
              <a:spLocks noChangeArrowheads="1"/>
            </p:cNvSpPr>
            <p:nvPr/>
          </p:nvSpPr>
          <p:spPr bwMode="auto">
            <a:xfrm>
              <a:off x="3026" y="3863"/>
              <a:ext cx="50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Quantity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293940" name="Rectangle 52"/>
            <p:cNvSpPr>
              <a:spLocks noChangeArrowheads="1"/>
            </p:cNvSpPr>
            <p:nvPr/>
          </p:nvSpPr>
          <p:spPr bwMode="auto">
            <a:xfrm>
              <a:off x="2956" y="4036"/>
              <a:ext cx="645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demanded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10" name="Group 57"/>
          <p:cNvGrpSpPr>
            <a:grpSpLocks/>
          </p:cNvGrpSpPr>
          <p:nvPr/>
        </p:nvGrpSpPr>
        <p:grpSpPr bwMode="auto">
          <a:xfrm>
            <a:off x="4419600" y="3048000"/>
            <a:ext cx="2362200" cy="306387"/>
            <a:chOff x="1163" y="2351"/>
            <a:chExt cx="1741" cy="165"/>
          </a:xfrm>
        </p:grpSpPr>
        <p:grpSp>
          <p:nvGrpSpPr>
            <p:cNvPr id="11" name="Group 58"/>
            <p:cNvGrpSpPr>
              <a:grpSpLocks/>
            </p:cNvGrpSpPr>
            <p:nvPr/>
          </p:nvGrpSpPr>
          <p:grpSpPr bwMode="auto">
            <a:xfrm>
              <a:off x="1489" y="2380"/>
              <a:ext cx="1415" cy="91"/>
              <a:chOff x="1489" y="2380"/>
              <a:chExt cx="1415" cy="91"/>
            </a:xfrm>
          </p:grpSpPr>
          <p:sp>
            <p:nvSpPr>
              <p:cNvPr id="293947" name="Line 59"/>
              <p:cNvSpPr>
                <a:spLocks noChangeShapeType="1"/>
              </p:cNvSpPr>
              <p:nvPr/>
            </p:nvSpPr>
            <p:spPr bwMode="auto">
              <a:xfrm flipH="1">
                <a:off x="1489" y="2432"/>
                <a:ext cx="1376" cy="1"/>
              </a:xfrm>
              <a:prstGeom prst="line">
                <a:avLst/>
              </a:prstGeom>
              <a:noFill/>
              <a:ln w="20638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3948" name="Oval 60"/>
              <p:cNvSpPr>
                <a:spLocks noChangeArrowheads="1"/>
              </p:cNvSpPr>
              <p:nvPr/>
            </p:nvSpPr>
            <p:spPr bwMode="auto">
              <a:xfrm>
                <a:off x="2813" y="2380"/>
                <a:ext cx="91" cy="91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93949" name="Rectangle 61"/>
            <p:cNvSpPr>
              <a:spLocks noChangeArrowheads="1"/>
            </p:cNvSpPr>
            <p:nvPr/>
          </p:nvSpPr>
          <p:spPr bwMode="auto">
            <a:xfrm>
              <a:off x="1163" y="2351"/>
              <a:ext cx="282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$500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293950" name="Freeform 62"/>
          <p:cNvSpPr>
            <a:spLocks/>
          </p:cNvSpPr>
          <p:nvPr/>
        </p:nvSpPr>
        <p:spPr bwMode="auto">
          <a:xfrm>
            <a:off x="4894695" y="1708150"/>
            <a:ext cx="3993872" cy="40147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529"/>
              </a:cxn>
              <a:cxn ang="0">
                <a:pos x="3090" y="2529"/>
              </a:cxn>
            </a:cxnLst>
            <a:rect l="0" t="0" r="r" b="b"/>
            <a:pathLst>
              <a:path w="3090" h="2529">
                <a:moveTo>
                  <a:pt x="0" y="0"/>
                </a:moveTo>
                <a:lnTo>
                  <a:pt x="0" y="2529"/>
                </a:lnTo>
                <a:lnTo>
                  <a:pt x="3090" y="2529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8" name="Rectangle 5"/>
          <p:cNvSpPr txBox="1">
            <a:spLocks noChangeArrowheads="1"/>
          </p:cNvSpPr>
          <p:nvPr/>
        </p:nvSpPr>
        <p:spPr>
          <a:xfrm>
            <a:off x="304800" y="1600200"/>
            <a:ext cx="4191000" cy="472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Rent is not low for everyone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Since a rent higher than $400 is illegal, the market cannot work to allocate the housing units among people</a:t>
            </a:r>
            <a:r>
              <a:rPr lang="en-US" sz="2800" baseline="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Illegal payments to landlords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Rent is higher in non rent controlled areas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smtClean="0"/>
              <a:t>Long Run Effects</a:t>
            </a:r>
            <a:endParaRPr lang="en-US" sz="4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0003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1371600"/>
            <a:ext cx="4419600" cy="457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dobe Caslon Pro" pitchFamily="18" charset="0"/>
              </a:rPr>
              <a:t>No incentives to construct new housing units as it becomes less profitable</a:t>
            </a:r>
          </a:p>
          <a:p>
            <a:r>
              <a:rPr lang="en-US" sz="2800" dirty="0" smtClean="0">
                <a:latin typeface="Adobe Caslon Pro" pitchFamily="18" charset="0"/>
              </a:rPr>
              <a:t>Housing supply shrinks in the long run as some home builders exit the market</a:t>
            </a:r>
          </a:p>
          <a:p>
            <a:r>
              <a:rPr lang="en-US" sz="2800" dirty="0" smtClean="0">
                <a:latin typeface="Adobe Caslon Pro" pitchFamily="18" charset="0"/>
              </a:rPr>
              <a:t>Fewer rent controlled housing units which contributes to homelessness</a:t>
            </a:r>
            <a:endParaRPr lang="en-US" sz="2800" dirty="0">
              <a:latin typeface="Adobe Caslon Pro" pitchFamily="18" charset="0"/>
            </a:endParaRPr>
          </a:p>
        </p:txBody>
      </p:sp>
      <p:pic>
        <p:nvPicPr>
          <p:cNvPr id="9" name="Picture 2" descr="C:\Documents and Settings\rahmed\Local Settings\Temporary Internet Files\Content.IE5\PH51MPFU\MCj020252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28600"/>
            <a:ext cx="3733800" cy="63812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/>
              <a:t>Long Run Effects</a:t>
            </a:r>
            <a:endParaRPr lang="en-US" sz="4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0003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1371600"/>
            <a:ext cx="4419600" cy="4572000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Adobe Caslon Pro" pitchFamily="18" charset="0"/>
              </a:rPr>
              <a:t>Housing quality deteriorates as landlords have less incentives to maintain them</a:t>
            </a:r>
          </a:p>
          <a:p>
            <a:r>
              <a:rPr lang="en-US" sz="2800" dirty="0" smtClean="0">
                <a:latin typeface="Adobe Caslon Pro" pitchFamily="18" charset="0"/>
              </a:rPr>
              <a:t>Resource misallocation occurs as goods of value are underprovided since the price is not allowed to reflect housing value.</a:t>
            </a:r>
            <a:endParaRPr lang="en-US" sz="2800" dirty="0">
              <a:latin typeface="Adobe Caslon Pro" pitchFamily="18" charset="0"/>
            </a:endParaRPr>
          </a:p>
        </p:txBody>
      </p:sp>
      <p:pic>
        <p:nvPicPr>
          <p:cNvPr id="9" name="Picture 2" descr="C:\Documents and Settings\rahmed\Local Settings\Temporary Internet Files\Content.IE5\PH51MPFU\MCj020252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28600"/>
            <a:ext cx="3733800" cy="63812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Minimum Wage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5562600" cy="4572000"/>
          </a:xfrm>
        </p:spPr>
        <p:txBody>
          <a:bodyPr/>
          <a:lstStyle/>
          <a:p>
            <a:r>
              <a:rPr lang="en-US" dirty="0" smtClean="0"/>
              <a:t>Setting a minimum hourly wage is seen as a way to preserve a certain level of income for those at the end of the income scale</a:t>
            </a:r>
          </a:p>
          <a:p>
            <a:r>
              <a:rPr lang="en-US" dirty="0" smtClean="0"/>
              <a:t>Questions:</a:t>
            </a:r>
          </a:p>
          <a:p>
            <a:pPr lvl="1"/>
            <a:r>
              <a:rPr lang="en-US" dirty="0" smtClean="0"/>
              <a:t>Do all workers benefit from the minimum wage?</a:t>
            </a:r>
          </a:p>
          <a:p>
            <a:pPr lvl="1"/>
            <a:r>
              <a:rPr lang="en-US" dirty="0" smtClean="0"/>
              <a:t>What are the consequences on the labor market?</a:t>
            </a:r>
          </a:p>
          <a:p>
            <a:pPr lvl="1"/>
            <a:r>
              <a:rPr lang="en-US" dirty="0" smtClean="0"/>
              <a:t>How does the minimum wage affect poverty?</a:t>
            </a:r>
          </a:p>
          <a:p>
            <a:endParaRPr lang="en-US" dirty="0"/>
          </a:p>
        </p:txBody>
      </p:sp>
      <p:pic>
        <p:nvPicPr>
          <p:cNvPr id="4" name="Picture 6" descr="C:\Documents and Settings\rahmed\Local Settings\Temporary Internet Files\Content.IE5\6SFLI1IC\MCj028998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810000"/>
            <a:ext cx="2286000" cy="247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21" name="Picture 9" descr="C:\Documents and Settings\rahmed\Local Settings\Temporary Internet Files\Content.IE5\R4S8TCI2\MCj041277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21057"/>
            <a:ext cx="8915400" cy="6736943"/>
          </a:xfrm>
          <a:prstGeom prst="rect">
            <a:avLst/>
          </a:prstGeom>
          <a:noFill/>
        </p:spPr>
      </p:pic>
      <p:sp>
        <p:nvSpPr>
          <p:cNvPr id="59394" name="Rectangle 4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Labor Demand</a:t>
            </a:r>
          </a:p>
        </p:txBody>
      </p:sp>
      <p:sp>
        <p:nvSpPr>
          <p:cNvPr id="59395" name="Rectangle 5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F3F6F9"/>
          </a:solidFill>
          <a:ln w="2397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6" name="Rectangle 6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F2F4F8"/>
          </a:solidFill>
          <a:ln w="2190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7" name="Rectangle 7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F1F4F7"/>
          </a:solidFill>
          <a:ln w="1968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8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F0F2F5"/>
          </a:solidFill>
          <a:ln w="1746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Rectangle 9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EF1F4"/>
          </a:solidFill>
          <a:ln w="152400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Rectangle 10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DEFF3"/>
          </a:solidFill>
          <a:ln w="1317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Rectangle 11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BEEF2"/>
          </a:solidFill>
          <a:ln w="1095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2" name="Rectangle 12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AECF1"/>
          </a:solidFill>
          <a:ln w="8731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Rectangle 13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9EBF0"/>
          </a:solidFill>
          <a:ln w="650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4" name="Rectangle 14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7EAEF"/>
          </a:solidFill>
          <a:ln w="4445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Rectangle 15"/>
          <p:cNvSpPr>
            <a:spLocks noChangeArrowheads="1"/>
          </p:cNvSpPr>
          <p:nvPr/>
        </p:nvSpPr>
        <p:spPr bwMode="auto">
          <a:xfrm>
            <a:off x="5138738" y="2012950"/>
            <a:ext cx="3863974" cy="4244975"/>
          </a:xfrm>
          <a:prstGeom prst="rect">
            <a:avLst/>
          </a:prstGeom>
          <a:solidFill>
            <a:srgbClr val="E6E9EF"/>
          </a:solidFill>
          <a:ln w="22225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Rectangle 16"/>
          <p:cNvSpPr>
            <a:spLocks noChangeArrowheads="1"/>
          </p:cNvSpPr>
          <p:nvPr/>
        </p:nvSpPr>
        <p:spPr bwMode="auto">
          <a:xfrm>
            <a:off x="5029201" y="1905000"/>
            <a:ext cx="3863974" cy="4264025"/>
          </a:xfrm>
          <a:prstGeom prst="rect">
            <a:avLst/>
          </a:prstGeom>
          <a:solidFill>
            <a:schemeClr val="accent6">
              <a:lumMod val="5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7" name="Rectangle 17"/>
          <p:cNvSpPr>
            <a:spLocks noChangeArrowheads="1"/>
          </p:cNvSpPr>
          <p:nvPr/>
        </p:nvSpPr>
        <p:spPr bwMode="auto">
          <a:xfrm>
            <a:off x="7772400" y="6191250"/>
            <a:ext cx="1219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>
                <a:solidFill>
                  <a:srgbClr val="000000"/>
                </a:solidFill>
              </a:rPr>
              <a:t>Quantity of</a:t>
            </a:r>
          </a:p>
          <a:p>
            <a:pPr eaLnBrk="0" hangingPunct="0"/>
            <a:r>
              <a:rPr lang="en-US" sz="1700" b="1" u="none" dirty="0">
                <a:solidFill>
                  <a:srgbClr val="000000"/>
                </a:solidFill>
              </a:rPr>
              <a:t>Labor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59408" name="Rectangle 18"/>
          <p:cNvSpPr>
            <a:spLocks noChangeArrowheads="1"/>
          </p:cNvSpPr>
          <p:nvPr/>
        </p:nvSpPr>
        <p:spPr bwMode="auto">
          <a:xfrm rot="16200000">
            <a:off x="4433960" y="2195440"/>
            <a:ext cx="69009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r" eaLnBrk="0" hangingPunct="0"/>
            <a:r>
              <a:rPr lang="en-US" sz="1700" b="1" u="none" dirty="0">
                <a:solidFill>
                  <a:srgbClr val="000000"/>
                </a:solidFill>
              </a:rPr>
              <a:t>Wage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056684" y="3157538"/>
            <a:ext cx="3370952" cy="2962275"/>
            <a:chOff x="1421" y="1689"/>
            <a:chExt cx="2858" cy="1866"/>
          </a:xfrm>
        </p:grpSpPr>
        <p:sp>
          <p:nvSpPr>
            <p:cNvPr id="59426" name="Rectangle 27"/>
            <p:cNvSpPr>
              <a:spLocks noChangeArrowheads="1"/>
            </p:cNvSpPr>
            <p:nvPr/>
          </p:nvSpPr>
          <p:spPr bwMode="auto">
            <a:xfrm>
              <a:off x="3750" y="3225"/>
              <a:ext cx="529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>
                  <a:solidFill>
                    <a:srgbClr val="FFC000"/>
                  </a:solidFill>
                </a:rPr>
                <a:t>Labor</a:t>
              </a:r>
            </a:p>
            <a:p>
              <a:pPr eaLnBrk="0" hangingPunct="0"/>
              <a:r>
                <a:rPr lang="en-US" sz="1700" u="none" dirty="0">
                  <a:solidFill>
                    <a:srgbClr val="FFC000"/>
                  </a:solidFill>
                </a:rPr>
                <a:t>demand</a:t>
              </a:r>
              <a:endParaRPr lang="en-US" sz="2400" u="none" dirty="0">
                <a:solidFill>
                  <a:srgbClr val="FFC000"/>
                </a:solidFill>
                <a:latin typeface="Times New Roman" pitchFamily="18" charset="0"/>
              </a:endParaRPr>
            </a:p>
          </p:txBody>
        </p:sp>
        <p:sp>
          <p:nvSpPr>
            <p:cNvPr id="59427" name="Line 28"/>
            <p:cNvSpPr>
              <a:spLocks noChangeShapeType="1"/>
            </p:cNvSpPr>
            <p:nvPr/>
          </p:nvSpPr>
          <p:spPr bwMode="auto">
            <a:xfrm flipH="1" flipV="1">
              <a:off x="1421" y="1689"/>
              <a:ext cx="2286" cy="1722"/>
            </a:xfrm>
            <a:prstGeom prst="line">
              <a:avLst/>
            </a:prstGeom>
            <a:noFill/>
            <a:ln w="65088">
              <a:solidFill>
                <a:srgbClr val="FFC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9416" name="Freeform 41"/>
          <p:cNvSpPr>
            <a:spLocks/>
          </p:cNvSpPr>
          <p:nvPr/>
        </p:nvSpPr>
        <p:spPr bwMode="auto">
          <a:xfrm>
            <a:off x="5029201" y="1905000"/>
            <a:ext cx="3863974" cy="4264025"/>
          </a:xfrm>
          <a:custGeom>
            <a:avLst/>
            <a:gdLst>
              <a:gd name="T0" fmla="*/ 0 w 3276"/>
              <a:gd name="T1" fmla="*/ 0 h 2686"/>
              <a:gd name="T2" fmla="*/ 0 w 3276"/>
              <a:gd name="T3" fmla="*/ 2147483647 h 2686"/>
              <a:gd name="T4" fmla="*/ 2147483647 w 3276"/>
              <a:gd name="T5" fmla="*/ 2147483647 h 2686"/>
              <a:gd name="T6" fmla="*/ 0 60000 65536"/>
              <a:gd name="T7" fmla="*/ 0 60000 65536"/>
              <a:gd name="T8" fmla="*/ 0 60000 65536"/>
              <a:gd name="T9" fmla="*/ 0 w 3276"/>
              <a:gd name="T10" fmla="*/ 0 h 2686"/>
              <a:gd name="T11" fmla="*/ 3276 w 3276"/>
              <a:gd name="T12" fmla="*/ 2686 h 26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" h="2686">
                <a:moveTo>
                  <a:pt x="0" y="0"/>
                </a:moveTo>
                <a:lnTo>
                  <a:pt x="0" y="2686"/>
                </a:lnTo>
                <a:lnTo>
                  <a:pt x="3276" y="2686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8600" y="1752600"/>
            <a:ext cx="4343400" cy="21336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Demand for labor is downward sloping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/>
              <a:t>Demand for labor is a derived demand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C:\Documents and Settings\rahmed\Local Settings\Temporary Internet Files\Content.IE5\R4S8TCI2\MCj041277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21057"/>
            <a:ext cx="9067800" cy="673694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Deriving Labor Demand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76200" y="1447800"/>
            <a:ext cx="3886200" cy="4572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When an additional worker is hired, production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increases and thus the total revenue of the firm increases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baseline="0" dirty="0" smtClean="0"/>
              <a:t>This</a:t>
            </a:r>
            <a:r>
              <a:rPr lang="en-US" sz="2800" dirty="0" smtClean="0"/>
              <a:t> increase in revenue is called the </a:t>
            </a:r>
            <a:r>
              <a:rPr lang="en-US" sz="2800" i="1" dirty="0" smtClean="0">
                <a:solidFill>
                  <a:srgbClr val="C00000"/>
                </a:solidFill>
                <a:latin typeface="Adobe Caslon Pro" pitchFamily="18" charset="0"/>
              </a:rPr>
              <a:t>marginal revenue product</a:t>
            </a:r>
            <a:r>
              <a:rPr lang="en-US" sz="2800" dirty="0" smtClean="0"/>
              <a:t>, which is the marginal benefit of hiring that worker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495800" y="1295400"/>
          <a:ext cx="4495800" cy="533908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{16D9F66E-5EB9-4882-86FB-DCBF35E3C3E4}</a:tableStyleId>
              </a:tblPr>
              <a:tblGrid>
                <a:gridCol w="838200"/>
                <a:gridCol w="1295400"/>
                <a:gridCol w="1238250"/>
                <a:gridCol w="1123950"/>
              </a:tblGrid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Labor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</a:p>
                    <a:p>
                      <a:pPr algn="ctr"/>
                      <a:r>
                        <a:rPr lang="en-US" dirty="0" smtClean="0"/>
                        <a:t>Product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Marginal Product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C:\Documents and Settings\rahmed\Local Settings\Temporary Internet Files\Content.IE5\R4S8TCI2\MCj041277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1057"/>
            <a:ext cx="9067800" cy="673694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762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Deriving Labor Demand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28600" y="1447800"/>
            <a:ext cx="4038600" cy="4572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additional workers are hired output increases at a decreasing rate</a:t>
            </a:r>
            <a:endParaRPr kumimoji="0" lang="en-US" sz="26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baseline="0" dirty="0" smtClean="0"/>
              <a:t>The additional output, i.e., </a:t>
            </a:r>
            <a:r>
              <a:rPr lang="en-US" sz="2800" i="1" dirty="0" smtClean="0">
                <a:solidFill>
                  <a:srgbClr val="C00000"/>
                </a:solidFill>
              </a:rPr>
              <a:t>Marginal Product, </a:t>
            </a:r>
            <a:r>
              <a:rPr lang="en-US" sz="2600" baseline="0" dirty="0" smtClean="0"/>
              <a:t>declines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/>
              <a:t>This is referred to as </a:t>
            </a:r>
            <a:r>
              <a:rPr lang="en-US" sz="2800" i="1" dirty="0" smtClean="0">
                <a:solidFill>
                  <a:srgbClr val="C00000"/>
                </a:solidFill>
              </a:rPr>
              <a:t>the law of  Diminishing Marginal Product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/>
              <a:t>Assume price= $0.5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1011067"/>
              </p:ext>
            </p:extLst>
          </p:nvPr>
        </p:nvGraphicFramePr>
        <p:xfrm>
          <a:off x="4495800" y="1295400"/>
          <a:ext cx="4495800" cy="475170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tableStyleId>{16D9F66E-5EB9-4882-86FB-DCBF35E3C3E4}</a:tableStyleId>
              </a:tblPr>
              <a:tblGrid>
                <a:gridCol w="838200"/>
                <a:gridCol w="1295400"/>
                <a:gridCol w="1238250"/>
                <a:gridCol w="1123950"/>
              </a:tblGrid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Labor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</a:p>
                    <a:p>
                      <a:pPr algn="ctr"/>
                      <a:r>
                        <a:rPr lang="en-US" dirty="0" smtClean="0"/>
                        <a:t>Product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Marginal Product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MRP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79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86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86600" y="1876485"/>
            <a:ext cx="396262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 smtClean="0"/>
          </a:p>
          <a:p>
            <a:r>
              <a:rPr lang="en-US" b="1" dirty="0" smtClean="0"/>
              <a:t>-</a:t>
            </a:r>
          </a:p>
          <a:p>
            <a:endParaRPr lang="en-US" b="1" dirty="0" smtClean="0"/>
          </a:p>
          <a:p>
            <a:r>
              <a:rPr lang="en-US" b="1" dirty="0" smtClean="0"/>
              <a:t>30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20</a:t>
            </a:r>
          </a:p>
          <a:p>
            <a:endParaRPr lang="en-US" b="1" dirty="0" smtClean="0"/>
          </a:p>
          <a:p>
            <a:r>
              <a:rPr lang="en-US" b="1" dirty="0"/>
              <a:t>1</a:t>
            </a:r>
            <a:r>
              <a:rPr lang="en-US" b="1" dirty="0" smtClean="0"/>
              <a:t>5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14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/>
              <a:t>5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/>
              <a:t>2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14338" y="1981200"/>
            <a:ext cx="45557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 smtClean="0"/>
          </a:p>
          <a:p>
            <a:r>
              <a:rPr lang="en-US" b="1" dirty="0" smtClean="0"/>
              <a:t>-</a:t>
            </a:r>
          </a:p>
          <a:p>
            <a:endParaRPr lang="en-US" b="1" dirty="0" smtClean="0"/>
          </a:p>
          <a:p>
            <a:r>
              <a:rPr lang="en-US" b="1" dirty="0" smtClean="0"/>
              <a:t>15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10</a:t>
            </a:r>
          </a:p>
          <a:p>
            <a:endParaRPr lang="en-US" b="1" dirty="0" smtClean="0"/>
          </a:p>
          <a:p>
            <a:r>
              <a:rPr lang="en-US" b="1" dirty="0"/>
              <a:t>7</a:t>
            </a:r>
            <a:r>
              <a:rPr lang="en-US" b="1" dirty="0" smtClean="0"/>
              <a:t>.5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7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2.5</a:t>
            </a: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1</a:t>
            </a:r>
            <a:endParaRPr lang="en-US" b="1" dirty="0" smtClean="0"/>
          </a:p>
          <a:p>
            <a:endParaRPr lang="en-US" b="1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dirty="0" smtClean="0">
                <a:latin typeface="Adobe Caslon Pro Bold" pitchFamily="18" charset="0"/>
              </a:rPr>
              <a:t>Supply, Demand, and Government Policies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 a free, unregulated market system, market forces establish equilibrium prices and exchange quantities.</a:t>
            </a:r>
          </a:p>
          <a:p>
            <a:pPr eaLnBrk="1" hangingPunct="1"/>
            <a:r>
              <a:rPr lang="en-US" dirty="0" smtClean="0"/>
              <a:t>Prices in mixed systems are not necessarily a response to market demand and supply</a:t>
            </a:r>
          </a:p>
          <a:p>
            <a:pPr eaLnBrk="1" hangingPunct="1"/>
            <a:r>
              <a:rPr lang="en-US" dirty="0" smtClean="0"/>
              <a:t>Sometimes the government sets a minimum or a maximum price for certain goods.  </a:t>
            </a:r>
          </a:p>
        </p:txBody>
      </p:sp>
      <p:pic>
        <p:nvPicPr>
          <p:cNvPr id="6147" name="Picture 3" descr="C:\Documents and Settings\rahmed\Local Settings\Temporary Internet Files\Content.IE5\21MLXHEQ\MCj0312094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4648200"/>
            <a:ext cx="1815084" cy="127650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C:\Documents and Settings\rahmed\Local Settings\Temporary Internet Files\Content.IE5\R4S8TCI2\MCj041277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21057"/>
            <a:ext cx="9067800" cy="673694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76200"/>
            <a:ext cx="77724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Deriving Labor Demand</a:t>
            </a:r>
            <a:endParaRPr lang="en-US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52400" y="1676400"/>
            <a:ext cx="4953000" cy="457200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Hiring an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extra worker raises the cost for the firm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noProof="0" dirty="0" smtClean="0"/>
              <a:t>The cost of hiring an extra worker is the wage, </a:t>
            </a:r>
            <a:r>
              <a:rPr lang="en-US" sz="2800" i="1" dirty="0" smtClean="0">
                <a:solidFill>
                  <a:srgbClr val="C00000"/>
                </a:solidFill>
              </a:rPr>
              <a:t>W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/>
              <a:t>The extra worker will be hired if the marginal benefit exceeds                 (or equals) the marginal                 cost of hiring him.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extra worker will be hired if: the </a:t>
            </a:r>
            <a:r>
              <a:rPr lang="en-US" sz="2800" i="1" dirty="0" smtClean="0">
                <a:solidFill>
                  <a:srgbClr val="C00000"/>
                </a:solidFill>
              </a:rPr>
              <a:t>MRP &gt;=W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9" descr="C:\Documents and Settings\rahmed\Local Settings\Temporary Internet Files\Content.IE5\R4S8TCI2\MCj041277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21057"/>
            <a:ext cx="9220200" cy="6736943"/>
          </a:xfrm>
          <a:prstGeom prst="rect">
            <a:avLst/>
          </a:prstGeom>
          <a:noFill/>
        </p:spPr>
      </p:pic>
      <p:sp>
        <p:nvSpPr>
          <p:cNvPr id="59394" name="Rectangle 4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7772400" cy="1143000"/>
          </a:xfrm>
          <a:noFill/>
        </p:spPr>
        <p:txBody>
          <a:bodyPr>
            <a:normAutofit/>
          </a:bodyPr>
          <a:lstStyle/>
          <a:p>
            <a:pPr eaLnBrk="1" hangingPunct="1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Labor Demand</a:t>
            </a:r>
          </a:p>
        </p:txBody>
      </p:sp>
      <p:sp>
        <p:nvSpPr>
          <p:cNvPr id="59395" name="Rectangle 5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F3F6F9"/>
          </a:solidFill>
          <a:ln w="2397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6" name="Rectangle 6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F2F4F8"/>
          </a:solidFill>
          <a:ln w="2190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7" name="Rectangle 7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F1F4F7"/>
          </a:solidFill>
          <a:ln w="1968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8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F0F2F5"/>
          </a:solidFill>
          <a:ln w="1746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Rectangle 9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EF1F4"/>
          </a:solidFill>
          <a:ln w="152400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Rectangle 10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DEFF3"/>
          </a:solidFill>
          <a:ln w="1317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Rectangle 11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BEEF2"/>
          </a:solidFill>
          <a:ln w="1095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2" name="Rectangle 12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AECF1"/>
          </a:solidFill>
          <a:ln w="8731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Rectangle 13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9EBF0"/>
          </a:solidFill>
          <a:ln w="650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4" name="Rectangle 14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7EAEF"/>
          </a:solidFill>
          <a:ln w="4445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Rectangle 15"/>
          <p:cNvSpPr>
            <a:spLocks noChangeArrowheads="1"/>
          </p:cNvSpPr>
          <p:nvPr/>
        </p:nvSpPr>
        <p:spPr bwMode="auto">
          <a:xfrm>
            <a:off x="5138738" y="1917700"/>
            <a:ext cx="3863974" cy="4244975"/>
          </a:xfrm>
          <a:prstGeom prst="rect">
            <a:avLst/>
          </a:prstGeom>
          <a:solidFill>
            <a:srgbClr val="E6E9EF"/>
          </a:solidFill>
          <a:ln w="22225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Rectangle 16"/>
          <p:cNvSpPr>
            <a:spLocks noChangeArrowheads="1"/>
          </p:cNvSpPr>
          <p:nvPr/>
        </p:nvSpPr>
        <p:spPr bwMode="auto">
          <a:xfrm>
            <a:off x="5029201" y="1809750"/>
            <a:ext cx="3863974" cy="42640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407" name="Rectangle 17"/>
          <p:cNvSpPr>
            <a:spLocks noChangeArrowheads="1"/>
          </p:cNvSpPr>
          <p:nvPr/>
        </p:nvSpPr>
        <p:spPr bwMode="auto">
          <a:xfrm>
            <a:off x="7772400" y="6334780"/>
            <a:ext cx="109927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>
                <a:solidFill>
                  <a:srgbClr val="000000"/>
                </a:solidFill>
              </a:rPr>
              <a:t>Quantity of</a:t>
            </a:r>
          </a:p>
          <a:p>
            <a:pPr eaLnBrk="0" hangingPunct="0"/>
            <a:r>
              <a:rPr lang="en-US" sz="1700" b="1" u="none" dirty="0">
                <a:solidFill>
                  <a:srgbClr val="000000"/>
                </a:solidFill>
              </a:rPr>
              <a:t>Labor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59408" name="Rectangle 18"/>
          <p:cNvSpPr>
            <a:spLocks noChangeArrowheads="1"/>
          </p:cNvSpPr>
          <p:nvPr/>
        </p:nvSpPr>
        <p:spPr bwMode="auto">
          <a:xfrm>
            <a:off x="4262910" y="1812925"/>
            <a:ext cx="69009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r"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MRP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59416" name="Freeform 41"/>
          <p:cNvSpPr>
            <a:spLocks/>
          </p:cNvSpPr>
          <p:nvPr/>
        </p:nvSpPr>
        <p:spPr bwMode="auto">
          <a:xfrm>
            <a:off x="5029201" y="1809750"/>
            <a:ext cx="3863974" cy="4264025"/>
          </a:xfrm>
          <a:custGeom>
            <a:avLst/>
            <a:gdLst>
              <a:gd name="T0" fmla="*/ 0 w 3276"/>
              <a:gd name="T1" fmla="*/ 0 h 2686"/>
              <a:gd name="T2" fmla="*/ 0 w 3276"/>
              <a:gd name="T3" fmla="*/ 2147483647 h 2686"/>
              <a:gd name="T4" fmla="*/ 2147483647 w 3276"/>
              <a:gd name="T5" fmla="*/ 2147483647 h 2686"/>
              <a:gd name="T6" fmla="*/ 0 60000 65536"/>
              <a:gd name="T7" fmla="*/ 0 60000 65536"/>
              <a:gd name="T8" fmla="*/ 0 60000 65536"/>
              <a:gd name="T9" fmla="*/ 0 w 3276"/>
              <a:gd name="T10" fmla="*/ 0 h 2686"/>
              <a:gd name="T11" fmla="*/ 3276 w 3276"/>
              <a:gd name="T12" fmla="*/ 2686 h 26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" h="2686">
                <a:moveTo>
                  <a:pt x="0" y="0"/>
                </a:moveTo>
                <a:lnTo>
                  <a:pt x="0" y="2686"/>
                </a:lnTo>
                <a:lnTo>
                  <a:pt x="3276" y="2686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8600" y="1524000"/>
            <a:ext cx="4419600" cy="4572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=2.5, How many workers will be hired?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600" dirty="0" smtClean="0"/>
              <a:t>If </a:t>
            </a:r>
            <a:r>
              <a:rPr lang="en-US" sz="2600" i="1" dirty="0" smtClean="0"/>
              <a:t>W</a:t>
            </a:r>
            <a:r>
              <a:rPr lang="en-US" sz="2600" dirty="0" smtClean="0"/>
              <a:t>=5, How many workers will be hired?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en-US" sz="2600" dirty="0" smtClean="0"/>
              <a:t>The labor demand curve is the downward sloping part of the MRP curve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5410200" y="2209800"/>
            <a:ext cx="3181082" cy="3468710"/>
          </a:xfrm>
          <a:custGeom>
            <a:avLst/>
            <a:gdLst>
              <a:gd name="connsiteX0" fmla="*/ 0 w 3181082"/>
              <a:gd name="connsiteY0" fmla="*/ 2902039 h 3468710"/>
              <a:gd name="connsiteX1" fmla="*/ 708338 w 3181082"/>
              <a:gd name="connsiteY1" fmla="*/ 94445 h 3468710"/>
              <a:gd name="connsiteX2" fmla="*/ 3181082 w 3181082"/>
              <a:gd name="connsiteY2" fmla="*/ 3468710 h 346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81082" h="3468710">
                <a:moveTo>
                  <a:pt x="0" y="2902039"/>
                </a:moveTo>
                <a:cubicBezTo>
                  <a:pt x="89079" y="1451019"/>
                  <a:pt x="178158" y="0"/>
                  <a:pt x="708338" y="94445"/>
                </a:cubicBezTo>
                <a:cubicBezTo>
                  <a:pt x="1238518" y="188890"/>
                  <a:pt x="2209800" y="1828800"/>
                  <a:pt x="3181082" y="3468710"/>
                </a:cubicBezTo>
              </a:path>
            </a:pathLst>
          </a:custGeom>
          <a:ln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029200" y="5105400"/>
            <a:ext cx="32004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7733505" y="5600700"/>
            <a:ext cx="990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4914106" y="5599906"/>
            <a:ext cx="9906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572000" y="4953000"/>
            <a:ext cx="463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2.5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5257800" y="6096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8091536" y="6096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4662536" y="39624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38" name="Straight Connector 37"/>
          <p:cNvCxnSpPr/>
          <p:nvPr/>
        </p:nvCxnSpPr>
        <p:spPr>
          <a:xfrm>
            <a:off x="5029200" y="4114800"/>
            <a:ext cx="26670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6630194" y="5104606"/>
            <a:ext cx="1981200" cy="15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467600" y="60960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5029200" y="5105400"/>
            <a:ext cx="3200400" cy="1588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029200" y="4114800"/>
            <a:ext cx="2667000" cy="1588"/>
          </a:xfrm>
          <a:prstGeom prst="line">
            <a:avLst/>
          </a:prstGeom>
          <a:ln w="38100">
            <a:solidFill>
              <a:srgbClr val="C0000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reeform 52"/>
          <p:cNvSpPr/>
          <p:nvPr/>
        </p:nvSpPr>
        <p:spPr>
          <a:xfrm>
            <a:off x="6078828" y="2287073"/>
            <a:ext cx="2485623" cy="3335628"/>
          </a:xfrm>
          <a:custGeom>
            <a:avLst/>
            <a:gdLst>
              <a:gd name="connsiteX0" fmla="*/ 0 w 2485623"/>
              <a:gd name="connsiteY0" fmla="*/ 0 h 3335628"/>
              <a:gd name="connsiteX1" fmla="*/ 785611 w 2485623"/>
              <a:gd name="connsiteY1" fmla="*/ 656823 h 3335628"/>
              <a:gd name="connsiteX2" fmla="*/ 2485623 w 2485623"/>
              <a:gd name="connsiteY2" fmla="*/ 3335628 h 333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85623" h="3335628">
                <a:moveTo>
                  <a:pt x="0" y="0"/>
                </a:moveTo>
                <a:cubicBezTo>
                  <a:pt x="185670" y="50442"/>
                  <a:pt x="371341" y="100885"/>
                  <a:pt x="785611" y="656823"/>
                </a:cubicBezTo>
                <a:cubicBezTo>
                  <a:pt x="1199881" y="1212761"/>
                  <a:pt x="1842752" y="2274194"/>
                  <a:pt x="2485623" y="3335628"/>
                </a:cubicBezTo>
              </a:path>
            </a:pathLst>
          </a:cu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8173003" y="4535269"/>
            <a:ext cx="8947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Labor </a:t>
            </a:r>
          </a:p>
          <a:p>
            <a:r>
              <a:rPr lang="en-US" dirty="0" smtClean="0"/>
              <a:t>Demand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uiExpand="1" build="allAtOnce"/>
      <p:bldP spid="53" grpId="0" animBg="1"/>
      <p:bldP spid="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76200"/>
            <a:ext cx="7772400" cy="1143000"/>
          </a:xfrm>
        </p:spPr>
        <p:txBody>
          <a:bodyPr/>
          <a:lstStyle/>
          <a:p>
            <a:r>
              <a:rPr lang="en-US" dirty="0" smtClean="0"/>
              <a:t>Labor Supply</a:t>
            </a:r>
            <a:endParaRPr lang="en-US" dirty="0"/>
          </a:p>
        </p:txBody>
      </p:sp>
      <p:pic>
        <p:nvPicPr>
          <p:cNvPr id="40962" name="Picture 2" descr="C:\Documents and Settings\rahmed\Local Settings\Temporary Internet Files\Content.IE5\L3K9TK9D\MCj0411025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9800" y="1344853"/>
            <a:ext cx="2971800" cy="5208347"/>
          </a:xfrm>
          <a:prstGeom prst="rect">
            <a:avLst/>
          </a:prstGeom>
          <a:noFill/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295400"/>
            <a:ext cx="5638800" cy="457200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What will happen to</a:t>
            </a:r>
            <a:r>
              <a:rPr kumimoji="0" lang="en-US" sz="32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the number of hours worked as the wage rate increases?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Time allocate between work and leisure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Substitution effect: work more consume less leisure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Income effect: higher income leads to consuming more leisure and working less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0" y="5943600"/>
            <a:ext cx="7925759" cy="58477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General Conclusion: Labor supply is upward sloping</a:t>
            </a:r>
            <a:endParaRPr lang="en-US" sz="32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How the Minimum Wage Affects the Labor Market</a:t>
            </a:r>
          </a:p>
        </p:txBody>
      </p:sp>
      <p:sp>
        <p:nvSpPr>
          <p:cNvPr id="59395" name="Rectangle 5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3F6F9"/>
          </a:solidFill>
          <a:ln w="2397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6" name="Rectangle 6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2F4F8"/>
          </a:solidFill>
          <a:ln w="2190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7" name="Rectangle 7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1F4F7"/>
          </a:solidFill>
          <a:ln w="1968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8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0F2F5"/>
          </a:solidFill>
          <a:ln w="1746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Rectangle 9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EF1F4"/>
          </a:solidFill>
          <a:ln w="152400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Rectangle 10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DEFF3"/>
          </a:solidFill>
          <a:ln w="1317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Rectangle 11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BEEF2"/>
          </a:solidFill>
          <a:ln w="1095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2" name="Rectangle 12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AECF1"/>
          </a:solidFill>
          <a:ln w="8731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Rectangle 13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9EBF0"/>
          </a:solidFill>
          <a:ln w="650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4" name="Rectangle 14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7EAEF"/>
          </a:solidFill>
          <a:ln w="4445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Rectangle 15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6E9EF"/>
          </a:solidFill>
          <a:ln w="22225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Rectangle 16"/>
          <p:cNvSpPr>
            <a:spLocks noChangeArrowheads="1"/>
          </p:cNvSpPr>
          <p:nvPr/>
        </p:nvSpPr>
        <p:spPr bwMode="auto">
          <a:xfrm>
            <a:off x="2043113" y="1428750"/>
            <a:ext cx="5200650" cy="42640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7" name="Rectangle 17"/>
          <p:cNvSpPr>
            <a:spLocks noChangeArrowheads="1"/>
          </p:cNvSpPr>
          <p:nvPr/>
        </p:nvSpPr>
        <p:spPr bwMode="auto">
          <a:xfrm>
            <a:off x="6102350" y="5795963"/>
            <a:ext cx="11398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 of</a:t>
            </a:r>
          </a:p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Labor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08" name="Rectangle 18"/>
          <p:cNvSpPr>
            <a:spLocks noChangeArrowheads="1"/>
          </p:cNvSpPr>
          <p:nvPr/>
        </p:nvSpPr>
        <p:spPr bwMode="auto">
          <a:xfrm>
            <a:off x="1398588" y="1431925"/>
            <a:ext cx="576262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hangingPunct="0"/>
            <a:r>
              <a:rPr lang="en-US" sz="1700" b="1" u="none">
                <a:solidFill>
                  <a:srgbClr val="000000"/>
                </a:solidFill>
              </a:rPr>
              <a:t>Wage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09" name="Rectangle 19"/>
          <p:cNvSpPr>
            <a:spLocks noChangeArrowheads="1"/>
          </p:cNvSpPr>
          <p:nvPr/>
        </p:nvSpPr>
        <p:spPr bwMode="auto">
          <a:xfrm>
            <a:off x="1905000" y="5703888"/>
            <a:ext cx="1206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654300" y="2466975"/>
            <a:ext cx="4343400" cy="2941638"/>
            <a:chOff x="1672" y="1554"/>
            <a:chExt cx="2736" cy="1853"/>
          </a:xfrm>
        </p:grpSpPr>
        <p:sp>
          <p:nvSpPr>
            <p:cNvPr id="59430" name="Line 21"/>
            <p:cNvSpPr>
              <a:spLocks noChangeShapeType="1"/>
            </p:cNvSpPr>
            <p:nvPr/>
          </p:nvSpPr>
          <p:spPr bwMode="auto">
            <a:xfrm flipV="1">
              <a:off x="1672" y="1685"/>
              <a:ext cx="2286" cy="1722"/>
            </a:xfrm>
            <a:prstGeom prst="line">
              <a:avLst/>
            </a:prstGeom>
            <a:noFill/>
            <a:ln w="6508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31" name="Rectangle 22"/>
            <p:cNvSpPr>
              <a:spLocks noChangeArrowheads="1"/>
            </p:cNvSpPr>
            <p:nvPr/>
          </p:nvSpPr>
          <p:spPr bwMode="auto">
            <a:xfrm>
              <a:off x="3991" y="1554"/>
              <a:ext cx="417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Labor</a:t>
              </a:r>
            </a:p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87738" y="2819400"/>
            <a:ext cx="1562100" cy="687388"/>
            <a:chOff x="2197" y="1776"/>
            <a:chExt cx="984" cy="433"/>
          </a:xfrm>
        </p:grpSpPr>
        <p:sp>
          <p:nvSpPr>
            <p:cNvPr id="59428" name="Freeform 24"/>
            <p:cNvSpPr>
              <a:spLocks/>
            </p:cNvSpPr>
            <p:nvPr/>
          </p:nvSpPr>
          <p:spPr bwMode="auto">
            <a:xfrm>
              <a:off x="2237" y="2112"/>
              <a:ext cx="908" cy="97"/>
            </a:xfrm>
            <a:custGeom>
              <a:avLst/>
              <a:gdLst>
                <a:gd name="T0" fmla="*/ 12492 w 66"/>
                <a:gd name="T1" fmla="*/ 1344 h 7"/>
                <a:gd name="T2" fmla="*/ 11543 w 66"/>
                <a:gd name="T3" fmla="*/ 582 h 7"/>
                <a:gd name="T4" fmla="*/ 6810 w 66"/>
                <a:gd name="T5" fmla="*/ 582 h 7"/>
                <a:gd name="T6" fmla="*/ 6246 w 66"/>
                <a:gd name="T7" fmla="*/ 0 h 7"/>
                <a:gd name="T8" fmla="*/ 5489 w 66"/>
                <a:gd name="T9" fmla="*/ 582 h 7"/>
                <a:gd name="T10" fmla="*/ 757 w 66"/>
                <a:gd name="T11" fmla="*/ 582 h 7"/>
                <a:gd name="T12" fmla="*/ 0 w 66"/>
                <a:gd name="T13" fmla="*/ 1344 h 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7"/>
                <a:gd name="T23" fmla="*/ 66 w 66"/>
                <a:gd name="T24" fmla="*/ 7 h 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7">
                  <a:moveTo>
                    <a:pt x="66" y="7"/>
                  </a:moveTo>
                  <a:cubicBezTo>
                    <a:pt x="66" y="5"/>
                    <a:pt x="63" y="3"/>
                    <a:pt x="61" y="3"/>
                  </a:cubicBezTo>
                  <a:cubicBezTo>
                    <a:pt x="36" y="3"/>
                    <a:pt x="36" y="3"/>
                    <a:pt x="36" y="3"/>
                  </a:cubicBezTo>
                  <a:cubicBezTo>
                    <a:pt x="34" y="3"/>
                    <a:pt x="33" y="2"/>
                    <a:pt x="33" y="0"/>
                  </a:cubicBezTo>
                  <a:cubicBezTo>
                    <a:pt x="33" y="2"/>
                    <a:pt x="31" y="3"/>
                    <a:pt x="29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0" y="5"/>
                    <a:pt x="0" y="7"/>
                  </a:cubicBezTo>
                </a:path>
              </a:pathLst>
            </a:custGeom>
            <a:noFill/>
            <a:ln w="222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29" name="Rectangle 25"/>
            <p:cNvSpPr>
              <a:spLocks noChangeArrowheads="1"/>
            </p:cNvSpPr>
            <p:nvPr/>
          </p:nvSpPr>
          <p:spPr bwMode="auto">
            <a:xfrm>
              <a:off x="2197" y="1776"/>
              <a:ext cx="984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Labor surplus</a:t>
              </a:r>
            </a:p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(unemployment)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2255838" y="2681288"/>
            <a:ext cx="4479925" cy="2955925"/>
            <a:chOff x="1421" y="1689"/>
            <a:chExt cx="2822" cy="1862"/>
          </a:xfrm>
        </p:grpSpPr>
        <p:sp>
          <p:nvSpPr>
            <p:cNvPr id="59426" name="Rectangle 27"/>
            <p:cNvSpPr>
              <a:spLocks noChangeArrowheads="1"/>
            </p:cNvSpPr>
            <p:nvPr/>
          </p:nvSpPr>
          <p:spPr bwMode="auto">
            <a:xfrm>
              <a:off x="3750" y="3225"/>
              <a:ext cx="49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Labor</a:t>
              </a:r>
            </a:p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59427" name="Line 28"/>
            <p:cNvSpPr>
              <a:spLocks noChangeShapeType="1"/>
            </p:cNvSpPr>
            <p:nvPr/>
          </p:nvSpPr>
          <p:spPr bwMode="auto">
            <a:xfrm flipH="1" flipV="1">
              <a:off x="1421" y="1689"/>
              <a:ext cx="2286" cy="1722"/>
            </a:xfrm>
            <a:prstGeom prst="line">
              <a:avLst/>
            </a:prstGeom>
            <a:noFill/>
            <a:ln w="6508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049338" y="3389313"/>
            <a:ext cx="5341937" cy="517525"/>
            <a:chOff x="661" y="2135"/>
            <a:chExt cx="3365" cy="326"/>
          </a:xfrm>
        </p:grpSpPr>
        <p:sp>
          <p:nvSpPr>
            <p:cNvPr id="59424" name="Line 30"/>
            <p:cNvSpPr>
              <a:spLocks noChangeShapeType="1"/>
            </p:cNvSpPr>
            <p:nvPr/>
          </p:nvSpPr>
          <p:spPr bwMode="auto">
            <a:xfrm flipH="1">
              <a:off x="1287" y="2291"/>
              <a:ext cx="2739" cy="1"/>
            </a:xfrm>
            <a:prstGeom prst="line">
              <a:avLst/>
            </a:prstGeom>
            <a:noFill/>
            <a:ln w="65088">
              <a:solidFill>
                <a:srgbClr val="E17E2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25" name="Rectangle 31"/>
            <p:cNvSpPr>
              <a:spLocks noChangeArrowheads="1"/>
            </p:cNvSpPr>
            <p:nvPr/>
          </p:nvSpPr>
          <p:spPr bwMode="auto">
            <a:xfrm>
              <a:off x="661" y="2135"/>
              <a:ext cx="55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Minimum</a:t>
              </a:r>
            </a:p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wage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3005138" y="3571875"/>
            <a:ext cx="1023937" cy="2741613"/>
            <a:chOff x="1893" y="2250"/>
            <a:chExt cx="645" cy="1727"/>
          </a:xfrm>
        </p:grpSpPr>
        <p:sp>
          <p:nvSpPr>
            <p:cNvPr id="59420" name="Rectangle 33"/>
            <p:cNvSpPr>
              <a:spLocks noChangeArrowheads="1"/>
            </p:cNvSpPr>
            <p:nvPr/>
          </p:nvSpPr>
          <p:spPr bwMode="auto">
            <a:xfrm>
              <a:off x="1893" y="3651"/>
              <a:ext cx="645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Quantity</a:t>
              </a:r>
            </a:p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demanded</a:t>
              </a:r>
              <a:endParaRPr lang="en-US" sz="2400" u="none">
                <a:latin typeface="Times New Roman" pitchFamily="18" charset="0"/>
              </a:endParaRPr>
            </a:p>
          </p:txBody>
        </p:sp>
        <p:grpSp>
          <p:nvGrpSpPr>
            <p:cNvPr id="7" name="Group 34"/>
            <p:cNvGrpSpPr>
              <a:grpSpLocks/>
            </p:cNvGrpSpPr>
            <p:nvPr/>
          </p:nvGrpSpPr>
          <p:grpSpPr bwMode="auto">
            <a:xfrm>
              <a:off x="2182" y="2250"/>
              <a:ext cx="82" cy="1323"/>
              <a:chOff x="2182" y="2250"/>
              <a:chExt cx="82" cy="1323"/>
            </a:xfrm>
          </p:grpSpPr>
          <p:sp>
            <p:nvSpPr>
              <p:cNvPr id="59422" name="Line 35"/>
              <p:cNvSpPr>
                <a:spLocks noChangeShapeType="1"/>
              </p:cNvSpPr>
              <p:nvPr/>
            </p:nvSpPr>
            <p:spPr bwMode="auto">
              <a:xfrm flipV="1">
                <a:off x="2223" y="2291"/>
                <a:ext cx="1" cy="1282"/>
              </a:xfrm>
              <a:prstGeom prst="line">
                <a:avLst/>
              </a:prstGeom>
              <a:noFill/>
              <a:ln w="2222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23" name="Oval 36"/>
              <p:cNvSpPr>
                <a:spLocks noChangeArrowheads="1"/>
              </p:cNvSpPr>
              <p:nvPr/>
            </p:nvSpPr>
            <p:spPr bwMode="auto">
              <a:xfrm>
                <a:off x="2182" y="2250"/>
                <a:ext cx="82" cy="8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4605338" y="3571875"/>
            <a:ext cx="806450" cy="2741613"/>
            <a:chOff x="2901" y="2250"/>
            <a:chExt cx="508" cy="1727"/>
          </a:xfrm>
        </p:grpSpPr>
        <p:sp>
          <p:nvSpPr>
            <p:cNvPr id="59417" name="Line 38"/>
            <p:cNvSpPr>
              <a:spLocks noChangeShapeType="1"/>
            </p:cNvSpPr>
            <p:nvPr/>
          </p:nvSpPr>
          <p:spPr bwMode="auto">
            <a:xfrm flipV="1">
              <a:off x="3159" y="2291"/>
              <a:ext cx="1" cy="128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18" name="Oval 39"/>
            <p:cNvSpPr>
              <a:spLocks noChangeArrowheads="1"/>
            </p:cNvSpPr>
            <p:nvPr/>
          </p:nvSpPr>
          <p:spPr bwMode="auto">
            <a:xfrm>
              <a:off x="3118" y="2250"/>
              <a:ext cx="82" cy="8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19" name="Rectangle 40"/>
            <p:cNvSpPr>
              <a:spLocks noChangeArrowheads="1"/>
            </p:cNvSpPr>
            <p:nvPr/>
          </p:nvSpPr>
          <p:spPr bwMode="auto">
            <a:xfrm>
              <a:off x="2901" y="3651"/>
              <a:ext cx="508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Quantity</a:t>
              </a:r>
            </a:p>
            <a:p>
              <a:pPr algn="ctr" eaLnBrk="0" hangingPunct="0"/>
              <a:r>
                <a:rPr lang="en-US" sz="1700" u="none">
                  <a:solidFill>
                    <a:srgbClr val="000000"/>
                  </a:solidFill>
                </a:rPr>
                <a:t>supplied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59416" name="Freeform 41"/>
          <p:cNvSpPr>
            <a:spLocks/>
          </p:cNvSpPr>
          <p:nvPr/>
        </p:nvSpPr>
        <p:spPr bwMode="auto">
          <a:xfrm>
            <a:off x="2043113" y="1428750"/>
            <a:ext cx="5200650" cy="4264025"/>
          </a:xfrm>
          <a:custGeom>
            <a:avLst/>
            <a:gdLst>
              <a:gd name="T0" fmla="*/ 0 w 3276"/>
              <a:gd name="T1" fmla="*/ 0 h 2686"/>
              <a:gd name="T2" fmla="*/ 0 w 3276"/>
              <a:gd name="T3" fmla="*/ 2147483647 h 2686"/>
              <a:gd name="T4" fmla="*/ 2147483647 w 3276"/>
              <a:gd name="T5" fmla="*/ 2147483647 h 2686"/>
              <a:gd name="T6" fmla="*/ 0 60000 65536"/>
              <a:gd name="T7" fmla="*/ 0 60000 65536"/>
              <a:gd name="T8" fmla="*/ 0 60000 65536"/>
              <a:gd name="T9" fmla="*/ 0 w 3276"/>
              <a:gd name="T10" fmla="*/ 0 h 2686"/>
              <a:gd name="T11" fmla="*/ 3276 w 3276"/>
              <a:gd name="T12" fmla="*/ 2686 h 26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" h="2686">
                <a:moveTo>
                  <a:pt x="0" y="0"/>
                </a:moveTo>
                <a:lnTo>
                  <a:pt x="0" y="2686"/>
                </a:lnTo>
                <a:lnTo>
                  <a:pt x="3276" y="2686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0" name="Group 27"/>
          <p:cNvGrpSpPr>
            <a:grpSpLocks/>
          </p:cNvGrpSpPr>
          <p:nvPr/>
        </p:nvGrpSpPr>
        <p:grpSpPr bwMode="auto">
          <a:xfrm>
            <a:off x="922337" y="3962400"/>
            <a:ext cx="3435350" cy="1676400"/>
            <a:chOff x="424" y="2549"/>
            <a:chExt cx="2164" cy="1056"/>
          </a:xfrm>
        </p:grpSpPr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424" y="2549"/>
              <a:ext cx="673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700" u="none" dirty="0">
                  <a:solidFill>
                    <a:srgbClr val="000000"/>
                  </a:solidFill>
                </a:rPr>
                <a:t>Equilibrium</a:t>
              </a:r>
            </a:p>
            <a:p>
              <a:pPr algn="r" eaLnBrk="0" hangingPunct="0"/>
              <a:r>
                <a:rPr lang="en-US" sz="1700" u="none" dirty="0">
                  <a:solidFill>
                    <a:srgbClr val="000000"/>
                  </a:solidFill>
                </a:rPr>
                <a:t>wage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grpSp>
          <p:nvGrpSpPr>
            <p:cNvPr id="43" name="Group 30"/>
            <p:cNvGrpSpPr>
              <a:grpSpLocks/>
            </p:cNvGrpSpPr>
            <p:nvPr/>
          </p:nvGrpSpPr>
          <p:grpSpPr bwMode="auto">
            <a:xfrm>
              <a:off x="1143" y="2677"/>
              <a:ext cx="1445" cy="928"/>
              <a:chOff x="1143" y="2677"/>
              <a:chExt cx="1445" cy="928"/>
            </a:xfrm>
          </p:grpSpPr>
          <p:sp>
            <p:nvSpPr>
              <p:cNvPr id="44" name="Freeform 31"/>
              <p:cNvSpPr>
                <a:spLocks/>
              </p:cNvSpPr>
              <p:nvPr/>
            </p:nvSpPr>
            <p:spPr bwMode="auto">
              <a:xfrm>
                <a:off x="1143" y="2718"/>
                <a:ext cx="1404" cy="887"/>
              </a:xfrm>
              <a:custGeom>
                <a:avLst/>
                <a:gdLst>
                  <a:gd name="T0" fmla="*/ 1404 w 1404"/>
                  <a:gd name="T1" fmla="*/ 855 h 855"/>
                  <a:gd name="T2" fmla="*/ 1404 w 1404"/>
                  <a:gd name="T3" fmla="*/ 0 h 855"/>
                  <a:gd name="T4" fmla="*/ 0 w 1404"/>
                  <a:gd name="T5" fmla="*/ 0 h 855"/>
                  <a:gd name="T6" fmla="*/ 0 60000 65536"/>
                  <a:gd name="T7" fmla="*/ 0 60000 65536"/>
                  <a:gd name="T8" fmla="*/ 0 60000 65536"/>
                  <a:gd name="T9" fmla="*/ 0 w 1404"/>
                  <a:gd name="T10" fmla="*/ 0 h 855"/>
                  <a:gd name="T11" fmla="*/ 1404 w 1404"/>
                  <a:gd name="T12" fmla="*/ 855 h 85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04" h="855">
                    <a:moveTo>
                      <a:pt x="1404" y="855"/>
                    </a:moveTo>
                    <a:lnTo>
                      <a:pt x="1404" y="0"/>
                    </a:lnTo>
                    <a:lnTo>
                      <a:pt x="0" y="0"/>
                    </a:lnTo>
                  </a:path>
                </a:pathLst>
              </a:custGeom>
              <a:noFill/>
              <a:ln w="2222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Oval 32"/>
              <p:cNvSpPr>
                <a:spLocks noChangeArrowheads="1"/>
              </p:cNvSpPr>
              <p:nvPr/>
            </p:nvSpPr>
            <p:spPr bwMode="auto">
              <a:xfrm>
                <a:off x="2506" y="2677"/>
                <a:ext cx="82" cy="8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5257800" cy="4572000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The minimum wage results in an increase in the quantity supplied of workers and a decline in the quantity demanded.</a:t>
            </a:r>
          </a:p>
          <a:p>
            <a:r>
              <a:rPr lang="en-US" dirty="0" smtClean="0"/>
              <a:t>Unemployment results as workers    who are willing to work at the          min wage are more than the              jobs offered</a:t>
            </a:r>
          </a:p>
          <a:p>
            <a:endParaRPr lang="en-US" dirty="0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 the Minimum Wage Affects the Labor Market</a:t>
            </a:r>
          </a:p>
        </p:txBody>
      </p:sp>
      <p:pic>
        <p:nvPicPr>
          <p:cNvPr id="5" name="Picture 4" descr="http://skorcareer.com.my/blog/wp-content/uploads/2008/04/minimum-w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44768" y="3124200"/>
            <a:ext cx="3346832" cy="350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Who gets to work at the minimum wage?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solidFill>
            <a:schemeClr val="bg1">
              <a:lumMod val="75000"/>
            </a:schemeClr>
          </a:solidFill>
        </p:spPr>
        <p:txBody>
          <a:bodyPr/>
          <a:lstStyle/>
          <a:p>
            <a:r>
              <a:rPr lang="en-US" dirty="0" smtClean="0"/>
              <a:t>The answer will determine the distributional impact of the policy</a:t>
            </a:r>
          </a:p>
          <a:p>
            <a:r>
              <a:rPr lang="en-US" dirty="0" smtClean="0"/>
              <a:t>Several researches suggests that employers when faced with a larger labor pool under the minimum wage law, can discriminate between workers.</a:t>
            </a:r>
          </a:p>
          <a:p>
            <a:r>
              <a:rPr lang="en-US" dirty="0" smtClean="0"/>
              <a:t>Teenagers tend to be discriminated against due to their limited training and education                                       relative to others in the pool</a:t>
            </a:r>
          </a:p>
          <a:p>
            <a:r>
              <a:rPr lang="en-US" dirty="0" smtClean="0"/>
              <a:t>Similarly for women and                                                 minorities.</a:t>
            </a:r>
            <a:endParaRPr lang="en-US" dirty="0"/>
          </a:p>
        </p:txBody>
      </p:sp>
      <p:pic>
        <p:nvPicPr>
          <p:cNvPr id="37890" name="Picture 2" descr="http://www.robrogers.com/cartoons/2003/images/052203%20Unemployment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4038601"/>
            <a:ext cx="3681442" cy="2667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TAXES</a:t>
            </a:r>
          </a:p>
        </p:txBody>
      </p:sp>
      <p:sp>
        <p:nvSpPr>
          <p:cNvPr id="62471" name="Rectangle 7"/>
          <p:cNvSpPr>
            <a:spLocks noGrp="1" noChangeArrowheads="1"/>
          </p:cNvSpPr>
          <p:nvPr>
            <p:ph sz="quarter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Governments levy taxes to :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raise revenue for public projects</a:t>
            </a:r>
          </a:p>
          <a:p>
            <a:pPr lvl="1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 market price to reduce trade in a particular good </a:t>
            </a:r>
          </a:p>
        </p:txBody>
      </p:sp>
    </p:spTree>
    <p:extLst>
      <p:ext uri="{BB962C8B-B14F-4D97-AF65-F5344CB8AC3E}">
        <p14:creationId xmlns:p14="http://schemas.microsoft.com/office/powerpoint/2010/main" val="2538472911"/>
      </p:ext>
    </p:extLst>
  </p:cSld>
  <p:clrMapOvr>
    <a:masterClrMapping/>
  </p:clrMapOvr>
  <p:transition spd="med">
    <p:zoom dir="in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Taxes Affect Market Outcomes</a:t>
            </a:r>
          </a:p>
        </p:txBody>
      </p:sp>
      <p:sp>
        <p:nvSpPr>
          <p:cNvPr id="63493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Tax incidence </a:t>
            </a:r>
          </a:p>
          <a:p>
            <a:pPr lvl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Tax incidence is the manner in which the burden of a tax is shared among participants in a market.</a:t>
            </a:r>
          </a:p>
          <a:p>
            <a:pPr lvl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Tax incidence is the study of who bears the burden of a tax. </a:t>
            </a:r>
          </a:p>
          <a:p>
            <a:pPr lvl="1"/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Taxes result in a change in market equilibrium.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70180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Taxes Affect Market Outcomes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517" name="Rectangle 5"/>
              <p:cNvSpPr>
                <a:spLocks noGrp="1" noChangeArrowheads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When a tax is imposed there are two prices of interest: </a:t>
                </a:r>
              </a:p>
              <a:p>
                <a:pPr lvl="1"/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The price that the buyers pay,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600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>
                            <a:latin typeface="Cambria Math"/>
                            <a:cs typeface="Times New Roman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. </a:t>
                </a:r>
              </a:p>
              <a:p>
                <a:pPr lvl="1"/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The price that sellers receive,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latin typeface="Cambria Math"/>
                            <a:cs typeface="Times New Roman" pitchFamily="18" charset="0"/>
                          </a:rPr>
                        </m:ctrlPr>
                      </m:sSubPr>
                      <m:e>
                        <m:r>
                          <a:rPr lang="en-US" sz="2600">
                            <a:latin typeface="Cambria Math"/>
                            <a:cs typeface="Times New Roman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>
                            <a:latin typeface="Cambria Math"/>
                            <a:cs typeface="Times New Roman" pitchFamily="18" charset="0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.</a:t>
                </a:r>
              </a:p>
              <a:p>
                <a:pPr lvl="1"/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The difference between the two is the 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tax, </a:t>
                </a:r>
                <a:r>
                  <a:rPr lang="en-US" sz="2600" i="1" dirty="0" smtClean="0">
                    <a:latin typeface="Times New Roman" pitchFamily="18" charset="0"/>
                    <a:cs typeface="Times New Roman" pitchFamily="18" charset="0"/>
                  </a:rPr>
                  <a:t>t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endParaRPr lang="en-US" sz="260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1"/>
                <a:r>
                  <a:rPr lang="en-US" sz="2600" dirty="0">
                    <a:latin typeface="Times New Roman" pitchFamily="18" charset="0"/>
                    <a:cs typeface="Times New Roman" pitchFamily="18" charset="0"/>
                  </a:rPr>
                  <a:t>Let’s first consider a tax on </a:t>
                </a:r>
                <a:r>
                  <a:rPr lang="en-US" sz="2600" dirty="0" smtClean="0">
                    <a:latin typeface="Times New Roman" pitchFamily="18" charset="0"/>
                    <a:cs typeface="Times New Roman" pitchFamily="18" charset="0"/>
                  </a:rPr>
                  <a:t>sellers.</a:t>
                </a:r>
                <a:endParaRPr lang="en-US" sz="26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4517" name="Rectangle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4"/>
                <a:stretch>
                  <a:fillRect l="-706" t="-1200" r="-7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90897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3F6F9"/>
          </a:solidFill>
          <a:ln w="22225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2F4F8"/>
          </a:solidFill>
          <a:ln w="20320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1F4F7"/>
          </a:solidFill>
          <a:ln w="18256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0F2F5"/>
          </a:solidFill>
          <a:ln w="1619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EF1F4"/>
          </a:solidFill>
          <a:ln w="1412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9EBF0"/>
          </a:solidFill>
          <a:ln w="60325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2027238" y="1206500"/>
            <a:ext cx="6399212" cy="472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7" name="Freeform 15"/>
          <p:cNvSpPr>
            <a:spLocks/>
          </p:cNvSpPr>
          <p:nvPr/>
        </p:nvSpPr>
        <p:spPr bwMode="auto">
          <a:xfrm>
            <a:off x="2027238" y="1206500"/>
            <a:ext cx="6399212" cy="4724400"/>
          </a:xfrm>
          <a:custGeom>
            <a:avLst/>
            <a:gdLst>
              <a:gd name="T0" fmla="*/ 0 w 4031"/>
              <a:gd name="T1" fmla="*/ 0 h 2976"/>
              <a:gd name="T2" fmla="*/ 0 w 4031"/>
              <a:gd name="T3" fmla="*/ 2147483647 h 2976"/>
              <a:gd name="T4" fmla="*/ 2147483647 w 4031"/>
              <a:gd name="T5" fmla="*/ 2147483647 h 2976"/>
              <a:gd name="T6" fmla="*/ 0 60000 65536"/>
              <a:gd name="T7" fmla="*/ 0 60000 65536"/>
              <a:gd name="T8" fmla="*/ 0 60000 65536"/>
              <a:gd name="T9" fmla="*/ 0 w 4031"/>
              <a:gd name="T10" fmla="*/ 0 h 2976"/>
              <a:gd name="T11" fmla="*/ 4031 w 4031"/>
              <a:gd name="T12" fmla="*/ 2976 h 2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31" h="2976">
                <a:moveTo>
                  <a:pt x="0" y="0"/>
                </a:moveTo>
                <a:lnTo>
                  <a:pt x="0" y="2976"/>
                </a:lnTo>
                <a:lnTo>
                  <a:pt x="4031" y="297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4903788" y="5910263"/>
            <a:ext cx="1587" cy="1587"/>
          </a:xfrm>
          <a:prstGeom prst="line">
            <a:avLst/>
          </a:prstGeom>
          <a:noFill/>
          <a:ln w="20638">
            <a:solidFill>
              <a:srgbClr val="60220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11" name="Rectangle 21"/>
          <p:cNvSpPr>
            <a:spLocks noChangeArrowheads="1"/>
          </p:cNvSpPr>
          <p:nvPr/>
        </p:nvSpPr>
        <p:spPr bwMode="auto">
          <a:xfrm>
            <a:off x="7323138" y="5986463"/>
            <a:ext cx="123825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12" name="Rectangle 22"/>
          <p:cNvSpPr>
            <a:spLocks noChangeArrowheads="1"/>
          </p:cNvSpPr>
          <p:nvPr/>
        </p:nvSpPr>
        <p:spPr bwMode="auto">
          <a:xfrm>
            <a:off x="6692900" y="6256338"/>
            <a:ext cx="18684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Ice-Cream Cones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13" name="Rectangle 23"/>
          <p:cNvSpPr>
            <a:spLocks noChangeArrowheads="1"/>
          </p:cNvSpPr>
          <p:nvPr/>
        </p:nvSpPr>
        <p:spPr bwMode="auto">
          <a:xfrm>
            <a:off x="1814513" y="5992813"/>
            <a:ext cx="2159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14" name="Rectangle 24"/>
          <p:cNvSpPr>
            <a:spLocks noChangeArrowheads="1"/>
          </p:cNvSpPr>
          <p:nvPr/>
        </p:nvSpPr>
        <p:spPr bwMode="auto">
          <a:xfrm>
            <a:off x="1273175" y="1158875"/>
            <a:ext cx="53022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Price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3" name="Group 32"/>
          <p:cNvGrpSpPr>
            <a:grpSpLocks/>
          </p:cNvGrpSpPr>
          <p:nvPr/>
        </p:nvGrpSpPr>
        <p:grpSpPr bwMode="auto">
          <a:xfrm>
            <a:off x="393700" y="2998788"/>
            <a:ext cx="1081088" cy="1277938"/>
            <a:chOff x="239" y="1889"/>
            <a:chExt cx="681" cy="805"/>
          </a:xfrm>
        </p:grpSpPr>
        <p:sp>
          <p:nvSpPr>
            <p:cNvPr id="59444" name="Line 33"/>
            <p:cNvSpPr>
              <a:spLocks noChangeShapeType="1"/>
            </p:cNvSpPr>
            <p:nvPr/>
          </p:nvSpPr>
          <p:spPr bwMode="auto">
            <a:xfrm flipV="1">
              <a:off x="601" y="1889"/>
              <a:ext cx="319" cy="532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45" name="Rectangle 34"/>
            <p:cNvSpPr>
              <a:spLocks noChangeArrowheads="1"/>
            </p:cNvSpPr>
            <p:nvPr/>
          </p:nvSpPr>
          <p:spPr bwMode="auto">
            <a:xfrm>
              <a:off x="241" y="2359"/>
              <a:ext cx="31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Price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59446" name="Rectangle 35"/>
            <p:cNvSpPr>
              <a:spLocks noChangeArrowheads="1"/>
            </p:cNvSpPr>
            <p:nvPr/>
          </p:nvSpPr>
          <p:spPr bwMode="auto">
            <a:xfrm>
              <a:off x="239" y="2529"/>
              <a:ext cx="514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>
                  <a:solidFill>
                    <a:srgbClr val="000000"/>
                  </a:solidFill>
                </a:rPr>
                <a:t>Sellers </a:t>
              </a:r>
              <a:r>
                <a:rPr lang="en-US" sz="1700" u="none" dirty="0" smtClean="0">
                  <a:solidFill>
                    <a:srgbClr val="000000"/>
                  </a:solidFill>
                </a:rPr>
                <a:t>get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396875" y="1493838"/>
            <a:ext cx="1304925" cy="1214437"/>
            <a:chOff x="340" y="968"/>
            <a:chExt cx="822" cy="765"/>
          </a:xfrm>
        </p:grpSpPr>
        <p:sp>
          <p:nvSpPr>
            <p:cNvPr id="59440" name="Line 48"/>
            <p:cNvSpPr>
              <a:spLocks noChangeShapeType="1"/>
            </p:cNvSpPr>
            <p:nvPr/>
          </p:nvSpPr>
          <p:spPr bwMode="auto">
            <a:xfrm>
              <a:off x="537" y="1475"/>
              <a:ext cx="482" cy="25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41" name="Rectangle 49"/>
            <p:cNvSpPr>
              <a:spLocks noChangeArrowheads="1"/>
            </p:cNvSpPr>
            <p:nvPr/>
          </p:nvSpPr>
          <p:spPr bwMode="auto">
            <a:xfrm>
              <a:off x="340" y="968"/>
              <a:ext cx="822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eaLnBrk="0" hangingPunct="0"/>
              <a:r>
                <a:rPr lang="en-US" sz="1700" u="none" dirty="0">
                  <a:solidFill>
                    <a:srgbClr val="000000"/>
                  </a:solidFill>
                </a:rPr>
                <a:t>Price </a:t>
              </a:r>
              <a:r>
                <a:rPr lang="en-US" sz="1700" u="none" dirty="0" smtClean="0">
                  <a:solidFill>
                    <a:srgbClr val="000000"/>
                  </a:solidFill>
                </a:rPr>
                <a:t>buyers pay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2290763" y="2322513"/>
            <a:ext cx="3813175" cy="2351087"/>
            <a:chOff x="1443" y="1463"/>
            <a:chExt cx="2402" cy="1481"/>
          </a:xfrm>
        </p:grpSpPr>
        <p:sp>
          <p:nvSpPr>
            <p:cNvPr id="59438" name="Line 53"/>
            <p:cNvSpPr>
              <a:spLocks noChangeShapeType="1"/>
            </p:cNvSpPr>
            <p:nvPr/>
          </p:nvSpPr>
          <p:spPr bwMode="auto">
            <a:xfrm flipH="1">
              <a:off x="1443" y="1552"/>
              <a:ext cx="2220" cy="1392"/>
            </a:xfrm>
            <a:prstGeom prst="line">
              <a:avLst/>
            </a:prstGeom>
            <a:noFill/>
            <a:ln w="60325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39" name="Rectangle 54"/>
            <p:cNvSpPr>
              <a:spLocks noChangeArrowheads="1"/>
            </p:cNvSpPr>
            <p:nvPr/>
          </p:nvSpPr>
          <p:spPr bwMode="auto">
            <a:xfrm>
              <a:off x="3705" y="1463"/>
              <a:ext cx="1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S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58" name="Group 60"/>
          <p:cNvGrpSpPr>
            <a:grpSpLocks/>
          </p:cNvGrpSpPr>
          <p:nvPr/>
        </p:nvGrpSpPr>
        <p:grpSpPr bwMode="auto">
          <a:xfrm>
            <a:off x="3706814" y="1389061"/>
            <a:ext cx="4294188" cy="3783006"/>
            <a:chOff x="2349" y="875"/>
            <a:chExt cx="2705" cy="2383"/>
          </a:xfrm>
        </p:grpSpPr>
        <p:grpSp>
          <p:nvGrpSpPr>
            <p:cNvPr id="59" name="Group 61"/>
            <p:cNvGrpSpPr>
              <a:grpSpLocks/>
            </p:cNvGrpSpPr>
            <p:nvPr/>
          </p:nvGrpSpPr>
          <p:grpSpPr bwMode="auto">
            <a:xfrm>
              <a:off x="2349" y="875"/>
              <a:ext cx="2609" cy="2383"/>
              <a:chOff x="2349" y="875"/>
              <a:chExt cx="2609" cy="2383"/>
            </a:xfrm>
          </p:grpSpPr>
          <p:sp>
            <p:nvSpPr>
              <p:cNvPr id="61" name="Line 62"/>
              <p:cNvSpPr>
                <a:spLocks noChangeShapeType="1"/>
              </p:cNvSpPr>
              <p:nvPr/>
            </p:nvSpPr>
            <p:spPr bwMode="auto">
              <a:xfrm>
                <a:off x="2349" y="875"/>
                <a:ext cx="2258" cy="2197"/>
              </a:xfrm>
              <a:prstGeom prst="line">
                <a:avLst/>
              </a:prstGeom>
              <a:noFill/>
              <a:ln w="60325">
                <a:solidFill>
                  <a:srgbClr val="004C9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Rectangle 63"/>
              <p:cNvSpPr>
                <a:spLocks noChangeArrowheads="1"/>
              </p:cNvSpPr>
              <p:nvPr/>
            </p:nvSpPr>
            <p:spPr bwMode="auto">
              <a:xfrm>
                <a:off x="4314" y="3075"/>
                <a:ext cx="64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Demand, 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sp>
          <p:nvSpPr>
            <p:cNvPr id="60" name="Rectangle 64"/>
            <p:cNvSpPr>
              <a:spLocks noChangeArrowheads="1"/>
            </p:cNvSpPr>
            <p:nvPr/>
          </p:nvSpPr>
          <p:spPr bwMode="auto">
            <a:xfrm>
              <a:off x="4907" y="3075"/>
              <a:ext cx="14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D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3" name="Group 74"/>
          <p:cNvGrpSpPr>
            <a:grpSpLocks/>
          </p:cNvGrpSpPr>
          <p:nvPr/>
        </p:nvGrpSpPr>
        <p:grpSpPr bwMode="auto">
          <a:xfrm>
            <a:off x="1516063" y="2708275"/>
            <a:ext cx="4141787" cy="3575050"/>
            <a:chOff x="955" y="1706"/>
            <a:chExt cx="2609" cy="2252"/>
          </a:xfrm>
        </p:grpSpPr>
        <p:sp>
          <p:nvSpPr>
            <p:cNvPr id="64" name="Rectangle 75"/>
            <p:cNvSpPr>
              <a:spLocks noChangeArrowheads="1"/>
            </p:cNvSpPr>
            <p:nvPr/>
          </p:nvSpPr>
          <p:spPr bwMode="auto">
            <a:xfrm>
              <a:off x="955" y="1706"/>
              <a:ext cx="32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3.00</a:t>
              </a:r>
              <a:endParaRPr lang="en-US" sz="2400" u="none">
                <a:latin typeface="Times New Roman" pitchFamily="18" charset="0"/>
              </a:endParaRPr>
            </a:p>
          </p:txBody>
        </p:sp>
        <p:grpSp>
          <p:nvGrpSpPr>
            <p:cNvPr id="65" name="Group 76"/>
            <p:cNvGrpSpPr>
              <a:grpSpLocks/>
            </p:cNvGrpSpPr>
            <p:nvPr/>
          </p:nvGrpSpPr>
          <p:grpSpPr bwMode="auto">
            <a:xfrm>
              <a:off x="1277" y="1744"/>
              <a:ext cx="2287" cy="2214"/>
              <a:chOff x="1277" y="1744"/>
              <a:chExt cx="2287" cy="2214"/>
            </a:xfrm>
          </p:grpSpPr>
          <p:sp>
            <p:nvSpPr>
              <p:cNvPr id="66" name="Freeform 77"/>
              <p:cNvSpPr>
                <a:spLocks/>
              </p:cNvSpPr>
              <p:nvPr/>
            </p:nvSpPr>
            <p:spPr bwMode="auto">
              <a:xfrm>
                <a:off x="1277" y="1795"/>
                <a:ext cx="2016" cy="1928"/>
              </a:xfrm>
              <a:custGeom>
                <a:avLst/>
                <a:gdLst>
                  <a:gd name="T0" fmla="*/ 2016 w 2016"/>
                  <a:gd name="T1" fmla="*/ 1928 h 1928"/>
                  <a:gd name="T2" fmla="*/ 2016 w 2016"/>
                  <a:gd name="T3" fmla="*/ 0 h 1928"/>
                  <a:gd name="T4" fmla="*/ 0 w 2016"/>
                  <a:gd name="T5" fmla="*/ 0 h 1928"/>
                  <a:gd name="T6" fmla="*/ 0 60000 65536"/>
                  <a:gd name="T7" fmla="*/ 0 60000 65536"/>
                  <a:gd name="T8" fmla="*/ 0 60000 65536"/>
                  <a:gd name="T9" fmla="*/ 0 w 2016"/>
                  <a:gd name="T10" fmla="*/ 0 h 1928"/>
                  <a:gd name="T11" fmla="*/ 2016 w 2016"/>
                  <a:gd name="T12" fmla="*/ 1928 h 19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16" h="1928">
                    <a:moveTo>
                      <a:pt x="2016" y="1928"/>
                    </a:moveTo>
                    <a:lnTo>
                      <a:pt x="2016" y="0"/>
                    </a:lnTo>
                    <a:lnTo>
                      <a:pt x="0" y="0"/>
                    </a:lnTo>
                  </a:path>
                </a:pathLst>
              </a:custGeom>
              <a:noFill/>
              <a:ln w="20638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Oval 78"/>
              <p:cNvSpPr>
                <a:spLocks noChangeArrowheads="1"/>
              </p:cNvSpPr>
              <p:nvPr/>
            </p:nvSpPr>
            <p:spPr bwMode="auto">
              <a:xfrm>
                <a:off x="3250" y="1744"/>
                <a:ext cx="86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Line 79"/>
              <p:cNvSpPr>
                <a:spLocks noChangeShapeType="1"/>
              </p:cNvSpPr>
              <p:nvPr/>
            </p:nvSpPr>
            <p:spPr bwMode="auto">
              <a:xfrm flipH="1">
                <a:off x="1277" y="1795"/>
                <a:ext cx="2016" cy="1"/>
              </a:xfrm>
              <a:prstGeom prst="line">
                <a:avLst/>
              </a:prstGeom>
              <a:noFill/>
              <a:ln w="20638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/>
            </p:nvSpPr>
            <p:spPr bwMode="auto">
              <a:xfrm>
                <a:off x="3274" y="3775"/>
                <a:ext cx="290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100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sp>
        <p:nvSpPr>
          <p:cNvPr id="71" name="Rectangle 86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016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A Tax on Sellers</a:t>
            </a:r>
          </a:p>
        </p:txBody>
      </p:sp>
    </p:spTree>
    <p:extLst>
      <p:ext uri="{BB962C8B-B14F-4D97-AF65-F5344CB8AC3E}">
        <p14:creationId xmlns:p14="http://schemas.microsoft.com/office/powerpoint/2010/main" val="337504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CONTROLS ON PRICES</a:t>
            </a:r>
          </a:p>
        </p:txBody>
      </p:sp>
      <p:sp>
        <p:nvSpPr>
          <p:cNvPr id="286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Are usually enacted when policymakers believe the market price is unfair to buyers or sellers.  </a:t>
            </a:r>
          </a:p>
          <a:p>
            <a:r>
              <a:rPr lang="en-US" dirty="0" smtClean="0"/>
              <a:t>Examples: price </a:t>
            </a:r>
            <a:r>
              <a:rPr lang="en-US" dirty="0"/>
              <a:t>ceilings and floors. 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3F6F9"/>
          </a:solidFill>
          <a:ln w="22225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6" name="Rectangle 4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2F4F8"/>
          </a:solidFill>
          <a:ln w="20320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7" name="Rectangle 5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1F4F7"/>
          </a:solidFill>
          <a:ln w="18256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6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0F2F5"/>
          </a:solidFill>
          <a:ln w="1619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EF1F4"/>
          </a:solidFill>
          <a:ln w="1412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Rectangle 9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Rectangle 11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9EBF0"/>
          </a:solidFill>
          <a:ln w="60325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4" name="Rectangle 12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Rectangle 13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Rectangle 14"/>
          <p:cNvSpPr>
            <a:spLocks noChangeArrowheads="1"/>
          </p:cNvSpPr>
          <p:nvPr/>
        </p:nvSpPr>
        <p:spPr bwMode="auto">
          <a:xfrm>
            <a:off x="2027238" y="1206500"/>
            <a:ext cx="6399212" cy="472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7" name="Freeform 15"/>
          <p:cNvSpPr>
            <a:spLocks/>
          </p:cNvSpPr>
          <p:nvPr/>
        </p:nvSpPr>
        <p:spPr bwMode="auto">
          <a:xfrm>
            <a:off x="2027238" y="1206500"/>
            <a:ext cx="6399212" cy="4724400"/>
          </a:xfrm>
          <a:custGeom>
            <a:avLst/>
            <a:gdLst>
              <a:gd name="T0" fmla="*/ 0 w 4031"/>
              <a:gd name="T1" fmla="*/ 0 h 2976"/>
              <a:gd name="T2" fmla="*/ 0 w 4031"/>
              <a:gd name="T3" fmla="*/ 2147483647 h 2976"/>
              <a:gd name="T4" fmla="*/ 2147483647 w 4031"/>
              <a:gd name="T5" fmla="*/ 2147483647 h 2976"/>
              <a:gd name="T6" fmla="*/ 0 60000 65536"/>
              <a:gd name="T7" fmla="*/ 0 60000 65536"/>
              <a:gd name="T8" fmla="*/ 0 60000 65536"/>
              <a:gd name="T9" fmla="*/ 0 w 4031"/>
              <a:gd name="T10" fmla="*/ 0 h 2976"/>
              <a:gd name="T11" fmla="*/ 4031 w 4031"/>
              <a:gd name="T12" fmla="*/ 2976 h 2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31" h="2976">
                <a:moveTo>
                  <a:pt x="0" y="0"/>
                </a:moveTo>
                <a:lnTo>
                  <a:pt x="0" y="2976"/>
                </a:lnTo>
                <a:lnTo>
                  <a:pt x="4031" y="297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8" name="Line 16"/>
          <p:cNvSpPr>
            <a:spLocks noChangeShapeType="1"/>
          </p:cNvSpPr>
          <p:nvPr/>
        </p:nvSpPr>
        <p:spPr bwMode="auto">
          <a:xfrm>
            <a:off x="4903788" y="5910263"/>
            <a:ext cx="1587" cy="1587"/>
          </a:xfrm>
          <a:prstGeom prst="line">
            <a:avLst/>
          </a:prstGeom>
          <a:noFill/>
          <a:ln w="20638">
            <a:solidFill>
              <a:srgbClr val="60220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8593" name="Line 17"/>
          <p:cNvSpPr>
            <a:spLocks noChangeShapeType="1"/>
          </p:cNvSpPr>
          <p:nvPr/>
        </p:nvSpPr>
        <p:spPr bwMode="auto">
          <a:xfrm rot="10800000" flipV="1">
            <a:off x="5429250" y="2305050"/>
            <a:ext cx="1588" cy="320675"/>
          </a:xfrm>
          <a:prstGeom prst="line">
            <a:avLst/>
          </a:prstGeom>
          <a:noFill/>
          <a:ln w="22225">
            <a:solidFill>
              <a:srgbClr val="000000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516063" y="3627438"/>
            <a:ext cx="2293938" cy="261937"/>
            <a:chOff x="955" y="1847"/>
            <a:chExt cx="1445" cy="165"/>
          </a:xfrm>
        </p:grpSpPr>
        <p:sp>
          <p:nvSpPr>
            <p:cNvPr id="59448" name="Line 19"/>
            <p:cNvSpPr>
              <a:spLocks noChangeShapeType="1"/>
            </p:cNvSpPr>
            <p:nvPr/>
          </p:nvSpPr>
          <p:spPr bwMode="auto">
            <a:xfrm flipH="1" flipV="1">
              <a:off x="1277" y="1923"/>
              <a:ext cx="1123" cy="6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49" name="Rectangle 20"/>
            <p:cNvSpPr>
              <a:spLocks noChangeArrowheads="1"/>
            </p:cNvSpPr>
            <p:nvPr/>
          </p:nvSpPr>
          <p:spPr bwMode="auto">
            <a:xfrm>
              <a:off x="955" y="1847"/>
              <a:ext cx="228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2.00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59411" name="Rectangle 21"/>
          <p:cNvSpPr>
            <a:spLocks noChangeArrowheads="1"/>
          </p:cNvSpPr>
          <p:nvPr/>
        </p:nvSpPr>
        <p:spPr bwMode="auto">
          <a:xfrm>
            <a:off x="7323138" y="5986463"/>
            <a:ext cx="123825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12" name="Rectangle 22"/>
          <p:cNvSpPr>
            <a:spLocks noChangeArrowheads="1"/>
          </p:cNvSpPr>
          <p:nvPr/>
        </p:nvSpPr>
        <p:spPr bwMode="auto">
          <a:xfrm>
            <a:off x="6692900" y="6256338"/>
            <a:ext cx="18684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Ice-Cream Cones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13" name="Rectangle 23"/>
          <p:cNvSpPr>
            <a:spLocks noChangeArrowheads="1"/>
          </p:cNvSpPr>
          <p:nvPr/>
        </p:nvSpPr>
        <p:spPr bwMode="auto">
          <a:xfrm>
            <a:off x="1814513" y="5992813"/>
            <a:ext cx="2159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14" name="Rectangle 24"/>
          <p:cNvSpPr>
            <a:spLocks noChangeArrowheads="1"/>
          </p:cNvSpPr>
          <p:nvPr/>
        </p:nvSpPr>
        <p:spPr bwMode="auto">
          <a:xfrm>
            <a:off x="1273175" y="1158875"/>
            <a:ext cx="53022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Price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4" name="Group 44"/>
          <p:cNvGrpSpPr>
            <a:grpSpLocks/>
          </p:cNvGrpSpPr>
          <p:nvPr/>
        </p:nvGrpSpPr>
        <p:grpSpPr bwMode="auto">
          <a:xfrm>
            <a:off x="2108200" y="3267075"/>
            <a:ext cx="1397000" cy="466725"/>
            <a:chOff x="1328" y="1616"/>
            <a:chExt cx="880" cy="294"/>
          </a:xfrm>
        </p:grpSpPr>
        <p:sp>
          <p:nvSpPr>
            <p:cNvPr id="59442" name="Freeform 45"/>
            <p:cNvSpPr>
              <a:spLocks/>
            </p:cNvSpPr>
            <p:nvPr/>
          </p:nvSpPr>
          <p:spPr bwMode="auto">
            <a:xfrm>
              <a:off x="1328" y="1616"/>
              <a:ext cx="102" cy="294"/>
            </a:xfrm>
            <a:custGeom>
              <a:avLst/>
              <a:gdLst>
                <a:gd name="T0" fmla="*/ 0 w 8"/>
                <a:gd name="T1" fmla="*/ 48037 h 23"/>
                <a:gd name="T2" fmla="*/ 8287 w 8"/>
                <a:gd name="T3" fmla="*/ 35459 h 23"/>
                <a:gd name="T4" fmla="*/ 8287 w 8"/>
                <a:gd name="T5" fmla="*/ 31369 h 23"/>
                <a:gd name="T6" fmla="*/ 16575 w 8"/>
                <a:gd name="T7" fmla="*/ 23034 h 23"/>
                <a:gd name="T8" fmla="*/ 8287 w 8"/>
                <a:gd name="T9" fmla="*/ 14547 h 23"/>
                <a:gd name="T10" fmla="*/ 8287 w 8"/>
                <a:gd name="T11" fmla="*/ 10456 h 23"/>
                <a:gd name="T12" fmla="*/ 0 w 8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23"/>
                <a:gd name="T23" fmla="*/ 8 w 8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23">
                  <a:moveTo>
                    <a:pt x="0" y="23"/>
                  </a:moveTo>
                  <a:cubicBezTo>
                    <a:pt x="2" y="23"/>
                    <a:pt x="4" y="20"/>
                    <a:pt x="4" y="17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3"/>
                    <a:pt x="5" y="11"/>
                    <a:pt x="8" y="11"/>
                  </a:cubicBezTo>
                  <a:cubicBezTo>
                    <a:pt x="5" y="11"/>
                    <a:pt x="4" y="9"/>
                    <a:pt x="4" y="7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3"/>
                    <a:pt x="2" y="0"/>
                    <a:pt x="0" y="0"/>
                  </a:cubicBez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43" name="Rectangle 46"/>
            <p:cNvSpPr>
              <a:spLocks noChangeArrowheads="1"/>
            </p:cNvSpPr>
            <p:nvPr/>
          </p:nvSpPr>
          <p:spPr bwMode="auto">
            <a:xfrm>
              <a:off x="1458" y="1625"/>
              <a:ext cx="75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Tax ($0.50)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52"/>
          <p:cNvGrpSpPr>
            <a:grpSpLocks/>
          </p:cNvGrpSpPr>
          <p:nvPr/>
        </p:nvGrpSpPr>
        <p:grpSpPr bwMode="auto">
          <a:xfrm>
            <a:off x="2290763" y="2322513"/>
            <a:ext cx="3813175" cy="2351087"/>
            <a:chOff x="1443" y="1463"/>
            <a:chExt cx="2402" cy="1481"/>
          </a:xfrm>
        </p:grpSpPr>
        <p:sp>
          <p:nvSpPr>
            <p:cNvPr id="59438" name="Line 53"/>
            <p:cNvSpPr>
              <a:spLocks noChangeShapeType="1"/>
            </p:cNvSpPr>
            <p:nvPr/>
          </p:nvSpPr>
          <p:spPr bwMode="auto">
            <a:xfrm flipH="1">
              <a:off x="1443" y="1552"/>
              <a:ext cx="2220" cy="1392"/>
            </a:xfrm>
            <a:prstGeom prst="line">
              <a:avLst/>
            </a:prstGeom>
            <a:noFill/>
            <a:ln w="60325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39" name="Rectangle 54"/>
            <p:cNvSpPr>
              <a:spLocks noChangeArrowheads="1"/>
            </p:cNvSpPr>
            <p:nvPr/>
          </p:nvSpPr>
          <p:spPr bwMode="auto">
            <a:xfrm>
              <a:off x="3705" y="1463"/>
              <a:ext cx="1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S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7" name="Group 55"/>
          <p:cNvGrpSpPr>
            <a:grpSpLocks/>
          </p:cNvGrpSpPr>
          <p:nvPr/>
        </p:nvGrpSpPr>
        <p:grpSpPr bwMode="auto">
          <a:xfrm>
            <a:off x="2290763" y="1665288"/>
            <a:ext cx="3730625" cy="2501900"/>
            <a:chOff x="1443" y="1049"/>
            <a:chExt cx="2350" cy="1576"/>
          </a:xfrm>
        </p:grpSpPr>
        <p:sp>
          <p:nvSpPr>
            <p:cNvPr id="59436" name="Line 56"/>
            <p:cNvSpPr>
              <a:spLocks noChangeShapeType="1"/>
            </p:cNvSpPr>
            <p:nvPr/>
          </p:nvSpPr>
          <p:spPr bwMode="auto">
            <a:xfrm flipH="1">
              <a:off x="1443" y="1233"/>
              <a:ext cx="2220" cy="1392"/>
            </a:xfrm>
            <a:prstGeom prst="line">
              <a:avLst/>
            </a:prstGeom>
            <a:noFill/>
            <a:ln w="60325">
              <a:solidFill>
                <a:srgbClr val="5F16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37" name="Rectangle 57"/>
            <p:cNvSpPr>
              <a:spLocks noChangeArrowheads="1"/>
            </p:cNvSpPr>
            <p:nvPr/>
          </p:nvSpPr>
          <p:spPr bwMode="auto">
            <a:xfrm>
              <a:off x="3653" y="1049"/>
              <a:ext cx="1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S</a:t>
              </a:r>
              <a:r>
                <a:rPr lang="en-US" sz="1700" u="none" baseline="-25000">
                  <a:solidFill>
                    <a:srgbClr val="000000"/>
                  </a:solidFill>
                </a:rPr>
                <a:t>2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8" name="Group 63"/>
          <p:cNvGrpSpPr>
            <a:grpSpLocks/>
          </p:cNvGrpSpPr>
          <p:nvPr/>
        </p:nvGrpSpPr>
        <p:grpSpPr bwMode="auto">
          <a:xfrm>
            <a:off x="5491163" y="1368425"/>
            <a:ext cx="2765425" cy="1460500"/>
            <a:chOff x="3459" y="862"/>
            <a:chExt cx="1742" cy="920"/>
          </a:xfrm>
        </p:grpSpPr>
        <p:sp>
          <p:nvSpPr>
            <p:cNvPr id="59428" name="Line 64"/>
            <p:cNvSpPr>
              <a:spLocks noChangeShapeType="1"/>
            </p:cNvSpPr>
            <p:nvPr/>
          </p:nvSpPr>
          <p:spPr bwMode="auto">
            <a:xfrm flipV="1">
              <a:off x="3459" y="1003"/>
              <a:ext cx="676" cy="549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59429" name="Group 65"/>
            <p:cNvGrpSpPr>
              <a:grpSpLocks/>
            </p:cNvGrpSpPr>
            <p:nvPr/>
          </p:nvGrpSpPr>
          <p:grpSpPr bwMode="auto">
            <a:xfrm>
              <a:off x="4058" y="862"/>
              <a:ext cx="1143" cy="920"/>
              <a:chOff x="4058" y="862"/>
              <a:chExt cx="1143" cy="920"/>
            </a:xfrm>
          </p:grpSpPr>
          <p:sp>
            <p:nvSpPr>
              <p:cNvPr id="59430" name="Rectangle 66"/>
              <p:cNvSpPr>
                <a:spLocks noChangeArrowheads="1"/>
              </p:cNvSpPr>
              <p:nvPr/>
            </p:nvSpPr>
            <p:spPr bwMode="auto">
              <a:xfrm>
                <a:off x="4058" y="862"/>
                <a:ext cx="1136" cy="920"/>
              </a:xfrm>
              <a:prstGeom prst="rect">
                <a:avLst/>
              </a:prstGeom>
              <a:solidFill>
                <a:srgbClr val="E1E5E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9431" name="Rectangle 67"/>
              <p:cNvSpPr>
                <a:spLocks noChangeArrowheads="1"/>
              </p:cNvSpPr>
              <p:nvPr/>
            </p:nvSpPr>
            <p:spPr bwMode="auto">
              <a:xfrm>
                <a:off x="4135" y="900"/>
                <a:ext cx="972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A tax on sellers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59432" name="Rectangle 68"/>
              <p:cNvSpPr>
                <a:spLocks noChangeArrowheads="1"/>
              </p:cNvSpPr>
              <p:nvPr/>
            </p:nvSpPr>
            <p:spPr bwMode="auto">
              <a:xfrm>
                <a:off x="4135" y="1071"/>
                <a:ext cx="1032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shifts the supply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59433" name="Rectangle 69"/>
              <p:cNvSpPr>
                <a:spLocks noChangeArrowheads="1"/>
              </p:cNvSpPr>
              <p:nvPr/>
            </p:nvSpPr>
            <p:spPr bwMode="auto">
              <a:xfrm>
                <a:off x="4135" y="1241"/>
                <a:ext cx="865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curve upward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59434" name="Rectangle 70"/>
              <p:cNvSpPr>
                <a:spLocks noChangeArrowheads="1"/>
              </p:cNvSpPr>
              <p:nvPr/>
            </p:nvSpPr>
            <p:spPr bwMode="auto">
              <a:xfrm>
                <a:off x="4135" y="1412"/>
                <a:ext cx="1066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by the amount of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  <p:sp>
            <p:nvSpPr>
              <p:cNvPr id="59435" name="Rectangle 71"/>
              <p:cNvSpPr>
                <a:spLocks noChangeArrowheads="1"/>
              </p:cNvSpPr>
              <p:nvPr/>
            </p:nvSpPr>
            <p:spPr bwMode="auto">
              <a:xfrm>
                <a:off x="4135" y="1582"/>
                <a:ext cx="972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the tax ($0.50).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0" name="Group 79"/>
          <p:cNvGrpSpPr>
            <a:grpSpLocks/>
          </p:cNvGrpSpPr>
          <p:nvPr/>
        </p:nvGrpSpPr>
        <p:grpSpPr bwMode="auto">
          <a:xfrm>
            <a:off x="1437822" y="3124200"/>
            <a:ext cx="3254166" cy="3429001"/>
            <a:chOff x="906" y="1845"/>
            <a:chExt cx="2071" cy="2160"/>
          </a:xfrm>
        </p:grpSpPr>
        <p:sp>
          <p:nvSpPr>
            <p:cNvPr id="59424" name="Freeform 80"/>
            <p:cNvSpPr>
              <a:spLocks/>
            </p:cNvSpPr>
            <p:nvPr/>
          </p:nvSpPr>
          <p:spPr bwMode="auto">
            <a:xfrm>
              <a:off x="1277" y="1893"/>
              <a:ext cx="1139" cy="1693"/>
            </a:xfrm>
            <a:custGeom>
              <a:avLst/>
              <a:gdLst>
                <a:gd name="T0" fmla="*/ 1812 w 1812"/>
                <a:gd name="T1" fmla="*/ 2133 h 2133"/>
                <a:gd name="T2" fmla="*/ 1812 w 1812"/>
                <a:gd name="T3" fmla="*/ 0 h 2133"/>
                <a:gd name="T4" fmla="*/ 0 w 1812"/>
                <a:gd name="T5" fmla="*/ 0 h 2133"/>
                <a:gd name="T6" fmla="*/ 0 60000 65536"/>
                <a:gd name="T7" fmla="*/ 0 60000 65536"/>
                <a:gd name="T8" fmla="*/ 0 60000 65536"/>
                <a:gd name="T9" fmla="*/ 0 w 1812"/>
                <a:gd name="T10" fmla="*/ 0 h 2133"/>
                <a:gd name="T11" fmla="*/ 1812 w 1812"/>
                <a:gd name="T12" fmla="*/ 2133 h 21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2" h="2133">
                  <a:moveTo>
                    <a:pt x="1812" y="2133"/>
                  </a:moveTo>
                  <a:lnTo>
                    <a:pt x="1812" y="0"/>
                  </a:lnTo>
                  <a:lnTo>
                    <a:pt x="0" y="0"/>
                  </a:lnTo>
                </a:path>
              </a:pathLst>
            </a:cu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26" name="Rectangle 82"/>
            <p:cNvSpPr>
              <a:spLocks noChangeArrowheads="1"/>
            </p:cNvSpPr>
            <p:nvPr/>
          </p:nvSpPr>
          <p:spPr bwMode="auto">
            <a:xfrm>
              <a:off x="906" y="1845"/>
              <a:ext cx="294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$</a:t>
              </a:r>
              <a:r>
                <a:rPr lang="en-US" sz="1700" dirty="0" smtClean="0">
                  <a:solidFill>
                    <a:srgbClr val="000000"/>
                  </a:solidFill>
                </a:rPr>
                <a:t>2.5</a:t>
              </a:r>
              <a:r>
                <a:rPr lang="en-US" sz="1700" u="none" dirty="0" smtClean="0">
                  <a:solidFill>
                    <a:srgbClr val="000000"/>
                  </a:solidFill>
                </a:rPr>
                <a:t>0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sp>
          <p:nvSpPr>
            <p:cNvPr id="59427" name="Rectangle 83"/>
            <p:cNvSpPr>
              <a:spLocks noChangeArrowheads="1"/>
            </p:cNvSpPr>
            <p:nvPr/>
          </p:nvSpPr>
          <p:spPr bwMode="auto">
            <a:xfrm>
              <a:off x="2976" y="3775"/>
              <a:ext cx="1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59425" name="Oval 81"/>
            <p:cNvSpPr>
              <a:spLocks noChangeArrowheads="1"/>
            </p:cNvSpPr>
            <p:nvPr/>
          </p:nvSpPr>
          <p:spPr bwMode="auto">
            <a:xfrm>
              <a:off x="2378" y="1852"/>
              <a:ext cx="86" cy="89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8660" name="Line 84"/>
          <p:cNvSpPr>
            <a:spLocks noChangeShapeType="1"/>
          </p:cNvSpPr>
          <p:nvPr/>
        </p:nvSpPr>
        <p:spPr bwMode="auto">
          <a:xfrm>
            <a:off x="3810000" y="3744912"/>
            <a:ext cx="0" cy="21605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8661" name="Text Box 85"/>
          <p:cNvSpPr txBox="1">
            <a:spLocks noChangeArrowheads="1"/>
          </p:cNvSpPr>
          <p:nvPr/>
        </p:nvSpPr>
        <p:spPr bwMode="auto">
          <a:xfrm>
            <a:off x="3581400" y="6015038"/>
            <a:ext cx="37382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5</a:t>
            </a:r>
            <a:r>
              <a:rPr lang="en-US" sz="1600" u="none" dirty="0" smtClean="0"/>
              <a:t>0</a:t>
            </a:r>
            <a:endParaRPr lang="en-US" sz="1600" u="none" dirty="0"/>
          </a:p>
        </p:txBody>
      </p:sp>
      <p:grpSp>
        <p:nvGrpSpPr>
          <p:cNvPr id="58" name="Group 60"/>
          <p:cNvGrpSpPr>
            <a:grpSpLocks/>
          </p:cNvGrpSpPr>
          <p:nvPr/>
        </p:nvGrpSpPr>
        <p:grpSpPr bwMode="auto">
          <a:xfrm>
            <a:off x="3706813" y="1389063"/>
            <a:ext cx="4294187" cy="3783012"/>
            <a:chOff x="2349" y="875"/>
            <a:chExt cx="2705" cy="2383"/>
          </a:xfrm>
        </p:grpSpPr>
        <p:grpSp>
          <p:nvGrpSpPr>
            <p:cNvPr id="59" name="Group 61"/>
            <p:cNvGrpSpPr>
              <a:grpSpLocks/>
            </p:cNvGrpSpPr>
            <p:nvPr/>
          </p:nvGrpSpPr>
          <p:grpSpPr bwMode="auto">
            <a:xfrm>
              <a:off x="2349" y="875"/>
              <a:ext cx="2609" cy="2383"/>
              <a:chOff x="2349" y="875"/>
              <a:chExt cx="2609" cy="2383"/>
            </a:xfrm>
          </p:grpSpPr>
          <p:sp>
            <p:nvSpPr>
              <p:cNvPr id="61" name="Line 62"/>
              <p:cNvSpPr>
                <a:spLocks noChangeShapeType="1"/>
              </p:cNvSpPr>
              <p:nvPr/>
            </p:nvSpPr>
            <p:spPr bwMode="auto">
              <a:xfrm>
                <a:off x="2349" y="875"/>
                <a:ext cx="2258" cy="2197"/>
              </a:xfrm>
              <a:prstGeom prst="line">
                <a:avLst/>
              </a:prstGeom>
              <a:noFill/>
              <a:ln w="60325">
                <a:solidFill>
                  <a:srgbClr val="004C9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Rectangle 63"/>
              <p:cNvSpPr>
                <a:spLocks noChangeArrowheads="1"/>
              </p:cNvSpPr>
              <p:nvPr/>
            </p:nvSpPr>
            <p:spPr bwMode="auto">
              <a:xfrm>
                <a:off x="4314" y="3075"/>
                <a:ext cx="64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Demand, 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sp>
          <p:nvSpPr>
            <p:cNvPr id="60" name="Rectangle 64"/>
            <p:cNvSpPr>
              <a:spLocks noChangeArrowheads="1"/>
            </p:cNvSpPr>
            <p:nvPr/>
          </p:nvSpPr>
          <p:spPr bwMode="auto">
            <a:xfrm>
              <a:off x="4907" y="3075"/>
              <a:ext cx="14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D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71" name="Rectangle 86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016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A Tax on Sellers</a:t>
            </a:r>
          </a:p>
        </p:txBody>
      </p:sp>
    </p:spTree>
    <p:extLst>
      <p:ext uri="{BB962C8B-B14F-4D97-AF65-F5344CB8AC3E}">
        <p14:creationId xmlns:p14="http://schemas.microsoft.com/office/powerpoint/2010/main" val="1263786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8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28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08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08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93" grpId="0" animBg="1"/>
      <p:bldP spid="408660" grpId="0" animBg="1"/>
      <p:bldP spid="408661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86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016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A Tax on Sellers</a:t>
            </a:r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3F6F9"/>
          </a:solidFill>
          <a:ln w="222250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0" name="Rectangle 6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2F4F8"/>
          </a:solidFill>
          <a:ln w="20320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1" name="Rectangle 7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1F4F7"/>
          </a:solidFill>
          <a:ln w="182563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2" name="Rectangle 8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F0F2F5"/>
          </a:solidFill>
          <a:ln w="1619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3" name="Rectangle 9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EF1F4"/>
          </a:solidFill>
          <a:ln w="141288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4" name="Rectangle 10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5" name="Rectangle 11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6" name="Rectangle 12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7" name="Rectangle 13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9EBF0"/>
          </a:solidFill>
          <a:ln w="60325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8" name="Rectangle 14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29" name="Rectangle 15"/>
          <p:cNvSpPr>
            <a:spLocks noChangeArrowheads="1"/>
          </p:cNvSpPr>
          <p:nvPr/>
        </p:nvSpPr>
        <p:spPr bwMode="auto">
          <a:xfrm>
            <a:off x="2108200" y="1308100"/>
            <a:ext cx="6419850" cy="4703763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30" name="Rectangle 16"/>
          <p:cNvSpPr>
            <a:spLocks noChangeArrowheads="1"/>
          </p:cNvSpPr>
          <p:nvPr/>
        </p:nvSpPr>
        <p:spPr bwMode="auto">
          <a:xfrm>
            <a:off x="2027238" y="1206500"/>
            <a:ext cx="6399212" cy="47244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31" name="Freeform 17"/>
          <p:cNvSpPr>
            <a:spLocks/>
          </p:cNvSpPr>
          <p:nvPr/>
        </p:nvSpPr>
        <p:spPr bwMode="auto">
          <a:xfrm>
            <a:off x="2027238" y="1206500"/>
            <a:ext cx="6399212" cy="4724400"/>
          </a:xfrm>
          <a:custGeom>
            <a:avLst/>
            <a:gdLst>
              <a:gd name="T0" fmla="*/ 0 w 4031"/>
              <a:gd name="T1" fmla="*/ 0 h 2976"/>
              <a:gd name="T2" fmla="*/ 0 w 4031"/>
              <a:gd name="T3" fmla="*/ 2147483647 h 2976"/>
              <a:gd name="T4" fmla="*/ 2147483647 w 4031"/>
              <a:gd name="T5" fmla="*/ 2147483647 h 2976"/>
              <a:gd name="T6" fmla="*/ 0 60000 65536"/>
              <a:gd name="T7" fmla="*/ 0 60000 65536"/>
              <a:gd name="T8" fmla="*/ 0 60000 65536"/>
              <a:gd name="T9" fmla="*/ 0 w 4031"/>
              <a:gd name="T10" fmla="*/ 0 h 2976"/>
              <a:gd name="T11" fmla="*/ 4031 w 4031"/>
              <a:gd name="T12" fmla="*/ 2976 h 29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031" h="2976">
                <a:moveTo>
                  <a:pt x="0" y="0"/>
                </a:moveTo>
                <a:lnTo>
                  <a:pt x="0" y="2976"/>
                </a:lnTo>
                <a:lnTo>
                  <a:pt x="4031" y="2976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432" name="Line 18"/>
          <p:cNvSpPr>
            <a:spLocks noChangeShapeType="1"/>
          </p:cNvSpPr>
          <p:nvPr/>
        </p:nvSpPr>
        <p:spPr bwMode="auto">
          <a:xfrm>
            <a:off x="4903788" y="5910263"/>
            <a:ext cx="1587" cy="1587"/>
          </a:xfrm>
          <a:prstGeom prst="line">
            <a:avLst/>
          </a:prstGeom>
          <a:noFill/>
          <a:ln w="20638">
            <a:solidFill>
              <a:srgbClr val="60220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516063" y="2932113"/>
            <a:ext cx="3387725" cy="290512"/>
            <a:chOff x="955" y="1847"/>
            <a:chExt cx="2134" cy="183"/>
          </a:xfrm>
        </p:grpSpPr>
        <p:sp>
          <p:nvSpPr>
            <p:cNvPr id="60491" name="Line 21"/>
            <p:cNvSpPr>
              <a:spLocks noChangeShapeType="1"/>
            </p:cNvSpPr>
            <p:nvPr/>
          </p:nvSpPr>
          <p:spPr bwMode="auto">
            <a:xfrm flipH="1">
              <a:off x="1277" y="1922"/>
              <a:ext cx="1812" cy="1"/>
            </a:xfrm>
            <a:prstGeom prst="line">
              <a:avLst/>
            </a:pr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92" name="Rectangle 22"/>
            <p:cNvSpPr>
              <a:spLocks noChangeArrowheads="1"/>
            </p:cNvSpPr>
            <p:nvPr/>
          </p:nvSpPr>
          <p:spPr bwMode="auto">
            <a:xfrm>
              <a:off x="955" y="1847"/>
              <a:ext cx="32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2.80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60435" name="Rectangle 23"/>
          <p:cNvSpPr>
            <a:spLocks noChangeArrowheads="1"/>
          </p:cNvSpPr>
          <p:nvPr/>
        </p:nvSpPr>
        <p:spPr bwMode="auto">
          <a:xfrm>
            <a:off x="7323138" y="5986463"/>
            <a:ext cx="1238250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0436" name="Rectangle 24"/>
          <p:cNvSpPr>
            <a:spLocks noChangeArrowheads="1"/>
          </p:cNvSpPr>
          <p:nvPr/>
        </p:nvSpPr>
        <p:spPr bwMode="auto">
          <a:xfrm>
            <a:off x="6692900" y="6256338"/>
            <a:ext cx="18684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Ice-Cream Cones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0437" name="Rectangle 25"/>
          <p:cNvSpPr>
            <a:spLocks noChangeArrowheads="1"/>
          </p:cNvSpPr>
          <p:nvPr/>
        </p:nvSpPr>
        <p:spPr bwMode="auto">
          <a:xfrm>
            <a:off x="1814513" y="5992813"/>
            <a:ext cx="21590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0438" name="Rectangle 26"/>
          <p:cNvSpPr>
            <a:spLocks noChangeArrowheads="1"/>
          </p:cNvSpPr>
          <p:nvPr/>
        </p:nvSpPr>
        <p:spPr bwMode="auto">
          <a:xfrm>
            <a:off x="1144588" y="1158875"/>
            <a:ext cx="900112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Price of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0439" name="Rectangle 27"/>
          <p:cNvSpPr>
            <a:spLocks noChangeArrowheads="1"/>
          </p:cNvSpPr>
          <p:nvPr/>
        </p:nvSpPr>
        <p:spPr bwMode="auto">
          <a:xfrm>
            <a:off x="893763" y="1428750"/>
            <a:ext cx="1150937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Ice-Cream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0440" name="Rectangle 28"/>
          <p:cNvSpPr>
            <a:spLocks noChangeArrowheads="1"/>
          </p:cNvSpPr>
          <p:nvPr/>
        </p:nvSpPr>
        <p:spPr bwMode="auto">
          <a:xfrm>
            <a:off x="1393825" y="1700213"/>
            <a:ext cx="636588" cy="29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Cone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352425" y="2728913"/>
            <a:ext cx="1066800" cy="533400"/>
            <a:chOff x="222" y="1719"/>
            <a:chExt cx="672" cy="336"/>
          </a:xfrm>
        </p:grpSpPr>
        <p:sp>
          <p:nvSpPr>
            <p:cNvPr id="60487" name="Line 30"/>
            <p:cNvSpPr>
              <a:spLocks noChangeShapeType="1"/>
            </p:cNvSpPr>
            <p:nvPr/>
          </p:nvSpPr>
          <p:spPr bwMode="auto">
            <a:xfrm>
              <a:off x="626" y="1808"/>
              <a:ext cx="268" cy="1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88" name="Rectangle 31"/>
            <p:cNvSpPr>
              <a:spLocks noChangeArrowheads="1"/>
            </p:cNvSpPr>
            <p:nvPr/>
          </p:nvSpPr>
          <p:spPr bwMode="auto">
            <a:xfrm>
              <a:off x="281" y="1719"/>
              <a:ext cx="367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Price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60489" name="Rectangle 32"/>
            <p:cNvSpPr>
              <a:spLocks noChangeArrowheads="1"/>
            </p:cNvSpPr>
            <p:nvPr/>
          </p:nvSpPr>
          <p:spPr bwMode="auto">
            <a:xfrm>
              <a:off x="222" y="1890"/>
              <a:ext cx="510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Before tax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446088" y="3152774"/>
            <a:ext cx="1014412" cy="838200"/>
            <a:chOff x="281" y="1986"/>
            <a:chExt cx="639" cy="528"/>
          </a:xfrm>
        </p:grpSpPr>
        <p:sp>
          <p:nvSpPr>
            <p:cNvPr id="60483" name="Line 35"/>
            <p:cNvSpPr>
              <a:spLocks noChangeShapeType="1"/>
            </p:cNvSpPr>
            <p:nvPr/>
          </p:nvSpPr>
          <p:spPr bwMode="auto">
            <a:xfrm flipV="1">
              <a:off x="601" y="1986"/>
              <a:ext cx="319" cy="435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484" name="Rectangle 36"/>
                <p:cNvSpPr>
                  <a:spLocks noChangeArrowheads="1"/>
                </p:cNvSpPr>
                <p:nvPr/>
              </p:nvSpPr>
              <p:spPr bwMode="auto">
                <a:xfrm>
                  <a:off x="281" y="2359"/>
                  <a:ext cx="156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0"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en-US" sz="1600" b="0" i="0" smtClean="0">
                                <a:latin typeface="Cambria Math"/>
                                <a:cs typeface="Times New Roman" pitchFamily="18" charset="0"/>
                              </a:rPr>
                              <m:t>S</m:t>
                            </m:r>
                          </m:sub>
                        </m:sSub>
                      </m:oMath>
                    </m:oMathPara>
                  </a14:m>
                  <a:endParaRPr lang="en-US" sz="2400" u="none" dirty="0">
                    <a:latin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60484" name="Rectangle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1" y="2359"/>
                  <a:ext cx="156" cy="15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17073" r="-4878" b="-17073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2108200" y="2565400"/>
            <a:ext cx="1397000" cy="466725"/>
            <a:chOff x="1328" y="1616"/>
            <a:chExt cx="880" cy="294"/>
          </a:xfrm>
        </p:grpSpPr>
        <p:sp>
          <p:nvSpPr>
            <p:cNvPr id="60481" name="Freeform 47"/>
            <p:cNvSpPr>
              <a:spLocks/>
            </p:cNvSpPr>
            <p:nvPr/>
          </p:nvSpPr>
          <p:spPr bwMode="auto">
            <a:xfrm>
              <a:off x="1328" y="1616"/>
              <a:ext cx="102" cy="294"/>
            </a:xfrm>
            <a:custGeom>
              <a:avLst/>
              <a:gdLst>
                <a:gd name="T0" fmla="*/ 0 w 8"/>
                <a:gd name="T1" fmla="*/ 48037 h 23"/>
                <a:gd name="T2" fmla="*/ 8287 w 8"/>
                <a:gd name="T3" fmla="*/ 35459 h 23"/>
                <a:gd name="T4" fmla="*/ 8287 w 8"/>
                <a:gd name="T5" fmla="*/ 31369 h 23"/>
                <a:gd name="T6" fmla="*/ 16575 w 8"/>
                <a:gd name="T7" fmla="*/ 23034 h 23"/>
                <a:gd name="T8" fmla="*/ 8287 w 8"/>
                <a:gd name="T9" fmla="*/ 14547 h 23"/>
                <a:gd name="T10" fmla="*/ 8287 w 8"/>
                <a:gd name="T11" fmla="*/ 10456 h 23"/>
                <a:gd name="T12" fmla="*/ 0 w 8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23"/>
                <a:gd name="T23" fmla="*/ 8 w 8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23">
                  <a:moveTo>
                    <a:pt x="0" y="23"/>
                  </a:moveTo>
                  <a:cubicBezTo>
                    <a:pt x="2" y="23"/>
                    <a:pt x="4" y="20"/>
                    <a:pt x="4" y="17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4" y="13"/>
                    <a:pt x="5" y="11"/>
                    <a:pt x="8" y="11"/>
                  </a:cubicBezTo>
                  <a:cubicBezTo>
                    <a:pt x="5" y="11"/>
                    <a:pt x="4" y="9"/>
                    <a:pt x="4" y="7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3"/>
                    <a:pt x="2" y="0"/>
                    <a:pt x="0" y="0"/>
                  </a:cubicBezTo>
                </a:path>
              </a:pathLst>
            </a:cu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82" name="Rectangle 48"/>
            <p:cNvSpPr>
              <a:spLocks noChangeArrowheads="1"/>
            </p:cNvSpPr>
            <p:nvPr/>
          </p:nvSpPr>
          <p:spPr bwMode="auto">
            <a:xfrm>
              <a:off x="1458" y="1625"/>
              <a:ext cx="750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Tax ($0.50)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568326" y="2116140"/>
            <a:ext cx="730250" cy="388938"/>
            <a:chOff x="358" y="1333"/>
            <a:chExt cx="460" cy="245"/>
          </a:xfrm>
        </p:grpSpPr>
        <p:sp>
          <p:nvSpPr>
            <p:cNvPr id="60477" name="Line 50"/>
            <p:cNvSpPr>
              <a:spLocks noChangeShapeType="1"/>
            </p:cNvSpPr>
            <p:nvPr/>
          </p:nvSpPr>
          <p:spPr bwMode="auto">
            <a:xfrm>
              <a:off x="537" y="1475"/>
              <a:ext cx="281" cy="103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479" name="Rectangle 52"/>
                <p:cNvSpPr>
                  <a:spLocks noChangeArrowheads="1"/>
                </p:cNvSpPr>
                <p:nvPr/>
              </p:nvSpPr>
              <p:spPr bwMode="auto">
                <a:xfrm>
                  <a:off x="358" y="1333"/>
                  <a:ext cx="170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eaLnBrk="0" hangingPunct="0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1600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bPr>
                          <m:e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1600">
                                <a:latin typeface="Cambria Math"/>
                                <a:cs typeface="Times New Roman" pitchFamily="18" charset="0"/>
                              </a:rPr>
                              <m:t>𝐵</m:t>
                            </m:r>
                          </m:sub>
                        </m:sSub>
                      </m:oMath>
                    </m:oMathPara>
                  </a14:m>
                  <a:endParaRPr lang="en-US" sz="2400" u="none" dirty="0">
                    <a:latin typeface="Times New Roman" pitchFamily="18" charset="0"/>
                  </a:endParaRPr>
                </a:p>
              </p:txBody>
            </p:sp>
          </mc:Choice>
          <mc:Fallback xmlns="">
            <p:sp>
              <p:nvSpPr>
                <p:cNvPr id="60479" name="Rectangle 5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58" y="1333"/>
                  <a:ext cx="170" cy="15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 l="-15556" r="-2222" b="-14634"/>
                  </a:stretch>
                </a:blipFill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2290763" y="2322513"/>
            <a:ext cx="3813175" cy="2351087"/>
            <a:chOff x="1443" y="1463"/>
            <a:chExt cx="2402" cy="1481"/>
          </a:xfrm>
        </p:grpSpPr>
        <p:sp>
          <p:nvSpPr>
            <p:cNvPr id="60475" name="Line 55"/>
            <p:cNvSpPr>
              <a:spLocks noChangeShapeType="1"/>
            </p:cNvSpPr>
            <p:nvPr/>
          </p:nvSpPr>
          <p:spPr bwMode="auto">
            <a:xfrm flipH="1">
              <a:off x="1443" y="1552"/>
              <a:ext cx="2220" cy="1392"/>
            </a:xfrm>
            <a:prstGeom prst="line">
              <a:avLst/>
            </a:prstGeom>
            <a:noFill/>
            <a:ln w="60325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Rectangle 56"/>
            <p:cNvSpPr>
              <a:spLocks noChangeArrowheads="1"/>
            </p:cNvSpPr>
            <p:nvPr/>
          </p:nvSpPr>
          <p:spPr bwMode="auto">
            <a:xfrm>
              <a:off x="3705" y="1463"/>
              <a:ext cx="1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S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8" name="Group 57"/>
          <p:cNvGrpSpPr>
            <a:grpSpLocks/>
          </p:cNvGrpSpPr>
          <p:nvPr/>
        </p:nvGrpSpPr>
        <p:grpSpPr bwMode="auto">
          <a:xfrm>
            <a:off x="2290763" y="1665288"/>
            <a:ext cx="3730625" cy="2501900"/>
            <a:chOff x="1443" y="1049"/>
            <a:chExt cx="2350" cy="1576"/>
          </a:xfrm>
        </p:grpSpPr>
        <p:sp>
          <p:nvSpPr>
            <p:cNvPr id="60473" name="Line 58"/>
            <p:cNvSpPr>
              <a:spLocks noChangeShapeType="1"/>
            </p:cNvSpPr>
            <p:nvPr/>
          </p:nvSpPr>
          <p:spPr bwMode="auto">
            <a:xfrm flipH="1">
              <a:off x="1443" y="1233"/>
              <a:ext cx="2220" cy="1392"/>
            </a:xfrm>
            <a:prstGeom prst="line">
              <a:avLst/>
            </a:prstGeom>
            <a:noFill/>
            <a:ln w="60325">
              <a:solidFill>
                <a:srgbClr val="5F161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Rectangle 59"/>
            <p:cNvSpPr>
              <a:spLocks noChangeArrowheads="1"/>
            </p:cNvSpPr>
            <p:nvPr/>
          </p:nvSpPr>
          <p:spPr bwMode="auto">
            <a:xfrm>
              <a:off x="3653" y="1049"/>
              <a:ext cx="140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S</a:t>
              </a:r>
              <a:r>
                <a:rPr lang="en-US" sz="1700" u="none" baseline="-25000">
                  <a:solidFill>
                    <a:srgbClr val="000000"/>
                  </a:solidFill>
                </a:rPr>
                <a:t>2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9" name="Group 60"/>
          <p:cNvGrpSpPr>
            <a:grpSpLocks/>
          </p:cNvGrpSpPr>
          <p:nvPr/>
        </p:nvGrpSpPr>
        <p:grpSpPr bwMode="auto">
          <a:xfrm>
            <a:off x="3729038" y="1389063"/>
            <a:ext cx="4294187" cy="3783012"/>
            <a:chOff x="2349" y="875"/>
            <a:chExt cx="2705" cy="2383"/>
          </a:xfrm>
        </p:grpSpPr>
        <p:grpSp>
          <p:nvGrpSpPr>
            <p:cNvPr id="60469" name="Group 61"/>
            <p:cNvGrpSpPr>
              <a:grpSpLocks/>
            </p:cNvGrpSpPr>
            <p:nvPr/>
          </p:nvGrpSpPr>
          <p:grpSpPr bwMode="auto">
            <a:xfrm>
              <a:off x="2349" y="875"/>
              <a:ext cx="2609" cy="2383"/>
              <a:chOff x="2349" y="875"/>
              <a:chExt cx="2609" cy="2383"/>
            </a:xfrm>
          </p:grpSpPr>
          <p:sp>
            <p:nvSpPr>
              <p:cNvPr id="60471" name="Line 62"/>
              <p:cNvSpPr>
                <a:spLocks noChangeShapeType="1"/>
              </p:cNvSpPr>
              <p:nvPr/>
            </p:nvSpPr>
            <p:spPr bwMode="auto">
              <a:xfrm>
                <a:off x="2349" y="875"/>
                <a:ext cx="2258" cy="2197"/>
              </a:xfrm>
              <a:prstGeom prst="line">
                <a:avLst/>
              </a:prstGeom>
              <a:noFill/>
              <a:ln w="60325">
                <a:solidFill>
                  <a:srgbClr val="004C9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72" name="Rectangle 63"/>
              <p:cNvSpPr>
                <a:spLocks noChangeArrowheads="1"/>
              </p:cNvSpPr>
              <p:nvPr/>
            </p:nvSpPr>
            <p:spPr bwMode="auto">
              <a:xfrm>
                <a:off x="4314" y="3075"/>
                <a:ext cx="644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Demand, 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sp>
          <p:nvSpPr>
            <p:cNvPr id="60470" name="Rectangle 64"/>
            <p:cNvSpPr>
              <a:spLocks noChangeArrowheads="1"/>
            </p:cNvSpPr>
            <p:nvPr/>
          </p:nvSpPr>
          <p:spPr bwMode="auto">
            <a:xfrm>
              <a:off x="4907" y="3075"/>
              <a:ext cx="14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i="1" u="none">
                  <a:solidFill>
                    <a:srgbClr val="000000"/>
                  </a:solidFill>
                </a:rPr>
                <a:t>D</a:t>
              </a:r>
              <a:r>
                <a:rPr lang="en-US" sz="1700" u="none" baseline="-25000">
                  <a:solidFill>
                    <a:srgbClr val="000000"/>
                  </a:solidFill>
                </a:rPr>
                <a:t>1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13" name="Group 74"/>
          <p:cNvGrpSpPr>
            <a:grpSpLocks/>
          </p:cNvGrpSpPr>
          <p:nvPr/>
        </p:nvGrpSpPr>
        <p:grpSpPr bwMode="auto">
          <a:xfrm>
            <a:off x="1516063" y="2708275"/>
            <a:ext cx="4141787" cy="3575050"/>
            <a:chOff x="955" y="1706"/>
            <a:chExt cx="2609" cy="2252"/>
          </a:xfrm>
        </p:grpSpPr>
        <p:sp>
          <p:nvSpPr>
            <p:cNvPr id="60455" name="Rectangle 75"/>
            <p:cNvSpPr>
              <a:spLocks noChangeArrowheads="1"/>
            </p:cNvSpPr>
            <p:nvPr/>
          </p:nvSpPr>
          <p:spPr bwMode="auto">
            <a:xfrm>
              <a:off x="955" y="1706"/>
              <a:ext cx="328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3.00</a:t>
              </a:r>
              <a:endParaRPr lang="en-US" sz="2400" u="none">
                <a:latin typeface="Times New Roman" pitchFamily="18" charset="0"/>
              </a:endParaRPr>
            </a:p>
          </p:txBody>
        </p:sp>
        <p:grpSp>
          <p:nvGrpSpPr>
            <p:cNvPr id="60456" name="Group 76"/>
            <p:cNvGrpSpPr>
              <a:grpSpLocks/>
            </p:cNvGrpSpPr>
            <p:nvPr/>
          </p:nvGrpSpPr>
          <p:grpSpPr bwMode="auto">
            <a:xfrm>
              <a:off x="1277" y="1744"/>
              <a:ext cx="2287" cy="2214"/>
              <a:chOff x="1277" y="1744"/>
              <a:chExt cx="2287" cy="2214"/>
            </a:xfrm>
          </p:grpSpPr>
          <p:sp>
            <p:nvSpPr>
              <p:cNvPr id="60457" name="Freeform 77"/>
              <p:cNvSpPr>
                <a:spLocks/>
              </p:cNvSpPr>
              <p:nvPr/>
            </p:nvSpPr>
            <p:spPr bwMode="auto">
              <a:xfrm>
                <a:off x="1277" y="1795"/>
                <a:ext cx="2016" cy="1928"/>
              </a:xfrm>
              <a:custGeom>
                <a:avLst/>
                <a:gdLst>
                  <a:gd name="T0" fmla="*/ 2016 w 2016"/>
                  <a:gd name="T1" fmla="*/ 1928 h 1928"/>
                  <a:gd name="T2" fmla="*/ 2016 w 2016"/>
                  <a:gd name="T3" fmla="*/ 0 h 1928"/>
                  <a:gd name="T4" fmla="*/ 0 w 2016"/>
                  <a:gd name="T5" fmla="*/ 0 h 1928"/>
                  <a:gd name="T6" fmla="*/ 0 60000 65536"/>
                  <a:gd name="T7" fmla="*/ 0 60000 65536"/>
                  <a:gd name="T8" fmla="*/ 0 60000 65536"/>
                  <a:gd name="T9" fmla="*/ 0 w 2016"/>
                  <a:gd name="T10" fmla="*/ 0 h 1928"/>
                  <a:gd name="T11" fmla="*/ 2016 w 2016"/>
                  <a:gd name="T12" fmla="*/ 1928 h 192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016" h="1928">
                    <a:moveTo>
                      <a:pt x="2016" y="1928"/>
                    </a:moveTo>
                    <a:lnTo>
                      <a:pt x="2016" y="0"/>
                    </a:lnTo>
                    <a:lnTo>
                      <a:pt x="0" y="0"/>
                    </a:lnTo>
                  </a:path>
                </a:pathLst>
              </a:custGeom>
              <a:noFill/>
              <a:ln w="20638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8" name="Oval 78"/>
              <p:cNvSpPr>
                <a:spLocks noChangeArrowheads="1"/>
              </p:cNvSpPr>
              <p:nvPr/>
            </p:nvSpPr>
            <p:spPr bwMode="auto">
              <a:xfrm>
                <a:off x="3250" y="1744"/>
                <a:ext cx="86" cy="89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9" name="Line 79"/>
              <p:cNvSpPr>
                <a:spLocks noChangeShapeType="1"/>
              </p:cNvSpPr>
              <p:nvPr/>
            </p:nvSpPr>
            <p:spPr bwMode="auto">
              <a:xfrm flipH="1">
                <a:off x="1277" y="1795"/>
                <a:ext cx="2016" cy="1"/>
              </a:xfrm>
              <a:prstGeom prst="line">
                <a:avLst/>
              </a:prstGeom>
              <a:noFill/>
              <a:ln w="20638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60" name="Rectangle 80"/>
              <p:cNvSpPr>
                <a:spLocks noChangeArrowheads="1"/>
              </p:cNvSpPr>
              <p:nvPr/>
            </p:nvSpPr>
            <p:spPr bwMode="auto">
              <a:xfrm>
                <a:off x="3274" y="3775"/>
                <a:ext cx="290" cy="1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100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15" name="Group 81"/>
          <p:cNvGrpSpPr>
            <a:grpSpLocks/>
          </p:cNvGrpSpPr>
          <p:nvPr/>
        </p:nvGrpSpPr>
        <p:grpSpPr bwMode="auto">
          <a:xfrm>
            <a:off x="1393825" y="2397125"/>
            <a:ext cx="3668713" cy="3886200"/>
            <a:chOff x="878" y="1510"/>
            <a:chExt cx="2311" cy="2448"/>
          </a:xfrm>
        </p:grpSpPr>
        <p:sp>
          <p:nvSpPr>
            <p:cNvPr id="60451" name="Freeform 82"/>
            <p:cNvSpPr>
              <a:spLocks/>
            </p:cNvSpPr>
            <p:nvPr/>
          </p:nvSpPr>
          <p:spPr bwMode="auto">
            <a:xfrm>
              <a:off x="1277" y="1590"/>
              <a:ext cx="1812" cy="2133"/>
            </a:xfrm>
            <a:custGeom>
              <a:avLst/>
              <a:gdLst>
                <a:gd name="T0" fmla="*/ 1812 w 1812"/>
                <a:gd name="T1" fmla="*/ 2133 h 2133"/>
                <a:gd name="T2" fmla="*/ 1812 w 1812"/>
                <a:gd name="T3" fmla="*/ 0 h 2133"/>
                <a:gd name="T4" fmla="*/ 0 w 1812"/>
                <a:gd name="T5" fmla="*/ 0 h 2133"/>
                <a:gd name="T6" fmla="*/ 0 60000 65536"/>
                <a:gd name="T7" fmla="*/ 0 60000 65536"/>
                <a:gd name="T8" fmla="*/ 0 60000 65536"/>
                <a:gd name="T9" fmla="*/ 0 w 1812"/>
                <a:gd name="T10" fmla="*/ 0 h 2133"/>
                <a:gd name="T11" fmla="*/ 1812 w 1812"/>
                <a:gd name="T12" fmla="*/ 2133 h 213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812" h="2133">
                  <a:moveTo>
                    <a:pt x="1812" y="2133"/>
                  </a:moveTo>
                  <a:lnTo>
                    <a:pt x="1812" y="0"/>
                  </a:lnTo>
                  <a:lnTo>
                    <a:pt x="0" y="0"/>
                  </a:lnTo>
                </a:path>
              </a:pathLst>
            </a:custGeom>
            <a:noFill/>
            <a:ln w="20638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52" name="Oval 83"/>
            <p:cNvSpPr>
              <a:spLocks noChangeArrowheads="1"/>
            </p:cNvSpPr>
            <p:nvPr/>
          </p:nvSpPr>
          <p:spPr bwMode="auto">
            <a:xfrm>
              <a:off x="3046" y="1552"/>
              <a:ext cx="86" cy="89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0453" name="Rectangle 84"/>
            <p:cNvSpPr>
              <a:spLocks noChangeArrowheads="1"/>
            </p:cNvSpPr>
            <p:nvPr/>
          </p:nvSpPr>
          <p:spPr bwMode="auto">
            <a:xfrm>
              <a:off x="878" y="1510"/>
              <a:ext cx="405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$3.30</a:t>
              </a:r>
              <a:endParaRPr lang="en-US" sz="2400" u="none">
                <a:latin typeface="Times New Roman" pitchFamily="18" charset="0"/>
              </a:endParaRPr>
            </a:p>
          </p:txBody>
        </p:sp>
        <p:sp>
          <p:nvSpPr>
            <p:cNvPr id="60454" name="Rectangle 85"/>
            <p:cNvSpPr>
              <a:spLocks noChangeArrowheads="1"/>
            </p:cNvSpPr>
            <p:nvPr/>
          </p:nvSpPr>
          <p:spPr bwMode="auto">
            <a:xfrm>
              <a:off x="2976" y="3775"/>
              <a:ext cx="213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90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370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A tax on the buyer vs. a tax on the seller?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A $t tax imposed on the buyer has the same effect as a $t tax imposed on the sellers</a:t>
            </a:r>
          </a:p>
          <a:p>
            <a:pPr lvl="1" eaLnBrk="1" hangingPunct="1"/>
            <a:r>
              <a:rPr lang="en-US" smtClean="0"/>
              <a:t>The price received by the seller is the same.</a:t>
            </a:r>
          </a:p>
          <a:p>
            <a:pPr lvl="1" eaLnBrk="1" hangingPunct="1"/>
            <a:r>
              <a:rPr lang="en-US" smtClean="0"/>
              <a:t>The price paid by the buyer is the same.</a:t>
            </a:r>
          </a:p>
          <a:p>
            <a:pPr lvl="1" eaLnBrk="1" hangingPunct="1"/>
            <a:r>
              <a:rPr lang="en-US" smtClean="0"/>
              <a:t>The tax creates a wedge between the supply and demand curves.</a:t>
            </a:r>
          </a:p>
          <a:p>
            <a:pPr lvl="1" eaLnBrk="1" hangingPunct="1"/>
            <a:r>
              <a:rPr lang="en-US" smtClean="0"/>
              <a:t>The burden of the tax is shared between buyers and sellers.</a:t>
            </a:r>
          </a:p>
        </p:txBody>
      </p:sp>
    </p:spTree>
    <p:extLst>
      <p:ext uri="{BB962C8B-B14F-4D97-AF65-F5344CB8AC3E}">
        <p14:creationId xmlns:p14="http://schemas.microsoft.com/office/powerpoint/2010/main" val="67908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700" y="228600"/>
            <a:ext cx="8229600" cy="8636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Effects of a tax</a:t>
            </a: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F3F6F9"/>
          </a:solidFill>
          <a:ln w="21748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F2F4F8"/>
          </a:solidFill>
          <a:ln w="196850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F1F4F7"/>
          </a:solidFill>
          <a:ln w="17780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6" name="Rectangle 6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F0F2F5"/>
          </a:solidFill>
          <a:ln w="15716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EF1F4"/>
          </a:solidFill>
          <a:ln w="138113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8" name="Rectangle 8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DEFF3"/>
          </a:solidFill>
          <a:ln w="1190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49" name="Rectangle 9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BEEF2"/>
          </a:solidFill>
          <a:ln w="98425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0" name="Rectangle 10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AECF1"/>
          </a:solidFill>
          <a:ln w="79375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9EBF0"/>
          </a:solidFill>
          <a:ln w="5873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2" name="Rectangle 12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7EAEF"/>
          </a:solidFill>
          <a:ln w="39688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3" name="Rectangle 13"/>
          <p:cNvSpPr>
            <a:spLocks noChangeArrowheads="1"/>
          </p:cNvSpPr>
          <p:nvPr/>
        </p:nvSpPr>
        <p:spPr bwMode="auto">
          <a:xfrm>
            <a:off x="1443038" y="1438275"/>
            <a:ext cx="6253162" cy="4565650"/>
          </a:xfrm>
          <a:prstGeom prst="rect">
            <a:avLst/>
          </a:prstGeom>
          <a:solidFill>
            <a:srgbClr val="E6E9EF"/>
          </a:solidFill>
          <a:ln w="19050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4" name="Rectangle 14"/>
          <p:cNvSpPr>
            <a:spLocks noChangeArrowheads="1"/>
          </p:cNvSpPr>
          <p:nvPr/>
        </p:nvSpPr>
        <p:spPr bwMode="auto">
          <a:xfrm>
            <a:off x="1363663" y="1339850"/>
            <a:ext cx="6234112" cy="45862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5" name="Freeform 15"/>
          <p:cNvSpPr>
            <a:spLocks/>
          </p:cNvSpPr>
          <p:nvPr/>
        </p:nvSpPr>
        <p:spPr bwMode="auto">
          <a:xfrm>
            <a:off x="1363663" y="1339850"/>
            <a:ext cx="6234112" cy="4586288"/>
          </a:xfrm>
          <a:custGeom>
            <a:avLst/>
            <a:gdLst>
              <a:gd name="T0" fmla="*/ 0 w 3927"/>
              <a:gd name="T1" fmla="*/ 0 h 2889"/>
              <a:gd name="T2" fmla="*/ 0 w 3927"/>
              <a:gd name="T3" fmla="*/ 2147483647 h 2889"/>
              <a:gd name="T4" fmla="*/ 2147483647 w 3927"/>
              <a:gd name="T5" fmla="*/ 2147483647 h 2889"/>
              <a:gd name="T6" fmla="*/ 0 60000 65536"/>
              <a:gd name="T7" fmla="*/ 0 60000 65536"/>
              <a:gd name="T8" fmla="*/ 0 60000 65536"/>
              <a:gd name="T9" fmla="*/ 0 w 3927"/>
              <a:gd name="T10" fmla="*/ 0 h 2889"/>
              <a:gd name="T11" fmla="*/ 3927 w 3927"/>
              <a:gd name="T12" fmla="*/ 2889 h 288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27" h="2889">
                <a:moveTo>
                  <a:pt x="0" y="0"/>
                </a:moveTo>
                <a:lnTo>
                  <a:pt x="0" y="2889"/>
                </a:lnTo>
                <a:lnTo>
                  <a:pt x="3927" y="2889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56" name="Rectangle 16"/>
          <p:cNvSpPr>
            <a:spLocks noChangeArrowheads="1"/>
          </p:cNvSpPr>
          <p:nvPr/>
        </p:nvSpPr>
        <p:spPr bwMode="auto">
          <a:xfrm>
            <a:off x="6724650" y="6005513"/>
            <a:ext cx="984250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1457" name="Rectangle 18"/>
          <p:cNvSpPr>
            <a:spLocks noChangeArrowheads="1"/>
          </p:cNvSpPr>
          <p:nvPr/>
        </p:nvSpPr>
        <p:spPr bwMode="auto">
          <a:xfrm>
            <a:off x="1090613" y="6011863"/>
            <a:ext cx="217487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61458" name="Rectangle 19"/>
          <p:cNvSpPr>
            <a:spLocks noChangeArrowheads="1"/>
          </p:cNvSpPr>
          <p:nvPr/>
        </p:nvSpPr>
        <p:spPr bwMode="auto">
          <a:xfrm>
            <a:off x="649288" y="1295400"/>
            <a:ext cx="530225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Price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1358900" y="1627188"/>
            <a:ext cx="4875213" cy="4114800"/>
            <a:chOff x="1627" y="1293"/>
            <a:chExt cx="2740" cy="2300"/>
          </a:xfrm>
        </p:grpSpPr>
        <p:sp>
          <p:nvSpPr>
            <p:cNvPr id="61485" name="Line 21"/>
            <p:cNvSpPr>
              <a:spLocks noChangeShapeType="1"/>
            </p:cNvSpPr>
            <p:nvPr/>
          </p:nvSpPr>
          <p:spPr bwMode="auto">
            <a:xfrm flipH="1" flipV="1">
              <a:off x="1627" y="1293"/>
              <a:ext cx="2617" cy="2205"/>
            </a:xfrm>
            <a:prstGeom prst="line">
              <a:avLst/>
            </a:prstGeom>
            <a:noFill/>
            <a:ln w="5873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86" name="Rectangle 22"/>
            <p:cNvSpPr>
              <a:spLocks noChangeArrowheads="1"/>
            </p:cNvSpPr>
            <p:nvPr/>
          </p:nvSpPr>
          <p:spPr bwMode="auto">
            <a:xfrm>
              <a:off x="4231" y="3430"/>
              <a:ext cx="13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b="1" u="none">
                  <a:solidFill>
                    <a:srgbClr val="000000"/>
                  </a:solidFill>
                </a:rPr>
                <a:t> D</a:t>
              </a:r>
              <a:endParaRPr lang="en-US" sz="2400" b="1" u="none">
                <a:latin typeface="Times New Roman" pitchFamily="18" charset="0"/>
              </a:endParaRPr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1346200" y="1947863"/>
            <a:ext cx="4691063" cy="3792537"/>
            <a:chOff x="1288" y="1203"/>
            <a:chExt cx="2955" cy="2389"/>
          </a:xfrm>
        </p:grpSpPr>
        <p:sp>
          <p:nvSpPr>
            <p:cNvPr id="61483" name="Line 24"/>
            <p:cNvSpPr>
              <a:spLocks noChangeShapeType="1"/>
            </p:cNvSpPr>
            <p:nvPr/>
          </p:nvSpPr>
          <p:spPr bwMode="auto">
            <a:xfrm flipV="1">
              <a:off x="1288" y="1328"/>
              <a:ext cx="2857" cy="2264"/>
            </a:xfrm>
            <a:prstGeom prst="line">
              <a:avLst/>
            </a:prstGeom>
            <a:noFill/>
            <a:ln w="5873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Rectangle 25"/>
            <p:cNvSpPr>
              <a:spLocks noChangeArrowheads="1"/>
            </p:cNvSpPr>
            <p:nvPr/>
          </p:nvSpPr>
          <p:spPr bwMode="auto">
            <a:xfrm>
              <a:off x="4152" y="1203"/>
              <a:ext cx="91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b="1" u="none">
                  <a:solidFill>
                    <a:srgbClr val="000000"/>
                  </a:solidFill>
                </a:rPr>
                <a:t>S</a:t>
              </a:r>
              <a:endParaRPr lang="en-US" sz="2400" b="1" u="none">
                <a:latin typeface="Times New Roman" pitchFamily="18" charset="0"/>
              </a:endParaRP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589088" y="3014663"/>
            <a:ext cx="1339850" cy="1455737"/>
            <a:chOff x="2009" y="1899"/>
            <a:chExt cx="844" cy="917"/>
          </a:xfrm>
        </p:grpSpPr>
        <p:sp>
          <p:nvSpPr>
            <p:cNvPr id="61479" name="Line 27"/>
            <p:cNvSpPr>
              <a:spLocks noChangeShapeType="1"/>
            </p:cNvSpPr>
            <p:nvPr/>
          </p:nvSpPr>
          <p:spPr bwMode="auto">
            <a:xfrm flipV="1">
              <a:off x="2852" y="1899"/>
              <a:ext cx="1" cy="91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61480" name="Group 28"/>
            <p:cNvGrpSpPr>
              <a:grpSpLocks/>
            </p:cNvGrpSpPr>
            <p:nvPr/>
          </p:nvGrpSpPr>
          <p:grpSpPr bwMode="auto">
            <a:xfrm>
              <a:off x="2009" y="1936"/>
              <a:ext cx="781" cy="843"/>
              <a:chOff x="2009" y="1936"/>
              <a:chExt cx="781" cy="843"/>
            </a:xfrm>
          </p:grpSpPr>
          <p:sp>
            <p:nvSpPr>
              <p:cNvPr id="61481" name="Freeform 29"/>
              <p:cNvSpPr>
                <a:spLocks/>
              </p:cNvSpPr>
              <p:nvPr/>
            </p:nvSpPr>
            <p:spPr bwMode="auto">
              <a:xfrm>
                <a:off x="2691" y="1936"/>
                <a:ext cx="99" cy="843"/>
              </a:xfrm>
              <a:custGeom>
                <a:avLst/>
                <a:gdLst>
                  <a:gd name="T0" fmla="*/ 15159 w 8"/>
                  <a:gd name="T1" fmla="*/ 0 h 68"/>
                  <a:gd name="T2" fmla="*/ 7660 w 8"/>
                  <a:gd name="T3" fmla="*/ 9533 h 68"/>
                  <a:gd name="T4" fmla="*/ 7660 w 8"/>
                  <a:gd name="T5" fmla="*/ 32431 h 68"/>
                  <a:gd name="T6" fmla="*/ 0 w 8"/>
                  <a:gd name="T7" fmla="*/ 39956 h 68"/>
                  <a:gd name="T8" fmla="*/ 7660 w 8"/>
                  <a:gd name="T9" fmla="*/ 47642 h 68"/>
                  <a:gd name="T10" fmla="*/ 7660 w 8"/>
                  <a:gd name="T11" fmla="*/ 120028 h 68"/>
                  <a:gd name="T12" fmla="*/ 15159 w 8"/>
                  <a:gd name="T13" fmla="*/ 129562 h 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8"/>
                  <a:gd name="T22" fmla="*/ 0 h 68"/>
                  <a:gd name="T23" fmla="*/ 8 w 8"/>
                  <a:gd name="T24" fmla="*/ 68 h 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8" h="68">
                    <a:moveTo>
                      <a:pt x="8" y="0"/>
                    </a:moveTo>
                    <a:cubicBezTo>
                      <a:pt x="6" y="0"/>
                      <a:pt x="4" y="3"/>
                      <a:pt x="4" y="5"/>
                    </a:cubicBezTo>
                    <a:cubicBezTo>
                      <a:pt x="4" y="17"/>
                      <a:pt x="4" y="17"/>
                      <a:pt x="4" y="17"/>
                    </a:cubicBezTo>
                    <a:cubicBezTo>
                      <a:pt x="4" y="19"/>
                      <a:pt x="3" y="21"/>
                      <a:pt x="0" y="21"/>
                    </a:cubicBezTo>
                    <a:cubicBezTo>
                      <a:pt x="3" y="21"/>
                      <a:pt x="4" y="23"/>
                      <a:pt x="4" y="25"/>
                    </a:cubicBezTo>
                    <a:cubicBezTo>
                      <a:pt x="4" y="63"/>
                      <a:pt x="4" y="63"/>
                      <a:pt x="4" y="63"/>
                    </a:cubicBezTo>
                    <a:cubicBezTo>
                      <a:pt x="4" y="65"/>
                      <a:pt x="6" y="68"/>
                      <a:pt x="8" y="68"/>
                    </a:cubicBezTo>
                  </a:path>
                </a:pathLst>
              </a:cu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82" name="Rectangle 30"/>
              <p:cNvSpPr>
                <a:spLocks noChangeArrowheads="1"/>
              </p:cNvSpPr>
              <p:nvPr/>
            </p:nvSpPr>
            <p:spPr bwMode="auto">
              <a:xfrm>
                <a:off x="2009" y="1967"/>
                <a:ext cx="65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 eaLnBrk="0" hangingPunct="0"/>
                <a:r>
                  <a:rPr lang="en-US" sz="1700" u="none">
                    <a:solidFill>
                      <a:srgbClr val="000000"/>
                    </a:solidFill>
                  </a:rPr>
                  <a:t>Tax wedge</a:t>
                </a:r>
              </a:p>
              <a:p>
                <a:pPr algn="r" eaLnBrk="0" hangingPunct="0"/>
                <a:r>
                  <a:rPr lang="en-US" sz="1700" u="none">
                    <a:solidFill>
                      <a:srgbClr val="000000"/>
                    </a:solidFill>
                    <a:latin typeface="Times New Roman" pitchFamily="18" charset="0"/>
                  </a:rPr>
                  <a:t>($0.5)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63500" y="4271963"/>
            <a:ext cx="2914650" cy="787400"/>
            <a:chOff x="1054" y="2667"/>
            <a:chExt cx="1836" cy="496"/>
          </a:xfrm>
        </p:grpSpPr>
        <p:grpSp>
          <p:nvGrpSpPr>
            <p:cNvPr id="61474" name="Group 32"/>
            <p:cNvGrpSpPr>
              <a:grpSpLocks/>
            </p:cNvGrpSpPr>
            <p:nvPr/>
          </p:nvGrpSpPr>
          <p:grpSpPr bwMode="auto">
            <a:xfrm>
              <a:off x="1054" y="2667"/>
              <a:ext cx="1836" cy="198"/>
              <a:chOff x="1054" y="2667"/>
              <a:chExt cx="1836" cy="198"/>
            </a:xfrm>
          </p:grpSpPr>
          <p:sp>
            <p:nvSpPr>
              <p:cNvPr id="61476" name="Oval 33"/>
              <p:cNvSpPr>
                <a:spLocks noChangeArrowheads="1"/>
              </p:cNvSpPr>
              <p:nvPr/>
            </p:nvSpPr>
            <p:spPr bwMode="auto">
              <a:xfrm>
                <a:off x="2803" y="2779"/>
                <a:ext cx="87" cy="86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7" name="Line 34"/>
              <p:cNvSpPr>
                <a:spLocks noChangeShapeType="1"/>
              </p:cNvSpPr>
              <p:nvPr/>
            </p:nvSpPr>
            <p:spPr bwMode="auto">
              <a:xfrm flipH="1" flipV="1">
                <a:off x="1854" y="2787"/>
                <a:ext cx="998" cy="2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478" name="Rectangle 35"/>
              <p:cNvSpPr>
                <a:spLocks noChangeArrowheads="1"/>
              </p:cNvSpPr>
              <p:nvPr/>
            </p:nvSpPr>
            <p:spPr bwMode="auto">
              <a:xfrm>
                <a:off x="1054" y="2667"/>
                <a:ext cx="741" cy="1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/>
                <a:r>
                  <a:rPr lang="en-US" sz="1700" u="none">
                    <a:solidFill>
                      <a:srgbClr val="000000"/>
                    </a:solidFill>
                  </a:rPr>
                  <a:t>Price sellers</a:t>
                </a:r>
                <a:endParaRPr lang="en-US" sz="2400" u="none">
                  <a:latin typeface="Times New Roman" pitchFamily="18" charset="0"/>
                </a:endParaRPr>
              </a:p>
            </p:txBody>
          </p:sp>
        </p:grpSp>
        <p:sp>
          <p:nvSpPr>
            <p:cNvPr id="61475" name="Rectangle 36"/>
            <p:cNvSpPr>
              <a:spLocks noChangeArrowheads="1"/>
            </p:cNvSpPr>
            <p:nvPr/>
          </p:nvSpPr>
          <p:spPr bwMode="auto">
            <a:xfrm>
              <a:off x="1070" y="2833"/>
              <a:ext cx="49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Receive</a:t>
              </a:r>
            </a:p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($2.8)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76200" y="2520950"/>
            <a:ext cx="2938463" cy="557213"/>
            <a:chOff x="1039" y="1596"/>
            <a:chExt cx="1851" cy="351"/>
          </a:xfrm>
        </p:grpSpPr>
        <p:sp>
          <p:nvSpPr>
            <p:cNvPr id="61471" name="Oval 38"/>
            <p:cNvSpPr>
              <a:spLocks noChangeArrowheads="1"/>
            </p:cNvSpPr>
            <p:nvPr/>
          </p:nvSpPr>
          <p:spPr bwMode="auto">
            <a:xfrm>
              <a:off x="2803" y="1861"/>
              <a:ext cx="87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39"/>
            <p:cNvSpPr>
              <a:spLocks noChangeShapeType="1"/>
            </p:cNvSpPr>
            <p:nvPr/>
          </p:nvSpPr>
          <p:spPr bwMode="auto">
            <a:xfrm flipH="1" flipV="1">
              <a:off x="1847" y="1872"/>
              <a:ext cx="1008" cy="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Rectangle 40"/>
            <p:cNvSpPr>
              <a:spLocks noChangeArrowheads="1"/>
            </p:cNvSpPr>
            <p:nvPr/>
          </p:nvSpPr>
          <p:spPr bwMode="auto">
            <a:xfrm>
              <a:off x="1039" y="1596"/>
              <a:ext cx="76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Price buyers</a:t>
              </a:r>
            </a:p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 pay ($3.3)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254000" y="3514725"/>
            <a:ext cx="3676650" cy="523875"/>
            <a:chOff x="831" y="2382"/>
            <a:chExt cx="2316" cy="330"/>
          </a:xfrm>
        </p:grpSpPr>
        <p:sp>
          <p:nvSpPr>
            <p:cNvPr id="61468" name="Oval 42"/>
            <p:cNvSpPr>
              <a:spLocks noChangeArrowheads="1"/>
            </p:cNvSpPr>
            <p:nvPr/>
          </p:nvSpPr>
          <p:spPr bwMode="auto">
            <a:xfrm>
              <a:off x="3061" y="2496"/>
              <a:ext cx="86" cy="86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43"/>
            <p:cNvSpPr>
              <a:spLocks noChangeShapeType="1"/>
            </p:cNvSpPr>
            <p:nvPr/>
          </p:nvSpPr>
          <p:spPr bwMode="auto">
            <a:xfrm flipH="1" flipV="1">
              <a:off x="1527" y="2510"/>
              <a:ext cx="1593" cy="2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Rectangle 44"/>
            <p:cNvSpPr>
              <a:spLocks noChangeArrowheads="1"/>
            </p:cNvSpPr>
            <p:nvPr/>
          </p:nvSpPr>
          <p:spPr bwMode="auto">
            <a:xfrm>
              <a:off x="831" y="2382"/>
              <a:ext cx="65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Price </a:t>
              </a:r>
            </a:p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without tax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cxnSp>
        <p:nvCxnSpPr>
          <p:cNvPr id="45" name="Straight Connector 44"/>
          <p:cNvCxnSpPr/>
          <p:nvPr/>
        </p:nvCxnSpPr>
        <p:spPr bwMode="auto">
          <a:xfrm rot="5400000">
            <a:off x="768350" y="3765550"/>
            <a:ext cx="4330700" cy="1588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2717800" y="5956300"/>
            <a:ext cx="454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none"/>
              <a:t>Qt</a:t>
            </a:r>
          </a:p>
        </p:txBody>
      </p:sp>
      <p:sp>
        <p:nvSpPr>
          <p:cNvPr id="47" name="TextBox 46"/>
          <p:cNvSpPr txBox="1">
            <a:spLocks noChangeArrowheads="1"/>
          </p:cNvSpPr>
          <p:nvPr/>
        </p:nvSpPr>
        <p:spPr bwMode="auto">
          <a:xfrm>
            <a:off x="6527800" y="1168400"/>
            <a:ext cx="2413000" cy="3477875"/>
          </a:xfrm>
          <a:prstGeom prst="rect">
            <a:avLst/>
          </a:prstGeom>
          <a:solidFill>
            <a:srgbClr val="78B2A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000" u="none" dirty="0"/>
              <a:t> </a:t>
            </a:r>
            <a:r>
              <a:rPr lang="en-US" sz="2000" u="none" dirty="0" smtClean="0"/>
              <a:t>Losers: both buyers and sellers, regardless </a:t>
            </a:r>
            <a:r>
              <a:rPr lang="en-US" sz="2000" u="none" dirty="0"/>
              <a:t>of who the tax is imposed </a:t>
            </a:r>
            <a:r>
              <a:rPr lang="en-US" sz="2000" u="none" dirty="0" smtClean="0"/>
              <a:t>on</a:t>
            </a:r>
          </a:p>
          <a:p>
            <a:pPr>
              <a:buFont typeface="Wingdings" pitchFamily="2" charset="2"/>
              <a:buChar char="q"/>
            </a:pPr>
            <a:endParaRPr lang="en-US" sz="2000" u="none" dirty="0" smtClean="0"/>
          </a:p>
          <a:p>
            <a:pPr>
              <a:buFont typeface="Wingdings" pitchFamily="2" charset="2"/>
              <a:buChar char="q"/>
            </a:pPr>
            <a:r>
              <a:rPr lang="en-US" sz="2000" u="none" dirty="0" smtClean="0"/>
              <a:t>Winners: government revenue</a:t>
            </a:r>
          </a:p>
          <a:p>
            <a:pPr>
              <a:buFont typeface="Wingdings" pitchFamily="2" charset="2"/>
              <a:buChar char="q"/>
            </a:pPr>
            <a:endParaRPr lang="en-US" sz="2000" u="none" dirty="0"/>
          </a:p>
          <a:p>
            <a:pPr>
              <a:buFont typeface="Wingdings" pitchFamily="2" charset="2"/>
              <a:buChar char="q"/>
            </a:pPr>
            <a:r>
              <a:rPr lang="en-US" sz="2000" u="none" dirty="0"/>
              <a:t>The tax results in a reduction in quantity </a:t>
            </a:r>
          </a:p>
          <a:p>
            <a:endParaRPr lang="en-US" sz="2000" u="none" dirty="0"/>
          </a:p>
        </p:txBody>
      </p:sp>
    </p:spTree>
    <p:extLst>
      <p:ext uri="{BB962C8B-B14F-4D97-AF65-F5344CB8AC3E}">
        <p14:creationId xmlns:p14="http://schemas.microsoft.com/office/powerpoint/2010/main" val="55728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  <p:bldP spid="4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4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 smtClean="0"/>
              <a:t>How the Minimum Wage Affects the Labor Market</a:t>
            </a:r>
          </a:p>
        </p:txBody>
      </p:sp>
      <p:sp>
        <p:nvSpPr>
          <p:cNvPr id="59395" name="Rectangle 5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3F6F9"/>
          </a:solidFill>
          <a:ln w="239713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6" name="Rectangle 6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2F4F8"/>
          </a:solidFill>
          <a:ln w="219075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7" name="Rectangle 7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1F4F7"/>
          </a:solidFill>
          <a:ln w="1968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398" name="Rectangle 8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F0F2F5"/>
          </a:solidFill>
          <a:ln w="174625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399" name="Rectangle 9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EF1F4"/>
          </a:solidFill>
          <a:ln w="152400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0" name="Rectangle 10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DEFF3"/>
          </a:solidFill>
          <a:ln w="131763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Rectangle 11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BEEF2"/>
          </a:solidFill>
          <a:ln w="109538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2" name="Rectangle 12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AECF1"/>
          </a:solidFill>
          <a:ln w="8731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3" name="Rectangle 13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9EBF0"/>
          </a:solidFill>
          <a:ln w="65088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4" name="Rectangle 14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7EAEF"/>
          </a:solidFill>
          <a:ln w="44450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5" name="Rectangle 15"/>
          <p:cNvSpPr>
            <a:spLocks noChangeArrowheads="1"/>
          </p:cNvSpPr>
          <p:nvPr/>
        </p:nvSpPr>
        <p:spPr bwMode="auto">
          <a:xfrm>
            <a:off x="2152650" y="1536700"/>
            <a:ext cx="5200650" cy="4244975"/>
          </a:xfrm>
          <a:prstGeom prst="rect">
            <a:avLst/>
          </a:prstGeom>
          <a:solidFill>
            <a:srgbClr val="E6E9EF"/>
          </a:solidFill>
          <a:ln w="22225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6" name="Rectangle 16"/>
          <p:cNvSpPr>
            <a:spLocks noChangeArrowheads="1"/>
          </p:cNvSpPr>
          <p:nvPr/>
        </p:nvSpPr>
        <p:spPr bwMode="auto">
          <a:xfrm>
            <a:off x="2043113" y="1428750"/>
            <a:ext cx="5200650" cy="42640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59407" name="Rectangle 17"/>
          <p:cNvSpPr>
            <a:spLocks noChangeArrowheads="1"/>
          </p:cNvSpPr>
          <p:nvPr/>
        </p:nvSpPr>
        <p:spPr bwMode="auto">
          <a:xfrm>
            <a:off x="6102350" y="5795963"/>
            <a:ext cx="11398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Quantity of</a:t>
            </a:r>
          </a:p>
          <a:p>
            <a:pPr eaLnBrk="0" hangingPunct="0"/>
            <a:r>
              <a:rPr lang="en-US" sz="1700" b="1" u="none">
                <a:solidFill>
                  <a:srgbClr val="000000"/>
                </a:solidFill>
              </a:rPr>
              <a:t>Labor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08" name="Rectangle 18"/>
          <p:cNvSpPr>
            <a:spLocks noChangeArrowheads="1"/>
          </p:cNvSpPr>
          <p:nvPr/>
        </p:nvSpPr>
        <p:spPr bwMode="auto">
          <a:xfrm>
            <a:off x="1398588" y="1431925"/>
            <a:ext cx="576262" cy="258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 eaLnBrk="0" hangingPunct="0"/>
            <a:r>
              <a:rPr lang="en-US" sz="1700" b="1" u="none">
                <a:solidFill>
                  <a:srgbClr val="000000"/>
                </a:solidFill>
              </a:rPr>
              <a:t>Wage</a:t>
            </a:r>
            <a:endParaRPr lang="en-US" sz="2400" u="none">
              <a:latin typeface="Times New Roman" pitchFamily="18" charset="0"/>
            </a:endParaRPr>
          </a:p>
        </p:txBody>
      </p:sp>
      <p:sp>
        <p:nvSpPr>
          <p:cNvPr id="59409" name="Rectangle 19"/>
          <p:cNvSpPr>
            <a:spLocks noChangeArrowheads="1"/>
          </p:cNvSpPr>
          <p:nvPr/>
        </p:nvSpPr>
        <p:spPr bwMode="auto">
          <a:xfrm>
            <a:off x="1905000" y="5703888"/>
            <a:ext cx="12065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700" u="none">
                <a:solidFill>
                  <a:srgbClr val="000000"/>
                </a:solidFill>
              </a:rPr>
              <a:t>0</a:t>
            </a:r>
            <a:endParaRPr lang="en-US" sz="2400" u="none">
              <a:latin typeface="Times New Roman" pitchFamily="18" charset="0"/>
            </a:endParaRP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654300" y="2466975"/>
            <a:ext cx="4343400" cy="2941638"/>
            <a:chOff x="1672" y="1554"/>
            <a:chExt cx="2736" cy="1853"/>
          </a:xfrm>
        </p:grpSpPr>
        <p:sp>
          <p:nvSpPr>
            <p:cNvPr id="59430" name="Line 21"/>
            <p:cNvSpPr>
              <a:spLocks noChangeShapeType="1"/>
            </p:cNvSpPr>
            <p:nvPr/>
          </p:nvSpPr>
          <p:spPr bwMode="auto">
            <a:xfrm flipV="1">
              <a:off x="1672" y="1685"/>
              <a:ext cx="2286" cy="1722"/>
            </a:xfrm>
            <a:prstGeom prst="line">
              <a:avLst/>
            </a:prstGeom>
            <a:noFill/>
            <a:ln w="65088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31" name="Rectangle 22"/>
            <p:cNvSpPr>
              <a:spLocks noChangeArrowheads="1"/>
            </p:cNvSpPr>
            <p:nvPr/>
          </p:nvSpPr>
          <p:spPr bwMode="auto">
            <a:xfrm>
              <a:off x="3991" y="1554"/>
              <a:ext cx="417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 dirty="0">
                  <a:solidFill>
                    <a:srgbClr val="000000"/>
                  </a:solidFill>
                </a:rPr>
                <a:t>Labor</a:t>
              </a:r>
            </a:p>
            <a:p>
              <a:pPr eaLnBrk="0" hangingPunct="0"/>
              <a:r>
                <a:rPr lang="en-US" sz="1700" u="none" dirty="0">
                  <a:solidFill>
                    <a:srgbClr val="000000"/>
                  </a:solidFill>
                </a:rPr>
                <a:t>Supply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59427" name="Line 28"/>
          <p:cNvSpPr>
            <a:spLocks noChangeShapeType="1"/>
          </p:cNvSpPr>
          <p:nvPr/>
        </p:nvSpPr>
        <p:spPr bwMode="auto">
          <a:xfrm flipH="1" flipV="1">
            <a:off x="4267204" y="2743200"/>
            <a:ext cx="0" cy="2947988"/>
          </a:xfrm>
          <a:prstGeom prst="line">
            <a:avLst/>
          </a:prstGeom>
          <a:noFill/>
          <a:ln w="65088">
            <a:solidFill>
              <a:srgbClr val="004C9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1804988" y="3389319"/>
            <a:ext cx="4586287" cy="261938"/>
            <a:chOff x="1137" y="2135"/>
            <a:chExt cx="2889" cy="165"/>
          </a:xfrm>
        </p:grpSpPr>
        <p:sp>
          <p:nvSpPr>
            <p:cNvPr id="59424" name="Line 30"/>
            <p:cNvSpPr>
              <a:spLocks noChangeShapeType="1"/>
            </p:cNvSpPr>
            <p:nvPr/>
          </p:nvSpPr>
          <p:spPr bwMode="auto">
            <a:xfrm flipH="1">
              <a:off x="1287" y="2291"/>
              <a:ext cx="2739" cy="1"/>
            </a:xfrm>
            <a:prstGeom prst="line">
              <a:avLst/>
            </a:prstGeom>
            <a:noFill/>
            <a:ln w="65088">
              <a:solidFill>
                <a:srgbClr val="E17E2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25" name="Rectangle 31"/>
            <p:cNvSpPr>
              <a:spLocks noChangeArrowheads="1"/>
            </p:cNvSpPr>
            <p:nvPr/>
          </p:nvSpPr>
          <p:spPr bwMode="auto">
            <a:xfrm>
              <a:off x="1137" y="2135"/>
              <a:ext cx="63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7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4910151" y="3571874"/>
            <a:ext cx="198438" cy="2524125"/>
            <a:chOff x="3093" y="2250"/>
            <a:chExt cx="125" cy="1590"/>
          </a:xfrm>
        </p:grpSpPr>
        <p:sp>
          <p:nvSpPr>
            <p:cNvPr id="59417" name="Line 38"/>
            <p:cNvSpPr>
              <a:spLocks noChangeShapeType="1"/>
            </p:cNvSpPr>
            <p:nvPr/>
          </p:nvSpPr>
          <p:spPr bwMode="auto">
            <a:xfrm flipV="1">
              <a:off x="3159" y="2291"/>
              <a:ext cx="1" cy="1282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18" name="Oval 39"/>
            <p:cNvSpPr>
              <a:spLocks noChangeArrowheads="1"/>
            </p:cNvSpPr>
            <p:nvPr/>
          </p:nvSpPr>
          <p:spPr bwMode="auto">
            <a:xfrm>
              <a:off x="3118" y="2250"/>
              <a:ext cx="82" cy="83"/>
            </a:xfrm>
            <a:prstGeom prst="ellipse">
              <a:avLst/>
            </a:pr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419" name="Rectangle 40"/>
            <p:cNvSpPr>
              <a:spLocks noChangeArrowheads="1"/>
            </p:cNvSpPr>
            <p:nvPr/>
          </p:nvSpPr>
          <p:spPr bwMode="auto">
            <a:xfrm>
              <a:off x="3093" y="3675"/>
              <a:ext cx="125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ctr"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70</a:t>
              </a:r>
              <a:endParaRPr lang="en-US" sz="2400" u="none" dirty="0">
                <a:latin typeface="Times New Roman" pitchFamily="18" charset="0"/>
              </a:endParaRPr>
            </a:p>
          </p:txBody>
        </p:sp>
      </p:grpSp>
      <p:sp>
        <p:nvSpPr>
          <p:cNvPr id="59416" name="Freeform 41"/>
          <p:cNvSpPr>
            <a:spLocks/>
          </p:cNvSpPr>
          <p:nvPr/>
        </p:nvSpPr>
        <p:spPr bwMode="auto">
          <a:xfrm>
            <a:off x="2043113" y="1428750"/>
            <a:ext cx="5200650" cy="4264025"/>
          </a:xfrm>
          <a:custGeom>
            <a:avLst/>
            <a:gdLst>
              <a:gd name="T0" fmla="*/ 0 w 3276"/>
              <a:gd name="T1" fmla="*/ 0 h 2686"/>
              <a:gd name="T2" fmla="*/ 0 w 3276"/>
              <a:gd name="T3" fmla="*/ 2147483647 h 2686"/>
              <a:gd name="T4" fmla="*/ 2147483647 w 3276"/>
              <a:gd name="T5" fmla="*/ 2147483647 h 2686"/>
              <a:gd name="T6" fmla="*/ 0 60000 65536"/>
              <a:gd name="T7" fmla="*/ 0 60000 65536"/>
              <a:gd name="T8" fmla="*/ 0 60000 65536"/>
              <a:gd name="T9" fmla="*/ 0 w 3276"/>
              <a:gd name="T10" fmla="*/ 0 h 2686"/>
              <a:gd name="T11" fmla="*/ 3276 w 3276"/>
              <a:gd name="T12" fmla="*/ 2686 h 268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76" h="2686">
                <a:moveTo>
                  <a:pt x="0" y="0"/>
                </a:moveTo>
                <a:lnTo>
                  <a:pt x="0" y="2686"/>
                </a:lnTo>
                <a:lnTo>
                  <a:pt x="3276" y="2686"/>
                </a:lnTo>
              </a:path>
            </a:pathLst>
          </a:custGeom>
          <a:noFill/>
          <a:ln w="222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40" name="Group 27"/>
          <p:cNvGrpSpPr>
            <a:grpSpLocks/>
          </p:cNvGrpSpPr>
          <p:nvPr/>
        </p:nvGrpSpPr>
        <p:grpSpPr bwMode="auto">
          <a:xfrm>
            <a:off x="1752600" y="4005264"/>
            <a:ext cx="2605088" cy="1633538"/>
            <a:chOff x="947" y="2576"/>
            <a:chExt cx="1641" cy="1029"/>
          </a:xfrm>
        </p:grpSpPr>
        <p:sp>
          <p:nvSpPr>
            <p:cNvPr id="42" name="Rectangle 29"/>
            <p:cNvSpPr>
              <a:spLocks noChangeArrowheads="1"/>
            </p:cNvSpPr>
            <p:nvPr/>
          </p:nvSpPr>
          <p:spPr bwMode="auto">
            <a:xfrm>
              <a:off x="947" y="2576"/>
              <a:ext cx="63" cy="1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700" u="none" dirty="0" smtClean="0">
                  <a:solidFill>
                    <a:srgbClr val="000000"/>
                  </a:solidFill>
                </a:rPr>
                <a:t>5</a:t>
              </a:r>
              <a:endParaRPr lang="en-US" sz="2400" u="none" dirty="0">
                <a:latin typeface="Times New Roman" pitchFamily="18" charset="0"/>
              </a:endParaRPr>
            </a:p>
          </p:txBody>
        </p:sp>
        <p:grpSp>
          <p:nvGrpSpPr>
            <p:cNvPr id="43" name="Group 30"/>
            <p:cNvGrpSpPr>
              <a:grpSpLocks/>
            </p:cNvGrpSpPr>
            <p:nvPr/>
          </p:nvGrpSpPr>
          <p:grpSpPr bwMode="auto">
            <a:xfrm>
              <a:off x="1143" y="2677"/>
              <a:ext cx="1445" cy="928"/>
              <a:chOff x="1143" y="2677"/>
              <a:chExt cx="1445" cy="928"/>
            </a:xfrm>
          </p:grpSpPr>
          <p:sp>
            <p:nvSpPr>
              <p:cNvPr id="44" name="Freeform 31"/>
              <p:cNvSpPr>
                <a:spLocks/>
              </p:cNvSpPr>
              <p:nvPr/>
            </p:nvSpPr>
            <p:spPr bwMode="auto">
              <a:xfrm>
                <a:off x="1143" y="2718"/>
                <a:ext cx="1404" cy="887"/>
              </a:xfrm>
              <a:custGeom>
                <a:avLst/>
                <a:gdLst>
                  <a:gd name="T0" fmla="*/ 1404 w 1404"/>
                  <a:gd name="T1" fmla="*/ 855 h 855"/>
                  <a:gd name="T2" fmla="*/ 1404 w 1404"/>
                  <a:gd name="T3" fmla="*/ 0 h 855"/>
                  <a:gd name="T4" fmla="*/ 0 w 1404"/>
                  <a:gd name="T5" fmla="*/ 0 h 855"/>
                  <a:gd name="T6" fmla="*/ 0 60000 65536"/>
                  <a:gd name="T7" fmla="*/ 0 60000 65536"/>
                  <a:gd name="T8" fmla="*/ 0 60000 65536"/>
                  <a:gd name="T9" fmla="*/ 0 w 1404"/>
                  <a:gd name="T10" fmla="*/ 0 h 855"/>
                  <a:gd name="T11" fmla="*/ 1404 w 1404"/>
                  <a:gd name="T12" fmla="*/ 855 h 85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04" h="855">
                    <a:moveTo>
                      <a:pt x="1404" y="855"/>
                    </a:moveTo>
                    <a:lnTo>
                      <a:pt x="1404" y="0"/>
                    </a:lnTo>
                    <a:lnTo>
                      <a:pt x="0" y="0"/>
                    </a:lnTo>
                  </a:path>
                </a:pathLst>
              </a:custGeom>
              <a:noFill/>
              <a:ln w="22225">
                <a:solidFill>
                  <a:schemeClr val="tx1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5" name="Oval 32"/>
              <p:cNvSpPr>
                <a:spLocks noChangeArrowheads="1"/>
              </p:cNvSpPr>
              <p:nvPr/>
            </p:nvSpPr>
            <p:spPr bwMode="auto">
              <a:xfrm>
                <a:off x="2506" y="2677"/>
                <a:ext cx="82" cy="83"/>
              </a:xfrm>
              <a:prstGeom prst="ellipse">
                <a:avLst/>
              </a:prstGeom>
              <a:solidFill>
                <a:srgbClr val="00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9" name="TextBox 8"/>
          <p:cNvSpPr txBox="1"/>
          <p:nvPr/>
        </p:nvSpPr>
        <p:spPr>
          <a:xfrm>
            <a:off x="4099538" y="5802868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642282" y="2221468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Labor demand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89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Price controls Effective?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Can government control of prices improve the market outcome?</a:t>
            </a:r>
          </a:p>
          <a:p>
            <a:r>
              <a:rPr lang="en-US" dirty="0" smtClean="0"/>
              <a:t>In principle, there are two lessons to be learn:</a:t>
            </a:r>
          </a:p>
          <a:p>
            <a:pPr lvl="1"/>
            <a:r>
              <a:rPr lang="en-US" dirty="0" smtClean="0"/>
              <a:t>The market reacts to the government’s policies which in many cases weakens the effect of the policy</a:t>
            </a:r>
          </a:p>
          <a:p>
            <a:pPr lvl="1"/>
            <a:r>
              <a:rPr lang="en-US" dirty="0" smtClean="0"/>
              <a:t>Unexpected and negative consequences result from government intervention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CONTROLS ON PRICES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Autofit/>
          </a:bodyPr>
          <a:lstStyle/>
          <a:p>
            <a:pPr>
              <a:buClr>
                <a:srgbClr val="00CC00"/>
              </a:buClr>
            </a:pPr>
            <a:r>
              <a:rPr lang="en-US" sz="2800" i="1" dirty="0">
                <a:solidFill>
                  <a:srgbClr val="008000"/>
                </a:solidFill>
              </a:rPr>
              <a:t>Price Ceiling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endParaRPr lang="en-US" sz="2800" dirty="0"/>
          </a:p>
          <a:p>
            <a:pPr lvl="1"/>
            <a:r>
              <a:rPr lang="en-US" sz="2800" dirty="0"/>
              <a:t>A legal </a:t>
            </a:r>
            <a:r>
              <a:rPr lang="en-US" sz="2800" i="1" dirty="0"/>
              <a:t>maximum</a:t>
            </a:r>
            <a:r>
              <a:rPr lang="en-US" sz="2800" dirty="0"/>
              <a:t> on the price at which a good can be sold. 	</a:t>
            </a:r>
            <a:endParaRPr lang="en-US" sz="2800" dirty="0" smtClean="0"/>
          </a:p>
          <a:p>
            <a:pPr lvl="1"/>
            <a:r>
              <a:rPr lang="en-US" sz="2800" dirty="0" smtClean="0"/>
              <a:t>Set by the government to </a:t>
            </a:r>
          </a:p>
          <a:p>
            <a:pPr lvl="2"/>
            <a:r>
              <a:rPr lang="en-US" sz="2800" dirty="0" smtClean="0"/>
              <a:t>limit inflation or to </a:t>
            </a:r>
          </a:p>
          <a:p>
            <a:pPr lvl="2"/>
            <a:r>
              <a:rPr lang="en-US" sz="2800" dirty="0" smtClean="0"/>
              <a:t>Keep prices of selective goods affordable for low income individuals</a:t>
            </a:r>
          </a:p>
          <a:p>
            <a:pPr lvl="1"/>
            <a:r>
              <a:rPr lang="en-US" sz="2800" dirty="0" smtClean="0"/>
              <a:t>Used in many cities to keep housing costs down</a:t>
            </a:r>
          </a:p>
          <a:p>
            <a:pPr lvl="1"/>
            <a:r>
              <a:rPr lang="en-US" sz="2800" dirty="0" smtClean="0"/>
              <a:t>In 1970 more than 200 US cities enacted some form of rent control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CONTROLS ON PRICES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>
            <a:normAutofit/>
          </a:bodyPr>
          <a:lstStyle/>
          <a:p>
            <a:pPr>
              <a:buClr>
                <a:srgbClr val="00CC00"/>
              </a:buClr>
            </a:pPr>
            <a:r>
              <a:rPr lang="en-US" sz="2800" i="1" dirty="0" smtClean="0">
                <a:solidFill>
                  <a:srgbClr val="008000"/>
                </a:solidFill>
              </a:rPr>
              <a:t>Price </a:t>
            </a:r>
            <a:r>
              <a:rPr lang="en-US" sz="2800" i="1" dirty="0">
                <a:solidFill>
                  <a:srgbClr val="008000"/>
                </a:solidFill>
              </a:rPr>
              <a:t>Floor</a:t>
            </a:r>
          </a:p>
          <a:p>
            <a:pPr lvl="1"/>
            <a:r>
              <a:rPr lang="en-US" sz="2800" dirty="0"/>
              <a:t>A legal </a:t>
            </a:r>
            <a:r>
              <a:rPr lang="en-US" sz="2800" i="1" dirty="0"/>
              <a:t>minimum</a:t>
            </a:r>
            <a:r>
              <a:rPr lang="en-US" sz="2800" dirty="0"/>
              <a:t> on the price at which a good can be sold</a:t>
            </a:r>
            <a:r>
              <a:rPr lang="en-US" sz="2800" dirty="0" smtClean="0"/>
              <a:t>.</a:t>
            </a:r>
          </a:p>
          <a:p>
            <a:pPr lvl="1"/>
            <a:r>
              <a:rPr lang="en-US" sz="2800" dirty="0" smtClean="0"/>
              <a:t>Typically used to benefit the sellers of a certain good</a:t>
            </a:r>
          </a:p>
          <a:p>
            <a:pPr lvl="1"/>
            <a:r>
              <a:rPr lang="en-US" sz="2800" dirty="0" smtClean="0"/>
              <a:t>The 1938 Fair Labor Standards Act established the first federal minimum wage laws</a:t>
            </a:r>
          </a:p>
          <a:p>
            <a:pPr lvl="1"/>
            <a:r>
              <a:rPr lang="en-US" sz="2800" dirty="0" smtClean="0"/>
              <a:t>Minimum wage laws were widely supported as a means to maintaining the minimum standards of living</a:t>
            </a: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534400" cy="1143000"/>
          </a:xfrm>
          <a:solidFill>
            <a:schemeClr val="accent6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rgbClr val="FFC000"/>
                </a:solidFill>
              </a:rPr>
              <a:t>Rent Control</a:t>
            </a:r>
            <a:endParaRPr lang="en-US" sz="4800" dirty="0">
              <a:solidFill>
                <a:srgbClr val="FFC000"/>
              </a:solidFill>
            </a:endParaRPr>
          </a:p>
        </p:txBody>
      </p:sp>
      <p:sp>
        <p:nvSpPr>
          <p:cNvPr id="30003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914400" y="1371600"/>
            <a:ext cx="4419600" cy="4572000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dobe Caslon Pro" pitchFamily="18" charset="0"/>
              </a:rPr>
              <a:t>Rent controls are ceilings placed on the rents that landlords may charge their tenants.</a:t>
            </a:r>
          </a:p>
          <a:p>
            <a:r>
              <a:rPr lang="en-US" sz="2800" dirty="0">
                <a:latin typeface="Adobe Caslon Pro" pitchFamily="18" charset="0"/>
              </a:rPr>
              <a:t>The goal of rent control policy is to help the poor by making housing more affordable.</a:t>
            </a:r>
          </a:p>
          <a:p>
            <a:r>
              <a:rPr lang="en-US" sz="2800" dirty="0">
                <a:latin typeface="Adobe Caslon Pro" pitchFamily="18" charset="0"/>
              </a:rPr>
              <a:t>One economist called rent control “the best way to destroy a city, other than bombing.”</a:t>
            </a:r>
          </a:p>
        </p:txBody>
      </p:sp>
      <p:pic>
        <p:nvPicPr>
          <p:cNvPr id="9" name="Picture 2" descr="C:\Documents and Settings\rahmed\Local Settings\Temporary Internet Files\Content.IE5\PH51MPFU\MCj0202522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0" y="228600"/>
            <a:ext cx="3733800" cy="638126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rahmed\Local Settings\Temporary Internet Files\Content.IE5\WA3ZNTO4\MCj020250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99656"/>
            <a:ext cx="6019800" cy="6297846"/>
          </a:xfrm>
          <a:prstGeom prst="rect">
            <a:avLst/>
          </a:prstGeom>
          <a:noFill/>
        </p:spPr>
      </p:pic>
      <p:sp>
        <p:nvSpPr>
          <p:cNvPr id="302121" name="Rectangle 41"/>
          <p:cNvSpPr>
            <a:spLocks noGrp="1" noChangeArrowheads="1"/>
          </p:cNvSpPr>
          <p:nvPr>
            <p:ph type="title"/>
          </p:nvPr>
        </p:nvSpPr>
        <p:spPr>
          <a:xfrm>
            <a:off x="152400" y="-152400"/>
            <a:ext cx="7772400" cy="1143000"/>
          </a:xfrm>
          <a:noFill/>
          <a:ln/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2">
                    <a:lumMod val="10000"/>
                  </a:schemeClr>
                </a:solidFill>
                <a:latin typeface="Adobe Caslon Pro Bold" pitchFamily="18" charset="0"/>
              </a:rPr>
              <a:t>Demand for Housing</a:t>
            </a:r>
            <a:endParaRPr lang="en-US" sz="4400" dirty="0">
              <a:solidFill>
                <a:schemeClr val="bg2">
                  <a:lumMod val="10000"/>
                </a:schemeClr>
              </a:solidFill>
              <a:latin typeface="Adobe Caslon Pro Bold" pitchFamily="18" charset="0"/>
            </a:endParaRP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3F6F9"/>
          </a:solidFill>
          <a:ln w="22383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2F4F8"/>
          </a:solidFill>
          <a:ln w="2047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1F4F7"/>
          </a:solidFill>
          <a:ln w="1841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8" name="Rectangle 8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0F2F5"/>
          </a:solidFill>
          <a:ln w="16351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9" name="Rectangle 9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EF1F4"/>
          </a:solidFill>
          <a:ln w="14287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1" name="Rectangle 11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2" name="Rectangle 12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9EBF0"/>
          </a:solidFill>
          <a:ln w="6191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5" name="Rectangle 15"/>
          <p:cNvSpPr>
            <a:spLocks noChangeArrowheads="1"/>
          </p:cNvSpPr>
          <p:nvPr/>
        </p:nvSpPr>
        <p:spPr bwMode="auto">
          <a:xfrm>
            <a:off x="5031192" y="1892300"/>
            <a:ext cx="3492409" cy="4251325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6" name="Rectangle 16"/>
          <p:cNvSpPr>
            <a:spLocks noChangeArrowheads="1"/>
          </p:cNvSpPr>
          <p:nvPr/>
        </p:nvSpPr>
        <p:spPr bwMode="auto">
          <a:xfrm>
            <a:off x="4966336" y="1789113"/>
            <a:ext cx="3644263" cy="4251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7" name="Freeform 17"/>
          <p:cNvSpPr>
            <a:spLocks/>
          </p:cNvSpPr>
          <p:nvPr/>
        </p:nvSpPr>
        <p:spPr bwMode="auto">
          <a:xfrm>
            <a:off x="4953000" y="1789113"/>
            <a:ext cx="3690381" cy="4251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678"/>
              </a:cxn>
              <a:cxn ang="0">
                <a:pos x="2945" y="2678"/>
              </a:cxn>
            </a:cxnLst>
            <a:rect l="0" t="0" r="r" b="b"/>
            <a:pathLst>
              <a:path w="2945" h="2678">
                <a:moveTo>
                  <a:pt x="0" y="0"/>
                </a:moveTo>
                <a:lnTo>
                  <a:pt x="0" y="2678"/>
                </a:lnTo>
                <a:lnTo>
                  <a:pt x="2945" y="2678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100" name="Rectangle 20"/>
          <p:cNvSpPr>
            <a:spLocks noChangeArrowheads="1"/>
          </p:cNvSpPr>
          <p:nvPr/>
        </p:nvSpPr>
        <p:spPr bwMode="auto">
          <a:xfrm>
            <a:off x="7950177" y="6089650"/>
            <a:ext cx="11938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Quantity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02102" name="Rectangle 22"/>
          <p:cNvSpPr>
            <a:spLocks noChangeArrowheads="1"/>
          </p:cNvSpPr>
          <p:nvPr/>
        </p:nvSpPr>
        <p:spPr bwMode="auto">
          <a:xfrm>
            <a:off x="4876800" y="6096000"/>
            <a:ext cx="1817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02109" name="Rectangle 29"/>
          <p:cNvSpPr>
            <a:spLocks noChangeArrowheads="1"/>
          </p:cNvSpPr>
          <p:nvPr/>
        </p:nvSpPr>
        <p:spPr bwMode="auto">
          <a:xfrm>
            <a:off x="5029200" y="1871990"/>
            <a:ext cx="6365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Rent</a:t>
            </a:r>
            <a:endParaRPr lang="en-US" sz="2400" u="none" dirty="0">
              <a:latin typeface="Times New Roman" pitchFamily="18" charset="0"/>
            </a:endParaRPr>
          </a:p>
        </p:txBody>
      </p: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6248400" y="2590800"/>
            <a:ext cx="2216326" cy="3314700"/>
            <a:chOff x="1792" y="1977"/>
            <a:chExt cx="2419" cy="1743"/>
          </a:xfrm>
        </p:grpSpPr>
        <p:sp>
          <p:nvSpPr>
            <p:cNvPr id="302113" name="Line 33"/>
            <p:cNvSpPr>
              <a:spLocks noChangeShapeType="1"/>
            </p:cNvSpPr>
            <p:nvPr/>
          </p:nvSpPr>
          <p:spPr bwMode="auto">
            <a:xfrm>
              <a:off x="1792" y="1977"/>
              <a:ext cx="1787" cy="1609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2114" name="Rectangle 34"/>
            <p:cNvSpPr>
              <a:spLocks noChangeArrowheads="1"/>
            </p:cNvSpPr>
            <p:nvPr/>
          </p:nvSpPr>
          <p:spPr bwMode="auto">
            <a:xfrm>
              <a:off x="3614" y="3524"/>
              <a:ext cx="597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Demand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  <p:sp>
        <p:nvSpPr>
          <p:cNvPr id="39" name="Rectangle 5"/>
          <p:cNvSpPr txBox="1">
            <a:spLocks noChangeArrowheads="1"/>
          </p:cNvSpPr>
          <p:nvPr/>
        </p:nvSpPr>
        <p:spPr>
          <a:xfrm>
            <a:off x="381000" y="1600200"/>
            <a:ext cx="4038600" cy="472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demand curve shows the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total number of housing units demanded at each price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Demand is downward sloping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the rental price increases, households substitute away from housing by</a:t>
            </a:r>
          </a:p>
          <a:p>
            <a:pPr marL="7315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Sharing housing units with others</a:t>
            </a:r>
          </a:p>
          <a:p>
            <a:pPr marL="7315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Consuming smaller housing units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Housing demand is inelastic in the short run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rahmed\Local Settings\Temporary Internet Files\Content.IE5\WA3ZNTO4\MCj0202504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399656"/>
            <a:ext cx="6019800" cy="6297846"/>
          </a:xfrm>
          <a:prstGeom prst="rect">
            <a:avLst/>
          </a:prstGeom>
          <a:noFill/>
        </p:spPr>
      </p:pic>
      <p:sp>
        <p:nvSpPr>
          <p:cNvPr id="302121" name="Rectangle 41"/>
          <p:cNvSpPr>
            <a:spLocks noGrp="1" noChangeArrowheads="1"/>
          </p:cNvSpPr>
          <p:nvPr>
            <p:ph type="title"/>
          </p:nvPr>
        </p:nvSpPr>
        <p:spPr>
          <a:xfrm>
            <a:off x="152400" y="-152400"/>
            <a:ext cx="7772400" cy="1143000"/>
          </a:xfrm>
          <a:noFill/>
          <a:ln/>
        </p:spPr>
        <p:txBody>
          <a:bodyPr>
            <a:normAutofit/>
          </a:bodyPr>
          <a:lstStyle/>
          <a:p>
            <a:r>
              <a:rPr lang="en-US" sz="4400" dirty="0" smtClean="0">
                <a:solidFill>
                  <a:schemeClr val="bg2">
                    <a:lumMod val="10000"/>
                  </a:schemeClr>
                </a:solidFill>
                <a:latin typeface="Adobe Caslon Pro Bold" pitchFamily="18" charset="0"/>
              </a:rPr>
              <a:t>Supply for Housing</a:t>
            </a:r>
            <a:endParaRPr lang="en-US" sz="4400" dirty="0">
              <a:solidFill>
                <a:schemeClr val="bg2">
                  <a:lumMod val="10000"/>
                </a:schemeClr>
              </a:solidFill>
              <a:latin typeface="Adobe Caslon Pro Bold" pitchFamily="18" charset="0"/>
            </a:endParaRPr>
          </a:p>
        </p:txBody>
      </p:sp>
      <p:sp>
        <p:nvSpPr>
          <p:cNvPr id="302085" name="Rectangle 5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3F6F9"/>
          </a:solidFill>
          <a:ln w="223838">
            <a:solidFill>
              <a:srgbClr val="F3F6F9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6" name="Rectangle 6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2F4F8"/>
          </a:solidFill>
          <a:ln w="204788">
            <a:solidFill>
              <a:srgbClr val="F2F4F8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7" name="Rectangle 7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1F4F7"/>
          </a:solidFill>
          <a:ln w="184150">
            <a:solidFill>
              <a:srgbClr val="F1F4F7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8" name="Rectangle 8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F0F2F5"/>
          </a:solidFill>
          <a:ln w="163513">
            <a:solidFill>
              <a:srgbClr val="F0F2F5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89" name="Rectangle 9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EF1F4"/>
          </a:solidFill>
          <a:ln w="142875">
            <a:solidFill>
              <a:srgbClr val="EEF1F4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0" name="Rectangle 10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DEFF3"/>
          </a:solidFill>
          <a:ln w="122238">
            <a:solidFill>
              <a:srgbClr val="EDEFF3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1" name="Rectangle 11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BEEF2"/>
          </a:solidFill>
          <a:ln w="101600">
            <a:solidFill>
              <a:srgbClr val="EBEEF2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2" name="Rectangle 12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AECF1"/>
          </a:solidFill>
          <a:ln w="80963">
            <a:solidFill>
              <a:srgbClr val="EAECF1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3" name="Rectangle 13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9EBF0"/>
          </a:solidFill>
          <a:ln w="61913">
            <a:solidFill>
              <a:srgbClr val="E9EBF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4" name="Rectangle 14"/>
          <p:cNvSpPr>
            <a:spLocks noChangeArrowheads="1"/>
          </p:cNvSpPr>
          <p:nvPr/>
        </p:nvSpPr>
        <p:spPr bwMode="auto">
          <a:xfrm>
            <a:off x="5057582" y="1892300"/>
            <a:ext cx="3705418" cy="4251325"/>
          </a:xfrm>
          <a:prstGeom prst="rect">
            <a:avLst/>
          </a:prstGeom>
          <a:solidFill>
            <a:srgbClr val="E7EAEF"/>
          </a:solidFill>
          <a:ln w="41275">
            <a:solidFill>
              <a:srgbClr val="E7EA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5" name="Rectangle 15"/>
          <p:cNvSpPr>
            <a:spLocks noChangeArrowheads="1"/>
          </p:cNvSpPr>
          <p:nvPr/>
        </p:nvSpPr>
        <p:spPr bwMode="auto">
          <a:xfrm>
            <a:off x="5031192" y="1892300"/>
            <a:ext cx="3492409" cy="4251325"/>
          </a:xfrm>
          <a:prstGeom prst="rect">
            <a:avLst/>
          </a:prstGeom>
          <a:solidFill>
            <a:srgbClr val="E6E9EF"/>
          </a:solidFill>
          <a:ln w="20638">
            <a:solidFill>
              <a:srgbClr val="E6E9EF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6" name="Rectangle 16"/>
          <p:cNvSpPr>
            <a:spLocks noChangeArrowheads="1"/>
          </p:cNvSpPr>
          <p:nvPr/>
        </p:nvSpPr>
        <p:spPr bwMode="auto">
          <a:xfrm>
            <a:off x="4966336" y="1789113"/>
            <a:ext cx="3644263" cy="42513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097" name="Freeform 17"/>
          <p:cNvSpPr>
            <a:spLocks/>
          </p:cNvSpPr>
          <p:nvPr/>
        </p:nvSpPr>
        <p:spPr bwMode="auto">
          <a:xfrm>
            <a:off x="4953000" y="1789113"/>
            <a:ext cx="3690381" cy="42513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678"/>
              </a:cxn>
              <a:cxn ang="0">
                <a:pos x="2945" y="2678"/>
              </a:cxn>
            </a:cxnLst>
            <a:rect l="0" t="0" r="r" b="b"/>
            <a:pathLst>
              <a:path w="2945" h="2678">
                <a:moveTo>
                  <a:pt x="0" y="0"/>
                </a:moveTo>
                <a:lnTo>
                  <a:pt x="0" y="2678"/>
                </a:lnTo>
                <a:lnTo>
                  <a:pt x="2945" y="2678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2100" name="Rectangle 20"/>
          <p:cNvSpPr>
            <a:spLocks noChangeArrowheads="1"/>
          </p:cNvSpPr>
          <p:nvPr/>
        </p:nvSpPr>
        <p:spPr bwMode="auto">
          <a:xfrm>
            <a:off x="7950177" y="6089650"/>
            <a:ext cx="11938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Quantity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02102" name="Rectangle 22"/>
          <p:cNvSpPr>
            <a:spLocks noChangeArrowheads="1"/>
          </p:cNvSpPr>
          <p:nvPr/>
        </p:nvSpPr>
        <p:spPr bwMode="auto">
          <a:xfrm>
            <a:off x="4876800" y="6096000"/>
            <a:ext cx="1817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u="none" dirty="0">
                <a:solidFill>
                  <a:srgbClr val="000000"/>
                </a:solidFill>
              </a:rPr>
              <a:t>0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02109" name="Rectangle 29"/>
          <p:cNvSpPr>
            <a:spLocks noChangeArrowheads="1"/>
          </p:cNvSpPr>
          <p:nvPr/>
        </p:nvSpPr>
        <p:spPr bwMode="auto">
          <a:xfrm>
            <a:off x="5029200" y="1871990"/>
            <a:ext cx="636575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en-US" sz="1700" b="1" u="none" dirty="0" smtClean="0">
                <a:solidFill>
                  <a:srgbClr val="000000"/>
                </a:solidFill>
              </a:rPr>
              <a:t>Rent</a:t>
            </a:r>
            <a:endParaRPr lang="en-US" sz="2400" u="none" dirty="0">
              <a:latin typeface="Times New Roman" pitchFamily="18" charset="0"/>
            </a:endParaRPr>
          </a:p>
        </p:txBody>
      </p:sp>
      <p:sp>
        <p:nvSpPr>
          <p:cNvPr id="39" name="Rectangle 5"/>
          <p:cNvSpPr txBox="1">
            <a:spLocks noChangeArrowheads="1"/>
          </p:cNvSpPr>
          <p:nvPr/>
        </p:nvSpPr>
        <p:spPr>
          <a:xfrm>
            <a:off x="381000" y="1600200"/>
            <a:ext cx="4038600" cy="4724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supply curve shows the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total number of housing units supplied at each price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Supply is upward sloping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20000"/>
                    <a:lumOff val="8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the rental price increases, more housing units will be available through</a:t>
            </a:r>
          </a:p>
          <a:p>
            <a:pPr marL="7315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Construction of new units (long run)</a:t>
            </a:r>
          </a:p>
          <a:p>
            <a:pPr marL="731520" lvl="1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Conversion from other uses (short run)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lang="en-US" sz="2800" dirty="0" smtClean="0">
                <a:solidFill>
                  <a:schemeClr val="bg1">
                    <a:lumMod val="20000"/>
                    <a:lumOff val="80000"/>
                  </a:schemeClr>
                </a:solidFill>
              </a:rPr>
              <a:t>Housing supply is inelastic in the short run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>
                  <a:lumMod val="20000"/>
                  <a:lumOff val="8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24" name="Group 29"/>
          <p:cNvGrpSpPr>
            <a:grpSpLocks/>
          </p:cNvGrpSpPr>
          <p:nvPr/>
        </p:nvGrpSpPr>
        <p:grpSpPr bwMode="auto">
          <a:xfrm>
            <a:off x="6400800" y="2438400"/>
            <a:ext cx="1295400" cy="3505200"/>
            <a:chOff x="1662" y="1937"/>
            <a:chExt cx="2680" cy="1186"/>
          </a:xfrm>
        </p:grpSpPr>
        <p:sp>
          <p:nvSpPr>
            <p:cNvPr id="25" name="Line 30"/>
            <p:cNvSpPr>
              <a:spLocks noChangeShapeType="1"/>
            </p:cNvSpPr>
            <p:nvPr/>
          </p:nvSpPr>
          <p:spPr bwMode="auto">
            <a:xfrm flipV="1">
              <a:off x="1662" y="2029"/>
              <a:ext cx="2237" cy="1094"/>
            </a:xfrm>
            <a:prstGeom prst="line">
              <a:avLst/>
            </a:prstGeom>
            <a:noFill/>
            <a:ln w="61913">
              <a:solidFill>
                <a:srgbClr val="004C9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Rectangle 31"/>
            <p:cNvSpPr>
              <a:spLocks noChangeArrowheads="1"/>
            </p:cNvSpPr>
            <p:nvPr/>
          </p:nvSpPr>
          <p:spPr bwMode="auto">
            <a:xfrm>
              <a:off x="3925" y="1937"/>
              <a:ext cx="417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/>
              <a:r>
                <a:rPr lang="en-US" sz="1700" u="none">
                  <a:solidFill>
                    <a:srgbClr val="000000"/>
                  </a:solidFill>
                </a:rPr>
                <a:t>Supply</a:t>
              </a:r>
              <a:endParaRPr lang="en-US" sz="2400" u="none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0">
      <a:dk1>
        <a:sysClr val="windowText" lastClr="000000"/>
      </a:dk1>
      <a:lt1>
        <a:srgbClr val="B2C4DA"/>
      </a:lt1>
      <a:dk2>
        <a:srgbClr val="444D26"/>
      </a:dk2>
      <a:lt2>
        <a:srgbClr val="FEFAC9"/>
      </a:lt2>
      <a:accent1>
        <a:srgbClr val="F5B263"/>
      </a:accent1>
      <a:accent2>
        <a:srgbClr val="3F3F3F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stom 7">
    <a:dk1>
      <a:sysClr val="windowText" lastClr="000000"/>
    </a:dk1>
    <a:lt1>
      <a:srgbClr val="B2C4DA"/>
    </a:lt1>
    <a:dk2>
      <a:srgbClr val="444D26"/>
    </a:dk2>
    <a:lt2>
      <a:srgbClr val="FEFAC9"/>
    </a:lt2>
    <a:accent1>
      <a:srgbClr val="3F3F3F"/>
    </a:accent1>
    <a:accent2>
      <a:srgbClr val="F3A447"/>
    </a:accent2>
    <a:accent3>
      <a:srgbClr val="E7BC29"/>
    </a:accent3>
    <a:accent4>
      <a:srgbClr val="D092A7"/>
    </a:accent4>
    <a:accent5>
      <a:srgbClr val="9C85C0"/>
    </a:accent5>
    <a:accent6>
      <a:srgbClr val="809EC2"/>
    </a:accent6>
    <a:hlink>
      <a:srgbClr val="8E58B6"/>
    </a:hlink>
    <a:folHlink>
      <a:srgbClr val="7F6F6F"/>
    </a:folHlink>
  </a:clrScheme>
</a:themeOverride>
</file>

<file path=ppt/theme/themeOverride2.xml><?xml version="1.0" encoding="utf-8"?>
<a:themeOverride xmlns:a="http://schemas.openxmlformats.org/drawingml/2006/main">
  <a:clrScheme name="Custom 2">
    <a:dk1>
      <a:sysClr val="windowText" lastClr="000000"/>
    </a:dk1>
    <a:lt1>
      <a:srgbClr val="808759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ppt/theme/themeOverride3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ppt/theme/themeOverride4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ppt/theme/themeOverride5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ppt/theme/themeOverride6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ppt/theme/themeOverride7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ppt/theme/themeOverride8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ppt/theme/themeOverride9.xml><?xml version="1.0" encoding="utf-8"?>
<a:themeOverride xmlns:a="http://schemas.openxmlformats.org/drawingml/2006/main">
  <a:clrScheme name="Custom 5">
    <a:dk1>
      <a:sysClr val="windowText" lastClr="000000"/>
    </a:dk1>
    <a:lt1>
      <a:srgbClr val="E6EAED"/>
    </a:lt1>
    <a:dk2>
      <a:srgbClr val="283138"/>
    </a:dk2>
    <a:lt2>
      <a:srgbClr val="FF8600"/>
    </a:lt2>
    <a:accent1>
      <a:srgbClr val="838D9B"/>
    </a:accent1>
    <a:accent2>
      <a:srgbClr val="D2610C"/>
    </a:accent2>
    <a:accent3>
      <a:srgbClr val="80716A"/>
    </a:accent3>
    <a:accent4>
      <a:srgbClr val="94147C"/>
    </a:accent4>
    <a:accent5>
      <a:srgbClr val="5D5AD2"/>
    </a:accent5>
    <a:accent6>
      <a:srgbClr val="6F6C7D"/>
    </a:accent6>
    <a:hlink>
      <a:srgbClr val="6187E3"/>
    </a:hlink>
    <a:folHlink>
      <a:srgbClr val="7B8EB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2395</TotalTime>
  <Words>1597</Words>
  <Application>Microsoft Office PowerPoint</Application>
  <PresentationFormat>On-screen Show (4:3)</PresentationFormat>
  <Paragraphs>392</Paragraphs>
  <Slides>34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Equity</vt:lpstr>
      <vt:lpstr>PowerPoint Presentation</vt:lpstr>
      <vt:lpstr>Supply, Demand, and Government Policies</vt:lpstr>
      <vt:lpstr>CONTROLS ON PRICES</vt:lpstr>
      <vt:lpstr>Are Price controls Effective?</vt:lpstr>
      <vt:lpstr>CONTROLS ON PRICES</vt:lpstr>
      <vt:lpstr>CONTROLS ON PRICES</vt:lpstr>
      <vt:lpstr>Rent Control</vt:lpstr>
      <vt:lpstr>Demand for Housing</vt:lpstr>
      <vt:lpstr>Supply for Housing</vt:lpstr>
      <vt:lpstr>Equilibrium</vt:lpstr>
      <vt:lpstr>Rent Control</vt:lpstr>
      <vt:lpstr>Effect of Rent Control</vt:lpstr>
      <vt:lpstr>Effect of Rent Control</vt:lpstr>
      <vt:lpstr>Long Run Effects</vt:lpstr>
      <vt:lpstr>Long Run Effects</vt:lpstr>
      <vt:lpstr>Minimum Wage </vt:lpstr>
      <vt:lpstr>Labor Demand</vt:lpstr>
      <vt:lpstr>Deriving Labor Demand</vt:lpstr>
      <vt:lpstr>Deriving Labor Demand</vt:lpstr>
      <vt:lpstr>Deriving Labor Demand</vt:lpstr>
      <vt:lpstr>Labor Demand</vt:lpstr>
      <vt:lpstr>Labor Supply</vt:lpstr>
      <vt:lpstr>How the Minimum Wage Affects the Labor Market</vt:lpstr>
      <vt:lpstr>How the Minimum Wage Affects the Labor Market</vt:lpstr>
      <vt:lpstr>Who gets to work at the minimum wage?</vt:lpstr>
      <vt:lpstr>TAXES</vt:lpstr>
      <vt:lpstr>How Taxes Affect Market Outcomes</vt:lpstr>
      <vt:lpstr>How Taxes Affect Market Outcomes</vt:lpstr>
      <vt:lpstr>A Tax on Sellers</vt:lpstr>
      <vt:lpstr>A Tax on Sellers</vt:lpstr>
      <vt:lpstr>A Tax on Sellers</vt:lpstr>
      <vt:lpstr>A tax on the buyer vs. a tax on the seller?</vt:lpstr>
      <vt:lpstr>Effects of a tax</vt:lpstr>
      <vt:lpstr>How the Minimum Wage Affects the Labor Market</vt:lpstr>
    </vt:vector>
  </TitlesOfParts>
  <Company>Trinity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Information Technology</dc:creator>
  <cp:lastModifiedBy>deleteme</cp:lastModifiedBy>
  <cp:revision>90</cp:revision>
  <dcterms:created xsi:type="dcterms:W3CDTF">2009-01-22T16:45:37Z</dcterms:created>
  <dcterms:modified xsi:type="dcterms:W3CDTF">2015-01-26T00:43:05Z</dcterms:modified>
</cp:coreProperties>
</file>