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4"/>
    <p:sldMasterId id="2147484023" r:id="rId5"/>
  </p:sldMasterIdLst>
  <p:notesMasterIdLst>
    <p:notesMasterId r:id="rId40"/>
  </p:notesMasterIdLst>
  <p:handoutMasterIdLst>
    <p:handoutMasterId r:id="rId41"/>
  </p:handoutMasterIdLst>
  <p:sldIdLst>
    <p:sldId id="256" r:id="rId6"/>
    <p:sldId id="257" r:id="rId7"/>
    <p:sldId id="258" r:id="rId8"/>
    <p:sldId id="283" r:id="rId9"/>
    <p:sldId id="260" r:id="rId10"/>
    <p:sldId id="310" r:id="rId11"/>
    <p:sldId id="281" r:id="rId12"/>
    <p:sldId id="297" r:id="rId13"/>
    <p:sldId id="284" r:id="rId14"/>
    <p:sldId id="261" r:id="rId15"/>
    <p:sldId id="264" r:id="rId16"/>
    <p:sldId id="265" r:id="rId17"/>
    <p:sldId id="300" r:id="rId18"/>
    <p:sldId id="308" r:id="rId19"/>
    <p:sldId id="311" r:id="rId20"/>
    <p:sldId id="302" r:id="rId21"/>
    <p:sldId id="305" r:id="rId22"/>
    <p:sldId id="306" r:id="rId23"/>
    <p:sldId id="277" r:id="rId24"/>
    <p:sldId id="280" r:id="rId25"/>
    <p:sldId id="288" r:id="rId26"/>
    <p:sldId id="312" r:id="rId27"/>
    <p:sldId id="317" r:id="rId28"/>
    <p:sldId id="313" r:id="rId29"/>
    <p:sldId id="314" r:id="rId30"/>
    <p:sldId id="316" r:id="rId31"/>
    <p:sldId id="298" r:id="rId32"/>
    <p:sldId id="299" r:id="rId33"/>
    <p:sldId id="309" r:id="rId34"/>
    <p:sldId id="289" r:id="rId35"/>
    <p:sldId id="291" r:id="rId36"/>
    <p:sldId id="292" r:id="rId37"/>
    <p:sldId id="295" r:id="rId38"/>
    <p:sldId id="294" r:id="rId39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A9AF"/>
    <a:srgbClr val="336699"/>
    <a:srgbClr val="CCFF66"/>
    <a:srgbClr val="99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4F670D67-1CAA-40CF-876F-988E4DAFBCBA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B7350617-B5E4-4AA7-B22D-CCEE7BFA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4796F69E-4973-484F-98A4-26CFC991B034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9CBB3144-30DE-4B8E-B070-DCF78C2C3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6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2EFE9EF1-3DDA-4B58-9F0E-569503E93ED3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83C0FA9-0AAD-4016-AD1D-BB660126A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D3F9A-4C9A-470C-AA90-A7EBF2D71CA5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3F754-041E-40B2-8E2A-9B5EDA74C9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7774D-BA82-47DB-8CD6-E271B73DB9D1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8A41-3D69-426E-A021-88BDB2FA88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r"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19514-54F7-404C-A450-C958609D1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39EF-9A33-425D-891C-95C1A4C3A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E9EF1-3DDA-4B58-9F0E-569503E93ED3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C0FA9-0AAD-4016-AD1D-BB660126A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1B7590-B05B-4775-BAFF-0F95CB0393AF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BEE80-3BA3-49DA-BCBF-903053B2E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CDB4-555C-4A1D-A7F7-BDA5C62EE234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63787-6E1A-46CB-B7C2-2ACB682737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2A961-C289-465E-A4CC-3C0B2F0F01CB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31406-09F7-4A15-B453-97617DDF8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99389-6DDB-4574-BF0A-92F381B8714B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9A686-DC39-4C6B-93A1-0BA0A4C37C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3EE8C-A848-49AC-86E9-DF989191034E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27C70-2078-424F-8DE4-014F448D7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1B7590-B05B-4775-BAFF-0F95CB0393AF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BEE80-3BA3-49DA-BCBF-903053B2E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800CA-206C-49CB-8DBC-79C704F8D6AD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24A17-9AAB-4A4C-82AA-6D960A9388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A3D14-AF71-4EBC-B713-FAE7F18683A4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A9F59-5AB9-4813-9D6A-ABA96D866C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8D8FF-E719-4046-A08C-DEC0F95FEA9C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CB93C-FCF9-41EB-A642-38F7A6678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D3F9A-4C9A-470C-AA90-A7EBF2D71CA5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3F754-041E-40B2-8E2A-9B5EDA74C9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7774D-BA82-47DB-8CD6-E271B73DB9D1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8A41-3D69-426E-A021-88BDB2FA88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CDB4-555C-4A1D-A7F7-BDA5C62EE234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63787-6E1A-46CB-B7C2-2ACB682737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12A961-C289-465E-A4CC-3C0B2F0F01CB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31406-09F7-4A15-B453-97617DDF82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99389-6DDB-4574-BF0A-92F381B8714B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9A686-DC39-4C6B-93A1-0BA0A4C37C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3EE8C-A848-49AC-86E9-DF989191034E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27C70-2078-424F-8DE4-014F448D7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800CA-206C-49CB-8DBC-79C704F8D6AD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24A17-9AAB-4A4C-82AA-6D960A9388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A3D14-AF71-4EBC-B713-FAE7F18683A4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A9F59-5AB9-4813-9D6A-ABA96D866C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8D8FF-E719-4046-A08C-DEC0F95FEA9C}" type="datetimeFigureOut">
              <a:rPr lang="en-US" smtClean="0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CB93C-FCF9-41EB-A642-38F7A6678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3347741-1541-40FA-930E-A39E84F178B6}" type="datetimeFigureOut">
              <a:rPr lang="en-US" smtClean="0"/>
              <a:pPr>
                <a:defRPr/>
              </a:pPr>
              <a:t>2/22/2015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3F919FE9-75A4-4F52-95B4-8A42BD07E6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3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347741-1541-40FA-930E-A39E84F178B6}" type="datetimeFigureOut">
              <a:rPr lang="en-US" smtClean="0"/>
              <a:pPr>
                <a:defRPr/>
              </a:pPr>
              <a:t>2/22/2015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919FE9-75A4-4F52-95B4-8A42BD07E6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2420" y="304800"/>
            <a:ext cx="3313355" cy="1702160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Economics of Crime and its Prevention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7397" y="2362200"/>
            <a:ext cx="3309803" cy="126062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How Much is too Much?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340" name="Picture 4" descr="C:\Documents and Settings\rahmed\Local Settings\Temporary Internet Files\Content.IE5\21MLXHEQ\MCBD0545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800854"/>
            <a:ext cx="2543175" cy="398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Crime Prevention as a public good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To avoid some of the costs of crime, it is important to allocate resources to prevent crime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Should crime prevention be provided by the government?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What are the special features of crime prevention?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47675"/>
            <a:ext cx="8229600" cy="11430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THE DIFFERENT KINDS OF GOODS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98488" y="1870075"/>
            <a:ext cx="7854950" cy="3571875"/>
          </a:xfrm>
        </p:spPr>
        <p:txBody>
          <a:bodyPr/>
          <a:lstStyle/>
          <a:p>
            <a:pPr eaLnBrk="1" hangingPunct="1"/>
            <a:r>
              <a:rPr lang="en-US" smtClean="0"/>
              <a:t>When thinking about the various goods in the economy, it is useful to group them according to two characteristics:</a:t>
            </a:r>
          </a:p>
          <a:p>
            <a:pPr lvl="1" eaLnBrk="1" hangingPunct="1">
              <a:buClr>
                <a:srgbClr val="3399FF"/>
              </a:buClr>
            </a:pPr>
            <a:r>
              <a:rPr lang="en-US" i="1" smtClean="0"/>
              <a:t> Is the good excludable?</a:t>
            </a:r>
          </a:p>
          <a:p>
            <a:pPr lvl="1" eaLnBrk="1" hangingPunct="1">
              <a:buClr>
                <a:srgbClr val="3399FF"/>
              </a:buClr>
            </a:pPr>
            <a:r>
              <a:rPr lang="en-US" i="1" smtClean="0"/>
              <a:t> Is the good rival?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THE DIFFERENT KINDS OF GOODS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solidFill>
                  <a:srgbClr val="FFC000"/>
                </a:solidFill>
              </a:rPr>
              <a:t>Is the good rival in consumption?</a:t>
            </a:r>
          </a:p>
          <a:p>
            <a:pPr lvl="1" eaLnBrk="1" hangingPunct="1"/>
            <a:r>
              <a:rPr lang="en-US" dirty="0" smtClean="0"/>
              <a:t>Can the good be consumed by more than one person and give each the same value as when consumed individually.</a:t>
            </a:r>
          </a:p>
          <a:p>
            <a:pPr eaLnBrk="1" hangingPunct="1"/>
            <a:r>
              <a:rPr lang="en-US" i="1" dirty="0" smtClean="0">
                <a:solidFill>
                  <a:srgbClr val="FFC000"/>
                </a:solidFill>
              </a:rPr>
              <a:t>Is </a:t>
            </a:r>
            <a:r>
              <a:rPr lang="en-US" i="1" dirty="0">
                <a:solidFill>
                  <a:srgbClr val="FFC000"/>
                </a:solidFill>
              </a:rPr>
              <a:t>the good excludable?</a:t>
            </a:r>
          </a:p>
          <a:p>
            <a:pPr lvl="1" eaLnBrk="1" hangingPunct="1"/>
            <a:r>
              <a:rPr lang="en-US" dirty="0"/>
              <a:t>Refers to the potential of excluding some people from using it.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5604" name="Picture 2" descr="C:\Documents and Settings\rahmed\Local Settings\Temporary Internet Files\Content.IE5\BVQCK19B\MCj023150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9364" y="4648200"/>
            <a:ext cx="1655036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505" name="Rectangle 7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9900"/>
                </a:solidFill>
              </a:rPr>
              <a:t>Four Types of Goods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189163" y="2419350"/>
            <a:ext cx="6303962" cy="3275013"/>
          </a:xfrm>
          <a:prstGeom prst="rect">
            <a:avLst/>
          </a:prstGeom>
          <a:solidFill>
            <a:schemeClr val="bg1"/>
          </a:solidFill>
          <a:ln w="2190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2189163" y="2355850"/>
            <a:ext cx="6303962" cy="3275013"/>
          </a:xfrm>
          <a:prstGeom prst="rect">
            <a:avLst/>
          </a:prstGeom>
          <a:solidFill>
            <a:schemeClr val="bg1"/>
          </a:solidFill>
          <a:ln w="19843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2189163" y="2355850"/>
            <a:ext cx="6303962" cy="3275013"/>
          </a:xfrm>
          <a:prstGeom prst="rect">
            <a:avLst/>
          </a:prstGeom>
          <a:solidFill>
            <a:schemeClr val="bg1"/>
          </a:solidFill>
          <a:ln w="1793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2189163" y="2355850"/>
            <a:ext cx="6303962" cy="3275013"/>
          </a:xfrm>
          <a:prstGeom prst="rect">
            <a:avLst/>
          </a:prstGeom>
          <a:solidFill>
            <a:schemeClr val="bg1"/>
          </a:solidFill>
          <a:ln w="1397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2189163" y="2355850"/>
            <a:ext cx="6303962" cy="3275013"/>
          </a:xfrm>
          <a:prstGeom prst="rect">
            <a:avLst/>
          </a:prstGeom>
          <a:solidFill>
            <a:schemeClr val="bg1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2189163" y="2355850"/>
            <a:ext cx="6303962" cy="3275013"/>
          </a:xfrm>
          <a:prstGeom prst="rect">
            <a:avLst/>
          </a:prstGeom>
          <a:solidFill>
            <a:schemeClr val="bg1"/>
          </a:solidFill>
          <a:ln w="1000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2189163" y="2355850"/>
            <a:ext cx="6303962" cy="3275013"/>
          </a:xfrm>
          <a:prstGeom prst="rect">
            <a:avLst/>
          </a:prstGeom>
          <a:solidFill>
            <a:schemeClr val="bg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26634" name="Rectangle 13"/>
          <p:cNvSpPr>
            <a:spLocks noChangeArrowheads="1"/>
          </p:cNvSpPr>
          <p:nvPr/>
        </p:nvSpPr>
        <p:spPr bwMode="auto">
          <a:xfrm>
            <a:off x="2189163" y="2355850"/>
            <a:ext cx="6303962" cy="3275013"/>
          </a:xfrm>
          <a:prstGeom prst="rect">
            <a:avLst/>
          </a:prstGeom>
          <a:solidFill>
            <a:schemeClr val="bg1"/>
          </a:solidFill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2057400" y="2239963"/>
            <a:ext cx="6629400" cy="3575050"/>
          </a:xfrm>
          <a:prstGeom prst="rect">
            <a:avLst/>
          </a:prstGeom>
          <a:solidFill>
            <a:schemeClr val="bg1"/>
          </a:solidFill>
          <a:ln w="39688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636" name="Rectangle 16"/>
          <p:cNvSpPr>
            <a:spLocks noChangeArrowheads="1"/>
          </p:cNvSpPr>
          <p:nvPr/>
        </p:nvSpPr>
        <p:spPr bwMode="auto">
          <a:xfrm>
            <a:off x="2049463" y="2216150"/>
            <a:ext cx="3182937" cy="1647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26637" name="Rectangle 17"/>
          <p:cNvSpPr>
            <a:spLocks noChangeArrowheads="1"/>
          </p:cNvSpPr>
          <p:nvPr/>
        </p:nvSpPr>
        <p:spPr bwMode="auto">
          <a:xfrm>
            <a:off x="5232400" y="2216150"/>
            <a:ext cx="3162300" cy="1647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26638" name="Rectangle 18"/>
          <p:cNvSpPr>
            <a:spLocks noChangeArrowheads="1"/>
          </p:cNvSpPr>
          <p:nvPr/>
        </p:nvSpPr>
        <p:spPr bwMode="auto">
          <a:xfrm>
            <a:off x="2049463" y="3863975"/>
            <a:ext cx="3182937" cy="166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26639" name="Rectangle 19"/>
          <p:cNvSpPr>
            <a:spLocks noChangeArrowheads="1"/>
          </p:cNvSpPr>
          <p:nvPr/>
        </p:nvSpPr>
        <p:spPr bwMode="auto">
          <a:xfrm>
            <a:off x="5232400" y="3863975"/>
            <a:ext cx="3162300" cy="166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2049463" y="2216150"/>
            <a:ext cx="6345237" cy="3314700"/>
          </a:xfrm>
          <a:prstGeom prst="rect">
            <a:avLst/>
          </a:prstGeom>
          <a:solidFill>
            <a:schemeClr val="bg1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26641" name="Line 21"/>
          <p:cNvSpPr>
            <a:spLocks noChangeShapeType="1"/>
          </p:cNvSpPr>
          <p:nvPr/>
        </p:nvSpPr>
        <p:spPr bwMode="auto">
          <a:xfrm>
            <a:off x="5232400" y="2216150"/>
            <a:ext cx="1588" cy="32956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22"/>
          <p:cNvSpPr>
            <a:spLocks noChangeShapeType="1"/>
          </p:cNvSpPr>
          <p:nvPr/>
        </p:nvSpPr>
        <p:spPr bwMode="auto">
          <a:xfrm flipH="1">
            <a:off x="2049463" y="3863975"/>
            <a:ext cx="634523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191000" y="1698625"/>
            <a:ext cx="240444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Rival in consumption?</a:t>
            </a:r>
            <a:endParaRPr lang="en-US" sz="2400" dirty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02456" name="Rectangle 24"/>
          <p:cNvSpPr>
            <a:spLocks noChangeArrowheads="1"/>
          </p:cNvSpPr>
          <p:nvPr/>
        </p:nvSpPr>
        <p:spPr bwMode="auto">
          <a:xfrm>
            <a:off x="1587500" y="2908300"/>
            <a:ext cx="37029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</a:rPr>
              <a:t>Yes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02457" name="Rectangle 25"/>
          <p:cNvSpPr>
            <a:spLocks noChangeArrowheads="1"/>
          </p:cNvSpPr>
          <p:nvPr/>
        </p:nvSpPr>
        <p:spPr bwMode="auto">
          <a:xfrm>
            <a:off x="3475038" y="1917700"/>
            <a:ext cx="360362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Yes</a:t>
            </a:r>
            <a:endParaRPr lang="en-US" sz="2400" dirty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317750" y="2828925"/>
            <a:ext cx="1820863" cy="790575"/>
            <a:chOff x="1316" y="1782"/>
            <a:chExt cx="1147" cy="498"/>
          </a:xfrm>
          <a:solidFill>
            <a:schemeClr val="bg1"/>
          </a:solidFill>
        </p:grpSpPr>
        <p:sp>
          <p:nvSpPr>
            <p:cNvPr id="402459" name="Rectangle 27"/>
            <p:cNvSpPr>
              <a:spLocks noChangeArrowheads="1"/>
            </p:cNvSpPr>
            <p:nvPr/>
          </p:nvSpPr>
          <p:spPr bwMode="auto">
            <a:xfrm>
              <a:off x="1316" y="1782"/>
              <a:ext cx="4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60" name="Rectangle 28"/>
            <p:cNvSpPr>
              <a:spLocks noChangeArrowheads="1"/>
            </p:cNvSpPr>
            <p:nvPr/>
          </p:nvSpPr>
          <p:spPr bwMode="auto">
            <a:xfrm>
              <a:off x="1362" y="1782"/>
              <a:ext cx="3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61" name="Rectangle 29"/>
            <p:cNvSpPr>
              <a:spLocks noChangeArrowheads="1"/>
            </p:cNvSpPr>
            <p:nvPr/>
          </p:nvSpPr>
          <p:spPr bwMode="auto">
            <a:xfrm>
              <a:off x="1456" y="1782"/>
              <a:ext cx="1007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Ice-cream cones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62" name="Rectangle 30"/>
            <p:cNvSpPr>
              <a:spLocks noChangeArrowheads="1"/>
            </p:cNvSpPr>
            <p:nvPr/>
          </p:nvSpPr>
          <p:spPr bwMode="auto">
            <a:xfrm>
              <a:off x="1316" y="1949"/>
              <a:ext cx="4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63" name="Rectangle 31"/>
            <p:cNvSpPr>
              <a:spLocks noChangeArrowheads="1"/>
            </p:cNvSpPr>
            <p:nvPr/>
          </p:nvSpPr>
          <p:spPr bwMode="auto">
            <a:xfrm>
              <a:off x="1362" y="1949"/>
              <a:ext cx="3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64" name="Rectangle 32"/>
            <p:cNvSpPr>
              <a:spLocks noChangeArrowheads="1"/>
            </p:cNvSpPr>
            <p:nvPr/>
          </p:nvSpPr>
          <p:spPr bwMode="auto">
            <a:xfrm>
              <a:off x="1456" y="1949"/>
              <a:ext cx="500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Clothing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66" name="Rectangle 34"/>
            <p:cNvSpPr>
              <a:spLocks noChangeArrowheads="1"/>
            </p:cNvSpPr>
            <p:nvPr/>
          </p:nvSpPr>
          <p:spPr bwMode="auto">
            <a:xfrm>
              <a:off x="1362" y="2117"/>
              <a:ext cx="3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497515" y="2828925"/>
            <a:ext cx="1116013" cy="523875"/>
            <a:chOff x="3319" y="1782"/>
            <a:chExt cx="703" cy="330"/>
          </a:xfrm>
          <a:solidFill>
            <a:schemeClr val="bg1"/>
          </a:solidFill>
        </p:grpSpPr>
        <p:sp>
          <p:nvSpPr>
            <p:cNvPr id="402469" name="Rectangle 37"/>
            <p:cNvSpPr>
              <a:spLocks noChangeArrowheads="1"/>
            </p:cNvSpPr>
            <p:nvPr/>
          </p:nvSpPr>
          <p:spPr bwMode="auto">
            <a:xfrm>
              <a:off x="3319" y="1782"/>
              <a:ext cx="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02471" name="Rectangle 39"/>
            <p:cNvSpPr>
              <a:spLocks noChangeArrowheads="1"/>
            </p:cNvSpPr>
            <p:nvPr/>
          </p:nvSpPr>
          <p:spPr bwMode="auto">
            <a:xfrm>
              <a:off x="3454" y="1782"/>
              <a:ext cx="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02472" name="Rectangle 40"/>
            <p:cNvSpPr>
              <a:spLocks noChangeArrowheads="1"/>
            </p:cNvSpPr>
            <p:nvPr/>
          </p:nvSpPr>
          <p:spPr bwMode="auto">
            <a:xfrm>
              <a:off x="3319" y="1949"/>
              <a:ext cx="4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73" name="Rectangle 41"/>
            <p:cNvSpPr>
              <a:spLocks noChangeArrowheads="1"/>
            </p:cNvSpPr>
            <p:nvPr/>
          </p:nvSpPr>
          <p:spPr bwMode="auto">
            <a:xfrm>
              <a:off x="3369" y="1949"/>
              <a:ext cx="3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74" name="Rectangle 42"/>
            <p:cNvSpPr>
              <a:spLocks noChangeArrowheads="1"/>
            </p:cNvSpPr>
            <p:nvPr/>
          </p:nvSpPr>
          <p:spPr bwMode="auto">
            <a:xfrm>
              <a:off x="3454" y="1949"/>
              <a:ext cx="56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00"/>
                  </a:solidFill>
                  <a:latin typeface="+mn-lt"/>
                </a:rPr>
                <a:t>Cable TV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402478" name="Rectangle 46"/>
          <p:cNvSpPr>
            <a:spLocks noChangeArrowheads="1"/>
          </p:cNvSpPr>
          <p:nvPr/>
        </p:nvSpPr>
        <p:spPr bwMode="auto">
          <a:xfrm>
            <a:off x="6707188" y="1917700"/>
            <a:ext cx="29845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No</a:t>
            </a:r>
            <a:endParaRPr lang="en-US" sz="2400" dirty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649" name="Rectangle 47"/>
          <p:cNvSpPr>
            <a:spLocks noChangeArrowheads="1"/>
          </p:cNvSpPr>
          <p:nvPr/>
        </p:nvSpPr>
        <p:spPr bwMode="auto">
          <a:xfrm>
            <a:off x="2338388" y="2322513"/>
            <a:ext cx="1466850" cy="25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rgbClr val="333399"/>
                </a:solidFill>
                <a:latin typeface="Rockwell" pitchFamily="18" charset="0"/>
              </a:rPr>
              <a:t>Private Goods</a:t>
            </a:r>
            <a:endParaRPr lang="en-US" sz="24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6650" name="Rectangle 48"/>
          <p:cNvSpPr>
            <a:spLocks noChangeArrowheads="1"/>
          </p:cNvSpPr>
          <p:nvPr/>
        </p:nvSpPr>
        <p:spPr bwMode="auto">
          <a:xfrm>
            <a:off x="5516563" y="2322513"/>
            <a:ext cx="182998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 smtClean="0">
                <a:solidFill>
                  <a:srgbClr val="CC3300"/>
                </a:solidFill>
                <a:latin typeface="Rockwell" pitchFamily="18" charset="0"/>
              </a:rPr>
              <a:t>Collective Goods</a:t>
            </a:r>
            <a:endParaRPr lang="en-US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02481" name="Rectangle 49"/>
          <p:cNvSpPr>
            <a:spLocks noChangeArrowheads="1"/>
          </p:cNvSpPr>
          <p:nvPr/>
        </p:nvSpPr>
        <p:spPr bwMode="auto">
          <a:xfrm>
            <a:off x="1685925" y="4578350"/>
            <a:ext cx="29845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>
                <a:latin typeface="+mn-lt"/>
              </a:rPr>
              <a:t>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2482" name="Rectangle 50"/>
          <p:cNvSpPr>
            <a:spLocks noChangeArrowheads="1"/>
          </p:cNvSpPr>
          <p:nvPr/>
        </p:nvSpPr>
        <p:spPr bwMode="auto">
          <a:xfrm>
            <a:off x="582613" y="3727450"/>
            <a:ext cx="1322387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latin typeface="+mn-lt"/>
              </a:rPr>
              <a:t>Excludable?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317750" y="4484688"/>
            <a:ext cx="1871663" cy="903287"/>
            <a:chOff x="1316" y="2825"/>
            <a:chExt cx="1179" cy="569"/>
          </a:xfrm>
          <a:solidFill>
            <a:schemeClr val="bg1"/>
          </a:solidFill>
        </p:grpSpPr>
        <p:sp>
          <p:nvSpPr>
            <p:cNvPr id="402484" name="Rectangle 52"/>
            <p:cNvSpPr>
              <a:spLocks noChangeArrowheads="1"/>
            </p:cNvSpPr>
            <p:nvPr/>
          </p:nvSpPr>
          <p:spPr bwMode="auto">
            <a:xfrm>
              <a:off x="1316" y="2825"/>
              <a:ext cx="4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85" name="Rectangle 53"/>
            <p:cNvSpPr>
              <a:spLocks noChangeArrowheads="1"/>
            </p:cNvSpPr>
            <p:nvPr/>
          </p:nvSpPr>
          <p:spPr bwMode="auto">
            <a:xfrm>
              <a:off x="1362" y="2825"/>
              <a:ext cx="3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02486" name="Rectangle 54"/>
            <p:cNvSpPr>
              <a:spLocks noChangeArrowheads="1"/>
            </p:cNvSpPr>
            <p:nvPr/>
          </p:nvSpPr>
          <p:spPr bwMode="auto">
            <a:xfrm>
              <a:off x="1456" y="2825"/>
              <a:ext cx="1039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00"/>
                  </a:solidFill>
                  <a:latin typeface="+mn-lt"/>
                </a:rPr>
                <a:t>Fish in the ocean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02487" name="Rectangle 55"/>
            <p:cNvSpPr>
              <a:spLocks noChangeArrowheads="1"/>
            </p:cNvSpPr>
            <p:nvPr/>
          </p:nvSpPr>
          <p:spPr bwMode="auto">
            <a:xfrm>
              <a:off x="1316" y="2993"/>
              <a:ext cx="4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88" name="Rectangle 56"/>
            <p:cNvSpPr>
              <a:spLocks noChangeArrowheads="1"/>
            </p:cNvSpPr>
            <p:nvPr/>
          </p:nvSpPr>
          <p:spPr bwMode="auto">
            <a:xfrm>
              <a:off x="1362" y="2993"/>
              <a:ext cx="3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89" name="Rectangle 57"/>
            <p:cNvSpPr>
              <a:spLocks noChangeArrowheads="1"/>
            </p:cNvSpPr>
            <p:nvPr/>
          </p:nvSpPr>
          <p:spPr bwMode="auto">
            <a:xfrm>
              <a:off x="1456" y="2993"/>
              <a:ext cx="1023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00"/>
                  </a:solidFill>
                  <a:latin typeface="+mn-lt"/>
                </a:rPr>
                <a:t>The environment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02491" name="Rectangle 59"/>
            <p:cNvSpPr>
              <a:spLocks noChangeArrowheads="1"/>
            </p:cNvSpPr>
            <p:nvPr/>
          </p:nvSpPr>
          <p:spPr bwMode="auto">
            <a:xfrm>
              <a:off x="1362" y="3161"/>
              <a:ext cx="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5497514" y="4484688"/>
            <a:ext cx="2239963" cy="903287"/>
            <a:chOff x="3319" y="2825"/>
            <a:chExt cx="1411" cy="569"/>
          </a:xfrm>
          <a:solidFill>
            <a:schemeClr val="bg1"/>
          </a:solidFill>
        </p:grpSpPr>
        <p:sp>
          <p:nvSpPr>
            <p:cNvPr id="402494" name="Rectangle 62"/>
            <p:cNvSpPr>
              <a:spLocks noChangeArrowheads="1"/>
            </p:cNvSpPr>
            <p:nvPr/>
          </p:nvSpPr>
          <p:spPr bwMode="auto">
            <a:xfrm>
              <a:off x="3319" y="2825"/>
              <a:ext cx="4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95" name="Rectangle 63"/>
            <p:cNvSpPr>
              <a:spLocks noChangeArrowheads="1"/>
            </p:cNvSpPr>
            <p:nvPr/>
          </p:nvSpPr>
          <p:spPr bwMode="auto">
            <a:xfrm>
              <a:off x="3369" y="2825"/>
              <a:ext cx="3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96" name="Rectangle 64"/>
            <p:cNvSpPr>
              <a:spLocks noChangeArrowheads="1"/>
            </p:cNvSpPr>
            <p:nvPr/>
          </p:nvSpPr>
          <p:spPr bwMode="auto">
            <a:xfrm>
              <a:off x="3454" y="2825"/>
              <a:ext cx="880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Street Lighting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97" name="Rectangle 65"/>
            <p:cNvSpPr>
              <a:spLocks noChangeArrowheads="1"/>
            </p:cNvSpPr>
            <p:nvPr/>
          </p:nvSpPr>
          <p:spPr bwMode="auto">
            <a:xfrm>
              <a:off x="3319" y="2993"/>
              <a:ext cx="4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98" name="Rectangle 66"/>
            <p:cNvSpPr>
              <a:spLocks noChangeArrowheads="1"/>
            </p:cNvSpPr>
            <p:nvPr/>
          </p:nvSpPr>
          <p:spPr bwMode="auto">
            <a:xfrm>
              <a:off x="3369" y="2993"/>
              <a:ext cx="38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2499" name="Rectangle 67"/>
            <p:cNvSpPr>
              <a:spLocks noChangeArrowheads="1"/>
            </p:cNvSpPr>
            <p:nvPr/>
          </p:nvSpPr>
          <p:spPr bwMode="auto">
            <a:xfrm>
              <a:off x="3454" y="2993"/>
              <a:ext cx="1276" cy="1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+mn-lt"/>
                </a:rPr>
                <a:t>Crime Prevention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02501" name="Rectangle 69"/>
            <p:cNvSpPr>
              <a:spLocks noChangeArrowheads="1"/>
            </p:cNvSpPr>
            <p:nvPr/>
          </p:nvSpPr>
          <p:spPr bwMode="auto">
            <a:xfrm>
              <a:off x="3369" y="3161"/>
              <a:ext cx="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26655" name="Rectangle 71"/>
          <p:cNvSpPr>
            <a:spLocks noChangeArrowheads="1"/>
          </p:cNvSpPr>
          <p:nvPr/>
        </p:nvSpPr>
        <p:spPr bwMode="auto">
          <a:xfrm>
            <a:off x="2325688" y="3979863"/>
            <a:ext cx="215603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Common Resources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02504" name="Rectangle 72"/>
          <p:cNvSpPr>
            <a:spLocks noChangeArrowheads="1"/>
          </p:cNvSpPr>
          <p:nvPr/>
        </p:nvSpPr>
        <p:spPr bwMode="auto">
          <a:xfrm>
            <a:off x="5516563" y="3979863"/>
            <a:ext cx="1425575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Public Goods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78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Externality from Consumption</a:t>
            </a:r>
          </a:p>
        </p:txBody>
      </p:sp>
      <p:pic>
        <p:nvPicPr>
          <p:cNvPr id="4" name="Picture 3" descr="C:\Documents and Settings\rahmed\Local Settings\Temporary Internet Files\Content.IE5\WOER1DBH\MCj043961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1" y="1219200"/>
            <a:ext cx="872013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84688" y="2819400"/>
            <a:ext cx="69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6725" y="13716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erpetua" pitchFamily="18" charset="0"/>
              </a:rPr>
              <a:t>Consumer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4724400" y="1752600"/>
            <a:ext cx="122238" cy="381000"/>
          </a:xfrm>
          <a:prstGeom prst="down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08938" y="2590800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61138" y="2286000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56938" y="2438400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39000" y="1944469"/>
            <a:ext cx="39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257800"/>
            <a:ext cx="82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MSB&gt;MPB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Semi private good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15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Non Rivalry in Consumption</a:t>
            </a:r>
          </a:p>
        </p:txBody>
      </p:sp>
      <p:pic>
        <p:nvPicPr>
          <p:cNvPr id="4" name="Picture 3" descr="C:\Documents and Settings\rahmed\Local Settings\Temporary Internet Files\Content.IE5\WOER1DBH\MCj043961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1" y="1219200"/>
            <a:ext cx="872013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84688" y="2819400"/>
            <a:ext cx="69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6725" y="13716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erpetua" pitchFamily="18" charset="0"/>
              </a:rPr>
              <a:t>Consumer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4724400" y="1752600"/>
            <a:ext cx="122238" cy="381000"/>
          </a:xfrm>
          <a:prstGeom prst="down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73541" y="2590800"/>
            <a:ext cx="607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10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2286000"/>
            <a:ext cx="607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10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21541" y="2438400"/>
            <a:ext cx="607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10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86600" y="1905000"/>
            <a:ext cx="6078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Perpetua" pitchFamily="18" charset="0"/>
              </a:rPr>
              <a:t>10</a:t>
            </a:r>
            <a:endParaRPr lang="en-US" sz="36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257800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MSB&gt;MPB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63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 Goods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551112"/>
            <a:ext cx="7856537" cy="3773488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benefit from consumption of a private good is confined to the buyer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Public goods generate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external benefits, and thus markets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cannot ensure that the good is produced in the proper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amounts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Reaching an agreement between individuals to provide and finance the public good is costly: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People differ in the valuation of the public good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Information about valuation not provided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20700" indent="-4572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government 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potentially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the public good at a lower cost.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70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9900"/>
                </a:solidFill>
              </a:rPr>
              <a:t>Problems of public goods provision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33CC33"/>
              </a:buClr>
            </a:pPr>
            <a:r>
              <a:rPr lang="en-US" dirty="0" smtClean="0"/>
              <a:t>A </a:t>
            </a:r>
            <a:r>
              <a:rPr lang="en-US" i="1" dirty="0" smtClean="0">
                <a:solidFill>
                  <a:srgbClr val="FFC000"/>
                </a:solidFill>
              </a:rPr>
              <a:t>free-rider</a:t>
            </a:r>
            <a:r>
              <a:rPr lang="en-US" i="1" dirty="0" smtClean="0">
                <a:solidFill>
                  <a:srgbClr val="25A9A6"/>
                </a:solidFill>
              </a:rPr>
              <a:t> </a:t>
            </a:r>
            <a:r>
              <a:rPr lang="en-US" dirty="0" smtClean="0"/>
              <a:t>is a person who receives the benefit of a good but avoids paying for it.</a:t>
            </a:r>
          </a:p>
          <a:p>
            <a:pPr eaLnBrk="1" hangingPunct="1">
              <a:buClr>
                <a:srgbClr val="33CC33"/>
              </a:buClr>
            </a:pPr>
            <a:r>
              <a:rPr lang="en-US" dirty="0" smtClean="0"/>
              <a:t>Individuals free ride because </a:t>
            </a:r>
          </a:p>
          <a:p>
            <a:pPr lvl="1" eaLnBrk="1" hangingPunct="1">
              <a:buClr>
                <a:srgbClr val="33CC33"/>
              </a:buClr>
            </a:pPr>
            <a:r>
              <a:rPr lang="en-US" dirty="0" smtClean="0"/>
              <a:t>Their contribution to finance the public good is small, especially in large groups</a:t>
            </a:r>
          </a:p>
          <a:p>
            <a:pPr lvl="1" eaLnBrk="1" hangingPunct="1">
              <a:buClr>
                <a:srgbClr val="33CC33"/>
              </a:buClr>
            </a:pPr>
            <a:r>
              <a:rPr lang="en-US" dirty="0" smtClean="0"/>
              <a:t>The </a:t>
            </a:r>
            <a:r>
              <a:rPr lang="en-US" dirty="0"/>
              <a:t>good </a:t>
            </a:r>
            <a:r>
              <a:rPr lang="en-US" dirty="0" smtClean="0"/>
              <a:t>is non excludable</a:t>
            </a:r>
            <a:endParaRPr lang="en-US" dirty="0"/>
          </a:p>
          <a:p>
            <a:pPr lvl="1" eaLnBrk="1" hangingPunct="1">
              <a:buClr>
                <a:srgbClr val="33CC33"/>
              </a:buClr>
            </a:pPr>
            <a:endParaRPr lang="en-US" dirty="0" smtClean="0"/>
          </a:p>
          <a:p>
            <a:pPr lvl="1" eaLnBrk="1" hangingPunct="1">
              <a:buClr>
                <a:srgbClr val="33CC33"/>
              </a:buCl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7305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9900"/>
                </a:solidFill>
              </a:rPr>
              <a:t>The Free-Rider Problem 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Solving the Free-Rider Problem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The government provides the optimal amount of the public good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The government finances the public good by taxing individuals:</a:t>
            </a:r>
          </a:p>
          <a:p>
            <a:pPr lvl="2" eaLnBrk="1" hangingPunct="1"/>
            <a:r>
              <a:rPr lang="en-US" dirty="0" smtClean="0">
                <a:solidFill>
                  <a:schemeClr val="tx1"/>
                </a:solidFill>
              </a:rPr>
              <a:t>Tax proportional to willingness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pay, or</a:t>
            </a:r>
          </a:p>
          <a:p>
            <a:pPr lvl="2" eaLnBrk="1" hangingPunct="1"/>
            <a:r>
              <a:rPr lang="en-US" dirty="0" smtClean="0">
                <a:solidFill>
                  <a:schemeClr val="tx1"/>
                </a:solidFill>
              </a:rPr>
              <a:t>Head tax</a:t>
            </a:r>
          </a:p>
          <a:p>
            <a:pPr lvl="2" eaLnBrk="1" hangingPunct="1"/>
            <a:r>
              <a:rPr lang="en-US" dirty="0" smtClean="0">
                <a:solidFill>
                  <a:schemeClr val="tx1"/>
                </a:solidFill>
              </a:rPr>
              <a:t>Income tax</a:t>
            </a:r>
            <a:endParaRPr lang="en-US" dirty="0">
              <a:solidFill>
                <a:schemeClr val="tx1"/>
              </a:solidFill>
            </a:endParaRPr>
          </a:p>
          <a:p>
            <a:pPr lvl="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274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457200"/>
            <a:ext cx="8001000" cy="1216025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Optimal amount of Crime Prevention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9226" name="Text Box 58"/>
          <p:cNvSpPr txBox="1">
            <a:spLocks noChangeArrowheads="1"/>
          </p:cNvSpPr>
          <p:nvPr/>
        </p:nvSpPr>
        <p:spPr bwMode="auto">
          <a:xfrm>
            <a:off x="6754813" y="2492373"/>
            <a:ext cx="1931987" cy="1938992"/>
          </a:xfrm>
          <a:prstGeom prst="rect">
            <a:avLst/>
          </a:prstGeom>
          <a:solidFill>
            <a:srgbClr val="EA75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How do we construct demand for  crime prevention</a:t>
            </a:r>
          </a:p>
        </p:txBody>
      </p:sp>
      <p:sp>
        <p:nvSpPr>
          <p:cNvPr id="519233" name="Text Box 65"/>
          <p:cNvSpPr txBox="1">
            <a:spLocks noChangeArrowheads="1"/>
          </p:cNvSpPr>
          <p:nvPr/>
        </p:nvSpPr>
        <p:spPr bwMode="auto">
          <a:xfrm>
            <a:off x="7143750" y="4132263"/>
            <a:ext cx="7617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latin typeface="Rockwell" pitchFamily="18" charset="0"/>
              </a:rPr>
              <a:t>?</a:t>
            </a:r>
          </a:p>
        </p:txBody>
      </p:sp>
      <p:graphicFrame>
        <p:nvGraphicFramePr>
          <p:cNvPr id="6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482855"/>
              </p:ext>
            </p:extLst>
          </p:nvPr>
        </p:nvGraphicFramePr>
        <p:xfrm>
          <a:off x="533400" y="1676400"/>
          <a:ext cx="3124200" cy="4512312"/>
        </p:xfrm>
        <a:graphic>
          <a:graphicData uri="http://schemas.openxmlformats.org/drawingml/2006/table">
            <a:tbl>
              <a:tblPr/>
              <a:tblGrid>
                <a:gridCol w="1702991"/>
                <a:gridCol w="1421209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Crime Prevention Units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MB to Henry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336867"/>
              </p:ext>
            </p:extLst>
          </p:nvPr>
        </p:nvGraphicFramePr>
        <p:xfrm>
          <a:off x="3684191" y="1676400"/>
          <a:ext cx="1421209" cy="4512312"/>
        </p:xfrm>
        <a:graphic>
          <a:graphicData uri="http://schemas.openxmlformats.org/drawingml/2006/table">
            <a:tbl>
              <a:tblPr/>
              <a:tblGrid>
                <a:gridCol w="1421209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MB to Mark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939102"/>
              </p:ext>
            </p:extLst>
          </p:nvPr>
        </p:nvGraphicFramePr>
        <p:xfrm>
          <a:off x="5131991" y="1676400"/>
          <a:ext cx="1421209" cy="4512312"/>
        </p:xfrm>
        <a:graphic>
          <a:graphicData uri="http://schemas.openxmlformats.org/drawingml/2006/table">
            <a:tbl>
              <a:tblPr/>
              <a:tblGrid>
                <a:gridCol w="1421209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MB to Lewis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226" grpId="0" animBg="1"/>
      <p:bldP spid="5192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Purpose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criminal act?</a:t>
            </a:r>
          </a:p>
          <a:p>
            <a:pPr eaLnBrk="1" hangingPunct="1"/>
            <a:r>
              <a:rPr lang="en-US" dirty="0" smtClean="0"/>
              <a:t>What is the cost of crime?</a:t>
            </a:r>
          </a:p>
          <a:p>
            <a:pPr eaLnBrk="1" hangingPunct="1"/>
            <a:r>
              <a:rPr lang="en-US" dirty="0" smtClean="0"/>
              <a:t>How is crime prevention provided?</a:t>
            </a:r>
          </a:p>
          <a:p>
            <a:pPr eaLnBrk="1" hangingPunct="1"/>
            <a:r>
              <a:rPr lang="en-US" dirty="0" smtClean="0"/>
              <a:t>What is the optimal crime rate?</a:t>
            </a:r>
          </a:p>
          <a:p>
            <a:pPr eaLnBrk="1" hangingPunct="1"/>
            <a:r>
              <a:rPr lang="en-US" dirty="0" smtClean="0"/>
              <a:t>What </a:t>
            </a:r>
            <a:r>
              <a:rPr lang="en-US" dirty="0"/>
              <a:t>are the benefits and costs of illegalizing trade?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1419" name="Group 20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027415"/>
              </p:ext>
            </p:extLst>
          </p:nvPr>
        </p:nvGraphicFramePr>
        <p:xfrm>
          <a:off x="5543551" y="3276600"/>
          <a:ext cx="1376363" cy="3262314"/>
        </p:xfrm>
        <a:graphic>
          <a:graphicData uri="http://schemas.openxmlformats.org/drawingml/2006/table">
            <a:tbl>
              <a:tblPr/>
              <a:tblGrid>
                <a:gridCol w="1376363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1402" name="Group 18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15714994"/>
              </p:ext>
            </p:extLst>
          </p:nvPr>
        </p:nvGraphicFramePr>
        <p:xfrm>
          <a:off x="587376" y="1600200"/>
          <a:ext cx="6346824" cy="4933951"/>
        </p:xfrm>
        <a:graphic>
          <a:graphicData uri="http://schemas.openxmlformats.org/drawingml/2006/table">
            <a:tbl>
              <a:tblPr/>
              <a:tblGrid>
                <a:gridCol w="1230474"/>
                <a:gridCol w="1230473"/>
                <a:gridCol w="1228839"/>
                <a:gridCol w="1230474"/>
                <a:gridCol w="1426564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Crime Prevention Units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MB to Henry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MB to Mark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MB to Louis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MB to society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521261" name="Text Box 45"/>
          <p:cNvSpPr txBox="1">
            <a:spLocks noChangeArrowheads="1"/>
          </p:cNvSpPr>
          <p:nvPr/>
        </p:nvSpPr>
        <p:spPr bwMode="auto">
          <a:xfrm>
            <a:off x="6934200" y="1817688"/>
            <a:ext cx="1843088" cy="2678112"/>
          </a:xfrm>
          <a:prstGeom prst="rect">
            <a:avLst/>
          </a:prstGeom>
          <a:solidFill>
            <a:srgbClr val="EA75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99CCFF"/>
                </a:solidFill>
                <a:latin typeface="Rockwell" pitchFamily="18" charset="0"/>
              </a:rPr>
              <a:t>What is the socially optimum number of units if the cost is $60 each</a:t>
            </a:r>
          </a:p>
        </p:txBody>
      </p:sp>
      <p:sp>
        <p:nvSpPr>
          <p:cNvPr id="521265" name="Text Box 49"/>
          <p:cNvSpPr txBox="1">
            <a:spLocks noChangeArrowheads="1"/>
          </p:cNvSpPr>
          <p:nvPr/>
        </p:nvSpPr>
        <p:spPr bwMode="auto">
          <a:xfrm>
            <a:off x="7575550" y="4997450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FF9900"/>
                </a:solidFill>
                <a:latin typeface="Rockwell" pitchFamily="18" charset="0"/>
              </a:rPr>
              <a:t>?</a:t>
            </a:r>
          </a:p>
        </p:txBody>
      </p:sp>
      <p:sp>
        <p:nvSpPr>
          <p:cNvPr id="521421" name="Oval 205"/>
          <p:cNvSpPr>
            <a:spLocks noChangeArrowheads="1"/>
          </p:cNvSpPr>
          <p:nvPr/>
        </p:nvSpPr>
        <p:spPr bwMode="auto">
          <a:xfrm>
            <a:off x="587376" y="5437188"/>
            <a:ext cx="1131888" cy="506412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457200"/>
            <a:ext cx="8001000" cy="1216025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Optimal amount of Crime Prevention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61" grpId="0" animBg="1"/>
      <p:bldP spid="521265" grpId="0"/>
      <p:bldP spid="5214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810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Optimal Amount of Crime Prevention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rgbClr val="000000"/>
                </a:solidFill>
              </a:rPr>
              <a:t>Quantity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1166813" y="6256338"/>
            <a:ext cx="2174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1173163" y="1539875"/>
            <a:ext cx="1222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>
                <a:solidFill>
                  <a:srgbClr val="000000"/>
                </a:solidFill>
              </a:rPr>
              <a:t>$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35100" y="1871663"/>
            <a:ext cx="6275388" cy="4095750"/>
            <a:chOff x="1627" y="1293"/>
            <a:chExt cx="3527" cy="2289"/>
          </a:xfrm>
        </p:grpSpPr>
        <p:sp>
          <p:nvSpPr>
            <p:cNvPr id="32795" name="Line 21"/>
            <p:cNvSpPr>
              <a:spLocks noChangeShapeType="1"/>
            </p:cNvSpPr>
            <p:nvPr/>
          </p:nvSpPr>
          <p:spPr bwMode="auto">
            <a:xfrm flipH="1" flipV="1">
              <a:off x="1627" y="1293"/>
              <a:ext cx="2617" cy="2205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Rectangle 22"/>
            <p:cNvSpPr>
              <a:spLocks noChangeArrowheads="1"/>
            </p:cNvSpPr>
            <p:nvPr/>
          </p:nvSpPr>
          <p:spPr bwMode="auto">
            <a:xfrm>
              <a:off x="4289" y="3143"/>
              <a:ext cx="865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000000"/>
                  </a:solidFill>
                </a:rPr>
                <a:t> Demand</a:t>
              </a:r>
            </a:p>
            <a:p>
              <a:pPr eaLnBrk="0" hangingPunct="0"/>
              <a:r>
                <a:rPr lang="en-US" sz="1700" b="1">
                  <a:solidFill>
                    <a:srgbClr val="000000"/>
                  </a:solidFill>
                  <a:latin typeface="Times New Roman" pitchFamily="18" charset="0"/>
                </a:rPr>
                <a:t>Marginal Social </a:t>
              </a:r>
            </a:p>
            <a:p>
              <a:pPr eaLnBrk="0" hangingPunct="0"/>
              <a:r>
                <a:rPr lang="en-US" sz="1700" b="1">
                  <a:solidFill>
                    <a:srgbClr val="000000"/>
                  </a:solidFill>
                  <a:latin typeface="Times New Roman" pitchFamily="18" charset="0"/>
                </a:rPr>
                <a:t>Benefit</a:t>
              </a:r>
              <a:endParaRPr lang="en-US" sz="2400" b="1">
                <a:latin typeface="Times New Roman" pitchFamily="18" charset="0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143000" y="3868738"/>
            <a:ext cx="2863850" cy="261937"/>
            <a:chOff x="1343" y="2451"/>
            <a:chExt cx="1804" cy="165"/>
          </a:xfrm>
        </p:grpSpPr>
        <p:sp>
          <p:nvSpPr>
            <p:cNvPr id="32793" name="Rectangle 44"/>
            <p:cNvSpPr>
              <a:spLocks noChangeArrowheads="1"/>
            </p:cNvSpPr>
            <p:nvPr/>
          </p:nvSpPr>
          <p:spPr bwMode="auto">
            <a:xfrm>
              <a:off x="1343" y="2451"/>
              <a:ext cx="15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32794" name="Oval 42"/>
            <p:cNvSpPr>
              <a:spLocks noChangeArrowheads="1"/>
            </p:cNvSpPr>
            <p:nvPr/>
          </p:nvSpPr>
          <p:spPr bwMode="auto">
            <a:xfrm>
              <a:off x="3061" y="2472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447800" y="3978275"/>
            <a:ext cx="4495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797300" y="609282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2943225" y="5092700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932488" y="3810000"/>
            <a:ext cx="544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Individual choice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672674"/>
              </p:ext>
            </p:extLst>
          </p:nvPr>
        </p:nvGraphicFramePr>
        <p:xfrm>
          <a:off x="609600" y="1676400"/>
          <a:ext cx="3124200" cy="4512312"/>
        </p:xfrm>
        <a:graphic>
          <a:graphicData uri="http://schemas.openxmlformats.org/drawingml/2006/table">
            <a:tbl>
              <a:tblPr/>
              <a:tblGrid>
                <a:gridCol w="1702991"/>
                <a:gridCol w="1421209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Crime Prevention Units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MB to Henry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052008"/>
              </p:ext>
            </p:extLst>
          </p:nvPr>
        </p:nvGraphicFramePr>
        <p:xfrm>
          <a:off x="3760391" y="1676400"/>
          <a:ext cx="1421209" cy="4512312"/>
        </p:xfrm>
        <a:graphic>
          <a:graphicData uri="http://schemas.openxmlformats.org/drawingml/2006/table">
            <a:tbl>
              <a:tblPr/>
              <a:tblGrid>
                <a:gridCol w="1421209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MB to Mark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635450"/>
              </p:ext>
            </p:extLst>
          </p:nvPr>
        </p:nvGraphicFramePr>
        <p:xfrm>
          <a:off x="5208191" y="1676400"/>
          <a:ext cx="1421209" cy="4512312"/>
        </p:xfrm>
        <a:graphic>
          <a:graphicData uri="http://schemas.openxmlformats.org/drawingml/2006/table">
            <a:tbl>
              <a:tblPr/>
              <a:tblGrid>
                <a:gridCol w="1421209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MB to Lewis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6934200" y="1817688"/>
            <a:ext cx="1843088" cy="30469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If </a:t>
            </a:r>
            <a:r>
              <a:rPr lang="en-US" sz="2400" dirty="0">
                <a:latin typeface="Rockwell" pitchFamily="18" charset="0"/>
              </a:rPr>
              <a:t>the </a:t>
            </a:r>
            <a:r>
              <a:rPr lang="en-US" sz="2400" dirty="0" smtClean="0">
                <a:latin typeface="Rockwell" pitchFamily="18" charset="0"/>
              </a:rPr>
              <a:t>cost of a unit is shared equally, how many units would each choose? </a:t>
            </a:r>
            <a:endParaRPr lang="en-US" sz="24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9900"/>
                </a:solidFill>
              </a:rPr>
              <a:t>Problems of public goods provision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33CC33"/>
              </a:buClr>
            </a:pPr>
            <a:r>
              <a:rPr lang="en-US" dirty="0" smtClean="0"/>
              <a:t>Individuals vary in terms of their valuation of the public good</a:t>
            </a:r>
          </a:p>
          <a:p>
            <a:pPr eaLnBrk="1" hangingPunct="1">
              <a:buClr>
                <a:srgbClr val="33CC33"/>
              </a:buClr>
            </a:pPr>
            <a:r>
              <a:rPr lang="en-US" dirty="0" smtClean="0"/>
              <a:t>How much of the public good should be provided?</a:t>
            </a:r>
            <a:endParaRPr lang="en-US" dirty="0"/>
          </a:p>
          <a:p>
            <a:pPr lvl="1" eaLnBrk="1" hangingPunct="1">
              <a:buClr>
                <a:srgbClr val="33CC33"/>
              </a:buClr>
            </a:pPr>
            <a:endParaRPr lang="en-US" dirty="0" smtClean="0"/>
          </a:p>
          <a:p>
            <a:pPr lvl="1" eaLnBrk="1" hangingPunct="1">
              <a:buClr>
                <a:srgbClr val="33CC33"/>
              </a:buCl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484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Majority Rule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Suppose we use majority voting to choose crime prevention units</a:t>
            </a:r>
          </a:p>
          <a:p>
            <a:pPr eaLnBrk="1" hangingPunct="1">
              <a:defRPr/>
            </a:pPr>
            <a:r>
              <a:rPr lang="en-US" dirty="0" smtClean="0"/>
              <a:t>According to the Median Voter Rule, the voting outcome will match the preferences of the median voter</a:t>
            </a:r>
          </a:p>
          <a:p>
            <a:pPr eaLnBrk="1" hangingPunct="1">
              <a:defRPr/>
            </a:pPr>
            <a:r>
              <a:rPr lang="en-US" dirty="0" smtClean="0"/>
              <a:t>The median voter is the person whose preferences lie in the middle of all preferences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2292" name="Picture 5" descr="MCj030133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" y="231775"/>
            <a:ext cx="14414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5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00"/>
                </a:solidFill>
              </a:rPr>
              <a:t>Majority Rule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051" y="1447800"/>
            <a:ext cx="4343400" cy="426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600" dirty="0" smtClean="0"/>
              <a:t>Suppose we use majority rule to determine between 3, 4 and 6 units</a:t>
            </a:r>
          </a:p>
          <a:p>
            <a:pPr lvl="1" eaLnBrk="1" hangingPunct="1">
              <a:defRPr/>
            </a:pPr>
            <a:r>
              <a:rPr lang="en-US" sz="2000" dirty="0" smtClean="0"/>
              <a:t> Hold elections between any two options</a:t>
            </a:r>
          </a:p>
          <a:p>
            <a:pPr lvl="1" eaLnBrk="1" hangingPunct="1">
              <a:defRPr/>
            </a:pPr>
            <a:r>
              <a:rPr lang="en-US" sz="2000" dirty="0" smtClean="0"/>
              <a:t>Hold elections between the preferred option and the remaining option</a:t>
            </a:r>
          </a:p>
          <a:p>
            <a:pPr eaLnBrk="1" hangingPunct="1">
              <a:defRPr/>
            </a:pPr>
            <a:r>
              <a:rPr lang="en-US" sz="2600" dirty="0" smtClean="0"/>
              <a:t>Result: median voter always wins </a:t>
            </a:r>
          </a:p>
          <a:p>
            <a:pPr eaLnBrk="1" hangingPunct="1">
              <a:defRPr/>
            </a:pPr>
            <a:r>
              <a:rPr lang="en-US" sz="2600" dirty="0" smtClean="0"/>
              <a:t>Two of the three citizens are left with a suboptimal choice</a:t>
            </a:r>
          </a:p>
          <a:p>
            <a:pPr eaLnBrk="1" hangingPunct="1">
              <a:defRPr/>
            </a:pPr>
            <a:endParaRPr lang="en-US" sz="2600" dirty="0" smtClean="0"/>
          </a:p>
        </p:txBody>
      </p:sp>
      <p:graphicFrame>
        <p:nvGraphicFramePr>
          <p:cNvPr id="517218" name="Group 9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6748732"/>
              </p:ext>
            </p:extLst>
          </p:nvPr>
        </p:nvGraphicFramePr>
        <p:xfrm>
          <a:off x="4572001" y="2317750"/>
          <a:ext cx="4419599" cy="1379538"/>
        </p:xfrm>
        <a:graphic>
          <a:graphicData uri="http://schemas.openxmlformats.org/drawingml/2006/table">
            <a:tbl>
              <a:tblPr/>
              <a:tblGrid>
                <a:gridCol w="1663849"/>
                <a:gridCol w="680665"/>
                <a:gridCol w="680665"/>
                <a:gridCol w="708620"/>
                <a:gridCol w="6858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 vs.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7212" name="Group 9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67798723"/>
              </p:ext>
            </p:extLst>
          </p:nvPr>
        </p:nvGraphicFramePr>
        <p:xfrm>
          <a:off x="4572001" y="3652837"/>
          <a:ext cx="4419599" cy="842963"/>
        </p:xfrm>
        <a:graphic>
          <a:graphicData uri="http://schemas.openxmlformats.org/drawingml/2006/table">
            <a:tbl>
              <a:tblPr/>
              <a:tblGrid>
                <a:gridCol w="1676399"/>
                <a:gridCol w="685800"/>
                <a:gridCol w="685800"/>
                <a:gridCol w="685800"/>
                <a:gridCol w="685800"/>
              </a:tblGrid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 vs.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7214" name="Text Box 94"/>
          <p:cNvSpPr txBox="1">
            <a:spLocks noChangeArrowheads="1"/>
          </p:cNvSpPr>
          <p:nvPr/>
        </p:nvSpPr>
        <p:spPr bwMode="auto">
          <a:xfrm>
            <a:off x="6446051" y="4754563"/>
            <a:ext cx="8691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</a:rPr>
              <a:t>4</a:t>
            </a:r>
            <a:endParaRPr lang="en-US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/>
      <p:bldP spid="5172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Formation of Municipalities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One alternative is to form municipalities each providing different crime prevention units</a:t>
            </a:r>
          </a:p>
          <a:p>
            <a:pPr eaLnBrk="1" hangingPunct="1">
              <a:defRPr/>
            </a:pPr>
            <a:r>
              <a:rPr lang="en-US" dirty="0" smtClean="0"/>
              <a:t>By voting with their feet, individuals can pick the optimal municipality</a:t>
            </a:r>
          </a:p>
          <a:p>
            <a:pPr eaLnBrk="1" hangingPunct="1">
              <a:defRPr/>
            </a:pPr>
            <a:r>
              <a:rPr lang="en-US" dirty="0" smtClean="0"/>
              <a:t>This results in </a:t>
            </a:r>
          </a:p>
          <a:p>
            <a:pPr lvl="1" eaLnBrk="1" hangingPunct="1">
              <a:defRPr/>
            </a:pPr>
            <a:r>
              <a:rPr lang="en-US" dirty="0" smtClean="0"/>
              <a:t>segregation by preferences (possibly by education or race)</a:t>
            </a:r>
          </a:p>
          <a:p>
            <a:pPr lvl="1" eaLnBrk="1" hangingPunct="1">
              <a:defRPr/>
            </a:pPr>
            <a:r>
              <a:rPr lang="en-US" dirty="0" smtClean="0"/>
              <a:t>Segregation by income if local taxes are based on property values</a:t>
            </a:r>
          </a:p>
        </p:txBody>
      </p:sp>
    </p:spTree>
    <p:extLst>
      <p:ext uri="{BB962C8B-B14F-4D97-AF65-F5344CB8AC3E}">
        <p14:creationId xmlns:p14="http://schemas.microsoft.com/office/powerpoint/2010/main" val="6540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Resource Allocation and crime prevention </a:t>
            </a:r>
            <a:endParaRPr lang="en-US" sz="3600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Different crime prevention activities</a:t>
            </a:r>
          </a:p>
          <a:p>
            <a:pPr>
              <a:defRPr/>
            </a:pPr>
            <a:r>
              <a:rPr lang="en-US" dirty="0" smtClean="0"/>
              <a:t>How to allocate expenditure among the different facets of crime prevention: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3200" dirty="0" smtClean="0"/>
              <a:t>Courts, judges and prosecutors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3200" dirty="0" smtClean="0"/>
              <a:t>Correction, rehabilitation and punishment.</a:t>
            </a:r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02474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Resource Allocation and crime prevention </a:t>
            </a:r>
            <a:endParaRPr lang="en-US" sz="3600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043492" y="2739423"/>
            <a:ext cx="6777317" cy="350897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In the absence of a budget constraint,  resources would be allocated such that MSB=MSC from each facet</a:t>
            </a:r>
          </a:p>
          <a:p>
            <a:r>
              <a:rPr lang="en-US" sz="2800" dirty="0" smtClean="0"/>
              <a:t>This allocation will determine the optimal budget.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144588" y="2895600"/>
            <a:ext cx="1676400" cy="15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744788" y="2754312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MSC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798888" y="2590800"/>
            <a:ext cx="1676400" cy="15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99088" y="251460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MSC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6477000" y="3184525"/>
            <a:ext cx="1676400" cy="15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077200" y="298346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MSC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191294" y="2704306"/>
            <a:ext cx="1905000" cy="1588"/>
          </a:xfrm>
          <a:prstGeom prst="straightConnector1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144588" y="3657600"/>
            <a:ext cx="1981200" cy="1588"/>
          </a:xfrm>
          <a:prstGeom prst="straightConnector1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2856706" y="2704306"/>
            <a:ext cx="1905000" cy="1588"/>
          </a:xfrm>
          <a:prstGeom prst="straightConnector1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10000" y="3657600"/>
            <a:ext cx="1981200" cy="1588"/>
          </a:xfrm>
          <a:prstGeom prst="straightConnector1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5525294" y="2704306"/>
            <a:ext cx="1905000" cy="1588"/>
          </a:xfrm>
          <a:prstGeom prst="straightConnector1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478588" y="3657600"/>
            <a:ext cx="1981200" cy="1588"/>
          </a:xfrm>
          <a:prstGeom prst="straightConnector1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295400" y="1981200"/>
            <a:ext cx="1752600" cy="152400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036173" y="328826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MSB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rot="16200000" flipH="1">
            <a:off x="3619500" y="2171700"/>
            <a:ext cx="1600200" cy="121920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017373" y="336446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MSB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553200" y="1981200"/>
            <a:ext cx="1752600" cy="152400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293973" y="328826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MSB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7696200" y="3429000"/>
            <a:ext cx="45720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2019300" y="3314700"/>
            <a:ext cx="68580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733800" y="3124200"/>
            <a:ext cx="106680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586141" y="38216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Judges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164861" y="38216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705600" y="3821668"/>
            <a:ext cx="16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Police officers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536575"/>
            <a:ext cx="8001000" cy="1216025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Resource Allocation and crime prevention </a:t>
            </a:r>
            <a:endParaRPr lang="en-US" sz="2800" dirty="0"/>
          </a:p>
        </p:txBody>
      </p:sp>
      <p:graphicFrame>
        <p:nvGraphicFramePr>
          <p:cNvPr id="1020774" name="Group 87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40801127"/>
              </p:ext>
            </p:extLst>
          </p:nvPr>
        </p:nvGraphicFramePr>
        <p:xfrm>
          <a:off x="1414462" y="1901825"/>
          <a:ext cx="5976938" cy="3291840"/>
        </p:xfrm>
        <a:graphic>
          <a:graphicData uri="http://schemas.openxmlformats.org/drawingml/2006/table">
            <a:tbl>
              <a:tblPr/>
              <a:tblGrid>
                <a:gridCol w="685800"/>
                <a:gridCol w="673100"/>
                <a:gridCol w="642938"/>
                <a:gridCol w="685800"/>
                <a:gridCol w="669925"/>
                <a:gridCol w="644525"/>
                <a:gridCol w="685800"/>
                <a:gridCol w="755650"/>
                <a:gridCol w="533400"/>
              </a:tblGrid>
              <a:tr h="2651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P=$20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P=$10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P=$30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1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Courts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Correction 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What is a crime?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criminal act is one that society has decided it is better off without</a:t>
            </a:r>
          </a:p>
          <a:p>
            <a:pPr marL="411163" lvl="1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Limited Crime Prevention Budget</a:t>
            </a:r>
            <a:endParaRPr lang="en-US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1646238"/>
            <a:ext cx="8229600" cy="4525962"/>
          </a:xfrm>
          <a:prstGeom prst="rect">
            <a:avLst/>
          </a:prstGeom>
        </p:spPr>
        <p:txBody>
          <a:bodyPr/>
          <a:lstStyle/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3200" dirty="0" smtClean="0">
                <a:latin typeface="+mn-lt"/>
              </a:rPr>
              <a:t>A </a:t>
            </a:r>
            <a:r>
              <a:rPr lang="en-US" sz="3200" dirty="0">
                <a:latin typeface="+mn-lt"/>
              </a:rPr>
              <a:t>limited budget for crime prevention</a:t>
            </a: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3200" dirty="0" err="1"/>
              <a:t>Equi</a:t>
            </a:r>
            <a:r>
              <a:rPr lang="en-US" sz="3200" dirty="0"/>
              <a:t>-marginal principle: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en-US" sz="3200" dirty="0"/>
              <a:t>The crime budget should be allocated among </a:t>
            </a:r>
            <a:r>
              <a:rPr lang="en-US" sz="3200" dirty="0" smtClean="0"/>
              <a:t>the different crime prevention activities such </a:t>
            </a:r>
            <a:r>
              <a:rPr lang="en-US" sz="3200" dirty="0"/>
              <a:t>that the last dollar spent on any one </a:t>
            </a:r>
            <a:r>
              <a:rPr lang="en-US" sz="3200" dirty="0" smtClean="0"/>
              <a:t>activity yields </a:t>
            </a:r>
            <a:r>
              <a:rPr lang="en-US" sz="3200" dirty="0"/>
              <a:t>the </a:t>
            </a:r>
            <a:r>
              <a:rPr lang="en-US" sz="3200" dirty="0" smtClean="0"/>
              <a:t>         same </a:t>
            </a:r>
            <a:r>
              <a:rPr lang="en-US" sz="3200" dirty="0"/>
              <a:t>marginal benefit</a:t>
            </a:r>
          </a:p>
        </p:txBody>
      </p:sp>
      <p:pic>
        <p:nvPicPr>
          <p:cNvPr id="33796" name="Picture 4" descr="C:\Documents and Settings\rahmed\Local Settings\Temporary Internet Files\Content.IE5\Y5CM3XIV\MCj019858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25" y="4038600"/>
            <a:ext cx="22129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Example: </a:t>
            </a:r>
            <a:r>
              <a:rPr lang="en-US" sz="2800" dirty="0" smtClean="0"/>
              <a:t>How would a crime prevention budget of </a:t>
            </a:r>
            <a:r>
              <a:rPr lang="en-US" sz="2800" dirty="0"/>
              <a:t>$</a:t>
            </a:r>
            <a:r>
              <a:rPr lang="en-US" sz="2800" dirty="0" smtClean="0"/>
              <a:t>100 be allocated?</a:t>
            </a:r>
            <a:endParaRPr lang="en-US" sz="2800" dirty="0"/>
          </a:p>
        </p:txBody>
      </p:sp>
      <p:graphicFrame>
        <p:nvGraphicFramePr>
          <p:cNvPr id="1020774" name="Group 87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28304640"/>
              </p:ext>
            </p:extLst>
          </p:nvPr>
        </p:nvGraphicFramePr>
        <p:xfrm>
          <a:off x="457200" y="1901825"/>
          <a:ext cx="8229600" cy="3566160"/>
        </p:xfrm>
        <a:graphic>
          <a:graphicData uri="http://schemas.openxmlformats.org/drawingml/2006/table">
            <a:tbl>
              <a:tblPr/>
              <a:tblGrid>
                <a:gridCol w="685800"/>
                <a:gridCol w="673100"/>
                <a:gridCol w="746125"/>
                <a:gridCol w="642938"/>
                <a:gridCol w="685800"/>
                <a:gridCol w="669925"/>
                <a:gridCol w="744537"/>
                <a:gridCol w="644525"/>
                <a:gridCol w="685800"/>
                <a:gridCol w="755650"/>
                <a:gridCol w="762000"/>
                <a:gridCol w="533400"/>
              </a:tblGrid>
              <a:tr h="2651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P=$20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P=$10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P=$30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1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Courts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Correction 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MSB/P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MSB/P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MSB/P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334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Allocating a Limited Budget</a:t>
            </a:r>
            <a:endParaRPr lang="en-US" sz="36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74663" y="1957388"/>
            <a:ext cx="8080375" cy="3838575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dirty="0" smtClean="0"/>
              <a:t>Step 1: Calculate MSB/$ for all activities.</a:t>
            </a:r>
          </a:p>
          <a:p>
            <a:pPr>
              <a:buClr>
                <a:srgbClr val="33CC33"/>
              </a:buClr>
            </a:pPr>
            <a:r>
              <a:rPr lang="en-US" dirty="0" smtClean="0"/>
              <a:t>Step 2: Spend on activities with the highest MSB/$.</a:t>
            </a:r>
          </a:p>
          <a:p>
            <a:pPr>
              <a:buClr>
                <a:srgbClr val="33CC33"/>
              </a:buClr>
            </a:pPr>
            <a:r>
              <a:rPr lang="en-US" dirty="0" smtClean="0"/>
              <a:t>Step 3: Stop when the total expenditure equals the budget limit.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6869" name="Picture 7" descr="C:\Documents and Settings\rahmed\Local Settings\Temporary Internet Files\Content.IE5\5R4O1XII\MCj014971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988" y="4267200"/>
            <a:ext cx="304641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60375"/>
            <a:ext cx="8001000" cy="1216025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Example: </a:t>
            </a:r>
            <a:r>
              <a:rPr lang="en-US" sz="2800" dirty="0" smtClean="0"/>
              <a:t>How would a crime prevention budget of </a:t>
            </a:r>
            <a:r>
              <a:rPr lang="en-US" sz="2800" dirty="0"/>
              <a:t>$</a:t>
            </a:r>
            <a:r>
              <a:rPr lang="en-US" sz="2800" dirty="0" smtClean="0"/>
              <a:t>100 be allocated?</a:t>
            </a:r>
            <a:endParaRPr lang="en-US" sz="2800" dirty="0"/>
          </a:p>
        </p:txBody>
      </p:sp>
      <p:graphicFrame>
        <p:nvGraphicFramePr>
          <p:cNvPr id="1020774" name="Group 87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861091"/>
              </p:ext>
            </p:extLst>
          </p:nvPr>
        </p:nvGraphicFramePr>
        <p:xfrm>
          <a:off x="457200" y="1901825"/>
          <a:ext cx="8229600" cy="3566160"/>
        </p:xfrm>
        <a:graphic>
          <a:graphicData uri="http://schemas.openxmlformats.org/drawingml/2006/table">
            <a:tbl>
              <a:tblPr/>
              <a:tblGrid>
                <a:gridCol w="685800"/>
                <a:gridCol w="673100"/>
                <a:gridCol w="746125"/>
                <a:gridCol w="642938"/>
                <a:gridCol w="685800"/>
                <a:gridCol w="669925"/>
                <a:gridCol w="744537"/>
                <a:gridCol w="644525"/>
                <a:gridCol w="685800"/>
                <a:gridCol w="755650"/>
                <a:gridCol w="762000"/>
                <a:gridCol w="533400"/>
              </a:tblGrid>
              <a:tr h="2651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P=$20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P=$10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P=$30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1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Courts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Correction 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MSB/P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MSB/P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MSB/P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A9AF"/>
                    </a:solidFill>
                  </a:tcPr>
                </a:tc>
              </a:tr>
            </a:tbl>
          </a:graphicData>
        </a:graphic>
      </p:graphicFrame>
      <p:sp>
        <p:nvSpPr>
          <p:cNvPr id="4" name="Text Box 132"/>
          <p:cNvSpPr txBox="1">
            <a:spLocks noChangeArrowheads="1"/>
          </p:cNvSpPr>
          <p:nvPr/>
        </p:nvSpPr>
        <p:spPr bwMode="auto">
          <a:xfrm>
            <a:off x="2733675" y="3282950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*</a:t>
            </a:r>
          </a:p>
        </p:txBody>
      </p:sp>
      <p:sp>
        <p:nvSpPr>
          <p:cNvPr id="5" name="Text Box 135"/>
          <p:cNvSpPr txBox="1">
            <a:spLocks noChangeArrowheads="1"/>
          </p:cNvSpPr>
          <p:nvPr/>
        </p:nvSpPr>
        <p:spPr bwMode="auto">
          <a:xfrm>
            <a:off x="2743200" y="3671888"/>
            <a:ext cx="25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*</a:t>
            </a:r>
          </a:p>
        </p:txBody>
      </p:sp>
      <p:sp>
        <p:nvSpPr>
          <p:cNvPr id="6" name="Text Box 130"/>
          <p:cNvSpPr txBox="1">
            <a:spLocks noChangeArrowheads="1"/>
          </p:cNvSpPr>
          <p:nvPr/>
        </p:nvSpPr>
        <p:spPr bwMode="auto">
          <a:xfrm>
            <a:off x="5486400" y="3276600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*</a:t>
            </a:r>
          </a:p>
        </p:txBody>
      </p:sp>
      <p:sp>
        <p:nvSpPr>
          <p:cNvPr id="7" name="Text Box 131"/>
          <p:cNvSpPr txBox="1">
            <a:spLocks noChangeArrowheads="1"/>
          </p:cNvSpPr>
          <p:nvPr/>
        </p:nvSpPr>
        <p:spPr bwMode="auto">
          <a:xfrm>
            <a:off x="5465763" y="3651250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*</a:t>
            </a:r>
          </a:p>
        </p:txBody>
      </p:sp>
      <p:sp>
        <p:nvSpPr>
          <p:cNvPr id="8" name="Text Box 134"/>
          <p:cNvSpPr txBox="1">
            <a:spLocks noChangeArrowheads="1"/>
          </p:cNvSpPr>
          <p:nvPr/>
        </p:nvSpPr>
        <p:spPr bwMode="auto">
          <a:xfrm>
            <a:off x="5457825" y="4052888"/>
            <a:ext cx="25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*</a:t>
            </a: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8277225" y="3290888"/>
            <a:ext cx="25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3342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To maximize benefit from the crime prevention budget</a:t>
            </a:r>
            <a:endParaRPr lang="en-US" sz="36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74663" y="1957388"/>
            <a:ext cx="8080375" cy="3838575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dirty="0" smtClean="0"/>
              <a:t>If the </a:t>
            </a:r>
            <a:r>
              <a:rPr lang="en-US" i="1" dirty="0" smtClean="0"/>
              <a:t>MSB</a:t>
            </a:r>
            <a:r>
              <a:rPr lang="en-US" dirty="0" smtClean="0"/>
              <a:t>/$ is not equal among all facets, then social welfare can increase by substituting towards the facets with higher MSB/$.</a:t>
            </a:r>
          </a:p>
          <a:p>
            <a:pPr>
              <a:buClr>
                <a:srgbClr val="33CC33"/>
              </a:buClr>
              <a:buFontTx/>
              <a:buNone/>
            </a:pPr>
            <a:endParaRPr lang="en-US" dirty="0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Classification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7411" name="Picture 4" descr="12_tb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463" y="1828800"/>
            <a:ext cx="62563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558800" y="2247900"/>
            <a:ext cx="106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victim in physical danger</a:t>
            </a:r>
          </a:p>
          <a:p>
            <a:endParaRPr lang="en-US">
              <a:latin typeface="Rockwell" pitchFamily="18" charset="0"/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609600" y="4362450"/>
            <a:ext cx="121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crimes of stealth rather than force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1546225" y="2384425"/>
            <a:ext cx="438150" cy="431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574800" y="3962400"/>
            <a:ext cx="406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2" descr="C:\Documents and Settings\rahmed\Local Settings\Temporary Internet Files\Content.IE5\N5AMMNBU\MCj025073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10160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" descr="C:\Documents and Settings\rahmed\Local Settings\Temporary Internet Files\Content.IE5\5R4O1XII\MCj028759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294313"/>
            <a:ext cx="1049338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024744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Crime and Inefficiency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560638"/>
            <a:ext cx="66294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Seizing individual property is a criminal act</a:t>
            </a:r>
          </a:p>
          <a:p>
            <a:pPr lvl="1" eaLnBrk="1" hangingPunct="1"/>
            <a:r>
              <a:rPr lang="en-US" dirty="0" smtClean="0"/>
              <a:t>A property crime is a transfer of valuable property from its owner to someone else</a:t>
            </a:r>
          </a:p>
          <a:p>
            <a:pPr lvl="1" eaLnBrk="1" hangingPunct="1"/>
            <a:r>
              <a:rPr lang="en-US" dirty="0" smtClean="0"/>
              <a:t>The transfer per se may not be inefficient</a:t>
            </a:r>
          </a:p>
          <a:p>
            <a:pPr lvl="1" eaLnBrk="1" hangingPunct="1"/>
            <a:r>
              <a:rPr lang="en-US" dirty="0" smtClean="0"/>
              <a:t>However, the transfer usually involves a cost in terms of loss in value of the transferred property, or harm to the property owner</a:t>
            </a:r>
          </a:p>
        </p:txBody>
      </p:sp>
      <p:pic>
        <p:nvPicPr>
          <p:cNvPr id="18436" name="Picture 2" descr="C:\Documents and Settings\rahmed\Local Settings\Temporary Internet Files\Content.IE5\L3K9TK9D\MCj028759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713" y="1600200"/>
            <a:ext cx="224948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Crime and Inefficiency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Seizing individual property is a criminal </a:t>
            </a:r>
            <a:r>
              <a:rPr lang="en-US" dirty="0" smtClean="0"/>
              <a:t>act</a:t>
            </a:r>
          </a:p>
          <a:p>
            <a:pPr lvl="1" eaLnBrk="1" hangingPunct="1"/>
            <a:r>
              <a:rPr lang="en-US" dirty="0" smtClean="0"/>
              <a:t>It also weakens the property rights system</a:t>
            </a:r>
          </a:p>
          <a:p>
            <a:pPr lvl="1" eaLnBrk="1" hangingPunct="1"/>
            <a:r>
              <a:rPr lang="en-US" dirty="0" smtClean="0"/>
              <a:t>Increased incidence of property crime undermines the authority of the government to protect private property rights.</a:t>
            </a:r>
          </a:p>
          <a:p>
            <a:pPr lvl="1" eaLnBrk="1" hangingPunct="1"/>
            <a:r>
              <a:rPr lang="en-US" dirty="0" smtClean="0"/>
              <a:t>This may lead to undermining incentives to invest and negatively affecting economic growth.</a:t>
            </a:r>
          </a:p>
        </p:txBody>
      </p:sp>
      <p:pic>
        <p:nvPicPr>
          <p:cNvPr id="21508" name="Picture 2" descr="C:\Documents and Settings\rahmed\Local Settings\Temporary Internet Files\Content.IE5\B3SRJ3PB\MCj023180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6551" y="763587"/>
            <a:ext cx="1634049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6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Crime and Inefficiency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trade/consumption </a:t>
            </a:r>
            <a:r>
              <a:rPr lang="en-US" dirty="0" smtClean="0"/>
              <a:t>of certain goods results in </a:t>
            </a:r>
            <a:r>
              <a:rPr lang="en-US" dirty="0" smtClean="0"/>
              <a:t>negative externalities, society may decide it is illegal. </a:t>
            </a:r>
            <a:endParaRPr lang="en-US" dirty="0"/>
          </a:p>
          <a:p>
            <a:pPr lvl="1" eaLnBrk="1" hangingPunct="1"/>
            <a:r>
              <a:rPr lang="en-US" dirty="0" smtClean="0"/>
              <a:t>Example: Trade</a:t>
            </a:r>
            <a:r>
              <a:rPr lang="en-US" dirty="0" smtClean="0"/>
              <a:t>/ consumption of illegal drugs promotes crime,  spreads disease and </a:t>
            </a:r>
            <a:r>
              <a:rPr lang="en-US" dirty="0" smtClean="0"/>
              <a:t>exacerbates poverty</a:t>
            </a:r>
          </a:p>
          <a:p>
            <a:pPr lvl="1" eaLnBrk="1" hangingPunct="1"/>
            <a:r>
              <a:rPr lang="en-US" dirty="0" smtClean="0"/>
              <a:t>This may give rise to illegal trading, which is costly to society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19460" name="Picture 3" descr="C:\Documents and Settings\rahmed\Local Settings\Temporary Internet Files\Content.IE5\Z1SPVHGY\MCj028715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714" y="4495799"/>
            <a:ext cx="1763673" cy="21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Cost of Crime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Spending on crime prevention</a:t>
            </a:r>
          </a:p>
          <a:p>
            <a:pPr lvl="1" eaLnBrk="1" hangingPunct="1"/>
            <a:r>
              <a:rPr lang="en-US" smtClean="0"/>
              <a:t>Spending on the court system and police authority</a:t>
            </a:r>
          </a:p>
          <a:p>
            <a:pPr lvl="1" eaLnBrk="1" hangingPunct="1"/>
            <a:r>
              <a:rPr lang="en-US" smtClean="0"/>
              <a:t>Private spending on protection from crime: locks, guards, home insurance,…</a:t>
            </a:r>
          </a:p>
        </p:txBody>
      </p:sp>
      <p:pic>
        <p:nvPicPr>
          <p:cNvPr id="20484" name="Picture 2" descr="C:\Documents and Settings\rahmed\Local Settings\Temporary Internet Files\Content.IE5\N5AMMNBU\MPj040532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86200"/>
            <a:ext cx="25209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001000" cy="121602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Costs </a:t>
            </a:r>
            <a:r>
              <a:rPr lang="en-US" dirty="0">
                <a:solidFill>
                  <a:srgbClr val="FFC000"/>
                </a:solidFill>
              </a:rPr>
              <a:t>of Crime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4724400" cy="48006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Victim cost ($91 billion): lost property, medical expenses, opportunity cost of lost work time, value of lives cut short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Private prevention ($39 billion): locks, guards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Criminal justice system ($74 billion): police, courts, correction facilities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Opportunity cost of 1.35 million in prison = $46 billion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Total = $250 billion (3.8% of GDP)</a:t>
            </a:r>
          </a:p>
        </p:txBody>
      </p:sp>
      <p:pic>
        <p:nvPicPr>
          <p:cNvPr id="22532" name="Picture 4" descr="12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25" y="1752600"/>
            <a:ext cx="39020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79B367-FE41-4BCB-A55B-AF2A8F3773F8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A64A93F-81D7-406B-A398-9F3B9300C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2CA7FE1-8997-4F35-83E3-2A03AAD4F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15394</TotalTime>
  <Words>1504</Words>
  <Application>Microsoft Office PowerPoint</Application>
  <PresentationFormat>On-screen Show (4:3)</PresentationFormat>
  <Paragraphs>477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Austin</vt:lpstr>
      <vt:lpstr>Horizon</vt:lpstr>
      <vt:lpstr>Economics of Crime and its Prevention</vt:lpstr>
      <vt:lpstr>Purpose</vt:lpstr>
      <vt:lpstr>What is a crime?</vt:lpstr>
      <vt:lpstr>Classification</vt:lpstr>
      <vt:lpstr>Crime and Inefficiency</vt:lpstr>
      <vt:lpstr>Crime and Inefficiency</vt:lpstr>
      <vt:lpstr>Crime and Inefficiency</vt:lpstr>
      <vt:lpstr>Cost of Crime</vt:lpstr>
      <vt:lpstr>Costs of Crime</vt:lpstr>
      <vt:lpstr>Crime Prevention as a public good</vt:lpstr>
      <vt:lpstr>THE DIFFERENT KINDS OF GOODS</vt:lpstr>
      <vt:lpstr>THE DIFFERENT KINDS OF GOODS </vt:lpstr>
      <vt:lpstr>Four Types of Goods</vt:lpstr>
      <vt:lpstr>Externality from Consumption</vt:lpstr>
      <vt:lpstr>Non Rivalry in Consumption</vt:lpstr>
      <vt:lpstr>Public Goods</vt:lpstr>
      <vt:lpstr>Problems of public goods provision</vt:lpstr>
      <vt:lpstr>The Free-Rider Problem </vt:lpstr>
      <vt:lpstr>Optimal amount of Crime Prevention</vt:lpstr>
      <vt:lpstr>Optimal amount of Crime Prevention</vt:lpstr>
      <vt:lpstr>Optimal Amount of Crime Prevention</vt:lpstr>
      <vt:lpstr>Individual choice</vt:lpstr>
      <vt:lpstr>Problems of public goods provision</vt:lpstr>
      <vt:lpstr>Majority Rule</vt:lpstr>
      <vt:lpstr>Majority Rule</vt:lpstr>
      <vt:lpstr>Formation of Municipalities</vt:lpstr>
      <vt:lpstr>Resource Allocation and crime prevention </vt:lpstr>
      <vt:lpstr>Resource Allocation and crime prevention </vt:lpstr>
      <vt:lpstr>Resource Allocation and crime prevention </vt:lpstr>
      <vt:lpstr>Limited Crime Prevention Budget</vt:lpstr>
      <vt:lpstr>Example: How would a crime prevention budget of $100 be allocated?</vt:lpstr>
      <vt:lpstr>Allocating a Limited Budget</vt:lpstr>
      <vt:lpstr>Example: How would a crime prevention budget of $100 be allocated?</vt:lpstr>
      <vt:lpstr>To maximize benefit from the crime prevention budget</vt:lpstr>
    </vt:vector>
  </TitlesOfParts>
  <Company>Trinity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Crime and its Prevention</dc:title>
  <dc:creator>Information Technology</dc:creator>
  <cp:lastModifiedBy>deleteme</cp:lastModifiedBy>
  <cp:revision>92</cp:revision>
  <cp:lastPrinted>2014-03-07T19:17:07Z</cp:lastPrinted>
  <dcterms:created xsi:type="dcterms:W3CDTF">2009-02-08T16:25:29Z</dcterms:created>
  <dcterms:modified xsi:type="dcterms:W3CDTF">2015-02-22T18:59:20Z</dcterms:modified>
</cp:coreProperties>
</file>