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9" r:id="rId4"/>
    <p:sldId id="261" r:id="rId5"/>
    <p:sldId id="282" r:id="rId6"/>
    <p:sldId id="263" r:id="rId7"/>
    <p:sldId id="264" r:id="rId8"/>
    <p:sldId id="267" r:id="rId9"/>
    <p:sldId id="272" r:id="rId10"/>
    <p:sldId id="268" r:id="rId11"/>
    <p:sldId id="273" r:id="rId12"/>
    <p:sldId id="278" r:id="rId13"/>
    <p:sldId id="275" r:id="rId14"/>
    <p:sldId id="276" r:id="rId15"/>
    <p:sldId id="277" r:id="rId16"/>
    <p:sldId id="296" r:id="rId17"/>
    <p:sldId id="294" r:id="rId18"/>
    <p:sldId id="295" r:id="rId19"/>
    <p:sldId id="270" r:id="rId20"/>
    <p:sldId id="286" r:id="rId21"/>
    <p:sldId id="297" r:id="rId22"/>
    <p:sldId id="298" r:id="rId23"/>
    <p:sldId id="299" r:id="rId24"/>
    <p:sldId id="289" r:id="rId25"/>
    <p:sldId id="301" r:id="rId26"/>
    <p:sldId id="302" r:id="rId27"/>
    <p:sldId id="290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C350-2FD5-48F1-8FD8-B7039A144BA3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846C47-7319-44F8-B205-B6C217671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D455-A568-429F-8733-EF1DD3239341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4CA5-3800-4A81-9014-EDF113C9E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D97-7A43-440C-A721-FC2B4247DC2C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92A8-B0CD-45E5-A5E9-027C24E89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CE60-D668-4A27-B992-BFF50221A986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42EE-A4EB-4B3B-B1FC-FC8A10A3D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6F72-0900-4786-AEBE-E6809E50E7F4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F552-CBE8-42D3-8EEE-AC1449B18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0BD8-304C-4494-9DF4-DD876EA17292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D27D-133D-40DB-98D2-8CED0D3B2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3533-AE5F-4DA5-B504-A2E563AA6934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1E5B-70C2-485D-BB76-29A05C3CD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9E1A-C5B8-453D-B7A7-712B44F5F43B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8831-6475-4E4B-954C-AE46524FC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7C8F-286B-4766-9BCE-246B0CAF8BB3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CF17-C26E-42C5-A418-D10BB781A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A794-4D18-46A6-B4CD-A09491008FD3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568C-BEFB-4433-A1D3-CA311A568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2F70-538D-405E-BCAB-EB4E8DF48FDB}" type="datetimeFigureOut">
              <a:rPr lang="en-US"/>
              <a:pPr>
                <a:defRPr/>
              </a:pPr>
              <a:t>3/4/2014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1598-9BCA-493F-85C0-E91C9B96B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D01E66-C1FE-4219-9565-9779242AADE4}" type="datetimeFigureOut">
              <a:rPr lang="en-US"/>
              <a:pPr>
                <a:defRPr/>
              </a:pPr>
              <a:t>3/4/2014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B8CD995-6746-49EC-A534-45DA92A49AE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AACAE2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B4B4B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B4B4B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Economics of Education</a:t>
            </a:r>
            <a:r>
              <a:rPr dirty="0" smtClean="0"/>
              <a:t/>
            </a:r>
            <a:br>
              <a:rPr dirty="0" smtClean="0"/>
            </a:br>
            <a:r>
              <a:rPr dirty="0" smtClean="0">
                <a:solidFill>
                  <a:srgbClr val="C00000"/>
                </a:solidFill>
              </a:rPr>
              <a:t>Crisis and Reform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315" name="Picture 3" descr="C:\Documents and Settings\rahmed\Local Settings\Temporary Internet Files\Content.IE5\5R4O1XII\MPj043945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0"/>
            <a:ext cx="7924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8588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 dirty="0">
                <a:latin typeface="Perpetua" pitchFamily="18" charset="0"/>
              </a:rPr>
              <a:t>6</a:t>
            </a:r>
          </a:p>
        </p:txBody>
      </p:sp>
      <p:pic>
        <p:nvPicPr>
          <p:cNvPr id="13317" name="Picture 7" descr="C:\Documents and Settings\rahmed\Local Settings\Temporary Internet Files\Content.IE5\N5AMMNBU\MPj043941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048000"/>
            <a:ext cx="906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Positive externalities in consumption: the benefits from education spill over to a third party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Positive externalities from: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More rapid economic growth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Better functioning democratic process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Better safety and hygiene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Greater charitable contribution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Better decision making and more efficient functioning of markets 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Externalities From Education</a:t>
            </a:r>
          </a:p>
        </p:txBody>
      </p:sp>
      <p:pic>
        <p:nvPicPr>
          <p:cNvPr id="4" name="Picture 3" descr="C:\Documents and Settings\rahmed\Local Settings\Temporary Internet Files\Content.IE5\WOER1DBH\MCj04396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1" y="1219200"/>
            <a:ext cx="872013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84688" y="28194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6725" y="1371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erpetua" pitchFamily="18" charset="0"/>
              </a:rPr>
              <a:t>Consumer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4724400" y="1752600"/>
            <a:ext cx="122238" cy="381000"/>
          </a:xfrm>
          <a:prstGeom prst="downArrow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3875" y="2743200"/>
            <a:ext cx="39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2438400"/>
            <a:ext cx="396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8075" y="2630488"/>
            <a:ext cx="39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54875" y="2097088"/>
            <a:ext cx="39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Perpetua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7150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Marginal social benefit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&gt;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Marginal private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Magnitude of Spillovers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Evidence: </a:t>
            </a:r>
            <a:r>
              <a:rPr lang="en-US" sz="3200" dirty="0">
                <a:solidFill>
                  <a:srgbClr val="FFC000"/>
                </a:solidFill>
              </a:rPr>
              <a:t>The absolute size of the positive externality declines as a student progresses through K-12 education.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sz="3200" dirty="0" smtClean="0">
              <a:solidFill>
                <a:srgbClr val="92D05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3200" i="1" dirty="0" smtClean="0">
                <a:solidFill>
                  <a:srgbClr val="92D050"/>
                </a:solidFill>
              </a:rPr>
              <a:t>What does that imply about the shape of the MSB curve?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 smtClean="0"/>
              <a:t>Externalities From Education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4595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4608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9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24596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4606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4607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5334000" y="3973513"/>
            <a:ext cx="1433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362200" y="1643063"/>
            <a:ext cx="1600200" cy="2319337"/>
            <a:chOff x="1627" y="1293"/>
            <a:chExt cx="899" cy="1296"/>
          </a:xfrm>
        </p:grpSpPr>
        <p:sp>
          <p:nvSpPr>
            <p:cNvPr id="24604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899" cy="1296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5" name="Rectangle 22"/>
            <p:cNvSpPr>
              <a:spLocks noChangeArrowheads="1"/>
            </p:cNvSpPr>
            <p:nvPr/>
          </p:nvSpPr>
          <p:spPr bwMode="auto">
            <a:xfrm>
              <a:off x="1970" y="1652"/>
              <a:ext cx="33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1</a:t>
              </a:r>
              <a:endParaRPr lang="en-US" sz="1700" b="1" dirty="0">
                <a:solidFill>
                  <a:srgbClr val="000000"/>
                </a:solidFill>
                <a:latin typeface="Perpetua" pitchFamily="18" charset="0"/>
              </a:endParaRPr>
            </a:p>
          </p:txBody>
        </p:sp>
      </p:grpSp>
      <p:sp>
        <p:nvSpPr>
          <p:cNvPr id="34" name="Line 21"/>
          <p:cNvSpPr>
            <a:spLocks noChangeShapeType="1"/>
          </p:cNvSpPr>
          <p:nvPr/>
        </p:nvSpPr>
        <p:spPr bwMode="auto">
          <a:xfrm flipH="1" flipV="1">
            <a:off x="3962400" y="3962400"/>
            <a:ext cx="2133600" cy="1828800"/>
          </a:xfrm>
          <a:prstGeom prst="line">
            <a:avLst/>
          </a:prstGeom>
          <a:noFill/>
          <a:ln w="58738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05600" y="1830388"/>
            <a:ext cx="21336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spillover effect is relatively small.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MSB is given by </a:t>
            </a:r>
            <a:r>
              <a:rPr lang="en-US" sz="2400" dirty="0" smtClean="0">
                <a:solidFill>
                  <a:schemeClr val="bg1"/>
                </a:solidFill>
                <a:latin typeface="Adobe Caslon Pro Bold" pitchFamily="18" charset="0"/>
              </a:rPr>
              <a:t>MSB</a:t>
            </a: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1</a:t>
            </a:r>
            <a:endParaRPr lang="en-US" dirty="0">
              <a:solidFill>
                <a:schemeClr val="bg1"/>
              </a:solidFill>
              <a:latin typeface="Adobe Caslon Pro Bol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The market for education is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 smtClean="0"/>
              <a:t>Externalities From Education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61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5619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5633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34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25620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5631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5632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27"/>
          <p:cNvSpPr txBox="1">
            <a:spLocks noChangeArrowheads="1"/>
          </p:cNvSpPr>
          <p:nvPr/>
        </p:nvSpPr>
        <p:spPr bwMode="auto">
          <a:xfrm>
            <a:off x="5272088" y="3973513"/>
            <a:ext cx="1433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60960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optimal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098925" y="5076825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68725" y="1676400"/>
            <a:ext cx="2251075" cy="3886200"/>
            <a:chOff x="1994" y="1226"/>
            <a:chExt cx="1499" cy="2172"/>
          </a:xfrm>
        </p:grpSpPr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 flipV="1">
              <a:off x="1994" y="1226"/>
              <a:ext cx="1499" cy="2172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30" name="Rectangle 22"/>
            <p:cNvSpPr>
              <a:spLocks noChangeArrowheads="1"/>
            </p:cNvSpPr>
            <p:nvPr/>
          </p:nvSpPr>
          <p:spPr bwMode="auto">
            <a:xfrm>
              <a:off x="2326" y="1524"/>
              <a:ext cx="40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2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705600" y="1830388"/>
            <a:ext cx="2133600" cy="3416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spillover effect is relatively large.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 The MSB is given by </a:t>
            </a:r>
            <a:r>
              <a:rPr lang="en-US" sz="2400" dirty="0" smtClean="0">
                <a:solidFill>
                  <a:schemeClr val="bg1"/>
                </a:solidFill>
                <a:latin typeface="Adobe Caslon Pro Bold" pitchFamily="18" charset="0"/>
              </a:rPr>
              <a:t>MSB</a:t>
            </a: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The market for education is inefficient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 smtClean="0"/>
              <a:t>Externalities From Education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7942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6643" name="Group 20"/>
          <p:cNvGrpSpPr>
            <a:grpSpLocks/>
          </p:cNvGrpSpPr>
          <p:nvPr/>
        </p:nvGrpSpPr>
        <p:grpSpPr bwMode="auto">
          <a:xfrm>
            <a:off x="1435100" y="1871663"/>
            <a:ext cx="5494338" cy="4148137"/>
            <a:chOff x="1627" y="1293"/>
            <a:chExt cx="3088" cy="2318"/>
          </a:xfrm>
        </p:grpSpPr>
        <p:sp>
          <p:nvSpPr>
            <p:cNvPr id="26661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2" name="Rectangle 22"/>
            <p:cNvSpPr>
              <a:spLocks noChangeArrowheads="1"/>
            </p:cNvSpPr>
            <p:nvPr/>
          </p:nvSpPr>
          <p:spPr bwMode="auto">
            <a:xfrm>
              <a:off x="4247" y="3465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sp>
        <p:nvSpPr>
          <p:cNvPr id="26644" name="Rectangle 44"/>
          <p:cNvSpPr>
            <a:spLocks noChangeArrowheads="1"/>
          </p:cNvSpPr>
          <p:nvPr/>
        </p:nvSpPr>
        <p:spPr bwMode="auto">
          <a:xfrm>
            <a:off x="762000" y="3868738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$5,000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447800" y="3962400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52800" y="6092825"/>
            <a:ext cx="129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5932488" y="3810000"/>
            <a:ext cx="1433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4400" y="60960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optimal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098925" y="5076825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51" name="Group 20"/>
          <p:cNvGrpSpPr>
            <a:grpSpLocks/>
          </p:cNvGrpSpPr>
          <p:nvPr/>
        </p:nvGrpSpPr>
        <p:grpSpPr bwMode="auto">
          <a:xfrm>
            <a:off x="3768725" y="1676400"/>
            <a:ext cx="2251075" cy="3886200"/>
            <a:chOff x="1994" y="1226"/>
            <a:chExt cx="1499" cy="2172"/>
          </a:xfrm>
        </p:grpSpPr>
        <p:sp>
          <p:nvSpPr>
            <p:cNvPr id="26659" name="Line 21"/>
            <p:cNvSpPr>
              <a:spLocks noChangeShapeType="1"/>
            </p:cNvSpPr>
            <p:nvPr/>
          </p:nvSpPr>
          <p:spPr bwMode="auto">
            <a:xfrm flipH="1" flipV="1">
              <a:off x="1994" y="1226"/>
              <a:ext cx="1499" cy="2172"/>
            </a:xfrm>
            <a:prstGeom prst="line">
              <a:avLst/>
            </a:prstGeom>
            <a:noFill/>
            <a:ln w="58738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0" name="Rectangle 22"/>
            <p:cNvSpPr>
              <a:spLocks noChangeArrowheads="1"/>
            </p:cNvSpPr>
            <p:nvPr/>
          </p:nvSpPr>
          <p:spPr bwMode="auto">
            <a:xfrm>
              <a:off x="2326" y="1524"/>
              <a:ext cx="40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MSB </a:t>
              </a:r>
              <a:r>
                <a:rPr lang="en-US" sz="1200" b="1" dirty="0">
                  <a:solidFill>
                    <a:srgbClr val="000000"/>
                  </a:solidFill>
                  <a:latin typeface="Perpetua" pitchFamily="18" charset="0"/>
                </a:rPr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10200" y="2209800"/>
            <a:ext cx="1981200" cy="8302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dobe Caslon Pro Bold" pitchFamily="18" charset="0"/>
              </a:rPr>
              <a:t>A subsidy of $1000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85800" y="4859338"/>
            <a:ext cx="560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$4,000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447800" y="5027613"/>
            <a:ext cx="4495800" cy="158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932488" y="4800600"/>
            <a:ext cx="1535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Perpetua" pitchFamily="18" charset="0"/>
              </a:rPr>
              <a:t>Supply (MC) with the subsidy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045075" y="4968875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57" name="Oval 43"/>
          <p:cNvSpPr>
            <a:spLocks noChangeArrowheads="1"/>
          </p:cNvSpPr>
          <p:nvPr/>
        </p:nvSpPr>
        <p:spPr bwMode="auto">
          <a:xfrm>
            <a:off x="5045075" y="3886200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6658" name="Oval 42"/>
          <p:cNvSpPr>
            <a:spLocks noChangeArrowheads="1"/>
          </p:cNvSpPr>
          <p:nvPr/>
        </p:nvSpPr>
        <p:spPr bwMode="auto">
          <a:xfrm>
            <a:off x="3870325" y="3902075"/>
            <a:ext cx="136525" cy="1365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2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</p:spPr>
        <p:txBody>
          <a:bodyPr/>
          <a:lstStyle/>
          <a:p>
            <a:r>
              <a:rPr lang="en-US" dirty="0" smtClean="0"/>
              <a:t>Rationale for government intervention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Does the need to ensure the 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provision of quality education </a:t>
            </a: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justify government intervention?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No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Absent any information problems, the market provides high quality education if there is enough demand for it.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Taylor, Lori (1999). “ Government’s Role in Primary and Secondary Education,” </a:t>
            </a:r>
            <a:r>
              <a:rPr lang="en-US" sz="2400" i="1" dirty="0" smtClean="0">
                <a:solidFill>
                  <a:srgbClr val="FFC000"/>
                </a:solidFill>
                <a:latin typeface="Perpetua" pitchFamily="18" charset="0"/>
              </a:rPr>
              <a:t>Federal Reserve Bank of Dallas Economic Review</a:t>
            </a: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, first quarter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Positive Externalities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Capital Market Failure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Enforcing a child-parent contract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Altruism towards children</a:t>
            </a: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</p:spPr>
        <p:txBody>
          <a:bodyPr/>
          <a:lstStyle/>
          <a:p>
            <a:r>
              <a:rPr lang="en-US" dirty="0" smtClean="0"/>
              <a:t>Rationale for government intervention</a:t>
            </a:r>
          </a:p>
        </p:txBody>
      </p:sp>
    </p:spTree>
    <p:extLst>
      <p:ext uri="{BB962C8B-B14F-4D97-AF65-F5344CB8AC3E}">
        <p14:creationId xmlns:p14="http://schemas.microsoft.com/office/powerpoint/2010/main" val="1449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82000" cy="1143000"/>
          </a:xfrm>
        </p:spPr>
        <p:txBody>
          <a:bodyPr/>
          <a:lstStyle/>
          <a:p>
            <a:r>
              <a:rPr lang="en-US" dirty="0" smtClean="0"/>
              <a:t>Rationale for government intervention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Taylor, Lori (1999). “ Government’s Role in Primary and Secondary Education,” </a:t>
            </a:r>
            <a:r>
              <a:rPr lang="en-US" sz="2400" i="1" dirty="0" smtClean="0">
                <a:solidFill>
                  <a:srgbClr val="FFC000"/>
                </a:solidFill>
                <a:latin typeface="Perpetua" pitchFamily="18" charset="0"/>
              </a:rPr>
              <a:t>Federal Reserve Bank of Dallas Economic Review</a:t>
            </a: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, first quarter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Justification for intervention: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Ensure families have access to credit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Subsidize part of the education cost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Conclusion 1: families should pay most of the education costs</a:t>
            </a: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government provision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Does the need for </a:t>
            </a:r>
            <a:r>
              <a:rPr lang="en-US" sz="3200" dirty="0" smtClean="0">
                <a:solidFill>
                  <a:srgbClr val="FF0000"/>
                </a:solidFill>
              </a:rPr>
              <a:t>Social and Cultural Cohesion </a:t>
            </a: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justify government provision?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US population is very diverse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The need to share common experience to avoid breaking apart along those differences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K-12 system as a melting  pot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Builds a shared moral                             framework that holds society</a:t>
            </a:r>
          </a:p>
        </p:txBody>
      </p:sp>
      <p:pic>
        <p:nvPicPr>
          <p:cNvPr id="2050" name="Picture 2" descr="http://inquirer.files.wordpress.com/2008/05/american-school-children-bellamy-salute.jpg?w=400&amp;h=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819400" cy="21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Effectiveness of the US education system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US education “crisis”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Alternative ways of offering education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Rationales for government intervention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government provision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Does the need for </a:t>
            </a:r>
            <a:r>
              <a:rPr lang="en-US" sz="3200" dirty="0" smtClean="0">
                <a:solidFill>
                  <a:srgbClr val="FF0000"/>
                </a:solidFill>
              </a:rPr>
              <a:t>Social and Cultural Cohesion </a:t>
            </a: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justify government intervention?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457200" lvl="1" indent="0">
              <a:spcBef>
                <a:spcPts val="575"/>
              </a:spcBef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A private education market will lead to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rgbClr val="FFC000"/>
                </a:solidFill>
                <a:latin typeface="Perpetua" pitchFamily="18" charset="0"/>
              </a:rPr>
              <a:t>Schools that do not necessarily perpetuate important cultural values, e.g., tolerance, equality 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rgbClr val="FFC000"/>
                </a:solidFill>
                <a:latin typeface="Perpetua" pitchFamily="18" charset="0"/>
              </a:rPr>
              <a:t>Provision of a differentiated product: schools distinguished by a cultural, racial or religious character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rgbClr val="FFC000"/>
                </a:solidFill>
                <a:latin typeface="Perpetua" pitchFamily="18" charset="0"/>
              </a:rPr>
              <a:t>Segregation: schools have children with similar backgrounds</a:t>
            </a: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rgbClr val="FFC000"/>
                </a:solidFill>
                <a:latin typeface="Perpetua" pitchFamily="18" charset="0"/>
              </a:rPr>
              <a:t>Unequal opportunity for success as high income families have more options. </a:t>
            </a:r>
          </a:p>
        </p:txBody>
      </p:sp>
    </p:spTree>
    <p:extLst>
      <p:ext uri="{BB962C8B-B14F-4D97-AF65-F5344CB8AC3E}">
        <p14:creationId xmlns:p14="http://schemas.microsoft.com/office/powerpoint/2010/main" val="5892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82000" cy="1143000"/>
          </a:xfrm>
        </p:spPr>
        <p:txBody>
          <a:bodyPr/>
          <a:lstStyle/>
          <a:p>
            <a:r>
              <a:rPr lang="en-US" dirty="0" smtClean="0"/>
              <a:t>Rationale for government provision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Taylor, Lori (1999). “ Government’s Role in Primary and Secondary Education,” </a:t>
            </a:r>
            <a:r>
              <a:rPr lang="en-US" sz="2400" i="1" dirty="0" smtClean="0">
                <a:solidFill>
                  <a:srgbClr val="FFC000"/>
                </a:solidFill>
                <a:latin typeface="Perpetua" pitchFamily="18" charset="0"/>
              </a:rPr>
              <a:t>Federal Reserve Bank of Dallas Economic Review</a:t>
            </a: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, first quarter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No Empirical evidence suggesting the gains from “common education experience” outweigh the inefficiency of public provision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Conclusion 2: Government should play no role in providing educational services</a:t>
            </a: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82000" cy="1143000"/>
          </a:xfrm>
        </p:spPr>
        <p:txBody>
          <a:bodyPr/>
          <a:lstStyle/>
          <a:p>
            <a:r>
              <a:rPr lang="en-US" dirty="0" smtClean="0"/>
              <a:t>Rationale for government provision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Taylor, Lori (1999). “ Government’s Role in Primary and Secondary Education,” </a:t>
            </a:r>
            <a:r>
              <a:rPr lang="en-US" sz="2400" i="1" dirty="0" smtClean="0">
                <a:solidFill>
                  <a:srgbClr val="FFC000"/>
                </a:solidFill>
                <a:latin typeface="Perpetua" pitchFamily="18" charset="0"/>
              </a:rPr>
              <a:t>Federal Reserve Bank of Dallas Economic Review</a:t>
            </a:r>
            <a:r>
              <a:rPr lang="en-US" sz="2400" dirty="0" smtClean="0">
                <a:solidFill>
                  <a:srgbClr val="FFC000"/>
                </a:solidFill>
                <a:latin typeface="Perpetua" pitchFamily="18" charset="0"/>
              </a:rPr>
              <a:t>, first quarter</a:t>
            </a:r>
          </a:p>
          <a:p>
            <a:pPr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4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C000"/>
                </a:solidFill>
                <a:latin typeface="Perpetua" pitchFamily="18" charset="0"/>
              </a:rPr>
              <a:t>Conclusion 3: If the government finances education, then it should monitor the educational outcom</a:t>
            </a:r>
            <a:r>
              <a:rPr lang="en-US" sz="3200" dirty="0">
                <a:solidFill>
                  <a:srgbClr val="FFC000"/>
                </a:solidFill>
                <a:latin typeface="Perpetua" pitchFamily="18" charset="0"/>
              </a:rPr>
              <a:t>e</a:t>
            </a: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lvl="1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 smtClean="0">
              <a:solidFill>
                <a:srgbClr val="FFC000"/>
              </a:solidFill>
              <a:latin typeface="Perpetua" pitchFamily="18" charset="0"/>
            </a:endParaRPr>
          </a:p>
          <a:p>
            <a:pPr marL="730250" lvl="1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3200" dirty="0">
              <a:solidFill>
                <a:srgbClr val="FFC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Inefficiencies of Public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Excessive centralization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Bureaucracy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Lack of effective parental input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Lack of competition</a:t>
            </a:r>
          </a:p>
          <a:p>
            <a:endParaRPr lang="en-US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These inefficiencies impact the educational output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Output of Education System: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Proficiency in different subjects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Interpersonal skills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Cultural and ethical values</a:t>
            </a:r>
          </a:p>
          <a:p>
            <a:pPr lvl="1"/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400" dirty="0" smtClean="0">
                <a:solidFill>
                  <a:srgbClr val="FFC000"/>
                </a:solidFill>
              </a:rPr>
              <a:t>How to measure the education output?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Scores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Graduation rates</a:t>
            </a:r>
          </a:p>
          <a:p>
            <a:pPr lvl="1"/>
            <a:r>
              <a:rPr lang="en-US" sz="3200" dirty="0" smtClean="0">
                <a:solidFill>
                  <a:srgbClr val="FFC000"/>
                </a:solidFill>
              </a:rPr>
              <a:t>Lifetime earnings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94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School </a:t>
            </a:r>
            <a:r>
              <a:rPr lang="en-US" dirty="0">
                <a:solidFill>
                  <a:srgbClr val="FFC000"/>
                </a:solidFill>
              </a:rPr>
              <a:t>Choice and Vouchers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Problems: cream skimming, more </a:t>
            </a:r>
            <a:r>
              <a:rPr lang="en-US" dirty="0" smtClean="0">
                <a:solidFill>
                  <a:srgbClr val="FFC000"/>
                </a:solidFill>
              </a:rPr>
              <a:t>segregation</a:t>
            </a: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School Resources: e.g., smaller class size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Effective, but do gains justify costs?</a:t>
            </a:r>
          </a:p>
          <a:p>
            <a:pPr marL="319088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No Child Left Behind  </a:t>
            </a:r>
            <a:r>
              <a:rPr lang="en-US" dirty="0" smtClean="0">
                <a:solidFill>
                  <a:srgbClr val="FFC000"/>
                </a:solidFill>
              </a:rPr>
              <a:t>a Performance Standard  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Measures the education output through standardized tests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Punish schools that do not reach target proficiency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Problems: incentives to change standard, diminishing marginal improvement to school effort, ignores education production function and other factors that are influential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FFFF"/>
                </a:solidFill>
              </a:rPr>
              <a:t>Education Production Function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Achievement = f (H, P, T, 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H: Home environment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P: Peer group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T: Teachers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S: Class size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Externalities from the peer group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Favorable peers are smart, motivated, not disruptive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Evidence that low achievers have the most to gain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Evidence that peer effects most important for grades 5-12</a:t>
            </a:r>
          </a:p>
        </p:txBody>
      </p:sp>
      <p:pic>
        <p:nvPicPr>
          <p:cNvPr id="34820" name="Picture 3" descr="C:\Documents and Settings\rahmed\Local Settings\Temporary Internet Files\Content.IE5\9ARR8AAO\MPj04393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4460"/>
            <a:ext cx="2517775" cy="19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6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heffmovement.org/images/Graduation_Rates_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49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K-12 Education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1676400"/>
          <a:ext cx="5257800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2600"/>
                <a:gridCol w="1752600"/>
                <a:gridCol w="1752600"/>
              </a:tblGrid>
              <a:tr h="387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Math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Science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United States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527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Singapore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605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578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Japan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570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552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Netherlands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536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536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Russian Federation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508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514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Australia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505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527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499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524</a:t>
                      </a: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484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491</a:t>
                      </a: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461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494</a:t>
                      </a: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459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441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6172200"/>
            <a:ext cx="55308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American eighth graders versus the world, 2003</a:t>
            </a:r>
          </a:p>
        </p:txBody>
      </p:sp>
      <p:pic>
        <p:nvPicPr>
          <p:cNvPr id="15414" name="Picture 5" descr="C:\Documents and Settings\rahmed\Local Settings\Temporary Internet Files\Content.IE5\BVQCK19B\MCBD1064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81600"/>
            <a:ext cx="18462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K-12 Education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905000" y="1676400"/>
          <a:ext cx="5791200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0400"/>
                <a:gridCol w="1930400"/>
                <a:gridCol w="1930400"/>
              </a:tblGrid>
              <a:tr h="387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Expenditure /student ($)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Expenditure as  % of GDP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United States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8855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3.5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8476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Italy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7218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Australia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6894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Sweden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6339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4.9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Japan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6266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2.7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3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5912</a:t>
                      </a:r>
                      <a:endParaRPr 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7538" y="5715000"/>
            <a:ext cx="5961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International Comparison of Education Expenditure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Education as a Publicly Provided Good</a:t>
            </a:r>
          </a:p>
        </p:txBody>
      </p:sp>
      <p:pic>
        <p:nvPicPr>
          <p:cNvPr id="14339" name="Picture 2" descr="C:\Documents and Settings\rahmed\Local Settings\Temporary Internet Files\Content.IE5\5R4O1XII\MPj04394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3225"/>
            <a:ext cx="8763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1828800"/>
            <a:ext cx="4038600" cy="5029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K-12 education is delivered in a system of primarily public education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90% of school aged children in the US attend public schools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Understanding the market for education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What is the most appropriate framework for offering education?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Suggestion for reforming the current system</a:t>
            </a:r>
          </a:p>
        </p:txBody>
      </p:sp>
      <p:pic>
        <p:nvPicPr>
          <p:cNvPr id="17412" name="Picture 2" descr="C:\Documents and Settings\rahmed\Local Settings\Temporary Internet Files\Content.IE5\21MLXHEQ\MCj04342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43400"/>
            <a:ext cx="2908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Market for K-12: Demand side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No public schools and no regulation requiring school attendance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Value placed on education: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Additional earning  to the individual as a result of extending education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Better decision making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Interpersonal relationships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Pure satisfaction from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Free Market for K-12: Supply Side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On the supply side we assume: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The market is perfectly competitive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No externalities in production (MSC=MPC)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Constant marginal cost</a:t>
            </a:r>
          </a:p>
        </p:txBody>
      </p:sp>
      <p:pic>
        <p:nvPicPr>
          <p:cNvPr id="19460" name="Picture 3" descr="C:\Documents and Settings\rahmed\Local Settings\Temporary Internet Files\Content.IE5\CPBHL83M\MCj042416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3581400"/>
            <a:ext cx="2606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76200"/>
            <a:ext cx="8229600" cy="1371600"/>
          </a:xfrm>
        </p:spPr>
        <p:txBody>
          <a:bodyPr/>
          <a:lstStyle/>
          <a:p>
            <a:r>
              <a:rPr lang="en-US" dirty="0" smtClean="0"/>
              <a:t>Market for K-12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3F6F9"/>
          </a:solidFill>
          <a:ln w="2174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19238" y="1682750"/>
            <a:ext cx="6253162" cy="4718050"/>
          </a:xfrm>
          <a:prstGeom prst="rect">
            <a:avLst/>
          </a:prstGeom>
          <a:solidFill>
            <a:srgbClr val="F2F4F8"/>
          </a:solidFill>
          <a:ln w="1968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1F4F7"/>
          </a:solidFill>
          <a:ln w="1778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F0F2F5"/>
          </a:solidFill>
          <a:ln w="1571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EF1F4"/>
          </a:solidFill>
          <a:ln w="1381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DEFF3"/>
          </a:solidFill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BEEF2"/>
          </a:solidFill>
          <a:ln w="984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AECF1"/>
          </a:solidFill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9EBF0"/>
          </a:solidFill>
          <a:ln w="587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7EAEF"/>
          </a:solidFill>
          <a:ln w="396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19238" y="1682750"/>
            <a:ext cx="6253162" cy="456565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439863" y="1584325"/>
            <a:ext cx="6234112" cy="4586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1439863" y="1584325"/>
            <a:ext cx="6234112" cy="4586288"/>
          </a:xfrm>
          <a:custGeom>
            <a:avLst/>
            <a:gdLst>
              <a:gd name="T0" fmla="*/ 0 w 3927"/>
              <a:gd name="T1" fmla="*/ 0 h 2889"/>
              <a:gd name="T2" fmla="*/ 0 w 3927"/>
              <a:gd name="T3" fmla="*/ 2147483647 h 2889"/>
              <a:gd name="T4" fmla="*/ 2147483647 w 3927"/>
              <a:gd name="T5" fmla="*/ 2147483647 h 2889"/>
              <a:gd name="T6" fmla="*/ 0 60000 65536"/>
              <a:gd name="T7" fmla="*/ 0 60000 65536"/>
              <a:gd name="T8" fmla="*/ 0 60000 65536"/>
              <a:gd name="T9" fmla="*/ 0 w 3927"/>
              <a:gd name="T10" fmla="*/ 0 h 2889"/>
              <a:gd name="T11" fmla="*/ 3927 w 3927"/>
              <a:gd name="T12" fmla="*/ 2889 h 28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7" h="2889">
                <a:moveTo>
                  <a:pt x="0" y="0"/>
                </a:moveTo>
                <a:lnTo>
                  <a:pt x="0" y="2889"/>
                </a:lnTo>
                <a:lnTo>
                  <a:pt x="3927" y="288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Perpetua" pitchFamily="18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781800" y="6111875"/>
            <a:ext cx="984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Perpetua" pitchFamily="18" charset="0"/>
              </a:rPr>
              <a:t>Quantity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166813" y="6256338"/>
            <a:ext cx="100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tx2"/>
                </a:solidFill>
                <a:latin typeface="Perpetua" pitchFamily="18" charset="0"/>
              </a:rPr>
              <a:t>0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1173163" y="1539875"/>
            <a:ext cx="100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dirty="0">
                <a:solidFill>
                  <a:schemeClr val="tx2"/>
                </a:solidFill>
                <a:latin typeface="Perpetua" pitchFamily="18" charset="0"/>
              </a:rPr>
              <a:t>$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35100" y="1871663"/>
            <a:ext cx="5568950" cy="3995737"/>
            <a:chOff x="1627" y="1293"/>
            <a:chExt cx="3130" cy="2233"/>
          </a:xfrm>
        </p:grpSpPr>
        <p:sp>
          <p:nvSpPr>
            <p:cNvPr id="20507" name="Line 21"/>
            <p:cNvSpPr>
              <a:spLocks noChangeShapeType="1"/>
            </p:cNvSpPr>
            <p:nvPr/>
          </p:nvSpPr>
          <p:spPr bwMode="auto">
            <a:xfrm flipH="1" flipV="1">
              <a:off x="1627" y="1293"/>
              <a:ext cx="2617" cy="2205"/>
            </a:xfrm>
            <a:prstGeom prst="line">
              <a:avLst/>
            </a:prstGeom>
            <a:noFill/>
            <a:ln w="58738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8" name="Rectangle 22"/>
            <p:cNvSpPr>
              <a:spLocks noChangeArrowheads="1"/>
            </p:cNvSpPr>
            <p:nvPr/>
          </p:nvSpPr>
          <p:spPr bwMode="auto">
            <a:xfrm>
              <a:off x="4289" y="3380"/>
              <a:ext cx="46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 dirty="0">
                  <a:solidFill>
                    <a:srgbClr val="000000"/>
                  </a:solidFill>
                  <a:latin typeface="Perpetua" pitchFamily="18" charset="0"/>
                </a:rPr>
                <a:t> Demand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62000" y="3868738"/>
            <a:ext cx="3244850" cy="261937"/>
            <a:chOff x="1103" y="2451"/>
            <a:chExt cx="2044" cy="165"/>
          </a:xfrm>
        </p:grpSpPr>
        <p:sp>
          <p:nvSpPr>
            <p:cNvPr id="20505" name="Rectangle 44"/>
            <p:cNvSpPr>
              <a:spLocks noChangeArrowheads="1"/>
            </p:cNvSpPr>
            <p:nvPr/>
          </p:nvSpPr>
          <p:spPr bwMode="auto">
            <a:xfrm>
              <a:off x="1103" y="2451"/>
              <a:ext cx="35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dirty="0">
                  <a:solidFill>
                    <a:schemeClr val="tx2"/>
                  </a:solidFill>
                  <a:latin typeface="Perpetua" pitchFamily="18" charset="0"/>
                </a:rPr>
                <a:t>$5,000</a:t>
              </a:r>
            </a:p>
          </p:txBody>
        </p:sp>
        <p:sp>
          <p:nvSpPr>
            <p:cNvPr id="20506" name="Oval 42"/>
            <p:cNvSpPr>
              <a:spLocks noChangeArrowheads="1"/>
            </p:cNvSpPr>
            <p:nvPr/>
          </p:nvSpPr>
          <p:spPr bwMode="auto">
            <a:xfrm>
              <a:off x="3061" y="2472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Perpetua" pitchFamily="18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447800" y="3978275"/>
            <a:ext cx="4495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943225" y="5092700"/>
            <a:ext cx="20383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32488" y="3810000"/>
            <a:ext cx="1433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erpetua" pitchFamily="18" charset="0"/>
              </a:rPr>
              <a:t>Supply (MC)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54388" y="6092825"/>
            <a:ext cx="129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Q 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equilibrium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3">
      <a:dk1>
        <a:srgbClr val="6D776E"/>
      </a:dk1>
      <a:lt1>
        <a:srgbClr val="2B2C31"/>
      </a:lt1>
      <a:dk2>
        <a:srgbClr val="FFFFFF"/>
      </a:dk2>
      <a:lt2>
        <a:srgbClr val="DDDDDD"/>
      </a:lt2>
      <a:accent1>
        <a:srgbClr val="0099CC"/>
      </a:accent1>
      <a:accent2>
        <a:srgbClr val="939EA9"/>
      </a:accent2>
      <a:accent3>
        <a:srgbClr val="B4B4B7"/>
      </a:accent3>
      <a:accent4>
        <a:srgbClr val="DADADA"/>
      </a:accent4>
      <a:accent5>
        <a:srgbClr val="AACAE2"/>
      </a:accent5>
      <a:accent6>
        <a:srgbClr val="858F99"/>
      </a:accent6>
      <a:hlink>
        <a:srgbClr val="FFCC00"/>
      </a:hlink>
      <a:folHlink>
        <a:srgbClr val="BD894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4">
    <a:dk1>
      <a:sysClr val="windowText" lastClr="000000"/>
    </a:dk1>
    <a:lt1>
      <a:srgbClr val="000000"/>
    </a:lt1>
    <a:dk2>
      <a:srgbClr val="FFFFFF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3223</TotalTime>
  <Words>1015</Words>
  <Application>Microsoft Office PowerPoint</Application>
  <PresentationFormat>On-screen Show (4:3)</PresentationFormat>
  <Paragraphs>246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The Economics of Education Crisis and Reform</vt:lpstr>
      <vt:lpstr>Introduction</vt:lpstr>
      <vt:lpstr>Effectiveness of K-12 Education</vt:lpstr>
      <vt:lpstr>Effectiveness of K-12 Education</vt:lpstr>
      <vt:lpstr>Education as a Publicly Provided Good</vt:lpstr>
      <vt:lpstr>Objective</vt:lpstr>
      <vt:lpstr>Free Market for K-12: Demand side</vt:lpstr>
      <vt:lpstr>Free Market for K-12: Supply Side</vt:lpstr>
      <vt:lpstr>Market for K-12</vt:lpstr>
      <vt:lpstr>Externalities from Education</vt:lpstr>
      <vt:lpstr>Externalities From Education</vt:lpstr>
      <vt:lpstr>Magnitude of Spillovers</vt:lpstr>
      <vt:lpstr>Externalities From Education</vt:lpstr>
      <vt:lpstr>Externalities From Education</vt:lpstr>
      <vt:lpstr>Externalities From Education</vt:lpstr>
      <vt:lpstr>Rationale for government intervention</vt:lpstr>
      <vt:lpstr>Rationale for government intervention</vt:lpstr>
      <vt:lpstr>Rationale for government intervention</vt:lpstr>
      <vt:lpstr>Rationale for government provision</vt:lpstr>
      <vt:lpstr>Rationale for government provision</vt:lpstr>
      <vt:lpstr>Rationale for government provision</vt:lpstr>
      <vt:lpstr>Rationale for government provision</vt:lpstr>
      <vt:lpstr>Inefficiencies of Public Provision</vt:lpstr>
      <vt:lpstr>Education Crisis?</vt:lpstr>
      <vt:lpstr>Solutions</vt:lpstr>
      <vt:lpstr>Solutions</vt:lpstr>
      <vt:lpstr>Education Production Function</vt:lpstr>
      <vt:lpstr>PowerPoint Presentation</vt:lpstr>
    </vt:vector>
  </TitlesOfParts>
  <Company>Trinity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Education Crisis and Reform</dc:title>
  <dc:creator>Information Technology</dc:creator>
  <cp:lastModifiedBy>deleteme</cp:lastModifiedBy>
  <cp:revision>63</cp:revision>
  <dcterms:created xsi:type="dcterms:W3CDTF">2009-02-18T01:34:51Z</dcterms:created>
  <dcterms:modified xsi:type="dcterms:W3CDTF">2014-03-04T23:13:16Z</dcterms:modified>
</cp:coreProperties>
</file>