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sldIdLst>
    <p:sldId id="256" r:id="rId2"/>
    <p:sldId id="257" r:id="rId3"/>
    <p:sldId id="259" r:id="rId4"/>
    <p:sldId id="285" r:id="rId5"/>
    <p:sldId id="286" r:id="rId6"/>
    <p:sldId id="260" r:id="rId7"/>
    <p:sldId id="261" r:id="rId8"/>
    <p:sldId id="262" r:id="rId9"/>
    <p:sldId id="263" r:id="rId10"/>
    <p:sldId id="265" r:id="rId11"/>
    <p:sldId id="264" r:id="rId12"/>
    <p:sldId id="289" r:id="rId13"/>
    <p:sldId id="287" r:id="rId14"/>
    <p:sldId id="288" r:id="rId15"/>
    <p:sldId id="266" r:id="rId16"/>
    <p:sldId id="267" r:id="rId17"/>
    <p:sldId id="268" r:id="rId18"/>
    <p:sldId id="270" r:id="rId19"/>
    <p:sldId id="271" r:id="rId20"/>
    <p:sldId id="273" r:id="rId21"/>
    <p:sldId id="276" r:id="rId22"/>
    <p:sldId id="280" r:id="rId23"/>
    <p:sldId id="282" r:id="rId24"/>
    <p:sldId id="283" r:id="rId25"/>
    <p:sldId id="284" r:id="rId26"/>
    <p:sldId id="274"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00"/>
    <a:srgbClr val="9999FF"/>
    <a:srgbClr val="CC99FF"/>
    <a:srgbClr val="990000"/>
    <a:srgbClr val="FF9900"/>
    <a:srgbClr val="FF6600"/>
    <a:srgbClr val="B4B5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4" d="100"/>
          <a:sy n="74" d="100"/>
        </p:scale>
        <p:origin x="-125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2150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51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pPr>
              <a:defRPr/>
            </a:pPr>
            <a:fld id="{E0D9B5AF-41CC-44FD-A271-60C245C4AA6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A1962AC0-120D-42B6-A720-5091086ADA8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1A26A7DF-9644-43C6-B1D6-FE8296BFDD1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B8BADFED-C06A-4688-A658-E617538FA25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A5FE276D-AB46-4650-A1B0-7BB975E462D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9C1F7274-91E5-4443-A934-48C2DB4E13C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F531140A-2E22-424F-A4BE-024F22509B6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6775FDE9-8FAC-4873-B217-1E047C6AE04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19AF74BB-A9EB-493C-93FB-93A570C2E2B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D928B84A-457A-445E-8EC6-9166131F482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C712D05C-3CEC-4CFB-9277-51E167AA983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20483"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20484"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20485"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486"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487"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en-US"/>
          </a:p>
        </p:txBody>
      </p:sp>
      <p:sp>
        <p:nvSpPr>
          <p:cNvPr id="20488"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en-US"/>
          </a:p>
        </p:txBody>
      </p:sp>
      <p:sp>
        <p:nvSpPr>
          <p:cNvPr id="20489"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7524943E-F723-4D5E-9FA1-55AD7F0772F1}"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524000"/>
            <a:ext cx="5105400" cy="1736725"/>
          </a:xfrm>
        </p:spPr>
        <p:txBody>
          <a:bodyPr/>
          <a:lstStyle/>
          <a:p>
            <a:pPr eaLnBrk="1" hangingPunct="1">
              <a:defRPr/>
            </a:pPr>
            <a:r>
              <a:rPr lang="en-US" dirty="0" smtClean="0">
                <a:solidFill>
                  <a:schemeClr val="hlink"/>
                </a:solidFill>
              </a:rPr>
              <a:t>Chapter 15</a:t>
            </a:r>
          </a:p>
        </p:txBody>
      </p:sp>
      <p:sp>
        <p:nvSpPr>
          <p:cNvPr id="2051" name="Rectangle 3"/>
          <p:cNvSpPr>
            <a:spLocks noGrp="1" noChangeArrowheads="1"/>
          </p:cNvSpPr>
          <p:nvPr>
            <p:ph type="subTitle" idx="1"/>
          </p:nvPr>
        </p:nvSpPr>
        <p:spPr>
          <a:xfrm>
            <a:off x="-152400" y="3810000"/>
            <a:ext cx="5486400" cy="1752600"/>
          </a:xfrm>
        </p:spPr>
        <p:txBody>
          <a:bodyPr/>
          <a:lstStyle/>
          <a:p>
            <a:pPr eaLnBrk="1" hangingPunct="1">
              <a:defRPr/>
            </a:pPr>
            <a:r>
              <a:rPr lang="en-US" sz="5400" smtClean="0">
                <a:solidFill>
                  <a:srgbClr val="FF9900"/>
                </a:solidFill>
              </a:rPr>
              <a:t>Housing Policy</a:t>
            </a:r>
          </a:p>
        </p:txBody>
      </p:sp>
      <p:pic>
        <p:nvPicPr>
          <p:cNvPr id="3076" name="Picture 11" descr="MCj02152220000[1]"/>
          <p:cNvPicPr>
            <a:picLocks noChangeAspect="1" noChangeArrowheads="1"/>
          </p:cNvPicPr>
          <p:nvPr/>
        </p:nvPicPr>
        <p:blipFill>
          <a:blip r:embed="rId2" cstate="print"/>
          <a:srcRect/>
          <a:stretch>
            <a:fillRect/>
          </a:stretch>
        </p:blipFill>
        <p:spPr bwMode="auto">
          <a:xfrm>
            <a:off x="4800600" y="-50800"/>
            <a:ext cx="4343400" cy="6908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4724400" y="1676400"/>
            <a:ext cx="4267200" cy="4800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defRPr/>
            </a:pPr>
            <a:endParaRPr lang="en-US"/>
          </a:p>
        </p:txBody>
      </p:sp>
      <p:sp>
        <p:nvSpPr>
          <p:cNvPr id="30723" name="Rectangle 3"/>
          <p:cNvSpPr>
            <a:spLocks noGrp="1" noChangeArrowheads="1"/>
          </p:cNvSpPr>
          <p:nvPr>
            <p:ph type="title"/>
          </p:nvPr>
        </p:nvSpPr>
        <p:spPr/>
        <p:txBody>
          <a:bodyPr/>
          <a:lstStyle/>
          <a:p>
            <a:pPr eaLnBrk="1" hangingPunct="1">
              <a:defRPr/>
            </a:pPr>
            <a:r>
              <a:rPr lang="en-US" sz="4000" smtClean="0">
                <a:solidFill>
                  <a:srgbClr val="FF9900"/>
                </a:solidFill>
              </a:rPr>
              <a:t>Value of public housing to recipient</a:t>
            </a:r>
          </a:p>
        </p:txBody>
      </p:sp>
      <p:sp>
        <p:nvSpPr>
          <p:cNvPr id="30724" name="Rectangle 4"/>
          <p:cNvSpPr>
            <a:spLocks noGrp="1" noChangeArrowheads="1"/>
          </p:cNvSpPr>
          <p:nvPr>
            <p:ph type="body" idx="1"/>
          </p:nvPr>
        </p:nvSpPr>
        <p:spPr>
          <a:xfrm>
            <a:off x="381000" y="1600200"/>
            <a:ext cx="4191000" cy="4876800"/>
          </a:xfrm>
          <a:solidFill>
            <a:schemeClr val="accent5">
              <a:lumMod val="75000"/>
            </a:schemeClr>
          </a:solidFill>
        </p:spPr>
        <p:txBody>
          <a:bodyPr/>
          <a:lstStyle/>
          <a:p>
            <a:pPr eaLnBrk="1" hangingPunct="1">
              <a:lnSpc>
                <a:spcPct val="80000"/>
              </a:lnSpc>
            </a:pPr>
            <a:r>
              <a:rPr lang="en-US" sz="2400" dirty="0" smtClean="0">
                <a:effectLst/>
                <a:latin typeface="Times New Roman" pitchFamily="18" charset="0"/>
                <a:cs typeface="Times New Roman" pitchFamily="18" charset="0"/>
              </a:rPr>
              <a:t>An alternative: a cash transfer</a:t>
            </a:r>
          </a:p>
          <a:p>
            <a:pPr eaLnBrk="1" hangingPunct="1">
              <a:lnSpc>
                <a:spcPct val="80000"/>
              </a:lnSpc>
            </a:pPr>
            <a:r>
              <a:rPr lang="en-US" sz="2400" dirty="0" smtClean="0">
                <a:effectLst/>
                <a:latin typeface="Times New Roman" pitchFamily="18" charset="0"/>
                <a:cs typeface="Times New Roman" pitchFamily="18" charset="0"/>
              </a:rPr>
              <a:t>How much money would make him indifferent to the public housing?</a:t>
            </a:r>
          </a:p>
          <a:p>
            <a:pPr eaLnBrk="1" hangingPunct="1">
              <a:lnSpc>
                <a:spcPct val="80000"/>
              </a:lnSpc>
            </a:pPr>
            <a:r>
              <a:rPr lang="en-US" sz="2400" dirty="0" smtClean="0">
                <a:effectLst/>
                <a:latin typeface="Times New Roman" pitchFamily="18" charset="0"/>
                <a:cs typeface="Times New Roman" pitchFamily="18" charset="0"/>
              </a:rPr>
              <a:t>Income Cash transfer of $200 gets recipient to U1</a:t>
            </a:r>
          </a:p>
          <a:p>
            <a:pPr eaLnBrk="1" hangingPunct="1">
              <a:lnSpc>
                <a:spcPct val="80000"/>
              </a:lnSpc>
            </a:pPr>
            <a:r>
              <a:rPr lang="en-US" sz="2400" dirty="0" smtClean="0">
                <a:effectLst/>
                <a:latin typeface="Times New Roman" pitchFamily="18" charset="0"/>
                <a:cs typeface="Times New Roman" pitchFamily="18" charset="0"/>
              </a:rPr>
              <a:t>Same utility level but less housing (360) and more other ($700)</a:t>
            </a:r>
          </a:p>
          <a:p>
            <a:pPr eaLnBrk="1" hangingPunct="1">
              <a:lnSpc>
                <a:spcPct val="80000"/>
              </a:lnSpc>
            </a:pPr>
            <a:r>
              <a:rPr lang="en-US" sz="2400" dirty="0" smtClean="0">
                <a:effectLst/>
                <a:latin typeface="Times New Roman" pitchFamily="18" charset="0"/>
                <a:cs typeface="Times New Roman" pitchFamily="18" charset="0"/>
              </a:rPr>
              <a:t>Subsidy = $300 = $540 (market value of 540-unit dwelling) - $240 rent</a:t>
            </a:r>
          </a:p>
          <a:p>
            <a:pPr eaLnBrk="1" hangingPunct="1">
              <a:lnSpc>
                <a:spcPct val="80000"/>
              </a:lnSpc>
            </a:pPr>
            <a:r>
              <a:rPr lang="en-US" sz="2400" dirty="0" smtClean="0">
                <a:effectLst/>
                <a:latin typeface="Times New Roman" pitchFamily="18" charset="0"/>
                <a:cs typeface="Times New Roman" pitchFamily="18" charset="0"/>
              </a:rPr>
              <a:t>Value to recipient ( $200) is 2/3 of subsidy, consistent with studies </a:t>
            </a:r>
          </a:p>
        </p:txBody>
      </p:sp>
      <p:sp>
        <p:nvSpPr>
          <p:cNvPr id="11269" name="Line 6"/>
          <p:cNvSpPr>
            <a:spLocks noChangeShapeType="1"/>
          </p:cNvSpPr>
          <p:nvPr/>
        </p:nvSpPr>
        <p:spPr bwMode="auto">
          <a:xfrm flipV="1">
            <a:off x="5334000" y="2133600"/>
            <a:ext cx="0" cy="3657600"/>
          </a:xfrm>
          <a:prstGeom prst="line">
            <a:avLst/>
          </a:prstGeom>
          <a:noFill/>
          <a:ln w="9525">
            <a:solidFill>
              <a:srgbClr val="000000"/>
            </a:solidFill>
            <a:round/>
            <a:headEnd/>
            <a:tailEnd type="triangle" w="med" len="med"/>
          </a:ln>
        </p:spPr>
        <p:txBody>
          <a:bodyPr/>
          <a:lstStyle/>
          <a:p>
            <a:endParaRPr lang="en-US"/>
          </a:p>
        </p:txBody>
      </p:sp>
      <p:sp>
        <p:nvSpPr>
          <p:cNvPr id="11270" name="Line 7"/>
          <p:cNvSpPr>
            <a:spLocks noChangeShapeType="1"/>
          </p:cNvSpPr>
          <p:nvPr/>
        </p:nvSpPr>
        <p:spPr bwMode="auto">
          <a:xfrm>
            <a:off x="5105400" y="5638800"/>
            <a:ext cx="3505200" cy="0"/>
          </a:xfrm>
          <a:prstGeom prst="line">
            <a:avLst/>
          </a:prstGeom>
          <a:noFill/>
          <a:ln w="9525">
            <a:solidFill>
              <a:srgbClr val="000000"/>
            </a:solidFill>
            <a:round/>
            <a:headEnd/>
            <a:tailEnd type="triangle" w="med" len="med"/>
          </a:ln>
        </p:spPr>
        <p:txBody>
          <a:bodyPr/>
          <a:lstStyle/>
          <a:p>
            <a:endParaRPr lang="en-US"/>
          </a:p>
        </p:txBody>
      </p:sp>
      <p:sp>
        <p:nvSpPr>
          <p:cNvPr id="11271" name="Line 8"/>
          <p:cNvSpPr>
            <a:spLocks noChangeShapeType="1"/>
          </p:cNvSpPr>
          <p:nvPr/>
        </p:nvSpPr>
        <p:spPr bwMode="auto">
          <a:xfrm>
            <a:off x="5334000" y="3048000"/>
            <a:ext cx="2590800" cy="2590800"/>
          </a:xfrm>
          <a:prstGeom prst="line">
            <a:avLst/>
          </a:prstGeom>
          <a:noFill/>
          <a:ln w="28575">
            <a:solidFill>
              <a:srgbClr val="000000"/>
            </a:solidFill>
            <a:round/>
            <a:headEnd/>
            <a:tailEnd/>
          </a:ln>
        </p:spPr>
        <p:txBody>
          <a:bodyPr/>
          <a:lstStyle/>
          <a:p>
            <a:endParaRPr lang="en-US"/>
          </a:p>
        </p:txBody>
      </p:sp>
      <p:sp>
        <p:nvSpPr>
          <p:cNvPr id="11272" name="Freeform 9"/>
          <p:cNvSpPr>
            <a:spLocks/>
          </p:cNvSpPr>
          <p:nvPr/>
        </p:nvSpPr>
        <p:spPr bwMode="auto">
          <a:xfrm>
            <a:off x="5867400" y="3124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11273" name="Text Box 10"/>
          <p:cNvSpPr txBox="1">
            <a:spLocks noChangeArrowheads="1"/>
          </p:cNvSpPr>
          <p:nvPr/>
        </p:nvSpPr>
        <p:spPr bwMode="auto">
          <a:xfrm>
            <a:off x="5913438" y="5988050"/>
            <a:ext cx="1630362" cy="304800"/>
          </a:xfrm>
          <a:prstGeom prst="rect">
            <a:avLst/>
          </a:prstGeom>
          <a:noFill/>
          <a:ln w="9525">
            <a:noFill/>
            <a:miter lim="800000"/>
            <a:headEnd/>
            <a:tailEnd/>
          </a:ln>
        </p:spPr>
        <p:txBody>
          <a:bodyPr wrap="none">
            <a:spAutoFit/>
          </a:bodyPr>
          <a:lstStyle/>
          <a:p>
            <a:r>
              <a:rPr lang="en-US" sz="1400">
                <a:solidFill>
                  <a:srgbClr val="990000"/>
                </a:solidFill>
              </a:rPr>
              <a:t>Quality of Housing</a:t>
            </a:r>
          </a:p>
        </p:txBody>
      </p:sp>
      <p:sp>
        <p:nvSpPr>
          <p:cNvPr id="11274" name="Text Box 11"/>
          <p:cNvSpPr txBox="1">
            <a:spLocks noChangeArrowheads="1"/>
          </p:cNvSpPr>
          <p:nvPr/>
        </p:nvSpPr>
        <p:spPr bwMode="auto">
          <a:xfrm rot="-5400000">
            <a:off x="4093368" y="2459832"/>
            <a:ext cx="1414463" cy="304800"/>
          </a:xfrm>
          <a:prstGeom prst="rect">
            <a:avLst/>
          </a:prstGeom>
          <a:noFill/>
          <a:ln w="9525">
            <a:noFill/>
            <a:miter lim="800000"/>
            <a:headEnd/>
            <a:tailEnd/>
          </a:ln>
        </p:spPr>
        <p:txBody>
          <a:bodyPr wrap="none">
            <a:spAutoFit/>
          </a:bodyPr>
          <a:lstStyle/>
          <a:p>
            <a:r>
              <a:rPr lang="en-US" sz="1400">
                <a:solidFill>
                  <a:srgbClr val="990000"/>
                </a:solidFill>
              </a:rPr>
              <a:t>All Other Goods</a:t>
            </a:r>
          </a:p>
        </p:txBody>
      </p:sp>
      <p:sp>
        <p:nvSpPr>
          <p:cNvPr id="11275" name="Freeform 12"/>
          <p:cNvSpPr>
            <a:spLocks/>
          </p:cNvSpPr>
          <p:nvPr/>
        </p:nvSpPr>
        <p:spPr bwMode="auto">
          <a:xfrm rot="-685304">
            <a:off x="6248400" y="2743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11276" name="Text Box 13"/>
          <p:cNvSpPr txBox="1">
            <a:spLocks noChangeArrowheads="1"/>
          </p:cNvSpPr>
          <p:nvPr/>
        </p:nvSpPr>
        <p:spPr bwMode="auto">
          <a:xfrm>
            <a:off x="4876800" y="27432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800</a:t>
            </a:r>
          </a:p>
        </p:txBody>
      </p:sp>
      <p:sp>
        <p:nvSpPr>
          <p:cNvPr id="11277" name="Text Box 15"/>
          <p:cNvSpPr txBox="1">
            <a:spLocks noChangeArrowheads="1"/>
          </p:cNvSpPr>
          <p:nvPr/>
        </p:nvSpPr>
        <p:spPr bwMode="auto">
          <a:xfrm>
            <a:off x="7678738" y="5638800"/>
            <a:ext cx="474662" cy="304800"/>
          </a:xfrm>
          <a:prstGeom prst="rect">
            <a:avLst/>
          </a:prstGeom>
          <a:noFill/>
          <a:ln w="9525">
            <a:noFill/>
            <a:miter lim="800000"/>
            <a:headEnd/>
            <a:tailEnd/>
          </a:ln>
        </p:spPr>
        <p:txBody>
          <a:bodyPr wrap="none">
            <a:spAutoFit/>
          </a:bodyPr>
          <a:lstStyle/>
          <a:p>
            <a:r>
              <a:rPr lang="en-US" sz="1400" dirty="0">
                <a:solidFill>
                  <a:schemeClr val="bg1">
                    <a:lumMod val="50000"/>
                  </a:schemeClr>
                </a:solidFill>
              </a:rPr>
              <a:t>800</a:t>
            </a:r>
          </a:p>
        </p:txBody>
      </p:sp>
      <p:sp>
        <p:nvSpPr>
          <p:cNvPr id="11278" name="Line 16"/>
          <p:cNvSpPr>
            <a:spLocks noChangeShapeType="1"/>
          </p:cNvSpPr>
          <p:nvPr/>
        </p:nvSpPr>
        <p:spPr bwMode="auto">
          <a:xfrm>
            <a:off x="6230938" y="3962400"/>
            <a:ext cx="0" cy="1676400"/>
          </a:xfrm>
          <a:prstGeom prst="line">
            <a:avLst/>
          </a:prstGeom>
          <a:noFill/>
          <a:ln w="9525">
            <a:solidFill>
              <a:srgbClr val="333399"/>
            </a:solidFill>
            <a:prstDash val="dash"/>
            <a:round/>
            <a:headEnd/>
            <a:tailEnd/>
          </a:ln>
        </p:spPr>
        <p:txBody>
          <a:bodyPr/>
          <a:lstStyle/>
          <a:p>
            <a:endParaRPr lang="en-US"/>
          </a:p>
        </p:txBody>
      </p:sp>
      <p:sp>
        <p:nvSpPr>
          <p:cNvPr id="11279" name="Line 17"/>
          <p:cNvSpPr>
            <a:spLocks noChangeShapeType="1"/>
          </p:cNvSpPr>
          <p:nvPr/>
        </p:nvSpPr>
        <p:spPr bwMode="auto">
          <a:xfrm flipH="1">
            <a:off x="5334000" y="3962400"/>
            <a:ext cx="914400" cy="0"/>
          </a:xfrm>
          <a:prstGeom prst="line">
            <a:avLst/>
          </a:prstGeom>
          <a:noFill/>
          <a:ln w="9525">
            <a:solidFill>
              <a:srgbClr val="333399"/>
            </a:solidFill>
            <a:prstDash val="dash"/>
            <a:round/>
            <a:headEnd/>
            <a:tailEnd/>
          </a:ln>
        </p:spPr>
        <p:txBody>
          <a:bodyPr/>
          <a:lstStyle/>
          <a:p>
            <a:endParaRPr lang="en-US"/>
          </a:p>
        </p:txBody>
      </p:sp>
      <p:sp>
        <p:nvSpPr>
          <p:cNvPr id="11280" name="Text Box 18"/>
          <p:cNvSpPr txBox="1">
            <a:spLocks noChangeArrowheads="1"/>
          </p:cNvSpPr>
          <p:nvPr/>
        </p:nvSpPr>
        <p:spPr bwMode="auto">
          <a:xfrm>
            <a:off x="6248400" y="3733800"/>
            <a:ext cx="238125" cy="304800"/>
          </a:xfrm>
          <a:prstGeom prst="rect">
            <a:avLst/>
          </a:prstGeom>
          <a:noFill/>
          <a:ln w="9525">
            <a:noFill/>
            <a:miter lim="800000"/>
            <a:headEnd/>
            <a:tailEnd/>
          </a:ln>
        </p:spPr>
        <p:txBody>
          <a:bodyPr wrap="none">
            <a:spAutoFit/>
          </a:bodyPr>
          <a:lstStyle/>
          <a:p>
            <a:r>
              <a:rPr lang="en-US" sz="1400" b="1">
                <a:solidFill>
                  <a:srgbClr val="FF9900"/>
                </a:solidFill>
              </a:rPr>
              <a:t>i</a:t>
            </a:r>
          </a:p>
        </p:txBody>
      </p:sp>
      <p:sp>
        <p:nvSpPr>
          <p:cNvPr id="11281" name="Text Box 19"/>
          <p:cNvSpPr txBox="1">
            <a:spLocks noChangeArrowheads="1"/>
          </p:cNvSpPr>
          <p:nvPr/>
        </p:nvSpPr>
        <p:spPr bwMode="auto">
          <a:xfrm>
            <a:off x="5926138" y="5638800"/>
            <a:ext cx="474662" cy="304800"/>
          </a:xfrm>
          <a:prstGeom prst="rect">
            <a:avLst/>
          </a:prstGeom>
          <a:noFill/>
          <a:ln w="9525">
            <a:noFill/>
            <a:miter lim="800000"/>
            <a:headEnd/>
            <a:tailEnd/>
          </a:ln>
        </p:spPr>
        <p:txBody>
          <a:bodyPr wrap="none">
            <a:spAutoFit/>
          </a:bodyPr>
          <a:lstStyle/>
          <a:p>
            <a:r>
              <a:rPr lang="en-US" sz="1400">
                <a:solidFill>
                  <a:schemeClr val="bg1">
                    <a:lumMod val="50000"/>
                  </a:schemeClr>
                </a:solidFill>
              </a:rPr>
              <a:t>300</a:t>
            </a:r>
          </a:p>
        </p:txBody>
      </p:sp>
      <p:sp>
        <p:nvSpPr>
          <p:cNvPr id="11282" name="Text Box 20"/>
          <p:cNvSpPr txBox="1">
            <a:spLocks noChangeArrowheads="1"/>
          </p:cNvSpPr>
          <p:nvPr/>
        </p:nvSpPr>
        <p:spPr bwMode="auto">
          <a:xfrm>
            <a:off x="4800600" y="38100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500</a:t>
            </a:r>
          </a:p>
        </p:txBody>
      </p:sp>
      <p:sp>
        <p:nvSpPr>
          <p:cNvPr id="11283" name="Oval 21"/>
          <p:cNvSpPr>
            <a:spLocks noChangeArrowheads="1"/>
          </p:cNvSpPr>
          <p:nvPr/>
        </p:nvSpPr>
        <p:spPr bwMode="auto">
          <a:xfrm>
            <a:off x="7010400" y="3810000"/>
            <a:ext cx="76200" cy="76200"/>
          </a:xfrm>
          <a:prstGeom prst="ellipse">
            <a:avLst/>
          </a:prstGeom>
          <a:solidFill>
            <a:srgbClr val="FF9900"/>
          </a:solidFill>
          <a:ln w="9525">
            <a:noFill/>
            <a:round/>
            <a:headEnd/>
            <a:tailEnd/>
          </a:ln>
        </p:spPr>
        <p:txBody>
          <a:bodyPr wrap="none" anchor="ctr"/>
          <a:lstStyle/>
          <a:p>
            <a:endParaRPr lang="en-US"/>
          </a:p>
        </p:txBody>
      </p:sp>
      <p:sp>
        <p:nvSpPr>
          <p:cNvPr id="11284" name="Text Box 22"/>
          <p:cNvSpPr txBox="1">
            <a:spLocks noChangeArrowheads="1"/>
          </p:cNvSpPr>
          <p:nvPr/>
        </p:nvSpPr>
        <p:spPr bwMode="auto">
          <a:xfrm>
            <a:off x="7086600" y="3505200"/>
            <a:ext cx="249238" cy="304800"/>
          </a:xfrm>
          <a:prstGeom prst="rect">
            <a:avLst/>
          </a:prstGeom>
          <a:noFill/>
          <a:ln w="9525">
            <a:noFill/>
            <a:miter lim="800000"/>
            <a:headEnd/>
            <a:tailEnd/>
          </a:ln>
        </p:spPr>
        <p:txBody>
          <a:bodyPr wrap="none">
            <a:spAutoFit/>
          </a:bodyPr>
          <a:lstStyle/>
          <a:p>
            <a:r>
              <a:rPr lang="en-US" sz="1400" b="1">
                <a:solidFill>
                  <a:srgbClr val="FF9900"/>
                </a:solidFill>
              </a:rPr>
              <a:t>j</a:t>
            </a:r>
          </a:p>
        </p:txBody>
      </p:sp>
      <p:sp>
        <p:nvSpPr>
          <p:cNvPr id="11285" name="Line 23"/>
          <p:cNvSpPr>
            <a:spLocks noChangeShapeType="1"/>
          </p:cNvSpPr>
          <p:nvPr/>
        </p:nvSpPr>
        <p:spPr bwMode="auto">
          <a:xfrm>
            <a:off x="7010400" y="3810000"/>
            <a:ext cx="0" cy="1828800"/>
          </a:xfrm>
          <a:prstGeom prst="line">
            <a:avLst/>
          </a:prstGeom>
          <a:noFill/>
          <a:ln w="9525">
            <a:solidFill>
              <a:srgbClr val="333399"/>
            </a:solidFill>
            <a:prstDash val="dash"/>
            <a:round/>
            <a:headEnd/>
            <a:tailEnd/>
          </a:ln>
        </p:spPr>
        <p:txBody>
          <a:bodyPr/>
          <a:lstStyle/>
          <a:p>
            <a:endParaRPr lang="en-US"/>
          </a:p>
        </p:txBody>
      </p:sp>
      <p:sp>
        <p:nvSpPr>
          <p:cNvPr id="11286" name="Line 24"/>
          <p:cNvSpPr>
            <a:spLocks noChangeShapeType="1"/>
          </p:cNvSpPr>
          <p:nvPr/>
        </p:nvSpPr>
        <p:spPr bwMode="auto">
          <a:xfrm flipH="1" flipV="1">
            <a:off x="5334000" y="3810000"/>
            <a:ext cx="1676400" cy="0"/>
          </a:xfrm>
          <a:prstGeom prst="line">
            <a:avLst/>
          </a:prstGeom>
          <a:noFill/>
          <a:ln w="9525">
            <a:solidFill>
              <a:srgbClr val="333399"/>
            </a:solidFill>
            <a:prstDash val="dash"/>
            <a:round/>
            <a:headEnd/>
            <a:tailEnd/>
          </a:ln>
        </p:spPr>
        <p:txBody>
          <a:bodyPr/>
          <a:lstStyle/>
          <a:p>
            <a:endParaRPr lang="en-US"/>
          </a:p>
        </p:txBody>
      </p:sp>
      <p:sp>
        <p:nvSpPr>
          <p:cNvPr id="11287" name="Text Box 25"/>
          <p:cNvSpPr txBox="1">
            <a:spLocks noChangeArrowheads="1"/>
          </p:cNvSpPr>
          <p:nvPr/>
        </p:nvSpPr>
        <p:spPr bwMode="auto">
          <a:xfrm>
            <a:off x="6705600" y="5638800"/>
            <a:ext cx="474663" cy="304800"/>
          </a:xfrm>
          <a:prstGeom prst="rect">
            <a:avLst/>
          </a:prstGeom>
          <a:noFill/>
          <a:ln w="9525">
            <a:noFill/>
            <a:miter lim="800000"/>
            <a:headEnd/>
            <a:tailEnd/>
          </a:ln>
        </p:spPr>
        <p:txBody>
          <a:bodyPr wrap="none">
            <a:spAutoFit/>
          </a:bodyPr>
          <a:lstStyle/>
          <a:p>
            <a:r>
              <a:rPr lang="en-US" sz="1400" dirty="0">
                <a:solidFill>
                  <a:schemeClr val="bg1">
                    <a:lumMod val="50000"/>
                  </a:schemeClr>
                </a:solidFill>
              </a:rPr>
              <a:t>540</a:t>
            </a:r>
          </a:p>
        </p:txBody>
      </p:sp>
      <p:sp>
        <p:nvSpPr>
          <p:cNvPr id="11288" name="Text Box 26"/>
          <p:cNvSpPr txBox="1">
            <a:spLocks noChangeArrowheads="1"/>
          </p:cNvSpPr>
          <p:nvPr/>
        </p:nvSpPr>
        <p:spPr bwMode="auto">
          <a:xfrm>
            <a:off x="4800600" y="3657600"/>
            <a:ext cx="474663" cy="304800"/>
          </a:xfrm>
          <a:prstGeom prst="rect">
            <a:avLst/>
          </a:prstGeom>
          <a:noFill/>
          <a:ln w="9525">
            <a:noFill/>
            <a:miter lim="800000"/>
            <a:headEnd/>
            <a:tailEnd/>
          </a:ln>
        </p:spPr>
        <p:txBody>
          <a:bodyPr wrap="none">
            <a:spAutoFit/>
          </a:bodyPr>
          <a:lstStyle/>
          <a:p>
            <a:r>
              <a:rPr lang="en-US" sz="1400" dirty="0">
                <a:solidFill>
                  <a:schemeClr val="bg1">
                    <a:lumMod val="50000"/>
                  </a:schemeClr>
                </a:solidFill>
              </a:rPr>
              <a:t>560</a:t>
            </a:r>
          </a:p>
        </p:txBody>
      </p:sp>
      <p:sp>
        <p:nvSpPr>
          <p:cNvPr id="11289" name="Text Box 27"/>
          <p:cNvSpPr txBox="1">
            <a:spLocks noChangeArrowheads="1"/>
          </p:cNvSpPr>
          <p:nvPr/>
        </p:nvSpPr>
        <p:spPr bwMode="auto">
          <a:xfrm>
            <a:off x="7985125" y="3810000"/>
            <a:ext cx="396875" cy="304800"/>
          </a:xfrm>
          <a:prstGeom prst="rect">
            <a:avLst/>
          </a:prstGeom>
          <a:noFill/>
          <a:ln w="9525">
            <a:noFill/>
            <a:miter lim="800000"/>
            <a:headEnd/>
            <a:tailEnd/>
          </a:ln>
        </p:spPr>
        <p:txBody>
          <a:bodyPr wrap="none">
            <a:spAutoFit/>
          </a:bodyPr>
          <a:lstStyle/>
          <a:p>
            <a:r>
              <a:rPr lang="en-US" sz="1400" dirty="0">
                <a:solidFill>
                  <a:srgbClr val="990000"/>
                </a:solidFill>
              </a:rPr>
              <a:t>U1</a:t>
            </a:r>
          </a:p>
        </p:txBody>
      </p:sp>
      <p:sp>
        <p:nvSpPr>
          <p:cNvPr id="30748" name="Line 28"/>
          <p:cNvSpPr>
            <a:spLocks noChangeShapeType="1"/>
          </p:cNvSpPr>
          <p:nvPr/>
        </p:nvSpPr>
        <p:spPr bwMode="auto">
          <a:xfrm>
            <a:off x="4648200" y="2362200"/>
            <a:ext cx="3200400" cy="3200400"/>
          </a:xfrm>
          <a:prstGeom prst="line">
            <a:avLst/>
          </a:prstGeom>
          <a:noFill/>
          <a:ln w="28575">
            <a:solidFill>
              <a:srgbClr val="000000"/>
            </a:solidFill>
            <a:round/>
            <a:headEnd/>
            <a:tailEnd/>
          </a:ln>
        </p:spPr>
        <p:txBody>
          <a:bodyPr/>
          <a:lstStyle/>
          <a:p>
            <a:endParaRPr lang="en-US"/>
          </a:p>
        </p:txBody>
      </p:sp>
      <p:sp>
        <p:nvSpPr>
          <p:cNvPr id="30749" name="Oval 29"/>
          <p:cNvSpPr>
            <a:spLocks noChangeArrowheads="1"/>
          </p:cNvSpPr>
          <p:nvPr/>
        </p:nvSpPr>
        <p:spPr bwMode="auto">
          <a:xfrm>
            <a:off x="6477000" y="3505200"/>
            <a:ext cx="76200" cy="76200"/>
          </a:xfrm>
          <a:prstGeom prst="ellipse">
            <a:avLst/>
          </a:prstGeom>
          <a:solidFill>
            <a:srgbClr val="FF9900"/>
          </a:solidFill>
          <a:ln w="9525">
            <a:noFill/>
            <a:round/>
            <a:headEnd/>
            <a:tailEnd/>
          </a:ln>
        </p:spPr>
        <p:txBody>
          <a:bodyPr wrap="none" anchor="ctr"/>
          <a:lstStyle/>
          <a:p>
            <a:endParaRPr lang="en-US"/>
          </a:p>
        </p:txBody>
      </p:sp>
      <p:sp>
        <p:nvSpPr>
          <p:cNvPr id="11292" name="Text Box 30"/>
          <p:cNvSpPr txBox="1">
            <a:spLocks noChangeArrowheads="1"/>
          </p:cNvSpPr>
          <p:nvPr/>
        </p:nvSpPr>
        <p:spPr bwMode="auto">
          <a:xfrm>
            <a:off x="4800600" y="2286000"/>
            <a:ext cx="571500" cy="304800"/>
          </a:xfrm>
          <a:prstGeom prst="rect">
            <a:avLst/>
          </a:prstGeom>
          <a:noFill/>
          <a:ln w="9525">
            <a:noFill/>
            <a:miter lim="800000"/>
            <a:headEnd/>
            <a:tailEnd/>
          </a:ln>
        </p:spPr>
        <p:txBody>
          <a:bodyPr wrap="none">
            <a:spAutoFit/>
          </a:bodyPr>
          <a:lstStyle/>
          <a:p>
            <a:r>
              <a:rPr lang="en-US" sz="1400" dirty="0">
                <a:solidFill>
                  <a:schemeClr val="bg1">
                    <a:lumMod val="50000"/>
                  </a:schemeClr>
                </a:solidFill>
              </a:rPr>
              <a:t>1000</a:t>
            </a:r>
          </a:p>
        </p:txBody>
      </p:sp>
      <p:sp>
        <p:nvSpPr>
          <p:cNvPr id="30751" name="Line 31"/>
          <p:cNvSpPr>
            <a:spLocks noChangeShapeType="1"/>
          </p:cNvSpPr>
          <p:nvPr/>
        </p:nvSpPr>
        <p:spPr bwMode="auto">
          <a:xfrm>
            <a:off x="6494463" y="3581400"/>
            <a:ext cx="0" cy="2057400"/>
          </a:xfrm>
          <a:prstGeom prst="line">
            <a:avLst/>
          </a:prstGeom>
          <a:noFill/>
          <a:ln w="9525">
            <a:solidFill>
              <a:srgbClr val="333399"/>
            </a:solidFill>
            <a:prstDash val="dash"/>
            <a:round/>
            <a:headEnd/>
            <a:tailEnd/>
          </a:ln>
        </p:spPr>
        <p:txBody>
          <a:bodyPr/>
          <a:lstStyle/>
          <a:p>
            <a:endParaRPr lang="en-US"/>
          </a:p>
        </p:txBody>
      </p:sp>
      <p:sp>
        <p:nvSpPr>
          <p:cNvPr id="30752" name="Line 32"/>
          <p:cNvSpPr>
            <a:spLocks noChangeShapeType="1"/>
          </p:cNvSpPr>
          <p:nvPr/>
        </p:nvSpPr>
        <p:spPr bwMode="auto">
          <a:xfrm flipH="1">
            <a:off x="5334000" y="3581400"/>
            <a:ext cx="1219200" cy="0"/>
          </a:xfrm>
          <a:prstGeom prst="line">
            <a:avLst/>
          </a:prstGeom>
          <a:noFill/>
          <a:ln w="9525">
            <a:solidFill>
              <a:srgbClr val="333399"/>
            </a:solidFill>
            <a:prstDash val="dash"/>
            <a:round/>
            <a:headEnd/>
            <a:tailEnd/>
          </a:ln>
        </p:spPr>
        <p:txBody>
          <a:bodyPr/>
          <a:lstStyle/>
          <a:p>
            <a:endParaRPr lang="en-US"/>
          </a:p>
        </p:txBody>
      </p:sp>
      <p:sp>
        <p:nvSpPr>
          <p:cNvPr id="30753" name="Text Box 33"/>
          <p:cNvSpPr txBox="1">
            <a:spLocks noChangeArrowheads="1"/>
          </p:cNvSpPr>
          <p:nvPr/>
        </p:nvSpPr>
        <p:spPr bwMode="auto">
          <a:xfrm>
            <a:off x="6248400" y="56388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360</a:t>
            </a:r>
          </a:p>
        </p:txBody>
      </p:sp>
      <p:sp>
        <p:nvSpPr>
          <p:cNvPr id="30754" name="Text Box 34"/>
          <p:cNvSpPr txBox="1">
            <a:spLocks noChangeArrowheads="1"/>
          </p:cNvSpPr>
          <p:nvPr/>
        </p:nvSpPr>
        <p:spPr bwMode="auto">
          <a:xfrm>
            <a:off x="4800600" y="3425825"/>
            <a:ext cx="477838" cy="307975"/>
          </a:xfrm>
          <a:prstGeom prst="rect">
            <a:avLst/>
          </a:prstGeom>
          <a:noFill/>
          <a:ln w="9525">
            <a:noFill/>
            <a:miter lim="800000"/>
            <a:headEnd/>
            <a:tailEnd/>
          </a:ln>
        </p:spPr>
        <p:txBody>
          <a:bodyPr wrap="none">
            <a:spAutoFit/>
          </a:bodyPr>
          <a:lstStyle/>
          <a:p>
            <a:r>
              <a:rPr lang="en-US" sz="1400" dirty="0">
                <a:solidFill>
                  <a:schemeClr val="bg1">
                    <a:lumMod val="50000"/>
                  </a:schemeClr>
                </a:solidFill>
              </a:rPr>
              <a:t>640</a:t>
            </a:r>
          </a:p>
        </p:txBody>
      </p:sp>
      <p:sp>
        <p:nvSpPr>
          <p:cNvPr id="30755" name="Text Box 35"/>
          <p:cNvSpPr txBox="1">
            <a:spLocks noChangeArrowheads="1"/>
          </p:cNvSpPr>
          <p:nvPr/>
        </p:nvSpPr>
        <p:spPr bwMode="auto">
          <a:xfrm>
            <a:off x="6553200" y="3276600"/>
            <a:ext cx="290513" cy="304800"/>
          </a:xfrm>
          <a:prstGeom prst="rect">
            <a:avLst/>
          </a:prstGeom>
          <a:noFill/>
          <a:ln w="9525">
            <a:noFill/>
            <a:miter lim="800000"/>
            <a:headEnd/>
            <a:tailEnd/>
          </a:ln>
        </p:spPr>
        <p:txBody>
          <a:bodyPr wrap="none">
            <a:spAutoFit/>
          </a:bodyPr>
          <a:lstStyle/>
          <a:p>
            <a:r>
              <a:rPr lang="en-US" sz="1400" b="1">
                <a:solidFill>
                  <a:srgbClr val="FF9900"/>
                </a:solidFill>
              </a:rPr>
              <a:t>k</a:t>
            </a:r>
          </a:p>
        </p:txBody>
      </p:sp>
      <p:sp>
        <p:nvSpPr>
          <p:cNvPr id="34" name="Text Box 27"/>
          <p:cNvSpPr txBox="1">
            <a:spLocks noChangeArrowheads="1"/>
          </p:cNvSpPr>
          <p:nvPr/>
        </p:nvSpPr>
        <p:spPr bwMode="auto">
          <a:xfrm>
            <a:off x="7527925" y="4343400"/>
            <a:ext cx="396875" cy="304800"/>
          </a:xfrm>
          <a:prstGeom prst="rect">
            <a:avLst/>
          </a:prstGeom>
          <a:noFill/>
          <a:ln w="9525">
            <a:noFill/>
            <a:miter lim="800000"/>
            <a:headEnd/>
            <a:tailEnd/>
          </a:ln>
        </p:spPr>
        <p:txBody>
          <a:bodyPr wrap="none">
            <a:spAutoFit/>
          </a:bodyPr>
          <a:lstStyle/>
          <a:p>
            <a:r>
              <a:rPr lang="en-US" sz="1400" dirty="0" smtClean="0">
                <a:solidFill>
                  <a:srgbClr val="990000"/>
                </a:solidFill>
              </a:rPr>
              <a:t>U0</a:t>
            </a:r>
            <a:endParaRPr lang="en-US" sz="1400" dirty="0">
              <a:solidFill>
                <a:srgbClr val="99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4">
                                            <p:bg/>
                                          </p:spTgt>
                                        </p:tgtEl>
                                        <p:attrNameLst>
                                          <p:attrName>style.visibility</p:attrName>
                                        </p:attrNameLst>
                                      </p:cBhvr>
                                      <p:to>
                                        <p:strVal val="visible"/>
                                      </p:to>
                                    </p:set>
                                    <p:animEffect transition="in" filter="blinds(horizontal)">
                                      <p:cBhvr>
                                        <p:cTn id="7" dur="500"/>
                                        <p:tgtEl>
                                          <p:spTgt spid="30724">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24">
                                            <p:txEl>
                                              <p:pRg st="0" end="0"/>
                                            </p:txEl>
                                          </p:spTgt>
                                        </p:tgtEl>
                                        <p:attrNameLst>
                                          <p:attrName>style.visibility</p:attrName>
                                        </p:attrNameLst>
                                      </p:cBhvr>
                                      <p:to>
                                        <p:strVal val="visible"/>
                                      </p:to>
                                    </p:set>
                                    <p:animEffect transition="in" filter="blinds(horizontal)">
                                      <p:cBhvr>
                                        <p:cTn id="12" dur="500"/>
                                        <p:tgtEl>
                                          <p:spTgt spid="3072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0724">
                                            <p:txEl>
                                              <p:pRg st="1" end="1"/>
                                            </p:txEl>
                                          </p:spTgt>
                                        </p:tgtEl>
                                        <p:attrNameLst>
                                          <p:attrName>style.visibility</p:attrName>
                                        </p:attrNameLst>
                                      </p:cBhvr>
                                      <p:to>
                                        <p:strVal val="visible"/>
                                      </p:to>
                                    </p:set>
                                    <p:animEffect transition="in" filter="blinds(horizontal)">
                                      <p:cBhvr>
                                        <p:cTn id="17" dur="500"/>
                                        <p:tgtEl>
                                          <p:spTgt spid="3072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3" presetClass="path" presetSubtype="0" accel="50000" decel="50000" fill="hold" grpId="0" nodeType="clickEffect">
                                  <p:stCondLst>
                                    <p:cond delay="0"/>
                                  </p:stCondLst>
                                  <p:childTnLst>
                                    <p:animMotion origin="layout" path="M -3.33333E-6 2.96022E-6 L 0.07917 0.00555 " pathEditMode="relative" rAng="0" ptsTypes="AA">
                                      <p:cBhvr>
                                        <p:cTn id="21" dur="2000" fill="hold"/>
                                        <p:tgtEl>
                                          <p:spTgt spid="30748"/>
                                        </p:tgtEl>
                                        <p:attrNameLst>
                                          <p:attrName>ppt_x</p:attrName>
                                          <p:attrName>ppt_y</p:attrName>
                                        </p:attrNameLst>
                                      </p:cBhvr>
                                      <p:rCtr x="4000" y="300"/>
                                    </p:animMotion>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0749"/>
                                        </p:tgtEl>
                                        <p:attrNameLst>
                                          <p:attrName>style.visibility</p:attrName>
                                        </p:attrNameLst>
                                      </p:cBhvr>
                                      <p:to>
                                        <p:strVal val="visible"/>
                                      </p:to>
                                    </p:set>
                                    <p:animEffect transition="in" filter="blinds(horizontal)">
                                      <p:cBhvr>
                                        <p:cTn id="26" dur="500"/>
                                        <p:tgtEl>
                                          <p:spTgt spid="30749"/>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0751"/>
                                        </p:tgtEl>
                                        <p:attrNameLst>
                                          <p:attrName>style.visibility</p:attrName>
                                        </p:attrNameLst>
                                      </p:cBhvr>
                                      <p:to>
                                        <p:strVal val="visible"/>
                                      </p:to>
                                    </p:set>
                                    <p:animEffect transition="in" filter="blinds(horizontal)">
                                      <p:cBhvr>
                                        <p:cTn id="29" dur="500"/>
                                        <p:tgtEl>
                                          <p:spTgt spid="30751"/>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0753"/>
                                        </p:tgtEl>
                                        <p:attrNameLst>
                                          <p:attrName>style.visibility</p:attrName>
                                        </p:attrNameLst>
                                      </p:cBhvr>
                                      <p:to>
                                        <p:strVal val="visible"/>
                                      </p:to>
                                    </p:set>
                                    <p:animEffect transition="in" filter="blinds(horizontal)">
                                      <p:cBhvr>
                                        <p:cTn id="32" dur="500"/>
                                        <p:tgtEl>
                                          <p:spTgt spid="30753"/>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0752"/>
                                        </p:tgtEl>
                                        <p:attrNameLst>
                                          <p:attrName>style.visibility</p:attrName>
                                        </p:attrNameLst>
                                      </p:cBhvr>
                                      <p:to>
                                        <p:strVal val="visible"/>
                                      </p:to>
                                    </p:set>
                                    <p:animEffect transition="in" filter="blinds(horizontal)">
                                      <p:cBhvr>
                                        <p:cTn id="35" dur="500"/>
                                        <p:tgtEl>
                                          <p:spTgt spid="30752"/>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0754"/>
                                        </p:tgtEl>
                                        <p:attrNameLst>
                                          <p:attrName>style.visibility</p:attrName>
                                        </p:attrNameLst>
                                      </p:cBhvr>
                                      <p:to>
                                        <p:strVal val="visible"/>
                                      </p:to>
                                    </p:set>
                                    <p:animEffect transition="in" filter="blinds(horizontal)">
                                      <p:cBhvr>
                                        <p:cTn id="38" dur="500"/>
                                        <p:tgtEl>
                                          <p:spTgt spid="30754"/>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30755"/>
                                        </p:tgtEl>
                                        <p:attrNameLst>
                                          <p:attrName>style.visibility</p:attrName>
                                        </p:attrNameLst>
                                      </p:cBhvr>
                                      <p:to>
                                        <p:strVal val="visible"/>
                                      </p:to>
                                    </p:set>
                                    <p:animEffect transition="in" filter="blinds(horizontal)">
                                      <p:cBhvr>
                                        <p:cTn id="41" dur="500"/>
                                        <p:tgtEl>
                                          <p:spTgt spid="3075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0724">
                                            <p:txEl>
                                              <p:pRg st="2" end="2"/>
                                            </p:txEl>
                                          </p:spTgt>
                                        </p:tgtEl>
                                        <p:attrNameLst>
                                          <p:attrName>style.visibility</p:attrName>
                                        </p:attrNameLst>
                                      </p:cBhvr>
                                      <p:to>
                                        <p:strVal val="visible"/>
                                      </p:to>
                                    </p:set>
                                    <p:animEffect transition="in" filter="blinds(horizontal)">
                                      <p:cBhvr>
                                        <p:cTn id="46" dur="500"/>
                                        <p:tgtEl>
                                          <p:spTgt spid="30724">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0724">
                                            <p:txEl>
                                              <p:pRg st="3" end="3"/>
                                            </p:txEl>
                                          </p:spTgt>
                                        </p:tgtEl>
                                        <p:attrNameLst>
                                          <p:attrName>style.visibility</p:attrName>
                                        </p:attrNameLst>
                                      </p:cBhvr>
                                      <p:to>
                                        <p:strVal val="visible"/>
                                      </p:to>
                                    </p:set>
                                    <p:animEffect transition="in" filter="blinds(horizontal)">
                                      <p:cBhvr>
                                        <p:cTn id="51" dur="500"/>
                                        <p:tgtEl>
                                          <p:spTgt spid="30724">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0724">
                                            <p:txEl>
                                              <p:pRg st="4" end="4"/>
                                            </p:txEl>
                                          </p:spTgt>
                                        </p:tgtEl>
                                        <p:attrNameLst>
                                          <p:attrName>style.visibility</p:attrName>
                                        </p:attrNameLst>
                                      </p:cBhvr>
                                      <p:to>
                                        <p:strVal val="visible"/>
                                      </p:to>
                                    </p:set>
                                    <p:animEffect transition="in" filter="blinds(horizontal)">
                                      <p:cBhvr>
                                        <p:cTn id="56" dur="500"/>
                                        <p:tgtEl>
                                          <p:spTgt spid="30724">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0724">
                                            <p:txEl>
                                              <p:pRg st="5" end="5"/>
                                            </p:txEl>
                                          </p:spTgt>
                                        </p:tgtEl>
                                        <p:attrNameLst>
                                          <p:attrName>style.visibility</p:attrName>
                                        </p:attrNameLst>
                                      </p:cBhvr>
                                      <p:to>
                                        <p:strVal val="visible"/>
                                      </p:to>
                                    </p:set>
                                    <p:animEffect transition="in" filter="blinds(horizontal)">
                                      <p:cBhvr>
                                        <p:cTn id="61" dur="500"/>
                                        <p:tgtEl>
                                          <p:spTgt spid="3072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build="p" animBg="1"/>
      <p:bldP spid="30748" grpId="0" animBg="1"/>
      <p:bldP spid="30749" grpId="0" animBg="1"/>
      <p:bldP spid="30751" grpId="0" animBg="1"/>
      <p:bldP spid="30752" grpId="0" animBg="1"/>
      <p:bldP spid="30753" grpId="0"/>
      <p:bldP spid="30754" grpId="0"/>
      <p:bldP spid="307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z="4000" dirty="0" smtClean="0">
                <a:solidFill>
                  <a:srgbClr val="FF9900"/>
                </a:solidFill>
              </a:rPr>
              <a:t>Efficiency of Public Housing</a:t>
            </a:r>
          </a:p>
        </p:txBody>
      </p:sp>
      <p:sp>
        <p:nvSpPr>
          <p:cNvPr id="29699" name="Rectangle 3"/>
          <p:cNvSpPr>
            <a:spLocks noGrp="1" noChangeArrowheads="1"/>
          </p:cNvSpPr>
          <p:nvPr>
            <p:ph type="body" idx="1"/>
          </p:nvPr>
        </p:nvSpPr>
        <p:spPr>
          <a:xfrm>
            <a:off x="457200" y="1600200"/>
            <a:ext cx="8229600" cy="2286000"/>
          </a:xfrm>
        </p:spPr>
        <p:txBody>
          <a:bodyPr/>
          <a:lstStyle/>
          <a:p>
            <a:pPr eaLnBrk="1" hangingPunct="1">
              <a:lnSpc>
                <a:spcPct val="90000"/>
              </a:lnSpc>
              <a:defRPr/>
            </a:pPr>
            <a:r>
              <a:rPr lang="en-US" sz="2400" dirty="0" smtClean="0"/>
              <a:t>Public housing is costly because:</a:t>
            </a:r>
          </a:p>
          <a:p>
            <a:pPr lvl="1" eaLnBrk="1" hangingPunct="1">
              <a:lnSpc>
                <a:spcPct val="90000"/>
              </a:lnSpc>
              <a:defRPr/>
            </a:pPr>
            <a:r>
              <a:rPr lang="en-US" sz="2400" dirty="0" smtClean="0"/>
              <a:t>new (in comparison to used housing)</a:t>
            </a:r>
          </a:p>
          <a:p>
            <a:pPr lvl="1" eaLnBrk="1" hangingPunct="1">
              <a:lnSpc>
                <a:spcPct val="90000"/>
              </a:lnSpc>
              <a:defRPr/>
            </a:pPr>
            <a:r>
              <a:rPr lang="en-US" sz="2400" dirty="0" smtClean="0"/>
              <a:t>public (inefficient production)</a:t>
            </a:r>
          </a:p>
          <a:p>
            <a:pPr eaLnBrk="1" hangingPunct="1">
              <a:lnSpc>
                <a:spcPct val="90000"/>
              </a:lnSpc>
              <a:defRPr/>
            </a:pPr>
            <a:r>
              <a:rPr lang="en-US" sz="2400" dirty="0" smtClean="0"/>
              <a:t>To assess efficiency:</a:t>
            </a:r>
          </a:p>
          <a:p>
            <a:pPr lvl="1" eaLnBrk="1" hangingPunct="1">
              <a:lnSpc>
                <a:spcPct val="90000"/>
              </a:lnSpc>
              <a:defRPr/>
            </a:pPr>
            <a:r>
              <a:rPr lang="en-US" sz="2000" dirty="0" smtClean="0"/>
              <a:t>Production </a:t>
            </a:r>
            <a:r>
              <a:rPr lang="en-US" sz="2000" dirty="0" smtClean="0"/>
              <a:t>efficiency = Market value / production cost</a:t>
            </a:r>
          </a:p>
          <a:p>
            <a:pPr lvl="1" eaLnBrk="1" hangingPunct="1">
              <a:lnSpc>
                <a:spcPct val="90000"/>
              </a:lnSpc>
              <a:defRPr/>
            </a:pPr>
            <a:r>
              <a:rPr lang="en-US" sz="2000" dirty="0" smtClean="0"/>
              <a:t>Bang per buck=recipient value/budgetary cost</a:t>
            </a:r>
          </a:p>
        </p:txBody>
      </p:sp>
      <p:sp>
        <p:nvSpPr>
          <p:cNvPr id="4" name="TextBox 3"/>
          <p:cNvSpPr txBox="1">
            <a:spLocks noChangeArrowheads="1"/>
          </p:cNvSpPr>
          <p:nvPr/>
        </p:nvSpPr>
        <p:spPr bwMode="auto">
          <a:xfrm>
            <a:off x="1143000" y="3932238"/>
            <a:ext cx="1600200" cy="1477962"/>
          </a:xfrm>
          <a:prstGeom prst="rect">
            <a:avLst/>
          </a:prstGeom>
          <a:noFill/>
          <a:ln w="9525">
            <a:noFill/>
            <a:miter lim="800000"/>
            <a:headEnd/>
            <a:tailEnd/>
          </a:ln>
        </p:spPr>
        <p:txBody>
          <a:bodyPr>
            <a:spAutoFit/>
          </a:bodyPr>
          <a:lstStyle/>
          <a:p>
            <a:r>
              <a:rPr lang="en-US"/>
              <a:t>Tax money used to build public housing =$1080</a:t>
            </a:r>
          </a:p>
        </p:txBody>
      </p:sp>
      <p:sp>
        <p:nvSpPr>
          <p:cNvPr id="5" name="Right Arrow 4"/>
          <p:cNvSpPr/>
          <p:nvPr/>
        </p:nvSpPr>
        <p:spPr>
          <a:xfrm>
            <a:off x="2133600" y="4495800"/>
            <a:ext cx="977900" cy="4841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1270" name="Picture 6" descr="C:\Documents and Settings\rahmed\Local Settings\Temporary Internet Files\Content.IE5\L3K9TK9D\MCj04378190000[1].png"/>
          <p:cNvPicPr>
            <a:picLocks noChangeAspect="1" noChangeArrowheads="1"/>
          </p:cNvPicPr>
          <p:nvPr/>
        </p:nvPicPr>
        <p:blipFill>
          <a:blip r:embed="rId2" cstate="print"/>
          <a:srcRect/>
          <a:stretch>
            <a:fillRect/>
          </a:stretch>
        </p:blipFill>
        <p:spPr bwMode="auto">
          <a:xfrm>
            <a:off x="3352800" y="3962400"/>
            <a:ext cx="1447800" cy="1447800"/>
          </a:xfrm>
          <a:prstGeom prst="rect">
            <a:avLst/>
          </a:prstGeom>
          <a:noFill/>
          <a:ln w="9525">
            <a:noFill/>
            <a:miter lim="800000"/>
            <a:headEnd/>
            <a:tailEnd/>
          </a:ln>
        </p:spPr>
      </p:pic>
      <p:sp>
        <p:nvSpPr>
          <p:cNvPr id="9" name="Right Arrow 8"/>
          <p:cNvSpPr/>
          <p:nvPr/>
        </p:nvSpPr>
        <p:spPr>
          <a:xfrm>
            <a:off x="5041900" y="4495800"/>
            <a:ext cx="977900" cy="484188"/>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TextBox 9"/>
          <p:cNvSpPr txBox="1">
            <a:spLocks noChangeArrowheads="1"/>
          </p:cNvSpPr>
          <p:nvPr/>
        </p:nvSpPr>
        <p:spPr bwMode="auto">
          <a:xfrm>
            <a:off x="6096000" y="4038600"/>
            <a:ext cx="1143000" cy="1200150"/>
          </a:xfrm>
          <a:prstGeom prst="rect">
            <a:avLst/>
          </a:prstGeom>
          <a:noFill/>
          <a:ln w="9525">
            <a:noFill/>
            <a:miter lim="800000"/>
            <a:headEnd/>
            <a:tailEnd/>
          </a:ln>
        </p:spPr>
        <p:txBody>
          <a:bodyPr>
            <a:spAutoFit/>
          </a:bodyPr>
          <a:lstStyle/>
          <a:p>
            <a:r>
              <a:rPr lang="en-US"/>
              <a:t>Value to the recipient= $200</a:t>
            </a:r>
          </a:p>
        </p:txBody>
      </p:sp>
      <p:pic>
        <p:nvPicPr>
          <p:cNvPr id="11272" name="Picture 8" descr="C:\Documents and Settings\rahmed\Local Settings\Temporary Internet Files\Content.IE5\Z045SZC4\MCj04326110000[1].png"/>
          <p:cNvPicPr>
            <a:picLocks noChangeAspect="1" noChangeArrowheads="1"/>
          </p:cNvPicPr>
          <p:nvPr/>
        </p:nvPicPr>
        <p:blipFill>
          <a:blip r:embed="rId3" cstate="print"/>
          <a:srcRect/>
          <a:stretch>
            <a:fillRect/>
          </a:stretch>
        </p:blipFill>
        <p:spPr bwMode="auto">
          <a:xfrm>
            <a:off x="7010400" y="4114800"/>
            <a:ext cx="1447800" cy="1447800"/>
          </a:xfrm>
          <a:prstGeom prst="rect">
            <a:avLst/>
          </a:prstGeom>
          <a:noFill/>
          <a:ln w="9525">
            <a:noFill/>
            <a:miter lim="800000"/>
            <a:headEnd/>
            <a:tailEnd/>
          </a:ln>
        </p:spPr>
      </p:pic>
      <p:sp>
        <p:nvSpPr>
          <p:cNvPr id="13" name="TextBox 12"/>
          <p:cNvSpPr txBox="1">
            <a:spLocks noChangeArrowheads="1"/>
          </p:cNvSpPr>
          <p:nvPr/>
        </p:nvSpPr>
        <p:spPr bwMode="auto">
          <a:xfrm>
            <a:off x="3276600" y="5248275"/>
            <a:ext cx="1600200" cy="647700"/>
          </a:xfrm>
          <a:prstGeom prst="rect">
            <a:avLst/>
          </a:prstGeom>
          <a:noFill/>
          <a:ln w="9525">
            <a:noFill/>
            <a:miter lim="800000"/>
            <a:headEnd/>
            <a:tailEnd/>
          </a:ln>
        </p:spPr>
        <p:txBody>
          <a:bodyPr>
            <a:spAutoFit/>
          </a:bodyPr>
          <a:lstStyle/>
          <a:p>
            <a:pPr algn="ctr"/>
            <a:r>
              <a:rPr lang="en-US"/>
              <a:t>Market Value = $540</a:t>
            </a:r>
          </a:p>
        </p:txBody>
      </p:sp>
      <p:sp>
        <p:nvSpPr>
          <p:cNvPr id="14" name="TextBox 13"/>
          <p:cNvSpPr txBox="1">
            <a:spLocks noChangeArrowheads="1"/>
          </p:cNvSpPr>
          <p:nvPr/>
        </p:nvSpPr>
        <p:spPr bwMode="auto">
          <a:xfrm>
            <a:off x="1828800" y="5562600"/>
            <a:ext cx="1600200" cy="1200150"/>
          </a:xfrm>
          <a:prstGeom prst="rect">
            <a:avLst/>
          </a:prstGeom>
          <a:solidFill>
            <a:srgbClr val="92D050"/>
          </a:solidFill>
          <a:ln w="9525">
            <a:noFill/>
            <a:miter lim="800000"/>
            <a:headEnd/>
            <a:tailEnd/>
          </a:ln>
        </p:spPr>
        <p:txBody>
          <a:bodyPr>
            <a:spAutoFit/>
          </a:bodyPr>
          <a:lstStyle/>
          <a:p>
            <a:r>
              <a:rPr lang="en-US"/>
              <a:t>Production efficiency =540/1080=0.5</a:t>
            </a:r>
          </a:p>
        </p:txBody>
      </p:sp>
      <p:sp>
        <p:nvSpPr>
          <p:cNvPr id="15" name="TextBox 14"/>
          <p:cNvSpPr txBox="1">
            <a:spLocks noChangeArrowheads="1"/>
          </p:cNvSpPr>
          <p:nvPr/>
        </p:nvSpPr>
        <p:spPr bwMode="auto">
          <a:xfrm>
            <a:off x="5105400" y="5562600"/>
            <a:ext cx="1371600" cy="1200150"/>
          </a:xfrm>
          <a:prstGeom prst="rect">
            <a:avLst/>
          </a:prstGeom>
          <a:solidFill>
            <a:srgbClr val="92D050"/>
          </a:solidFill>
          <a:ln w="9525">
            <a:noFill/>
            <a:miter lim="800000"/>
            <a:headEnd/>
            <a:tailEnd/>
          </a:ln>
        </p:spPr>
        <p:txBody>
          <a:bodyPr>
            <a:spAutoFit/>
          </a:bodyPr>
          <a:lstStyle/>
          <a:p>
            <a:r>
              <a:rPr lang="en-US"/>
              <a:t>Bang per buck=200/(1080-240) =0.24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linds(horizontal)">
                                      <p:cBhvr>
                                        <p:cTn id="7" dur="500"/>
                                        <p:tgtEl>
                                          <p:spTgt spid="296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blinds(horizontal)">
                                      <p:cBhvr>
                                        <p:cTn id="10" dur="500"/>
                                        <p:tgtEl>
                                          <p:spTgt spid="296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animEffect transition="in" filter="blinds(horizontal)">
                                      <p:cBhvr>
                                        <p:cTn id="13" dur="500"/>
                                        <p:tgtEl>
                                          <p:spTgt spid="2969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9699">
                                            <p:txEl>
                                              <p:pRg st="3" end="3"/>
                                            </p:txEl>
                                          </p:spTgt>
                                        </p:tgtEl>
                                        <p:attrNameLst>
                                          <p:attrName>style.visibility</p:attrName>
                                        </p:attrNameLst>
                                      </p:cBhvr>
                                      <p:to>
                                        <p:strVal val="visible"/>
                                      </p:to>
                                    </p:set>
                                    <p:animEffect transition="in" filter="blinds(horizontal)">
                                      <p:cBhvr>
                                        <p:cTn id="18" dur="500"/>
                                        <p:tgtEl>
                                          <p:spTgt spid="29699">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9699">
                                            <p:txEl>
                                              <p:pRg st="4" end="4"/>
                                            </p:txEl>
                                          </p:spTgt>
                                        </p:tgtEl>
                                        <p:attrNameLst>
                                          <p:attrName>style.visibility</p:attrName>
                                        </p:attrNameLst>
                                      </p:cBhvr>
                                      <p:to>
                                        <p:strVal val="visible"/>
                                      </p:to>
                                    </p:set>
                                    <p:animEffect transition="in" filter="blinds(horizontal)">
                                      <p:cBhvr>
                                        <p:cTn id="21" dur="500"/>
                                        <p:tgtEl>
                                          <p:spTgt spid="29699">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9699">
                                            <p:txEl>
                                              <p:pRg st="5" end="5"/>
                                            </p:txEl>
                                          </p:spTgt>
                                        </p:tgtEl>
                                        <p:attrNameLst>
                                          <p:attrName>style.visibility</p:attrName>
                                        </p:attrNameLst>
                                      </p:cBhvr>
                                      <p:to>
                                        <p:strVal val="visible"/>
                                      </p:to>
                                    </p:set>
                                    <p:animEffect transition="in" filter="blinds(horizontal)">
                                      <p:cBhvr>
                                        <p:cTn id="24" dur="500"/>
                                        <p:tgtEl>
                                          <p:spTgt spid="29699">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blinds(horizontal)">
                                      <p:cBhvr>
                                        <p:cTn id="34" dur="500"/>
                                        <p:tgtEl>
                                          <p:spTgt spid="5"/>
                                        </p:tgtEl>
                                      </p:cBhvr>
                                    </p:animEffect>
                                  </p:childTnLst>
                                </p:cTn>
                              </p:par>
                              <p:par>
                                <p:cTn id="35" presetID="3" presetClass="entr" presetSubtype="10" fill="hold" nodeType="withEffect">
                                  <p:stCondLst>
                                    <p:cond delay="0"/>
                                  </p:stCondLst>
                                  <p:childTnLst>
                                    <p:set>
                                      <p:cBhvr>
                                        <p:cTn id="36" dur="1" fill="hold">
                                          <p:stCondLst>
                                            <p:cond delay="0"/>
                                          </p:stCondLst>
                                        </p:cTn>
                                        <p:tgtEl>
                                          <p:spTgt spid="11270"/>
                                        </p:tgtEl>
                                        <p:attrNameLst>
                                          <p:attrName>style.visibility</p:attrName>
                                        </p:attrNameLst>
                                      </p:cBhvr>
                                      <p:to>
                                        <p:strVal val="visible"/>
                                      </p:to>
                                    </p:set>
                                    <p:animEffect transition="in" filter="blinds(horizontal)">
                                      <p:cBhvr>
                                        <p:cTn id="37" dur="500"/>
                                        <p:tgtEl>
                                          <p:spTgt spid="11270"/>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blinds(horizontal)">
                                      <p:cBhvr>
                                        <p:cTn id="45" dur="500"/>
                                        <p:tgtEl>
                                          <p:spTgt spid="9"/>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blinds(horizontal)">
                                      <p:cBhvr>
                                        <p:cTn id="48" dur="500"/>
                                        <p:tgtEl>
                                          <p:spTgt spid="10"/>
                                        </p:tgtEl>
                                      </p:cBhvr>
                                    </p:animEffect>
                                  </p:childTnLst>
                                </p:cTn>
                              </p:par>
                              <p:par>
                                <p:cTn id="49" presetID="3" presetClass="entr" presetSubtype="10" fill="hold" nodeType="withEffect">
                                  <p:stCondLst>
                                    <p:cond delay="0"/>
                                  </p:stCondLst>
                                  <p:childTnLst>
                                    <p:set>
                                      <p:cBhvr>
                                        <p:cTn id="50" dur="1" fill="hold">
                                          <p:stCondLst>
                                            <p:cond delay="0"/>
                                          </p:stCondLst>
                                        </p:cTn>
                                        <p:tgtEl>
                                          <p:spTgt spid="11272"/>
                                        </p:tgtEl>
                                        <p:attrNameLst>
                                          <p:attrName>style.visibility</p:attrName>
                                        </p:attrNameLst>
                                      </p:cBhvr>
                                      <p:to>
                                        <p:strVal val="visible"/>
                                      </p:to>
                                    </p:set>
                                    <p:animEffect transition="in" filter="blinds(horizontal)">
                                      <p:cBhvr>
                                        <p:cTn id="51" dur="500"/>
                                        <p:tgtEl>
                                          <p:spTgt spid="11272"/>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blinds(horizontal)">
                                      <p:cBhvr>
                                        <p:cTn id="56" dur="5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blinds(horizontal)">
                                      <p:cBhvr>
                                        <p:cTn id="6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4" grpId="0"/>
      <p:bldP spid="5" grpId="0" animBg="1"/>
      <p:bldP spid="9" grpId="0" animBg="1"/>
      <p:bldP spid="10" grpId="0"/>
      <p:bldP spid="13" grpId="0"/>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smtClean="0">
                <a:solidFill>
                  <a:srgbClr val="FFC000"/>
                </a:solidFill>
              </a:rPr>
              <a:t>Discussion: Problems with public Housing</a:t>
            </a:r>
          </a:p>
        </p:txBody>
      </p:sp>
      <p:sp>
        <p:nvSpPr>
          <p:cNvPr id="3" name="Content Placeholder 2"/>
          <p:cNvSpPr>
            <a:spLocks noGrp="1"/>
          </p:cNvSpPr>
          <p:nvPr>
            <p:ph idx="1"/>
          </p:nvPr>
        </p:nvSpPr>
        <p:spPr/>
        <p:txBody>
          <a:bodyPr/>
          <a:lstStyle/>
          <a:p>
            <a:pPr eaLnBrk="1" hangingPunct="1">
              <a:defRPr/>
            </a:pPr>
            <a:r>
              <a:rPr lang="en-US" sz="2800" dirty="0" smtClean="0"/>
              <a:t>What are some of the problems associated with provision of public Housing?</a:t>
            </a:r>
          </a:p>
          <a:p>
            <a:pPr lvl="1" eaLnBrk="1" hangingPunct="1">
              <a:defRPr/>
            </a:pPr>
            <a:r>
              <a:rPr lang="en-US" dirty="0" smtClean="0"/>
              <a:t>Segregation</a:t>
            </a:r>
          </a:p>
          <a:p>
            <a:pPr lvl="1" eaLnBrk="1" hangingPunct="1">
              <a:defRPr/>
            </a:pPr>
            <a:r>
              <a:rPr lang="en-US" dirty="0" smtClean="0"/>
              <a:t>Poverty concentration</a:t>
            </a:r>
          </a:p>
          <a:p>
            <a:pPr lvl="1" eaLnBrk="1" hangingPunct="1">
              <a:defRPr/>
            </a:pPr>
            <a:r>
              <a:rPr lang="en-US" dirty="0" smtClean="0"/>
              <a:t>Crimes, drugs, school dropout rate.</a:t>
            </a:r>
          </a:p>
          <a:p>
            <a:pPr eaLnBrk="1" hangingPunct="1">
              <a:defRPr/>
            </a:pPr>
            <a:r>
              <a:rPr lang="en-US" sz="2800" dirty="0" smtClean="0"/>
              <a:t>Possible solutions:</a:t>
            </a:r>
          </a:p>
          <a:p>
            <a:pPr lvl="1" eaLnBrk="1" hangingPunct="1">
              <a:defRPr/>
            </a:pPr>
            <a:r>
              <a:rPr lang="en-US" dirty="0" smtClean="0"/>
              <a:t>Demolitions and relocation programs (problems: political opposition)</a:t>
            </a:r>
          </a:p>
          <a:p>
            <a:pPr lvl="1" eaLnBrk="1" hangingPunct="1">
              <a:defRPr/>
            </a:pPr>
            <a:r>
              <a:rPr lang="en-US" dirty="0" smtClean="0"/>
              <a:t>Housing vouchers (problems: affects housing prices, spread of crime)</a:t>
            </a:r>
          </a:p>
          <a:p>
            <a:pPr lvl="1" eaLnBrk="1" hangingPunct="1">
              <a:defRPr/>
            </a:pPr>
            <a:endParaRPr lang="en-US" dirty="0" smtClean="0"/>
          </a:p>
        </p:txBody>
      </p:sp>
    </p:spTree>
    <p:extLst>
      <p:ext uri="{BB962C8B-B14F-4D97-AF65-F5344CB8AC3E}">
        <p14:creationId xmlns:p14="http://schemas.microsoft.com/office/powerpoint/2010/main" val="3835185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Location:</a:t>
            </a:r>
          </a:p>
          <a:p>
            <a:pPr lvl="1"/>
            <a:r>
              <a:rPr lang="en-US" dirty="0" smtClean="0"/>
              <a:t>neighborhoods with low median incomes, disproportionate share of minorities</a:t>
            </a:r>
          </a:p>
          <a:p>
            <a:pPr lvl="1"/>
            <a:r>
              <a:rPr lang="en-US" dirty="0" smtClean="0"/>
              <a:t>does </a:t>
            </a:r>
            <a:r>
              <a:rPr lang="en-US" dirty="0"/>
              <a:t>not offer access to public transportation or other city </a:t>
            </a:r>
            <a:r>
              <a:rPr lang="en-US" dirty="0" smtClean="0"/>
              <a:t>resources</a:t>
            </a:r>
          </a:p>
          <a:p>
            <a:pPr marL="342900" lvl="1" indent="-342900">
              <a:buClr>
                <a:schemeClr val="hlink"/>
              </a:buClr>
              <a:buSzPct val="80000"/>
              <a:buFont typeface="Wingdings" pitchFamily="2" charset="2"/>
              <a:buChar char="n"/>
            </a:pPr>
            <a:r>
              <a:rPr lang="en-US" dirty="0" smtClean="0"/>
              <a:t>Mostly female headed households</a:t>
            </a:r>
          </a:p>
          <a:p>
            <a:pPr marL="342900" lvl="1" indent="-342900">
              <a:buClr>
                <a:schemeClr val="hlink"/>
              </a:buClr>
              <a:buSzPct val="80000"/>
              <a:buFont typeface="Wingdings" pitchFamily="2" charset="2"/>
              <a:buChar char="n"/>
            </a:pPr>
            <a:r>
              <a:rPr lang="en-US" dirty="0" smtClean="0"/>
              <a:t>Poverty concentration results in</a:t>
            </a:r>
          </a:p>
          <a:p>
            <a:pPr marL="742950" lvl="2" indent="-342900">
              <a:buSzPct val="80000"/>
              <a:buFont typeface="Wingdings" pitchFamily="2" charset="2"/>
              <a:buChar char="n"/>
            </a:pPr>
            <a:r>
              <a:rPr lang="en-US" dirty="0" smtClean="0"/>
              <a:t>High school dropout rates and low student achievement</a:t>
            </a:r>
          </a:p>
          <a:p>
            <a:pPr marL="742950" lvl="2" indent="-342900">
              <a:buSzPct val="80000"/>
              <a:buFont typeface="Wingdings" pitchFamily="2" charset="2"/>
              <a:buChar char="n"/>
            </a:pPr>
            <a:r>
              <a:rPr lang="en-US" dirty="0" smtClean="0"/>
              <a:t>High crime rates</a:t>
            </a:r>
          </a:p>
          <a:p>
            <a:pPr lvl="1"/>
            <a:endParaRPr lang="en-US" dirty="0"/>
          </a:p>
        </p:txBody>
      </p:sp>
      <p:sp>
        <p:nvSpPr>
          <p:cNvPr id="3" name="Title 2"/>
          <p:cNvSpPr>
            <a:spLocks noGrp="1"/>
          </p:cNvSpPr>
          <p:nvPr>
            <p:ph type="title"/>
          </p:nvPr>
        </p:nvSpPr>
        <p:spPr/>
        <p:txBody>
          <a:bodyPr/>
          <a:lstStyle/>
          <a:p>
            <a:r>
              <a:rPr lang="en-US" dirty="0" smtClean="0">
                <a:solidFill>
                  <a:srgbClr val="FFC000"/>
                </a:solidFill>
              </a:rPr>
              <a:t>Problems with public housing</a:t>
            </a:r>
            <a:endParaRPr lang="en-US" dirty="0">
              <a:solidFill>
                <a:srgbClr val="FFC000"/>
              </a:solidFill>
            </a:endParaRPr>
          </a:p>
        </p:txBody>
      </p:sp>
    </p:spTree>
    <p:extLst>
      <p:ext uri="{BB962C8B-B14F-4D97-AF65-F5344CB8AC3E}">
        <p14:creationId xmlns:p14="http://schemas.microsoft.com/office/powerpoint/2010/main" val="9411624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C000"/>
                </a:solidFill>
              </a:rPr>
              <a:t>Problems of Public Housing</a:t>
            </a:r>
            <a:endParaRPr lang="en-US" dirty="0">
              <a:solidFill>
                <a:srgbClr val="FFC000"/>
              </a:solidFill>
            </a:endParaRPr>
          </a:p>
        </p:txBody>
      </p:sp>
      <p:sp>
        <p:nvSpPr>
          <p:cNvPr id="3" name="Content Placeholder 2"/>
          <p:cNvSpPr>
            <a:spLocks noGrp="1"/>
          </p:cNvSpPr>
          <p:nvPr>
            <p:ph idx="1"/>
          </p:nvPr>
        </p:nvSpPr>
        <p:spPr>
          <a:xfrm>
            <a:off x="228600" y="1219200"/>
            <a:ext cx="8686800" cy="5486400"/>
          </a:xfrm>
          <a:solidFill>
            <a:schemeClr val="accent1">
              <a:lumMod val="20000"/>
              <a:lumOff val="80000"/>
            </a:schemeClr>
          </a:solidFill>
        </p:spPr>
        <p:txBody>
          <a:bodyPr/>
          <a:lstStyle/>
          <a:p>
            <a:pPr>
              <a:defRPr/>
            </a:pPr>
            <a:r>
              <a:rPr lang="en-US" sz="2600" dirty="0" smtClean="0">
                <a:solidFill>
                  <a:schemeClr val="bg1"/>
                </a:solidFill>
                <a:effectLst/>
              </a:rPr>
              <a:t>“Low-income families that live in distressed, high-poverty neighborhoods face especially daunting challenges as they attempt to leave welfare, find jobs, earn an adequate living, and raise their children.  In these neighborhoods, crime and violence are common, jobs are scarce, schools are often ineffective, and young people see few opportunities for success. A growing body of social science research indicates that living in these high-poverty communities undermines the long-term life chances of families.  Historically, federally subsidized rental housing projects have intensified the concentration of poor people—especially minorities—in distressed inner-city neighborhoods.”</a:t>
            </a:r>
            <a:r>
              <a:rPr lang="en-US" sz="2400" dirty="0" smtClean="0">
                <a:solidFill>
                  <a:schemeClr val="accent6">
                    <a:lumMod val="50000"/>
                  </a:schemeClr>
                </a:solidFill>
                <a:effectLst/>
              </a:rPr>
              <a:t> </a:t>
            </a:r>
            <a:r>
              <a:rPr lang="en-US" sz="2000" dirty="0" smtClean="0">
                <a:solidFill>
                  <a:schemeClr val="accent6">
                    <a:lumMod val="50000"/>
                  </a:schemeClr>
                </a:solidFill>
                <a:effectLst/>
              </a:rPr>
              <a:t>(The Urban Institute, 2009)</a:t>
            </a:r>
            <a:endParaRPr lang="en-US" sz="2400" dirty="0" smtClean="0">
              <a:solidFill>
                <a:schemeClr val="accent6">
                  <a:lumMod val="50000"/>
                </a:schemeClr>
              </a:solidFill>
              <a:effectLst/>
            </a:endParaRPr>
          </a:p>
          <a:p>
            <a:pPr>
              <a:defRPr/>
            </a:pPr>
            <a:endParaRPr lang="en-US" sz="2600" dirty="0">
              <a:solidFill>
                <a:schemeClr val="bg1"/>
              </a:solidFill>
              <a:effectLst/>
            </a:endParaRPr>
          </a:p>
        </p:txBody>
      </p:sp>
    </p:spTree>
    <p:extLst>
      <p:ext uri="{BB962C8B-B14F-4D97-AF65-F5344CB8AC3E}">
        <p14:creationId xmlns:p14="http://schemas.microsoft.com/office/powerpoint/2010/main" val="17052266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dirty="0" smtClean="0">
                <a:solidFill>
                  <a:srgbClr val="FF9900"/>
                </a:solidFill>
              </a:rPr>
              <a:t>II. Subsidies for Private Housing</a:t>
            </a:r>
          </a:p>
        </p:txBody>
      </p:sp>
      <p:sp>
        <p:nvSpPr>
          <p:cNvPr id="32771" name="Rectangle 3"/>
          <p:cNvSpPr>
            <a:spLocks noGrp="1" noChangeArrowheads="1"/>
          </p:cNvSpPr>
          <p:nvPr>
            <p:ph type="body" idx="1"/>
          </p:nvPr>
        </p:nvSpPr>
        <p:spPr/>
        <p:txBody>
          <a:bodyPr/>
          <a:lstStyle/>
          <a:p>
            <a:pPr eaLnBrk="1" hangingPunct="1">
              <a:defRPr/>
            </a:pPr>
            <a:r>
              <a:rPr lang="en-US" sz="2800" dirty="0" smtClean="0"/>
              <a:t>The government encourages the private sector to supply low income housing through a system of subsidies</a:t>
            </a:r>
          </a:p>
          <a:p>
            <a:pPr eaLnBrk="1" hangingPunct="1">
              <a:defRPr/>
            </a:pPr>
            <a:r>
              <a:rPr lang="en-US" sz="2800" dirty="0" smtClean="0"/>
              <a:t>Features of Section 236 and Section 8-Project Based</a:t>
            </a:r>
          </a:p>
          <a:p>
            <a:pPr lvl="1" eaLnBrk="1" hangingPunct="1">
              <a:defRPr/>
            </a:pPr>
            <a:r>
              <a:rPr lang="en-US" sz="2400" dirty="0" smtClean="0"/>
              <a:t>Tenant pays 30% of income as rent (R)</a:t>
            </a:r>
          </a:p>
          <a:p>
            <a:pPr lvl="1" eaLnBrk="1" hangingPunct="1">
              <a:defRPr/>
            </a:pPr>
            <a:r>
              <a:rPr lang="en-US" sz="2400" dirty="0" smtClean="0"/>
              <a:t>Fair market rent (F) determined by cost or prevailing rent</a:t>
            </a:r>
          </a:p>
          <a:p>
            <a:pPr lvl="1" eaLnBrk="1" hangingPunct="1">
              <a:defRPr/>
            </a:pPr>
            <a:r>
              <a:rPr lang="en-US" sz="2400" dirty="0" smtClean="0"/>
              <a:t>Government pays owner subsidy: S = F - R</a:t>
            </a:r>
          </a:p>
          <a:p>
            <a:pPr lvl="1" eaLnBrk="1" hangingPunct="1">
              <a:defRPr/>
            </a:pPr>
            <a:r>
              <a:rPr lang="en-US" sz="2400" dirty="0" smtClean="0"/>
              <a:t>Example: Income = $800;  F = $500;  S = $500 - $240 = $260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blinds(horizontal)">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blinds(horizontal)">
                                      <p:cBhvr>
                                        <p:cTn id="12" dur="500"/>
                                        <p:tgtEl>
                                          <p:spTgt spid="32771">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animEffect transition="in" filter="blinds(horizontal)">
                                      <p:cBhvr>
                                        <p:cTn id="15" dur="500"/>
                                        <p:tgtEl>
                                          <p:spTgt spid="32771">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2771">
                                            <p:txEl>
                                              <p:pRg st="3" end="3"/>
                                            </p:txEl>
                                          </p:spTgt>
                                        </p:tgtEl>
                                        <p:attrNameLst>
                                          <p:attrName>style.visibility</p:attrName>
                                        </p:attrNameLst>
                                      </p:cBhvr>
                                      <p:to>
                                        <p:strVal val="visible"/>
                                      </p:to>
                                    </p:set>
                                    <p:animEffect transition="in" filter="blinds(horizontal)">
                                      <p:cBhvr>
                                        <p:cTn id="18" dur="500"/>
                                        <p:tgtEl>
                                          <p:spTgt spid="32771">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2771">
                                            <p:txEl>
                                              <p:pRg st="4" end="4"/>
                                            </p:txEl>
                                          </p:spTgt>
                                        </p:tgtEl>
                                        <p:attrNameLst>
                                          <p:attrName>style.visibility</p:attrName>
                                        </p:attrNameLst>
                                      </p:cBhvr>
                                      <p:to>
                                        <p:strVal val="visible"/>
                                      </p:to>
                                    </p:set>
                                    <p:animEffect transition="in" filter="blinds(horizontal)">
                                      <p:cBhvr>
                                        <p:cTn id="21" dur="500"/>
                                        <p:tgtEl>
                                          <p:spTgt spid="32771">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2771">
                                            <p:txEl>
                                              <p:pRg st="5" end="5"/>
                                            </p:txEl>
                                          </p:spTgt>
                                        </p:tgtEl>
                                        <p:attrNameLst>
                                          <p:attrName>style.visibility</p:attrName>
                                        </p:attrNameLst>
                                      </p:cBhvr>
                                      <p:to>
                                        <p:strVal val="visible"/>
                                      </p:to>
                                    </p:set>
                                    <p:animEffect transition="in" filter="blinds(horizontal)">
                                      <p:cBhvr>
                                        <p:cTn id="24" dur="5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274638"/>
            <a:ext cx="8229600" cy="1143000"/>
          </a:xfrm>
        </p:spPr>
        <p:txBody>
          <a:bodyPr/>
          <a:lstStyle/>
          <a:p>
            <a:pPr eaLnBrk="1" hangingPunct="1">
              <a:defRPr/>
            </a:pPr>
            <a:r>
              <a:rPr lang="en-US" sz="4000" dirty="0" smtClean="0">
                <a:solidFill>
                  <a:srgbClr val="FF9900"/>
                </a:solidFill>
              </a:rPr>
              <a:t>	Low Income Housing Tax Credit</a:t>
            </a:r>
          </a:p>
        </p:txBody>
      </p:sp>
      <p:sp>
        <p:nvSpPr>
          <p:cNvPr id="33795" name="Rectangle 3"/>
          <p:cNvSpPr>
            <a:spLocks noGrp="1" noChangeArrowheads="1"/>
          </p:cNvSpPr>
          <p:nvPr>
            <p:ph type="body" idx="1"/>
          </p:nvPr>
        </p:nvSpPr>
        <p:spPr/>
        <p:txBody>
          <a:bodyPr/>
          <a:lstStyle/>
          <a:p>
            <a:pPr eaLnBrk="1" hangingPunct="1">
              <a:defRPr/>
            </a:pPr>
            <a:r>
              <a:rPr lang="en-US" sz="2800" dirty="0" smtClean="0"/>
              <a:t>Tax credits create incentives for investments in affordable housing </a:t>
            </a:r>
          </a:p>
          <a:p>
            <a:pPr eaLnBrk="1" hangingPunct="1">
              <a:defRPr/>
            </a:pPr>
            <a:r>
              <a:rPr lang="en-US" sz="2800" dirty="0" smtClean="0"/>
              <a:t>Set-asides: fraction of dwellings restricted</a:t>
            </a:r>
          </a:p>
          <a:p>
            <a:pPr lvl="1" eaLnBrk="1" hangingPunct="1">
              <a:defRPr/>
            </a:pPr>
            <a:r>
              <a:rPr lang="en-US" sz="2400" dirty="0" smtClean="0"/>
              <a:t>Rent restricted: maximum rent (30% of qualifying income)</a:t>
            </a:r>
          </a:p>
          <a:p>
            <a:pPr lvl="1" eaLnBrk="1" hangingPunct="1">
              <a:defRPr/>
            </a:pPr>
            <a:r>
              <a:rPr lang="en-US" sz="2400" dirty="0" smtClean="0"/>
              <a:t>Occupant restricted: maximum income</a:t>
            </a:r>
          </a:p>
          <a:p>
            <a:pPr lvl="1" eaLnBrk="1" hangingPunct="1">
              <a:defRPr/>
            </a:pPr>
            <a:r>
              <a:rPr lang="en-US" sz="2400" dirty="0" smtClean="0"/>
              <a:t>20/50 test: at least 20% of dwellings occupied by households with income no greater than 50% of median area income</a:t>
            </a:r>
          </a:p>
          <a:p>
            <a:pPr lvl="1" eaLnBrk="1" hangingPunct="1">
              <a:defRPr/>
            </a:pPr>
            <a:r>
              <a:rPr lang="en-US" sz="2400" dirty="0" smtClean="0"/>
              <a:t>40/60 test: at least 40% of dwellings; 60% of median income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sz="4000" dirty="0" smtClean="0">
                <a:solidFill>
                  <a:srgbClr val="FF9900"/>
                </a:solidFill>
              </a:rPr>
              <a:t>Effects of Subsidy on Housing Stock</a:t>
            </a:r>
          </a:p>
        </p:txBody>
      </p:sp>
      <p:sp>
        <p:nvSpPr>
          <p:cNvPr id="34819" name="Rectangle 3"/>
          <p:cNvSpPr>
            <a:spLocks noGrp="1" noChangeArrowheads="1"/>
          </p:cNvSpPr>
          <p:nvPr>
            <p:ph type="body" idx="1"/>
          </p:nvPr>
        </p:nvSpPr>
        <p:spPr>
          <a:xfrm>
            <a:off x="457200" y="1600200"/>
            <a:ext cx="4191000" cy="4495800"/>
          </a:xfrm>
        </p:spPr>
        <p:txBody>
          <a:bodyPr/>
          <a:lstStyle/>
          <a:p>
            <a:pPr eaLnBrk="1" hangingPunct="1">
              <a:lnSpc>
                <a:spcPct val="90000"/>
              </a:lnSpc>
              <a:defRPr/>
            </a:pPr>
            <a:r>
              <a:rPr lang="en-US" sz="2400" dirty="0" smtClean="0"/>
              <a:t>Displacement effects: Effects on unsubsidized housing</a:t>
            </a:r>
          </a:p>
          <a:p>
            <a:pPr lvl="1" eaLnBrk="1" hangingPunct="1">
              <a:lnSpc>
                <a:spcPct val="90000"/>
              </a:lnSpc>
              <a:defRPr/>
            </a:pPr>
            <a:r>
              <a:rPr lang="en-US" sz="2000" dirty="0" smtClean="0"/>
              <a:t>If subsidies generate 100 new housing units, demand for unsubsidized dwellings decreases by 100</a:t>
            </a:r>
          </a:p>
          <a:p>
            <a:pPr lvl="1" eaLnBrk="1" hangingPunct="1">
              <a:lnSpc>
                <a:spcPct val="90000"/>
              </a:lnSpc>
              <a:defRPr/>
            </a:pPr>
            <a:r>
              <a:rPr lang="en-US" sz="2000" dirty="0" smtClean="0"/>
              <a:t>Leftward shift of the demand curve</a:t>
            </a:r>
          </a:p>
          <a:p>
            <a:pPr lvl="1" eaLnBrk="1" hangingPunct="1">
              <a:lnSpc>
                <a:spcPct val="90000"/>
              </a:lnSpc>
              <a:defRPr/>
            </a:pPr>
            <a:r>
              <a:rPr lang="en-US" sz="2000" dirty="0" smtClean="0"/>
              <a:t> decreases price and equilibrium quantity of unsubsidized dwellings (300 to 220)</a:t>
            </a:r>
          </a:p>
        </p:txBody>
      </p:sp>
      <p:pic>
        <p:nvPicPr>
          <p:cNvPr id="16388" name="Picture 4" descr="14_03"/>
          <p:cNvPicPr>
            <a:picLocks noChangeAspect="1" noChangeArrowheads="1"/>
          </p:cNvPicPr>
          <p:nvPr/>
        </p:nvPicPr>
        <p:blipFill>
          <a:blip r:embed="rId2" cstate="print"/>
          <a:srcRect/>
          <a:stretch>
            <a:fillRect/>
          </a:stretch>
        </p:blipFill>
        <p:spPr bwMode="auto">
          <a:xfrm>
            <a:off x="4724400" y="1600200"/>
            <a:ext cx="3789363" cy="4994275"/>
          </a:xfrm>
          <a:prstGeom prst="rect">
            <a:avLst/>
          </a:prstGeom>
          <a:noFill/>
          <a:ln w="9525">
            <a:noFill/>
            <a:miter lim="800000"/>
            <a:headEnd/>
            <a:tailEnd/>
          </a:ln>
        </p:spPr>
      </p:pic>
      <p:sp>
        <p:nvSpPr>
          <p:cNvPr id="16389" name="AutoShape 5"/>
          <p:cNvSpPr>
            <a:spLocks noChangeArrowheads="1"/>
          </p:cNvSpPr>
          <p:nvPr/>
        </p:nvSpPr>
        <p:spPr bwMode="auto">
          <a:xfrm>
            <a:off x="6629400" y="3429000"/>
            <a:ext cx="747713" cy="180975"/>
          </a:xfrm>
          <a:prstGeom prst="leftArrow">
            <a:avLst>
              <a:gd name="adj1" fmla="val 50000"/>
              <a:gd name="adj2" fmla="val 103290"/>
            </a:avLst>
          </a:prstGeom>
          <a:solidFill>
            <a:srgbClr val="990000"/>
          </a:solidFill>
          <a:ln w="9525">
            <a:solidFill>
              <a:schemeClr val="tx1"/>
            </a:solidFill>
            <a:miter lim="800000"/>
            <a:headEnd/>
            <a:tailEnd/>
          </a:ln>
        </p:spPr>
        <p:txBody>
          <a:bodyPr wrap="none" anchor="ctr"/>
          <a:lstStyle/>
          <a:p>
            <a:pPr algn="ctr"/>
            <a:endParaRPr lang="en-US">
              <a:solidFill>
                <a:srgbClr val="99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en-US" dirty="0" smtClean="0">
                <a:solidFill>
                  <a:srgbClr val="FF9900"/>
                </a:solidFill>
              </a:rPr>
              <a:t>III. Housing Vouchers</a:t>
            </a:r>
          </a:p>
        </p:txBody>
      </p:sp>
      <p:sp>
        <p:nvSpPr>
          <p:cNvPr id="36867" name="Rectangle 3"/>
          <p:cNvSpPr>
            <a:spLocks noGrp="1" noChangeArrowheads="1"/>
          </p:cNvSpPr>
          <p:nvPr>
            <p:ph type="body" idx="1"/>
          </p:nvPr>
        </p:nvSpPr>
        <p:spPr/>
        <p:txBody>
          <a:bodyPr/>
          <a:lstStyle/>
          <a:p>
            <a:pPr eaLnBrk="1" hangingPunct="1">
              <a:defRPr/>
            </a:pPr>
            <a:r>
              <a:rPr lang="en-US" dirty="0" smtClean="0"/>
              <a:t>Demand side policy that , like food stamps, allows recipients to choose</a:t>
            </a:r>
          </a:p>
          <a:p>
            <a:pPr eaLnBrk="1" hangingPunct="1">
              <a:defRPr/>
            </a:pPr>
            <a:r>
              <a:rPr lang="en-US" dirty="0" smtClean="0"/>
              <a:t>Recipient must occupy dwelling meeting minimum standard</a:t>
            </a:r>
          </a:p>
          <a:p>
            <a:pPr eaLnBrk="1" hangingPunct="1">
              <a:defRPr/>
            </a:pPr>
            <a:r>
              <a:rPr lang="en-US" dirty="0" smtClean="0"/>
              <a:t>Face value = Fair market rent - 0.30 • Income</a:t>
            </a:r>
          </a:p>
          <a:p>
            <a:pPr eaLnBrk="1" hangingPunct="1">
              <a:defRPr/>
            </a:pPr>
            <a:r>
              <a:rPr lang="en-US" dirty="0" smtClean="0"/>
              <a:t>Fair market rent = 45th percentile of rent in metropolitan area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304800"/>
            <a:ext cx="8229600" cy="1143000"/>
          </a:xfrm>
        </p:spPr>
        <p:txBody>
          <a:bodyPr/>
          <a:lstStyle/>
          <a:p>
            <a:pPr eaLnBrk="1" hangingPunct="1">
              <a:defRPr/>
            </a:pPr>
            <a:r>
              <a:rPr lang="en-US" sz="4000" smtClean="0">
                <a:solidFill>
                  <a:srgbClr val="FF9900"/>
                </a:solidFill>
              </a:rPr>
              <a:t>Vouchers and Consumer Welfare </a:t>
            </a:r>
          </a:p>
        </p:txBody>
      </p:sp>
      <p:sp>
        <p:nvSpPr>
          <p:cNvPr id="37891" name="Rectangle 3"/>
          <p:cNvSpPr>
            <a:spLocks noGrp="1" noChangeArrowheads="1"/>
          </p:cNvSpPr>
          <p:nvPr>
            <p:ph type="body" idx="1"/>
          </p:nvPr>
        </p:nvSpPr>
        <p:spPr>
          <a:xfrm>
            <a:off x="457200" y="1676400"/>
            <a:ext cx="4114800" cy="4800600"/>
          </a:xfrm>
          <a:solidFill>
            <a:schemeClr val="tx2"/>
          </a:solidFill>
        </p:spPr>
        <p:txBody>
          <a:bodyPr/>
          <a:lstStyle/>
          <a:p>
            <a:pPr eaLnBrk="1" hangingPunct="1">
              <a:lnSpc>
                <a:spcPct val="90000"/>
              </a:lnSpc>
              <a:defRPr/>
            </a:pPr>
            <a:r>
              <a:rPr lang="en-US" sz="2800" smtClean="0">
                <a:solidFill>
                  <a:srgbClr val="000000"/>
                </a:solidFill>
                <a:effectLst>
                  <a:outerShdw blurRad="38100" dist="38100" dir="2700000" algn="tl">
                    <a:srgbClr val="FFFFFF"/>
                  </a:outerShdw>
                </a:effectLst>
              </a:rPr>
              <a:t>How will a voucher of $300 change the budget line?</a:t>
            </a:r>
          </a:p>
          <a:p>
            <a:pPr eaLnBrk="1" hangingPunct="1">
              <a:lnSpc>
                <a:spcPct val="90000"/>
              </a:lnSpc>
              <a:defRPr/>
            </a:pPr>
            <a:r>
              <a:rPr lang="en-US" sz="2800" smtClean="0">
                <a:solidFill>
                  <a:srgbClr val="000000"/>
                </a:solidFill>
                <a:effectLst>
                  <a:outerShdw blurRad="38100" dist="38100" dir="2700000" algn="tl">
                    <a:srgbClr val="FFFFFF"/>
                  </a:outerShdw>
                </a:effectLst>
              </a:rPr>
              <a:t>The consumer can choose H=300 and spend $800 on all other goods</a:t>
            </a:r>
          </a:p>
          <a:p>
            <a:pPr eaLnBrk="1" hangingPunct="1">
              <a:lnSpc>
                <a:spcPct val="90000"/>
              </a:lnSpc>
              <a:defRPr/>
            </a:pPr>
            <a:r>
              <a:rPr lang="en-US" sz="2800" smtClean="0">
                <a:solidFill>
                  <a:srgbClr val="000000"/>
                </a:solidFill>
                <a:effectLst>
                  <a:outerShdw blurRad="38100" dist="38100" dir="2700000" algn="tl">
                    <a:srgbClr val="FFFFFF"/>
                  </a:outerShdw>
                </a:effectLst>
              </a:rPr>
              <a:t>Any H&lt;300, will give him a maximum of $800 to spend on all other goods</a:t>
            </a:r>
          </a:p>
        </p:txBody>
      </p:sp>
      <p:sp>
        <p:nvSpPr>
          <p:cNvPr id="17412" name="Rectangle 4"/>
          <p:cNvSpPr>
            <a:spLocks noChangeArrowheads="1"/>
          </p:cNvSpPr>
          <p:nvPr/>
        </p:nvSpPr>
        <p:spPr bwMode="auto">
          <a:xfrm>
            <a:off x="4724400" y="1676400"/>
            <a:ext cx="4267200" cy="4800600"/>
          </a:xfrm>
          <a:prstGeom prst="rect">
            <a:avLst/>
          </a:prstGeom>
          <a:solidFill>
            <a:schemeClr val="accent1">
              <a:lumMod val="40000"/>
              <a:lumOff val="60000"/>
            </a:schemeClr>
          </a:solidFill>
          <a:ln w="28575">
            <a:solidFill>
              <a:schemeClr val="folHlink"/>
            </a:solidFill>
            <a:miter lim="800000"/>
            <a:headEnd/>
            <a:tailEnd/>
          </a:ln>
        </p:spPr>
        <p:txBody>
          <a:bodyPr wrap="none" anchor="ctr"/>
          <a:lstStyle/>
          <a:p>
            <a:pPr>
              <a:defRPr/>
            </a:pPr>
            <a:endParaRPr lang="en-US"/>
          </a:p>
        </p:txBody>
      </p:sp>
      <p:sp>
        <p:nvSpPr>
          <p:cNvPr id="19461" name="Line 5"/>
          <p:cNvSpPr>
            <a:spLocks noChangeShapeType="1"/>
          </p:cNvSpPr>
          <p:nvPr/>
        </p:nvSpPr>
        <p:spPr bwMode="auto">
          <a:xfrm flipV="1">
            <a:off x="5334000" y="2133600"/>
            <a:ext cx="0" cy="3657600"/>
          </a:xfrm>
          <a:prstGeom prst="line">
            <a:avLst/>
          </a:prstGeom>
          <a:noFill/>
          <a:ln w="9525">
            <a:solidFill>
              <a:srgbClr val="000000"/>
            </a:solidFill>
            <a:round/>
            <a:headEnd/>
            <a:tailEnd type="triangle" w="med" len="med"/>
          </a:ln>
        </p:spPr>
        <p:txBody>
          <a:bodyPr/>
          <a:lstStyle/>
          <a:p>
            <a:endParaRPr lang="en-US"/>
          </a:p>
        </p:txBody>
      </p:sp>
      <p:sp>
        <p:nvSpPr>
          <p:cNvPr id="19462" name="Line 6"/>
          <p:cNvSpPr>
            <a:spLocks noChangeShapeType="1"/>
          </p:cNvSpPr>
          <p:nvPr/>
        </p:nvSpPr>
        <p:spPr bwMode="auto">
          <a:xfrm>
            <a:off x="5105400" y="5638800"/>
            <a:ext cx="3810000" cy="0"/>
          </a:xfrm>
          <a:prstGeom prst="line">
            <a:avLst/>
          </a:prstGeom>
          <a:noFill/>
          <a:ln w="9525">
            <a:solidFill>
              <a:srgbClr val="000000"/>
            </a:solidFill>
            <a:round/>
            <a:headEnd/>
            <a:tailEnd type="triangle" w="med" len="med"/>
          </a:ln>
        </p:spPr>
        <p:txBody>
          <a:bodyPr/>
          <a:lstStyle/>
          <a:p>
            <a:endParaRPr lang="en-US"/>
          </a:p>
        </p:txBody>
      </p:sp>
      <p:sp>
        <p:nvSpPr>
          <p:cNvPr id="19463" name="Line 7"/>
          <p:cNvSpPr>
            <a:spLocks noChangeShapeType="1"/>
          </p:cNvSpPr>
          <p:nvPr/>
        </p:nvSpPr>
        <p:spPr bwMode="auto">
          <a:xfrm>
            <a:off x="5334000" y="3048000"/>
            <a:ext cx="2590800" cy="2590800"/>
          </a:xfrm>
          <a:prstGeom prst="line">
            <a:avLst/>
          </a:prstGeom>
          <a:noFill/>
          <a:ln w="28575">
            <a:solidFill>
              <a:srgbClr val="000000"/>
            </a:solidFill>
            <a:round/>
            <a:headEnd/>
            <a:tailEnd/>
          </a:ln>
        </p:spPr>
        <p:txBody>
          <a:bodyPr/>
          <a:lstStyle/>
          <a:p>
            <a:endParaRPr lang="en-US"/>
          </a:p>
        </p:txBody>
      </p:sp>
      <p:sp>
        <p:nvSpPr>
          <p:cNvPr id="19464" name="Text Box 9"/>
          <p:cNvSpPr txBox="1">
            <a:spLocks noChangeArrowheads="1"/>
          </p:cNvSpPr>
          <p:nvPr/>
        </p:nvSpPr>
        <p:spPr bwMode="auto">
          <a:xfrm>
            <a:off x="5913438" y="5988050"/>
            <a:ext cx="1630362" cy="304800"/>
          </a:xfrm>
          <a:prstGeom prst="rect">
            <a:avLst/>
          </a:prstGeom>
          <a:noFill/>
          <a:ln w="9525">
            <a:noFill/>
            <a:miter lim="800000"/>
            <a:headEnd/>
            <a:tailEnd/>
          </a:ln>
        </p:spPr>
        <p:txBody>
          <a:bodyPr wrap="none">
            <a:spAutoFit/>
          </a:bodyPr>
          <a:lstStyle/>
          <a:p>
            <a:r>
              <a:rPr lang="en-US" sz="1400">
                <a:solidFill>
                  <a:srgbClr val="990000"/>
                </a:solidFill>
              </a:rPr>
              <a:t>Quality of Housing</a:t>
            </a:r>
          </a:p>
        </p:txBody>
      </p:sp>
      <p:sp>
        <p:nvSpPr>
          <p:cNvPr id="19465" name="Text Box 10"/>
          <p:cNvSpPr txBox="1">
            <a:spLocks noChangeArrowheads="1"/>
          </p:cNvSpPr>
          <p:nvPr/>
        </p:nvSpPr>
        <p:spPr bwMode="auto">
          <a:xfrm rot="-5400000">
            <a:off x="4093368" y="2459832"/>
            <a:ext cx="1414463" cy="304800"/>
          </a:xfrm>
          <a:prstGeom prst="rect">
            <a:avLst/>
          </a:prstGeom>
          <a:noFill/>
          <a:ln w="9525">
            <a:noFill/>
            <a:miter lim="800000"/>
            <a:headEnd/>
            <a:tailEnd/>
          </a:ln>
        </p:spPr>
        <p:txBody>
          <a:bodyPr wrap="none">
            <a:spAutoFit/>
          </a:bodyPr>
          <a:lstStyle/>
          <a:p>
            <a:r>
              <a:rPr lang="en-US" sz="1400">
                <a:solidFill>
                  <a:srgbClr val="990000"/>
                </a:solidFill>
              </a:rPr>
              <a:t>All Other Goods</a:t>
            </a:r>
          </a:p>
        </p:txBody>
      </p:sp>
      <p:sp>
        <p:nvSpPr>
          <p:cNvPr id="19466" name="Text Box 12"/>
          <p:cNvSpPr txBox="1">
            <a:spLocks noChangeArrowheads="1"/>
          </p:cNvSpPr>
          <p:nvPr/>
        </p:nvSpPr>
        <p:spPr bwMode="auto">
          <a:xfrm>
            <a:off x="4876800" y="2819400"/>
            <a:ext cx="474663" cy="304800"/>
          </a:xfrm>
          <a:prstGeom prst="rect">
            <a:avLst/>
          </a:prstGeom>
          <a:noFill/>
          <a:ln w="9525">
            <a:noFill/>
            <a:miter lim="800000"/>
            <a:headEnd/>
            <a:tailEnd/>
          </a:ln>
        </p:spPr>
        <p:txBody>
          <a:bodyPr wrap="none">
            <a:spAutoFit/>
          </a:bodyPr>
          <a:lstStyle/>
          <a:p>
            <a:r>
              <a:rPr lang="en-US" sz="1400"/>
              <a:t>800</a:t>
            </a:r>
          </a:p>
        </p:txBody>
      </p:sp>
      <p:sp>
        <p:nvSpPr>
          <p:cNvPr id="19467" name="Text Box 14"/>
          <p:cNvSpPr txBox="1">
            <a:spLocks noChangeArrowheads="1"/>
          </p:cNvSpPr>
          <p:nvPr/>
        </p:nvSpPr>
        <p:spPr bwMode="auto">
          <a:xfrm>
            <a:off x="7678738" y="5638800"/>
            <a:ext cx="474662" cy="304800"/>
          </a:xfrm>
          <a:prstGeom prst="rect">
            <a:avLst/>
          </a:prstGeom>
          <a:noFill/>
          <a:ln w="9525">
            <a:noFill/>
            <a:miter lim="800000"/>
            <a:headEnd/>
            <a:tailEnd/>
          </a:ln>
        </p:spPr>
        <p:txBody>
          <a:bodyPr wrap="none">
            <a:spAutoFit/>
          </a:bodyPr>
          <a:lstStyle/>
          <a:p>
            <a:r>
              <a:rPr lang="en-US" sz="1400"/>
              <a:t>800</a:t>
            </a:r>
          </a:p>
        </p:txBody>
      </p:sp>
      <p:sp>
        <p:nvSpPr>
          <p:cNvPr id="19468" name="Line 15"/>
          <p:cNvSpPr>
            <a:spLocks noChangeShapeType="1"/>
          </p:cNvSpPr>
          <p:nvPr/>
        </p:nvSpPr>
        <p:spPr bwMode="auto">
          <a:xfrm>
            <a:off x="6248400" y="3962400"/>
            <a:ext cx="0" cy="1676400"/>
          </a:xfrm>
          <a:prstGeom prst="line">
            <a:avLst/>
          </a:prstGeom>
          <a:noFill/>
          <a:ln w="9525">
            <a:solidFill>
              <a:srgbClr val="333399"/>
            </a:solidFill>
            <a:prstDash val="dash"/>
            <a:round/>
            <a:headEnd/>
            <a:tailEnd/>
          </a:ln>
        </p:spPr>
        <p:txBody>
          <a:bodyPr/>
          <a:lstStyle/>
          <a:p>
            <a:endParaRPr lang="en-US"/>
          </a:p>
        </p:txBody>
      </p:sp>
      <p:sp>
        <p:nvSpPr>
          <p:cNvPr id="19469" name="Line 16"/>
          <p:cNvSpPr>
            <a:spLocks noChangeShapeType="1"/>
          </p:cNvSpPr>
          <p:nvPr/>
        </p:nvSpPr>
        <p:spPr bwMode="auto">
          <a:xfrm flipH="1">
            <a:off x="5351463" y="3962400"/>
            <a:ext cx="914400" cy="0"/>
          </a:xfrm>
          <a:prstGeom prst="line">
            <a:avLst/>
          </a:prstGeom>
          <a:noFill/>
          <a:ln w="9525">
            <a:solidFill>
              <a:srgbClr val="333399"/>
            </a:solidFill>
            <a:prstDash val="dash"/>
            <a:round/>
            <a:headEnd/>
            <a:tailEnd/>
          </a:ln>
        </p:spPr>
        <p:txBody>
          <a:bodyPr/>
          <a:lstStyle/>
          <a:p>
            <a:endParaRPr lang="en-US"/>
          </a:p>
        </p:txBody>
      </p:sp>
      <p:sp>
        <p:nvSpPr>
          <p:cNvPr id="19470" name="Text Box 17"/>
          <p:cNvSpPr txBox="1">
            <a:spLocks noChangeArrowheads="1"/>
          </p:cNvSpPr>
          <p:nvPr/>
        </p:nvSpPr>
        <p:spPr bwMode="auto">
          <a:xfrm>
            <a:off x="6248400" y="3733800"/>
            <a:ext cx="238125" cy="304800"/>
          </a:xfrm>
          <a:prstGeom prst="rect">
            <a:avLst/>
          </a:prstGeom>
          <a:noFill/>
          <a:ln w="9525">
            <a:noFill/>
            <a:miter lim="800000"/>
            <a:headEnd/>
            <a:tailEnd/>
          </a:ln>
        </p:spPr>
        <p:txBody>
          <a:bodyPr wrap="none">
            <a:spAutoFit/>
          </a:bodyPr>
          <a:lstStyle/>
          <a:p>
            <a:r>
              <a:rPr lang="en-US" sz="1400" b="1">
                <a:solidFill>
                  <a:srgbClr val="FF9900"/>
                </a:solidFill>
              </a:rPr>
              <a:t>i</a:t>
            </a:r>
          </a:p>
        </p:txBody>
      </p:sp>
      <p:sp>
        <p:nvSpPr>
          <p:cNvPr id="19471" name="Text Box 18"/>
          <p:cNvSpPr txBox="1">
            <a:spLocks noChangeArrowheads="1"/>
          </p:cNvSpPr>
          <p:nvPr/>
        </p:nvSpPr>
        <p:spPr bwMode="auto">
          <a:xfrm>
            <a:off x="6002338" y="5638800"/>
            <a:ext cx="474662" cy="304800"/>
          </a:xfrm>
          <a:prstGeom prst="rect">
            <a:avLst/>
          </a:prstGeom>
          <a:noFill/>
          <a:ln w="9525">
            <a:noFill/>
            <a:miter lim="800000"/>
            <a:headEnd/>
            <a:tailEnd/>
          </a:ln>
        </p:spPr>
        <p:txBody>
          <a:bodyPr wrap="none">
            <a:spAutoFit/>
          </a:bodyPr>
          <a:lstStyle/>
          <a:p>
            <a:r>
              <a:rPr lang="en-US" sz="1400"/>
              <a:t>300</a:t>
            </a:r>
          </a:p>
        </p:txBody>
      </p:sp>
      <p:sp>
        <p:nvSpPr>
          <p:cNvPr id="19472" name="Text Box 19"/>
          <p:cNvSpPr txBox="1">
            <a:spLocks noChangeArrowheads="1"/>
          </p:cNvSpPr>
          <p:nvPr/>
        </p:nvSpPr>
        <p:spPr bwMode="auto">
          <a:xfrm>
            <a:off x="4876800" y="3810000"/>
            <a:ext cx="474663" cy="304800"/>
          </a:xfrm>
          <a:prstGeom prst="rect">
            <a:avLst/>
          </a:prstGeom>
          <a:noFill/>
          <a:ln w="9525">
            <a:noFill/>
            <a:miter lim="800000"/>
            <a:headEnd/>
            <a:tailEnd/>
          </a:ln>
        </p:spPr>
        <p:txBody>
          <a:bodyPr wrap="none">
            <a:spAutoFit/>
          </a:bodyPr>
          <a:lstStyle/>
          <a:p>
            <a:r>
              <a:rPr lang="en-US" sz="1400"/>
              <a:t>500</a:t>
            </a:r>
          </a:p>
        </p:txBody>
      </p:sp>
      <p:sp>
        <p:nvSpPr>
          <p:cNvPr id="37908" name="Oval 20"/>
          <p:cNvSpPr>
            <a:spLocks noChangeArrowheads="1"/>
          </p:cNvSpPr>
          <p:nvPr/>
        </p:nvSpPr>
        <p:spPr bwMode="auto">
          <a:xfrm>
            <a:off x="6172200" y="3048000"/>
            <a:ext cx="76200" cy="76200"/>
          </a:xfrm>
          <a:prstGeom prst="ellipse">
            <a:avLst/>
          </a:prstGeom>
          <a:solidFill>
            <a:srgbClr val="FF9900"/>
          </a:solidFill>
          <a:ln w="9525">
            <a:noFill/>
            <a:round/>
            <a:headEnd/>
            <a:tailEnd/>
          </a:ln>
        </p:spPr>
        <p:txBody>
          <a:bodyPr wrap="none" anchor="ctr"/>
          <a:lstStyle/>
          <a:p>
            <a:endParaRPr lang="en-US"/>
          </a:p>
        </p:txBody>
      </p:sp>
      <p:sp>
        <p:nvSpPr>
          <p:cNvPr id="37910" name="Line 22"/>
          <p:cNvSpPr>
            <a:spLocks noChangeShapeType="1"/>
          </p:cNvSpPr>
          <p:nvPr/>
        </p:nvSpPr>
        <p:spPr bwMode="auto">
          <a:xfrm>
            <a:off x="6248400" y="3048000"/>
            <a:ext cx="0" cy="838200"/>
          </a:xfrm>
          <a:prstGeom prst="line">
            <a:avLst/>
          </a:prstGeom>
          <a:noFill/>
          <a:ln w="9525">
            <a:solidFill>
              <a:srgbClr val="333399"/>
            </a:solidFill>
            <a:prstDash val="dash"/>
            <a:round/>
            <a:headEnd/>
            <a:tailEnd/>
          </a:ln>
        </p:spPr>
        <p:txBody>
          <a:bodyPr/>
          <a:lstStyle/>
          <a:p>
            <a:endParaRPr lang="en-US"/>
          </a:p>
        </p:txBody>
      </p:sp>
      <p:sp>
        <p:nvSpPr>
          <p:cNvPr id="37911" name="Line 23"/>
          <p:cNvSpPr>
            <a:spLocks noChangeShapeType="1"/>
          </p:cNvSpPr>
          <p:nvPr/>
        </p:nvSpPr>
        <p:spPr bwMode="auto">
          <a:xfrm flipH="1" flipV="1">
            <a:off x="5334000" y="3048000"/>
            <a:ext cx="914400" cy="0"/>
          </a:xfrm>
          <a:prstGeom prst="line">
            <a:avLst/>
          </a:prstGeom>
          <a:noFill/>
          <a:ln w="9525">
            <a:solidFill>
              <a:srgbClr val="333399"/>
            </a:solidFill>
            <a:prstDash val="dash"/>
            <a:round/>
            <a:headEnd/>
            <a:tailEnd/>
          </a:ln>
        </p:spPr>
        <p:txBody>
          <a:bodyPr/>
          <a:lstStyle/>
          <a:p>
            <a:endParaRPr lang="en-US"/>
          </a:p>
        </p:txBody>
      </p:sp>
      <p:sp>
        <p:nvSpPr>
          <p:cNvPr id="37914" name="Line 26"/>
          <p:cNvSpPr>
            <a:spLocks noChangeShapeType="1"/>
          </p:cNvSpPr>
          <p:nvPr/>
        </p:nvSpPr>
        <p:spPr bwMode="auto">
          <a:xfrm>
            <a:off x="5334000" y="3048000"/>
            <a:ext cx="914400" cy="0"/>
          </a:xfrm>
          <a:prstGeom prst="line">
            <a:avLst/>
          </a:prstGeom>
          <a:noFill/>
          <a:ln w="28575">
            <a:solidFill>
              <a:srgbClr val="FF6600"/>
            </a:solidFill>
            <a:round/>
            <a:headEnd/>
            <a:tailEnd/>
          </a:ln>
        </p:spPr>
        <p:txBody>
          <a:bodyPr/>
          <a:lstStyle/>
          <a:p>
            <a:endParaRPr lang="en-US"/>
          </a:p>
        </p:txBody>
      </p:sp>
      <p:sp>
        <p:nvSpPr>
          <p:cNvPr id="37915" name="Line 27"/>
          <p:cNvSpPr>
            <a:spLocks noChangeShapeType="1"/>
          </p:cNvSpPr>
          <p:nvPr/>
        </p:nvSpPr>
        <p:spPr bwMode="auto">
          <a:xfrm>
            <a:off x="6248400" y="3048000"/>
            <a:ext cx="2590800" cy="2590800"/>
          </a:xfrm>
          <a:prstGeom prst="line">
            <a:avLst/>
          </a:prstGeom>
          <a:noFill/>
          <a:ln w="28575">
            <a:solidFill>
              <a:srgbClr val="FF66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1">
                                            <p:bg/>
                                          </p:spTgt>
                                        </p:tgtEl>
                                        <p:attrNameLst>
                                          <p:attrName>style.visibility</p:attrName>
                                        </p:attrNameLst>
                                      </p:cBhvr>
                                      <p:to>
                                        <p:strVal val="visible"/>
                                      </p:to>
                                    </p:set>
                                    <p:animEffect transition="in" filter="blinds(horizontal)">
                                      <p:cBhvr>
                                        <p:cTn id="7" dur="500"/>
                                        <p:tgtEl>
                                          <p:spTgt spid="37891">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Effect transition="in" filter="blinds(horizontal)">
                                      <p:cBhvr>
                                        <p:cTn id="12" dur="500"/>
                                        <p:tgtEl>
                                          <p:spTgt spid="3789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Effect transition="in" filter="blinds(horizontal)">
                                      <p:cBhvr>
                                        <p:cTn id="17" dur="500"/>
                                        <p:tgtEl>
                                          <p:spTgt spid="3789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7908"/>
                                        </p:tgtEl>
                                        <p:attrNameLst>
                                          <p:attrName>style.visibility</p:attrName>
                                        </p:attrNameLst>
                                      </p:cBhvr>
                                      <p:to>
                                        <p:strVal val="visible"/>
                                      </p:to>
                                    </p:set>
                                    <p:animEffect transition="in" filter="blinds(horizontal)">
                                      <p:cBhvr>
                                        <p:cTn id="22" dur="500"/>
                                        <p:tgtEl>
                                          <p:spTgt spid="37908"/>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7911"/>
                                        </p:tgtEl>
                                        <p:attrNameLst>
                                          <p:attrName>style.visibility</p:attrName>
                                        </p:attrNameLst>
                                      </p:cBhvr>
                                      <p:to>
                                        <p:strVal val="visible"/>
                                      </p:to>
                                    </p:set>
                                    <p:animEffect transition="in" filter="blinds(horizontal)">
                                      <p:cBhvr>
                                        <p:cTn id="25" dur="500"/>
                                        <p:tgtEl>
                                          <p:spTgt spid="37911"/>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7910"/>
                                        </p:tgtEl>
                                        <p:attrNameLst>
                                          <p:attrName>style.visibility</p:attrName>
                                        </p:attrNameLst>
                                      </p:cBhvr>
                                      <p:to>
                                        <p:strVal val="visible"/>
                                      </p:to>
                                    </p:set>
                                    <p:animEffect transition="in" filter="blinds(horizontal)">
                                      <p:cBhvr>
                                        <p:cTn id="28" dur="500"/>
                                        <p:tgtEl>
                                          <p:spTgt spid="3791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7891">
                                            <p:txEl>
                                              <p:pRg st="2" end="2"/>
                                            </p:txEl>
                                          </p:spTgt>
                                        </p:tgtEl>
                                        <p:attrNameLst>
                                          <p:attrName>style.visibility</p:attrName>
                                        </p:attrNameLst>
                                      </p:cBhvr>
                                      <p:to>
                                        <p:strVal val="visible"/>
                                      </p:to>
                                    </p:set>
                                    <p:animEffect transition="in" filter="blinds(horizontal)">
                                      <p:cBhvr>
                                        <p:cTn id="33" dur="500"/>
                                        <p:tgtEl>
                                          <p:spTgt spid="37891">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7914"/>
                                        </p:tgtEl>
                                        <p:attrNameLst>
                                          <p:attrName>style.visibility</p:attrName>
                                        </p:attrNameLst>
                                      </p:cBhvr>
                                      <p:to>
                                        <p:strVal val="visible"/>
                                      </p:to>
                                    </p:set>
                                    <p:animEffect transition="in" filter="blinds(horizontal)">
                                      <p:cBhvr>
                                        <p:cTn id="38" dur="500"/>
                                        <p:tgtEl>
                                          <p:spTgt spid="37914"/>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7915"/>
                                        </p:tgtEl>
                                        <p:attrNameLst>
                                          <p:attrName>style.visibility</p:attrName>
                                        </p:attrNameLst>
                                      </p:cBhvr>
                                      <p:to>
                                        <p:strVal val="visible"/>
                                      </p:to>
                                    </p:set>
                                    <p:animEffect transition="in" filter="blinds(horizontal)">
                                      <p:cBhvr>
                                        <p:cTn id="43" dur="500"/>
                                        <p:tgtEl>
                                          <p:spTgt spid="37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nimBg="1"/>
      <p:bldP spid="37908" grpId="0" animBg="1"/>
      <p:bldP spid="37910" grpId="0" animBg="1"/>
      <p:bldP spid="37911" grpId="0" animBg="1"/>
      <p:bldP spid="37914" grpId="0" animBg="1"/>
      <p:bldP spid="379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mtClean="0">
                <a:solidFill>
                  <a:srgbClr val="FF9900"/>
                </a:solidFill>
              </a:rPr>
              <a:t>Introduction</a:t>
            </a:r>
          </a:p>
        </p:txBody>
      </p:sp>
      <p:sp>
        <p:nvSpPr>
          <p:cNvPr id="22531" name="Rectangle 3"/>
          <p:cNvSpPr>
            <a:spLocks noGrp="1" noChangeArrowheads="1"/>
          </p:cNvSpPr>
          <p:nvPr>
            <p:ph type="body" idx="1"/>
          </p:nvPr>
        </p:nvSpPr>
        <p:spPr>
          <a:solidFill>
            <a:schemeClr val="accent1">
              <a:lumMod val="40000"/>
              <a:lumOff val="60000"/>
            </a:schemeClr>
          </a:solidFill>
        </p:spPr>
        <p:txBody>
          <a:bodyPr/>
          <a:lstStyle/>
          <a:p>
            <a:pPr eaLnBrk="1" hangingPunct="1">
              <a:buNone/>
              <a:defRPr/>
            </a:pPr>
            <a:r>
              <a:rPr lang="en-US" dirty="0" smtClean="0">
                <a:solidFill>
                  <a:schemeClr val="accent1">
                    <a:lumMod val="50000"/>
                  </a:schemeClr>
                </a:solidFill>
                <a:effectLst/>
              </a:rPr>
              <a:t>A. Low-Income Housing Policy: $30 billion per year</a:t>
            </a:r>
          </a:p>
          <a:p>
            <a:pPr marL="742950" lvl="2" indent="-342900" eaLnBrk="1" hangingPunct="1">
              <a:buSzPct val="80000"/>
              <a:buFont typeface="Wingdings" pitchFamily="2" charset="2"/>
              <a:buChar char="n"/>
              <a:defRPr/>
            </a:pPr>
            <a:r>
              <a:rPr lang="en-US" dirty="0" smtClean="0">
                <a:solidFill>
                  <a:schemeClr val="accent1">
                    <a:lumMod val="50000"/>
                  </a:schemeClr>
                </a:solidFill>
                <a:effectLst/>
              </a:rPr>
              <a:t>Supply side policies: Public housing, subsidized private housing, low income housing tax credits</a:t>
            </a:r>
          </a:p>
          <a:p>
            <a:pPr marL="742950" lvl="2" indent="-342900" eaLnBrk="1" hangingPunct="1">
              <a:buSzPct val="80000"/>
              <a:buFont typeface="Wingdings" pitchFamily="2" charset="2"/>
              <a:buChar char="n"/>
              <a:defRPr/>
            </a:pPr>
            <a:r>
              <a:rPr lang="en-US" dirty="0" smtClean="0">
                <a:solidFill>
                  <a:schemeClr val="accent1">
                    <a:lumMod val="50000"/>
                  </a:schemeClr>
                </a:solidFill>
                <a:effectLst/>
              </a:rPr>
              <a:t>Demand side policies: vouchers</a:t>
            </a:r>
          </a:p>
          <a:p>
            <a:pPr eaLnBrk="1" hangingPunct="1">
              <a:buNone/>
              <a:defRPr/>
            </a:pPr>
            <a:r>
              <a:rPr lang="en-US" dirty="0" smtClean="0">
                <a:solidFill>
                  <a:schemeClr val="accent1">
                    <a:lumMod val="50000"/>
                  </a:schemeClr>
                </a:solidFill>
                <a:effectLst/>
              </a:rPr>
              <a:t>B. Middle and High income housing: $66 billion per year to subsidize home ownership</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304800"/>
            <a:ext cx="8229600" cy="1143000"/>
          </a:xfrm>
        </p:spPr>
        <p:txBody>
          <a:bodyPr/>
          <a:lstStyle/>
          <a:p>
            <a:pPr eaLnBrk="1" hangingPunct="1">
              <a:defRPr/>
            </a:pPr>
            <a:r>
              <a:rPr lang="en-US" sz="4000" smtClean="0">
                <a:solidFill>
                  <a:srgbClr val="FF9900"/>
                </a:solidFill>
              </a:rPr>
              <a:t>Vouchers and Consumer Welfare </a:t>
            </a:r>
          </a:p>
        </p:txBody>
      </p:sp>
      <p:sp>
        <p:nvSpPr>
          <p:cNvPr id="39939" name="Rectangle 3"/>
          <p:cNvSpPr>
            <a:spLocks noGrp="1" noChangeArrowheads="1"/>
          </p:cNvSpPr>
          <p:nvPr>
            <p:ph type="body" idx="1"/>
          </p:nvPr>
        </p:nvSpPr>
        <p:spPr>
          <a:xfrm>
            <a:off x="457200" y="1676400"/>
            <a:ext cx="4114800" cy="4800600"/>
          </a:xfrm>
          <a:solidFill>
            <a:schemeClr val="accent1">
              <a:lumMod val="75000"/>
            </a:schemeClr>
          </a:solidFill>
        </p:spPr>
        <p:txBody>
          <a:bodyPr/>
          <a:lstStyle/>
          <a:p>
            <a:pPr eaLnBrk="1" hangingPunct="1">
              <a:lnSpc>
                <a:spcPct val="90000"/>
              </a:lnSpc>
              <a:defRPr/>
            </a:pPr>
            <a:r>
              <a:rPr lang="en-US" sz="2400" dirty="0" smtClean="0">
                <a:effectLst/>
              </a:rPr>
              <a:t>Household maximizes utility at point  v: (h=400, A = $700)</a:t>
            </a:r>
          </a:p>
          <a:p>
            <a:pPr eaLnBrk="1" hangingPunct="1">
              <a:lnSpc>
                <a:spcPct val="90000"/>
              </a:lnSpc>
              <a:defRPr/>
            </a:pPr>
            <a:r>
              <a:rPr lang="en-US" sz="2400" dirty="0" smtClean="0">
                <a:effectLst/>
              </a:rPr>
              <a:t>Voucher generates higher utility than public housing (point j) because it gives more options</a:t>
            </a:r>
          </a:p>
          <a:p>
            <a:pPr eaLnBrk="1" hangingPunct="1">
              <a:lnSpc>
                <a:spcPct val="90000"/>
              </a:lnSpc>
              <a:defRPr/>
            </a:pPr>
            <a:r>
              <a:rPr lang="en-US" sz="2400" dirty="0" smtClean="0">
                <a:effectLst/>
              </a:rPr>
              <a:t>Bang per buck of voucher = 1 (versus 0.24 for public housing)</a:t>
            </a:r>
          </a:p>
        </p:txBody>
      </p:sp>
      <p:sp>
        <p:nvSpPr>
          <p:cNvPr id="39940" name="Rectangle 4"/>
          <p:cNvSpPr>
            <a:spLocks noChangeArrowheads="1"/>
          </p:cNvSpPr>
          <p:nvPr/>
        </p:nvSpPr>
        <p:spPr bwMode="auto">
          <a:xfrm>
            <a:off x="4724400" y="1676400"/>
            <a:ext cx="4267200" cy="4800600"/>
          </a:xfrm>
          <a:prstGeom prst="rect">
            <a:avLst/>
          </a:prstGeom>
          <a:solidFill>
            <a:schemeClr val="accent1">
              <a:lumMod val="40000"/>
              <a:lumOff val="60000"/>
            </a:schemeClr>
          </a:solidFill>
          <a:ln w="28575">
            <a:solidFill>
              <a:schemeClr val="folHlink"/>
            </a:solidFill>
            <a:miter lim="800000"/>
            <a:headEnd/>
            <a:tailEnd/>
          </a:ln>
          <a:effectLst/>
        </p:spPr>
        <p:txBody>
          <a:bodyPr wrap="none" anchor="ctr"/>
          <a:lstStyle/>
          <a:p>
            <a:pPr>
              <a:defRPr/>
            </a:pPr>
            <a:endParaRPr lang="en-US"/>
          </a:p>
        </p:txBody>
      </p:sp>
      <p:sp>
        <p:nvSpPr>
          <p:cNvPr id="20485" name="Line 5"/>
          <p:cNvSpPr>
            <a:spLocks noChangeShapeType="1"/>
          </p:cNvSpPr>
          <p:nvPr/>
        </p:nvSpPr>
        <p:spPr bwMode="auto">
          <a:xfrm flipV="1">
            <a:off x="5334000" y="1905000"/>
            <a:ext cx="0" cy="3886200"/>
          </a:xfrm>
          <a:prstGeom prst="line">
            <a:avLst/>
          </a:prstGeom>
          <a:noFill/>
          <a:ln w="9525">
            <a:solidFill>
              <a:srgbClr val="000000"/>
            </a:solidFill>
            <a:round/>
            <a:headEnd/>
            <a:tailEnd type="triangle" w="med" len="med"/>
          </a:ln>
        </p:spPr>
        <p:txBody>
          <a:bodyPr/>
          <a:lstStyle/>
          <a:p>
            <a:endParaRPr lang="en-US"/>
          </a:p>
        </p:txBody>
      </p:sp>
      <p:sp>
        <p:nvSpPr>
          <p:cNvPr id="20486" name="Line 6"/>
          <p:cNvSpPr>
            <a:spLocks noChangeShapeType="1"/>
          </p:cNvSpPr>
          <p:nvPr/>
        </p:nvSpPr>
        <p:spPr bwMode="auto">
          <a:xfrm>
            <a:off x="5105400" y="5638800"/>
            <a:ext cx="3810000" cy="0"/>
          </a:xfrm>
          <a:prstGeom prst="line">
            <a:avLst/>
          </a:prstGeom>
          <a:noFill/>
          <a:ln w="9525">
            <a:solidFill>
              <a:srgbClr val="000000"/>
            </a:solidFill>
            <a:round/>
            <a:headEnd/>
            <a:tailEnd type="triangle" w="med" len="med"/>
          </a:ln>
        </p:spPr>
        <p:txBody>
          <a:bodyPr/>
          <a:lstStyle/>
          <a:p>
            <a:endParaRPr lang="en-US"/>
          </a:p>
        </p:txBody>
      </p:sp>
      <p:sp>
        <p:nvSpPr>
          <p:cNvPr id="20487" name="Line 7"/>
          <p:cNvSpPr>
            <a:spLocks noChangeShapeType="1"/>
          </p:cNvSpPr>
          <p:nvPr/>
        </p:nvSpPr>
        <p:spPr bwMode="auto">
          <a:xfrm>
            <a:off x="5334000" y="3048000"/>
            <a:ext cx="2590800" cy="2590800"/>
          </a:xfrm>
          <a:prstGeom prst="line">
            <a:avLst/>
          </a:prstGeom>
          <a:noFill/>
          <a:ln w="28575">
            <a:solidFill>
              <a:srgbClr val="000000"/>
            </a:solidFill>
            <a:round/>
            <a:headEnd/>
            <a:tailEnd/>
          </a:ln>
        </p:spPr>
        <p:txBody>
          <a:bodyPr/>
          <a:lstStyle/>
          <a:p>
            <a:endParaRPr lang="en-US"/>
          </a:p>
        </p:txBody>
      </p:sp>
      <p:sp>
        <p:nvSpPr>
          <p:cNvPr id="20488" name="Text Box 8"/>
          <p:cNvSpPr txBox="1">
            <a:spLocks noChangeArrowheads="1"/>
          </p:cNvSpPr>
          <p:nvPr/>
        </p:nvSpPr>
        <p:spPr bwMode="auto">
          <a:xfrm>
            <a:off x="5913438" y="5988050"/>
            <a:ext cx="1630362" cy="304800"/>
          </a:xfrm>
          <a:prstGeom prst="rect">
            <a:avLst/>
          </a:prstGeom>
          <a:noFill/>
          <a:ln w="9525">
            <a:noFill/>
            <a:miter lim="800000"/>
            <a:headEnd/>
            <a:tailEnd/>
          </a:ln>
        </p:spPr>
        <p:txBody>
          <a:bodyPr wrap="none">
            <a:spAutoFit/>
          </a:bodyPr>
          <a:lstStyle/>
          <a:p>
            <a:r>
              <a:rPr lang="en-US" sz="1400">
                <a:solidFill>
                  <a:srgbClr val="990000"/>
                </a:solidFill>
              </a:rPr>
              <a:t>Quality of Housing</a:t>
            </a:r>
          </a:p>
        </p:txBody>
      </p:sp>
      <p:sp>
        <p:nvSpPr>
          <p:cNvPr id="20489" name="Text Box 9"/>
          <p:cNvSpPr txBox="1">
            <a:spLocks noChangeArrowheads="1"/>
          </p:cNvSpPr>
          <p:nvPr/>
        </p:nvSpPr>
        <p:spPr bwMode="auto">
          <a:xfrm rot="-5400000">
            <a:off x="4093368" y="2459832"/>
            <a:ext cx="1414463" cy="304800"/>
          </a:xfrm>
          <a:prstGeom prst="rect">
            <a:avLst/>
          </a:prstGeom>
          <a:noFill/>
          <a:ln w="9525">
            <a:noFill/>
            <a:miter lim="800000"/>
            <a:headEnd/>
            <a:tailEnd/>
          </a:ln>
        </p:spPr>
        <p:txBody>
          <a:bodyPr wrap="none">
            <a:spAutoFit/>
          </a:bodyPr>
          <a:lstStyle/>
          <a:p>
            <a:r>
              <a:rPr lang="en-US" sz="1400">
                <a:solidFill>
                  <a:srgbClr val="990000"/>
                </a:solidFill>
              </a:rPr>
              <a:t>All Other Goods</a:t>
            </a:r>
          </a:p>
        </p:txBody>
      </p:sp>
      <p:sp>
        <p:nvSpPr>
          <p:cNvPr id="20490" name="Text Box 10"/>
          <p:cNvSpPr txBox="1">
            <a:spLocks noChangeArrowheads="1"/>
          </p:cNvSpPr>
          <p:nvPr/>
        </p:nvSpPr>
        <p:spPr bwMode="auto">
          <a:xfrm>
            <a:off x="4876800" y="2819400"/>
            <a:ext cx="474663" cy="304800"/>
          </a:xfrm>
          <a:prstGeom prst="rect">
            <a:avLst/>
          </a:prstGeom>
          <a:noFill/>
          <a:ln w="9525">
            <a:noFill/>
            <a:miter lim="800000"/>
            <a:headEnd/>
            <a:tailEnd/>
          </a:ln>
        </p:spPr>
        <p:txBody>
          <a:bodyPr wrap="none">
            <a:spAutoFit/>
          </a:bodyPr>
          <a:lstStyle/>
          <a:p>
            <a:r>
              <a:rPr lang="en-US" sz="1400"/>
              <a:t>800</a:t>
            </a:r>
          </a:p>
        </p:txBody>
      </p:sp>
      <p:sp>
        <p:nvSpPr>
          <p:cNvPr id="20491" name="Text Box 11"/>
          <p:cNvSpPr txBox="1">
            <a:spLocks noChangeArrowheads="1"/>
          </p:cNvSpPr>
          <p:nvPr/>
        </p:nvSpPr>
        <p:spPr bwMode="auto">
          <a:xfrm>
            <a:off x="7678738" y="5638800"/>
            <a:ext cx="474662" cy="304800"/>
          </a:xfrm>
          <a:prstGeom prst="rect">
            <a:avLst/>
          </a:prstGeom>
          <a:noFill/>
          <a:ln w="9525">
            <a:noFill/>
            <a:miter lim="800000"/>
            <a:headEnd/>
            <a:tailEnd/>
          </a:ln>
        </p:spPr>
        <p:txBody>
          <a:bodyPr wrap="none">
            <a:spAutoFit/>
          </a:bodyPr>
          <a:lstStyle/>
          <a:p>
            <a:r>
              <a:rPr lang="en-US" sz="1400"/>
              <a:t>800</a:t>
            </a:r>
          </a:p>
        </p:txBody>
      </p:sp>
      <p:sp>
        <p:nvSpPr>
          <p:cNvPr id="20492" name="Line 12"/>
          <p:cNvSpPr>
            <a:spLocks noChangeShapeType="1"/>
          </p:cNvSpPr>
          <p:nvPr/>
        </p:nvSpPr>
        <p:spPr bwMode="auto">
          <a:xfrm>
            <a:off x="6248400" y="3962400"/>
            <a:ext cx="0" cy="1676400"/>
          </a:xfrm>
          <a:prstGeom prst="line">
            <a:avLst/>
          </a:prstGeom>
          <a:noFill/>
          <a:ln w="9525">
            <a:solidFill>
              <a:srgbClr val="333399"/>
            </a:solidFill>
            <a:prstDash val="dash"/>
            <a:round/>
            <a:headEnd/>
            <a:tailEnd/>
          </a:ln>
        </p:spPr>
        <p:txBody>
          <a:bodyPr/>
          <a:lstStyle/>
          <a:p>
            <a:endParaRPr lang="en-US"/>
          </a:p>
        </p:txBody>
      </p:sp>
      <p:sp>
        <p:nvSpPr>
          <p:cNvPr id="20493" name="Line 13"/>
          <p:cNvSpPr>
            <a:spLocks noChangeShapeType="1"/>
          </p:cNvSpPr>
          <p:nvPr/>
        </p:nvSpPr>
        <p:spPr bwMode="auto">
          <a:xfrm flipH="1">
            <a:off x="5351463" y="3962400"/>
            <a:ext cx="914400" cy="0"/>
          </a:xfrm>
          <a:prstGeom prst="line">
            <a:avLst/>
          </a:prstGeom>
          <a:noFill/>
          <a:ln w="9525">
            <a:solidFill>
              <a:srgbClr val="333399"/>
            </a:solidFill>
            <a:prstDash val="dash"/>
            <a:round/>
            <a:headEnd/>
            <a:tailEnd/>
          </a:ln>
        </p:spPr>
        <p:txBody>
          <a:bodyPr/>
          <a:lstStyle/>
          <a:p>
            <a:endParaRPr lang="en-US"/>
          </a:p>
        </p:txBody>
      </p:sp>
      <p:sp>
        <p:nvSpPr>
          <p:cNvPr id="39950" name="Text Box 14"/>
          <p:cNvSpPr txBox="1">
            <a:spLocks noChangeArrowheads="1"/>
          </p:cNvSpPr>
          <p:nvPr/>
        </p:nvSpPr>
        <p:spPr bwMode="auto">
          <a:xfrm>
            <a:off x="6553200" y="3124200"/>
            <a:ext cx="287338" cy="304800"/>
          </a:xfrm>
          <a:prstGeom prst="rect">
            <a:avLst/>
          </a:prstGeom>
          <a:noFill/>
          <a:ln w="9525">
            <a:noFill/>
            <a:miter lim="800000"/>
            <a:headEnd/>
            <a:tailEnd/>
          </a:ln>
        </p:spPr>
        <p:txBody>
          <a:bodyPr wrap="none">
            <a:spAutoFit/>
          </a:bodyPr>
          <a:lstStyle/>
          <a:p>
            <a:r>
              <a:rPr lang="en-US" sz="1400" b="1">
                <a:solidFill>
                  <a:srgbClr val="FF9900"/>
                </a:solidFill>
              </a:rPr>
              <a:t>v</a:t>
            </a:r>
          </a:p>
        </p:txBody>
      </p:sp>
      <p:sp>
        <p:nvSpPr>
          <p:cNvPr id="20495" name="Text Box 15"/>
          <p:cNvSpPr txBox="1">
            <a:spLocks noChangeArrowheads="1"/>
          </p:cNvSpPr>
          <p:nvPr/>
        </p:nvSpPr>
        <p:spPr bwMode="auto">
          <a:xfrm>
            <a:off x="6002338" y="5638800"/>
            <a:ext cx="474662" cy="304800"/>
          </a:xfrm>
          <a:prstGeom prst="rect">
            <a:avLst/>
          </a:prstGeom>
          <a:noFill/>
          <a:ln w="9525">
            <a:noFill/>
            <a:miter lim="800000"/>
            <a:headEnd/>
            <a:tailEnd/>
          </a:ln>
        </p:spPr>
        <p:txBody>
          <a:bodyPr wrap="none">
            <a:spAutoFit/>
          </a:bodyPr>
          <a:lstStyle/>
          <a:p>
            <a:r>
              <a:rPr lang="en-US" sz="1400"/>
              <a:t>300</a:t>
            </a:r>
          </a:p>
        </p:txBody>
      </p:sp>
      <p:sp>
        <p:nvSpPr>
          <p:cNvPr id="20496" name="Text Box 16"/>
          <p:cNvSpPr txBox="1">
            <a:spLocks noChangeArrowheads="1"/>
          </p:cNvSpPr>
          <p:nvPr/>
        </p:nvSpPr>
        <p:spPr bwMode="auto">
          <a:xfrm>
            <a:off x="4876800" y="3810000"/>
            <a:ext cx="474663" cy="304800"/>
          </a:xfrm>
          <a:prstGeom prst="rect">
            <a:avLst/>
          </a:prstGeom>
          <a:noFill/>
          <a:ln w="9525">
            <a:noFill/>
            <a:miter lim="800000"/>
            <a:headEnd/>
            <a:tailEnd/>
          </a:ln>
        </p:spPr>
        <p:txBody>
          <a:bodyPr wrap="none">
            <a:spAutoFit/>
          </a:bodyPr>
          <a:lstStyle/>
          <a:p>
            <a:r>
              <a:rPr lang="en-US" sz="1400"/>
              <a:t>500</a:t>
            </a:r>
          </a:p>
        </p:txBody>
      </p:sp>
      <p:sp>
        <p:nvSpPr>
          <p:cNvPr id="20497" name="Oval 17"/>
          <p:cNvSpPr>
            <a:spLocks noChangeArrowheads="1"/>
          </p:cNvSpPr>
          <p:nvPr/>
        </p:nvSpPr>
        <p:spPr bwMode="auto">
          <a:xfrm>
            <a:off x="6172200" y="3048000"/>
            <a:ext cx="76200" cy="76200"/>
          </a:xfrm>
          <a:prstGeom prst="ellipse">
            <a:avLst/>
          </a:prstGeom>
          <a:solidFill>
            <a:srgbClr val="FF9900"/>
          </a:solidFill>
          <a:ln w="9525">
            <a:noFill/>
            <a:round/>
            <a:headEnd/>
            <a:tailEnd/>
          </a:ln>
        </p:spPr>
        <p:txBody>
          <a:bodyPr wrap="none" anchor="ctr"/>
          <a:lstStyle/>
          <a:p>
            <a:endParaRPr lang="en-US"/>
          </a:p>
        </p:txBody>
      </p:sp>
      <p:sp>
        <p:nvSpPr>
          <p:cNvPr id="20498" name="Line 18"/>
          <p:cNvSpPr>
            <a:spLocks noChangeShapeType="1"/>
          </p:cNvSpPr>
          <p:nvPr/>
        </p:nvSpPr>
        <p:spPr bwMode="auto">
          <a:xfrm>
            <a:off x="6248400" y="3048000"/>
            <a:ext cx="0" cy="838200"/>
          </a:xfrm>
          <a:prstGeom prst="line">
            <a:avLst/>
          </a:prstGeom>
          <a:noFill/>
          <a:ln w="9525">
            <a:solidFill>
              <a:srgbClr val="333399"/>
            </a:solidFill>
            <a:prstDash val="dash"/>
            <a:round/>
            <a:headEnd/>
            <a:tailEnd/>
          </a:ln>
        </p:spPr>
        <p:txBody>
          <a:bodyPr/>
          <a:lstStyle/>
          <a:p>
            <a:endParaRPr lang="en-US"/>
          </a:p>
        </p:txBody>
      </p:sp>
      <p:sp>
        <p:nvSpPr>
          <p:cNvPr id="20499" name="Line 19"/>
          <p:cNvSpPr>
            <a:spLocks noChangeShapeType="1"/>
          </p:cNvSpPr>
          <p:nvPr/>
        </p:nvSpPr>
        <p:spPr bwMode="auto">
          <a:xfrm flipH="1" flipV="1">
            <a:off x="5334000" y="3048000"/>
            <a:ext cx="914400" cy="0"/>
          </a:xfrm>
          <a:prstGeom prst="line">
            <a:avLst/>
          </a:prstGeom>
          <a:noFill/>
          <a:ln w="9525">
            <a:solidFill>
              <a:srgbClr val="333399"/>
            </a:solidFill>
            <a:prstDash val="dash"/>
            <a:round/>
            <a:headEnd/>
            <a:tailEnd/>
          </a:ln>
        </p:spPr>
        <p:txBody>
          <a:bodyPr/>
          <a:lstStyle/>
          <a:p>
            <a:endParaRPr lang="en-US"/>
          </a:p>
        </p:txBody>
      </p:sp>
      <p:sp>
        <p:nvSpPr>
          <p:cNvPr id="20500" name="Line 20"/>
          <p:cNvSpPr>
            <a:spLocks noChangeShapeType="1"/>
          </p:cNvSpPr>
          <p:nvPr/>
        </p:nvSpPr>
        <p:spPr bwMode="auto">
          <a:xfrm>
            <a:off x="5334000" y="3048000"/>
            <a:ext cx="914400" cy="0"/>
          </a:xfrm>
          <a:prstGeom prst="line">
            <a:avLst/>
          </a:prstGeom>
          <a:noFill/>
          <a:ln w="28575">
            <a:solidFill>
              <a:srgbClr val="FF6600"/>
            </a:solidFill>
            <a:round/>
            <a:headEnd/>
            <a:tailEnd/>
          </a:ln>
        </p:spPr>
        <p:txBody>
          <a:bodyPr/>
          <a:lstStyle/>
          <a:p>
            <a:endParaRPr lang="en-US"/>
          </a:p>
        </p:txBody>
      </p:sp>
      <p:sp>
        <p:nvSpPr>
          <p:cNvPr id="20501" name="Line 21"/>
          <p:cNvSpPr>
            <a:spLocks noChangeShapeType="1"/>
          </p:cNvSpPr>
          <p:nvPr/>
        </p:nvSpPr>
        <p:spPr bwMode="auto">
          <a:xfrm>
            <a:off x="6248400" y="3048000"/>
            <a:ext cx="2590800" cy="2590800"/>
          </a:xfrm>
          <a:prstGeom prst="line">
            <a:avLst/>
          </a:prstGeom>
          <a:noFill/>
          <a:ln w="28575">
            <a:solidFill>
              <a:srgbClr val="FF6600"/>
            </a:solidFill>
            <a:round/>
            <a:headEnd/>
            <a:tailEnd/>
          </a:ln>
        </p:spPr>
        <p:txBody>
          <a:bodyPr/>
          <a:lstStyle/>
          <a:p>
            <a:endParaRPr lang="en-US"/>
          </a:p>
        </p:txBody>
      </p:sp>
      <p:sp>
        <p:nvSpPr>
          <p:cNvPr id="39959" name="Freeform 23"/>
          <p:cNvSpPr>
            <a:spLocks/>
          </p:cNvSpPr>
          <p:nvPr/>
        </p:nvSpPr>
        <p:spPr bwMode="auto">
          <a:xfrm>
            <a:off x="5867400" y="3124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39960" name="Freeform 24"/>
          <p:cNvSpPr>
            <a:spLocks/>
          </p:cNvSpPr>
          <p:nvPr/>
        </p:nvSpPr>
        <p:spPr bwMode="auto">
          <a:xfrm>
            <a:off x="6096000" y="26670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39961" name="Text Box 25"/>
          <p:cNvSpPr txBox="1">
            <a:spLocks noChangeArrowheads="1"/>
          </p:cNvSpPr>
          <p:nvPr/>
        </p:nvSpPr>
        <p:spPr bwMode="auto">
          <a:xfrm>
            <a:off x="7086600" y="3505200"/>
            <a:ext cx="249238" cy="304800"/>
          </a:xfrm>
          <a:prstGeom prst="rect">
            <a:avLst/>
          </a:prstGeom>
          <a:noFill/>
          <a:ln w="9525">
            <a:noFill/>
            <a:miter lim="800000"/>
            <a:headEnd/>
            <a:tailEnd/>
          </a:ln>
        </p:spPr>
        <p:txBody>
          <a:bodyPr wrap="none">
            <a:spAutoFit/>
          </a:bodyPr>
          <a:lstStyle/>
          <a:p>
            <a:r>
              <a:rPr lang="en-US" sz="1400" b="1">
                <a:solidFill>
                  <a:srgbClr val="FF9900"/>
                </a:solidFill>
              </a:rPr>
              <a:t>j</a:t>
            </a:r>
          </a:p>
        </p:txBody>
      </p:sp>
      <p:sp>
        <p:nvSpPr>
          <p:cNvPr id="39962" name="Line 26"/>
          <p:cNvSpPr>
            <a:spLocks noChangeShapeType="1"/>
          </p:cNvSpPr>
          <p:nvPr/>
        </p:nvSpPr>
        <p:spPr bwMode="auto">
          <a:xfrm>
            <a:off x="7010400" y="3810000"/>
            <a:ext cx="0" cy="1828800"/>
          </a:xfrm>
          <a:prstGeom prst="line">
            <a:avLst/>
          </a:prstGeom>
          <a:noFill/>
          <a:ln w="9525">
            <a:solidFill>
              <a:srgbClr val="333399"/>
            </a:solidFill>
            <a:prstDash val="dash"/>
            <a:round/>
            <a:headEnd/>
            <a:tailEnd/>
          </a:ln>
        </p:spPr>
        <p:txBody>
          <a:bodyPr/>
          <a:lstStyle/>
          <a:p>
            <a:endParaRPr lang="en-US"/>
          </a:p>
        </p:txBody>
      </p:sp>
      <p:sp>
        <p:nvSpPr>
          <p:cNvPr id="39963" name="Line 27"/>
          <p:cNvSpPr>
            <a:spLocks noChangeShapeType="1"/>
          </p:cNvSpPr>
          <p:nvPr/>
        </p:nvSpPr>
        <p:spPr bwMode="auto">
          <a:xfrm flipH="1" flipV="1">
            <a:off x="5334000" y="3810000"/>
            <a:ext cx="1676400" cy="0"/>
          </a:xfrm>
          <a:prstGeom prst="line">
            <a:avLst/>
          </a:prstGeom>
          <a:noFill/>
          <a:ln w="9525">
            <a:solidFill>
              <a:srgbClr val="333399"/>
            </a:solidFill>
            <a:prstDash val="dash"/>
            <a:round/>
            <a:headEnd/>
            <a:tailEnd/>
          </a:ln>
        </p:spPr>
        <p:txBody>
          <a:bodyPr/>
          <a:lstStyle/>
          <a:p>
            <a:endParaRPr lang="en-US"/>
          </a:p>
        </p:txBody>
      </p:sp>
      <p:sp>
        <p:nvSpPr>
          <p:cNvPr id="39964" name="Text Box 28"/>
          <p:cNvSpPr txBox="1">
            <a:spLocks noChangeArrowheads="1"/>
          </p:cNvSpPr>
          <p:nvPr/>
        </p:nvSpPr>
        <p:spPr bwMode="auto">
          <a:xfrm>
            <a:off x="6781800" y="5638800"/>
            <a:ext cx="474663" cy="304800"/>
          </a:xfrm>
          <a:prstGeom prst="rect">
            <a:avLst/>
          </a:prstGeom>
          <a:noFill/>
          <a:ln w="9525">
            <a:noFill/>
            <a:miter lim="800000"/>
            <a:headEnd/>
            <a:tailEnd/>
          </a:ln>
        </p:spPr>
        <p:txBody>
          <a:bodyPr wrap="none">
            <a:spAutoFit/>
          </a:bodyPr>
          <a:lstStyle/>
          <a:p>
            <a:r>
              <a:rPr lang="en-US" sz="1400"/>
              <a:t>540</a:t>
            </a:r>
          </a:p>
        </p:txBody>
      </p:sp>
      <p:sp>
        <p:nvSpPr>
          <p:cNvPr id="39965" name="Text Box 29"/>
          <p:cNvSpPr txBox="1">
            <a:spLocks noChangeArrowheads="1"/>
          </p:cNvSpPr>
          <p:nvPr/>
        </p:nvSpPr>
        <p:spPr bwMode="auto">
          <a:xfrm>
            <a:off x="4876800" y="3581400"/>
            <a:ext cx="474663" cy="304800"/>
          </a:xfrm>
          <a:prstGeom prst="rect">
            <a:avLst/>
          </a:prstGeom>
          <a:noFill/>
          <a:ln w="9525">
            <a:noFill/>
            <a:miter lim="800000"/>
            <a:headEnd/>
            <a:tailEnd/>
          </a:ln>
        </p:spPr>
        <p:txBody>
          <a:bodyPr wrap="none">
            <a:spAutoFit/>
          </a:bodyPr>
          <a:lstStyle/>
          <a:p>
            <a:r>
              <a:rPr lang="en-US" sz="1400"/>
              <a:t>560</a:t>
            </a:r>
          </a:p>
        </p:txBody>
      </p:sp>
      <p:sp>
        <p:nvSpPr>
          <p:cNvPr id="39966" name="Freeform 30"/>
          <p:cNvSpPr>
            <a:spLocks/>
          </p:cNvSpPr>
          <p:nvPr/>
        </p:nvSpPr>
        <p:spPr bwMode="auto">
          <a:xfrm>
            <a:off x="6172200" y="25146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39967" name="Line 31"/>
          <p:cNvSpPr>
            <a:spLocks noChangeShapeType="1"/>
          </p:cNvSpPr>
          <p:nvPr/>
        </p:nvSpPr>
        <p:spPr bwMode="auto">
          <a:xfrm>
            <a:off x="6553200" y="3352800"/>
            <a:ext cx="0" cy="2286000"/>
          </a:xfrm>
          <a:prstGeom prst="line">
            <a:avLst/>
          </a:prstGeom>
          <a:noFill/>
          <a:ln w="9525">
            <a:solidFill>
              <a:srgbClr val="333399"/>
            </a:solidFill>
            <a:prstDash val="dash"/>
            <a:round/>
            <a:headEnd/>
            <a:tailEnd/>
          </a:ln>
        </p:spPr>
        <p:txBody>
          <a:bodyPr/>
          <a:lstStyle/>
          <a:p>
            <a:endParaRPr lang="en-US"/>
          </a:p>
        </p:txBody>
      </p:sp>
      <p:sp>
        <p:nvSpPr>
          <p:cNvPr id="39968" name="Line 32"/>
          <p:cNvSpPr>
            <a:spLocks noChangeShapeType="1"/>
          </p:cNvSpPr>
          <p:nvPr/>
        </p:nvSpPr>
        <p:spPr bwMode="auto">
          <a:xfrm flipH="1" flipV="1">
            <a:off x="5334000" y="3352800"/>
            <a:ext cx="1219200" cy="0"/>
          </a:xfrm>
          <a:prstGeom prst="line">
            <a:avLst/>
          </a:prstGeom>
          <a:noFill/>
          <a:ln w="9525">
            <a:solidFill>
              <a:srgbClr val="333399"/>
            </a:solidFill>
            <a:prstDash val="dash"/>
            <a:round/>
            <a:headEnd/>
            <a:tailEnd/>
          </a:ln>
        </p:spPr>
        <p:txBody>
          <a:bodyPr/>
          <a:lstStyle/>
          <a:p>
            <a:endParaRPr lang="en-US"/>
          </a:p>
        </p:txBody>
      </p:sp>
      <p:sp>
        <p:nvSpPr>
          <p:cNvPr id="39969" name="Text Box 33"/>
          <p:cNvSpPr txBox="1">
            <a:spLocks noChangeArrowheads="1"/>
          </p:cNvSpPr>
          <p:nvPr/>
        </p:nvSpPr>
        <p:spPr bwMode="auto">
          <a:xfrm>
            <a:off x="6418263" y="5638800"/>
            <a:ext cx="474662" cy="304800"/>
          </a:xfrm>
          <a:prstGeom prst="rect">
            <a:avLst/>
          </a:prstGeom>
          <a:noFill/>
          <a:ln w="9525">
            <a:noFill/>
            <a:miter lim="800000"/>
            <a:headEnd/>
            <a:tailEnd/>
          </a:ln>
        </p:spPr>
        <p:txBody>
          <a:bodyPr wrap="none">
            <a:spAutoFit/>
          </a:bodyPr>
          <a:lstStyle/>
          <a:p>
            <a:r>
              <a:rPr lang="en-US" sz="1400"/>
              <a:t>400</a:t>
            </a:r>
          </a:p>
        </p:txBody>
      </p:sp>
      <p:sp>
        <p:nvSpPr>
          <p:cNvPr id="39970" name="Text Box 34"/>
          <p:cNvSpPr txBox="1">
            <a:spLocks noChangeArrowheads="1"/>
          </p:cNvSpPr>
          <p:nvPr/>
        </p:nvSpPr>
        <p:spPr bwMode="auto">
          <a:xfrm>
            <a:off x="4876800" y="3200400"/>
            <a:ext cx="474663" cy="304800"/>
          </a:xfrm>
          <a:prstGeom prst="rect">
            <a:avLst/>
          </a:prstGeom>
          <a:noFill/>
          <a:ln w="9525">
            <a:noFill/>
            <a:miter lim="800000"/>
            <a:headEnd/>
            <a:tailEnd/>
          </a:ln>
        </p:spPr>
        <p:txBody>
          <a:bodyPr wrap="none">
            <a:spAutoFit/>
          </a:bodyPr>
          <a:lstStyle/>
          <a:p>
            <a:r>
              <a:rPr lang="en-US" sz="1400"/>
              <a:t>700</a:t>
            </a:r>
          </a:p>
        </p:txBody>
      </p:sp>
      <p:sp>
        <p:nvSpPr>
          <p:cNvPr id="39971" name="Text Box 35"/>
          <p:cNvSpPr txBox="1">
            <a:spLocks noChangeArrowheads="1"/>
          </p:cNvSpPr>
          <p:nvPr/>
        </p:nvSpPr>
        <p:spPr bwMode="auto">
          <a:xfrm>
            <a:off x="4800600" y="1981200"/>
            <a:ext cx="571500" cy="304800"/>
          </a:xfrm>
          <a:prstGeom prst="rect">
            <a:avLst/>
          </a:prstGeom>
          <a:noFill/>
          <a:ln w="9525">
            <a:noFill/>
            <a:miter lim="800000"/>
            <a:headEnd/>
            <a:tailEnd/>
          </a:ln>
        </p:spPr>
        <p:txBody>
          <a:bodyPr wrap="none">
            <a:spAutoFit/>
          </a:bodyPr>
          <a:lstStyle/>
          <a:p>
            <a:r>
              <a:rPr lang="en-US" sz="1400"/>
              <a:t>1100</a:t>
            </a:r>
          </a:p>
        </p:txBody>
      </p:sp>
      <p:sp>
        <p:nvSpPr>
          <p:cNvPr id="39972" name="Line 36"/>
          <p:cNvSpPr>
            <a:spLocks noChangeShapeType="1"/>
          </p:cNvSpPr>
          <p:nvPr/>
        </p:nvSpPr>
        <p:spPr bwMode="auto">
          <a:xfrm>
            <a:off x="5334000" y="2133600"/>
            <a:ext cx="914400" cy="914400"/>
          </a:xfrm>
          <a:prstGeom prst="line">
            <a:avLst/>
          </a:prstGeom>
          <a:noFill/>
          <a:ln w="28575">
            <a:solidFill>
              <a:srgbClr val="FF9900"/>
            </a:solidFill>
            <a:prstDash val="dash"/>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59"/>
                                        </p:tgtEl>
                                        <p:attrNameLst>
                                          <p:attrName>style.visibility</p:attrName>
                                        </p:attrNameLst>
                                      </p:cBhvr>
                                      <p:to>
                                        <p:strVal val="visible"/>
                                      </p:to>
                                    </p:set>
                                    <p:animEffect transition="in" filter="blinds(horizontal)">
                                      <p:cBhvr>
                                        <p:cTn id="7" dur="500"/>
                                        <p:tgtEl>
                                          <p:spTgt spid="3995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9966"/>
                                        </p:tgtEl>
                                        <p:attrNameLst>
                                          <p:attrName>style.visibility</p:attrName>
                                        </p:attrNameLst>
                                      </p:cBhvr>
                                      <p:to>
                                        <p:strVal val="visible"/>
                                      </p:to>
                                    </p:set>
                                    <p:animEffect transition="in" filter="blinds(horizontal)">
                                      <p:cBhvr>
                                        <p:cTn id="10" dur="500"/>
                                        <p:tgtEl>
                                          <p:spTgt spid="3996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9960"/>
                                        </p:tgtEl>
                                        <p:attrNameLst>
                                          <p:attrName>style.visibility</p:attrName>
                                        </p:attrNameLst>
                                      </p:cBhvr>
                                      <p:to>
                                        <p:strVal val="visible"/>
                                      </p:to>
                                    </p:set>
                                    <p:animEffect transition="in" filter="blinds(horizontal)">
                                      <p:cBhvr>
                                        <p:cTn id="13" dur="500"/>
                                        <p:tgtEl>
                                          <p:spTgt spid="39960"/>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9950"/>
                                        </p:tgtEl>
                                        <p:attrNameLst>
                                          <p:attrName>style.visibility</p:attrName>
                                        </p:attrNameLst>
                                      </p:cBhvr>
                                      <p:to>
                                        <p:strVal val="visible"/>
                                      </p:to>
                                    </p:set>
                                    <p:animEffect transition="in" filter="blinds(horizontal)">
                                      <p:cBhvr>
                                        <p:cTn id="18" dur="500"/>
                                        <p:tgtEl>
                                          <p:spTgt spid="39950"/>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9967"/>
                                        </p:tgtEl>
                                        <p:attrNameLst>
                                          <p:attrName>style.visibility</p:attrName>
                                        </p:attrNameLst>
                                      </p:cBhvr>
                                      <p:to>
                                        <p:strVal val="visible"/>
                                      </p:to>
                                    </p:set>
                                    <p:animEffect transition="in" filter="blinds(horizontal)">
                                      <p:cBhvr>
                                        <p:cTn id="21" dur="500"/>
                                        <p:tgtEl>
                                          <p:spTgt spid="39967"/>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9968"/>
                                        </p:tgtEl>
                                        <p:attrNameLst>
                                          <p:attrName>style.visibility</p:attrName>
                                        </p:attrNameLst>
                                      </p:cBhvr>
                                      <p:to>
                                        <p:strVal val="visible"/>
                                      </p:to>
                                    </p:set>
                                    <p:animEffect transition="in" filter="blinds(horizontal)">
                                      <p:cBhvr>
                                        <p:cTn id="24" dur="500"/>
                                        <p:tgtEl>
                                          <p:spTgt spid="39968"/>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9969"/>
                                        </p:tgtEl>
                                        <p:attrNameLst>
                                          <p:attrName>style.visibility</p:attrName>
                                        </p:attrNameLst>
                                      </p:cBhvr>
                                      <p:to>
                                        <p:strVal val="visible"/>
                                      </p:to>
                                    </p:set>
                                    <p:animEffect transition="in" filter="blinds(horizontal)">
                                      <p:cBhvr>
                                        <p:cTn id="27" dur="500"/>
                                        <p:tgtEl>
                                          <p:spTgt spid="39969"/>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9970"/>
                                        </p:tgtEl>
                                        <p:attrNameLst>
                                          <p:attrName>style.visibility</p:attrName>
                                        </p:attrNameLst>
                                      </p:cBhvr>
                                      <p:to>
                                        <p:strVal val="visible"/>
                                      </p:to>
                                    </p:set>
                                    <p:animEffect transition="in" filter="blinds(horizontal)">
                                      <p:cBhvr>
                                        <p:cTn id="30" dur="500"/>
                                        <p:tgtEl>
                                          <p:spTgt spid="3997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9939">
                                            <p:bg/>
                                          </p:spTgt>
                                        </p:tgtEl>
                                        <p:attrNameLst>
                                          <p:attrName>style.visibility</p:attrName>
                                        </p:attrNameLst>
                                      </p:cBhvr>
                                      <p:to>
                                        <p:strVal val="visible"/>
                                      </p:to>
                                    </p:set>
                                    <p:animEffect transition="in" filter="blinds(horizontal)">
                                      <p:cBhvr>
                                        <p:cTn id="35" dur="500"/>
                                        <p:tgtEl>
                                          <p:spTgt spid="39939">
                                            <p:bg/>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9939">
                                            <p:txEl>
                                              <p:pRg st="0" end="0"/>
                                            </p:txEl>
                                          </p:spTgt>
                                        </p:tgtEl>
                                        <p:attrNameLst>
                                          <p:attrName>style.visibility</p:attrName>
                                        </p:attrNameLst>
                                      </p:cBhvr>
                                      <p:to>
                                        <p:strVal val="visible"/>
                                      </p:to>
                                    </p:set>
                                    <p:animEffect transition="in" filter="blinds(horizontal)">
                                      <p:cBhvr>
                                        <p:cTn id="40" dur="500"/>
                                        <p:tgtEl>
                                          <p:spTgt spid="39939">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9961"/>
                                        </p:tgtEl>
                                        <p:attrNameLst>
                                          <p:attrName>style.visibility</p:attrName>
                                        </p:attrNameLst>
                                      </p:cBhvr>
                                      <p:to>
                                        <p:strVal val="visible"/>
                                      </p:to>
                                    </p:set>
                                    <p:animEffect transition="in" filter="blinds(horizontal)">
                                      <p:cBhvr>
                                        <p:cTn id="45" dur="500"/>
                                        <p:tgtEl>
                                          <p:spTgt spid="39961"/>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39962"/>
                                        </p:tgtEl>
                                        <p:attrNameLst>
                                          <p:attrName>style.visibility</p:attrName>
                                        </p:attrNameLst>
                                      </p:cBhvr>
                                      <p:to>
                                        <p:strVal val="visible"/>
                                      </p:to>
                                    </p:set>
                                    <p:animEffect transition="in" filter="blinds(horizontal)">
                                      <p:cBhvr>
                                        <p:cTn id="48" dur="500"/>
                                        <p:tgtEl>
                                          <p:spTgt spid="39962"/>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39963"/>
                                        </p:tgtEl>
                                        <p:attrNameLst>
                                          <p:attrName>style.visibility</p:attrName>
                                        </p:attrNameLst>
                                      </p:cBhvr>
                                      <p:to>
                                        <p:strVal val="visible"/>
                                      </p:to>
                                    </p:set>
                                    <p:animEffect transition="in" filter="blinds(horizontal)">
                                      <p:cBhvr>
                                        <p:cTn id="51" dur="500"/>
                                        <p:tgtEl>
                                          <p:spTgt spid="39963"/>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39965"/>
                                        </p:tgtEl>
                                        <p:attrNameLst>
                                          <p:attrName>style.visibility</p:attrName>
                                        </p:attrNameLst>
                                      </p:cBhvr>
                                      <p:to>
                                        <p:strVal val="visible"/>
                                      </p:to>
                                    </p:set>
                                    <p:animEffect transition="in" filter="blinds(horizontal)">
                                      <p:cBhvr>
                                        <p:cTn id="54" dur="500"/>
                                        <p:tgtEl>
                                          <p:spTgt spid="39965"/>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9964"/>
                                        </p:tgtEl>
                                        <p:attrNameLst>
                                          <p:attrName>style.visibility</p:attrName>
                                        </p:attrNameLst>
                                      </p:cBhvr>
                                      <p:to>
                                        <p:strVal val="visible"/>
                                      </p:to>
                                    </p:set>
                                    <p:animEffect transition="in" filter="blinds(horizontal)">
                                      <p:cBhvr>
                                        <p:cTn id="57" dur="500"/>
                                        <p:tgtEl>
                                          <p:spTgt spid="3996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9939">
                                            <p:txEl>
                                              <p:pRg st="1" end="1"/>
                                            </p:txEl>
                                          </p:spTgt>
                                        </p:tgtEl>
                                        <p:attrNameLst>
                                          <p:attrName>style.visibility</p:attrName>
                                        </p:attrNameLst>
                                      </p:cBhvr>
                                      <p:to>
                                        <p:strVal val="visible"/>
                                      </p:to>
                                    </p:set>
                                    <p:animEffect transition="in" filter="blinds(horizontal)">
                                      <p:cBhvr>
                                        <p:cTn id="62" dur="500"/>
                                        <p:tgtEl>
                                          <p:spTgt spid="39939">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9971"/>
                                        </p:tgtEl>
                                        <p:attrNameLst>
                                          <p:attrName>style.visibility</p:attrName>
                                        </p:attrNameLst>
                                      </p:cBhvr>
                                      <p:to>
                                        <p:strVal val="visible"/>
                                      </p:to>
                                    </p:set>
                                    <p:animEffect transition="in" filter="blinds(horizontal)">
                                      <p:cBhvr>
                                        <p:cTn id="67" dur="500"/>
                                        <p:tgtEl>
                                          <p:spTgt spid="39971"/>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9972"/>
                                        </p:tgtEl>
                                        <p:attrNameLst>
                                          <p:attrName>style.visibility</p:attrName>
                                        </p:attrNameLst>
                                      </p:cBhvr>
                                      <p:to>
                                        <p:strVal val="visible"/>
                                      </p:to>
                                    </p:set>
                                    <p:animEffect transition="in" filter="blinds(horizontal)">
                                      <p:cBhvr>
                                        <p:cTn id="70" dur="500"/>
                                        <p:tgtEl>
                                          <p:spTgt spid="39972"/>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39939">
                                            <p:txEl>
                                              <p:pRg st="2" end="2"/>
                                            </p:txEl>
                                          </p:spTgt>
                                        </p:tgtEl>
                                        <p:attrNameLst>
                                          <p:attrName>style.visibility</p:attrName>
                                        </p:attrNameLst>
                                      </p:cBhvr>
                                      <p:to>
                                        <p:strVal val="visible"/>
                                      </p:to>
                                    </p:set>
                                    <p:animEffect transition="in" filter="blinds(horizontal)">
                                      <p:cBhvr>
                                        <p:cTn id="75" dur="500"/>
                                        <p:tgtEl>
                                          <p:spTgt spid="39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nimBg="1"/>
      <p:bldP spid="39950" grpId="0"/>
      <p:bldP spid="39959" grpId="0" animBg="1"/>
      <p:bldP spid="39960" grpId="0" animBg="1"/>
      <p:bldP spid="39961" grpId="0"/>
      <p:bldP spid="39962" grpId="0" animBg="1"/>
      <p:bldP spid="39963" grpId="0" animBg="1"/>
      <p:bldP spid="39964" grpId="0"/>
      <p:bldP spid="39965" grpId="0"/>
      <p:bldP spid="39966" grpId="0" animBg="1"/>
      <p:bldP spid="39967" grpId="0" animBg="1"/>
      <p:bldP spid="39968" grpId="0" animBg="1"/>
      <p:bldP spid="39969" grpId="0"/>
      <p:bldP spid="39970" grpId="0"/>
      <p:bldP spid="39971" grpId="0"/>
      <p:bldP spid="3997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eaLnBrk="1" hangingPunct="1">
              <a:defRPr/>
            </a:pPr>
            <a:r>
              <a:rPr lang="en-US" dirty="0" smtClean="0">
                <a:solidFill>
                  <a:srgbClr val="FFC000"/>
                </a:solidFill>
              </a:rPr>
              <a:t>B. Middle and High Income Housing Policy: Mortgage Subsidy</a:t>
            </a:r>
          </a:p>
        </p:txBody>
      </p:sp>
      <p:sp>
        <p:nvSpPr>
          <p:cNvPr id="3" name="Content Placeholder 2"/>
          <p:cNvSpPr>
            <a:spLocks noGrp="1"/>
          </p:cNvSpPr>
          <p:nvPr>
            <p:ph idx="1"/>
          </p:nvPr>
        </p:nvSpPr>
        <p:spPr>
          <a:xfrm>
            <a:off x="457200" y="2057400"/>
            <a:ext cx="8229600" cy="4495800"/>
          </a:xfrm>
        </p:spPr>
        <p:txBody>
          <a:bodyPr/>
          <a:lstStyle/>
          <a:p>
            <a:pPr eaLnBrk="1" hangingPunct="1">
              <a:defRPr/>
            </a:pPr>
            <a:r>
              <a:rPr lang="en-US" dirty="0" smtClean="0"/>
              <a:t>Tax breaks to homeowners: deduct mortgage interest payment from gross income when paying income taxes</a:t>
            </a:r>
          </a:p>
          <a:p>
            <a:pPr eaLnBrk="1" hangingPunct="1">
              <a:defRPr/>
            </a:pPr>
            <a:r>
              <a:rPr lang="en-US" dirty="0" smtClean="0"/>
              <a:t>Benefit increases with income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Mortgage Subsidy and Efficiency</a:t>
            </a:r>
            <a:endParaRPr lang="en-US" dirty="0">
              <a:solidFill>
                <a:srgbClr val="FFC000"/>
              </a:solidFill>
            </a:endParaRPr>
          </a:p>
        </p:txBody>
      </p:sp>
      <p:sp>
        <p:nvSpPr>
          <p:cNvPr id="3" name="Content Placeholder 2"/>
          <p:cNvSpPr>
            <a:spLocks noGrp="1"/>
          </p:cNvSpPr>
          <p:nvPr>
            <p:ph idx="1"/>
          </p:nvPr>
        </p:nvSpPr>
        <p:spPr>
          <a:xfrm>
            <a:off x="457200" y="1600200"/>
            <a:ext cx="4191000" cy="4495800"/>
          </a:xfrm>
        </p:spPr>
        <p:txBody>
          <a:bodyPr/>
          <a:lstStyle/>
          <a:p>
            <a:r>
              <a:rPr lang="en-US" dirty="0" smtClean="0"/>
              <a:t>With the mortgage subsidy: MSC&gt;MSB from housing consumption</a:t>
            </a:r>
          </a:p>
          <a:p>
            <a:r>
              <a:rPr lang="en-US" dirty="0" smtClean="0"/>
              <a:t>Overconsumption of Housing, resulting in DWL</a:t>
            </a:r>
            <a:endParaRPr lang="en-US" dirty="0"/>
          </a:p>
        </p:txBody>
      </p:sp>
      <p:pic>
        <p:nvPicPr>
          <p:cNvPr id="4" name="Picture 1"/>
          <p:cNvPicPr>
            <a:picLocks noChangeAspect="1" noChangeArrowheads="1"/>
          </p:cNvPicPr>
          <p:nvPr/>
        </p:nvPicPr>
        <p:blipFill>
          <a:blip r:embed="rId2" cstate="print"/>
          <a:srcRect/>
          <a:stretch>
            <a:fillRect/>
          </a:stretch>
        </p:blipFill>
        <p:spPr bwMode="auto">
          <a:xfrm>
            <a:off x="4800600" y="1676400"/>
            <a:ext cx="4091436" cy="4603418"/>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1"/>
          <p:cNvSpPr>
            <a:spLocks noGrp="1" noChangeArrowheads="1"/>
          </p:cNvSpPr>
          <p:nvPr>
            <p:ph type="body" idx="1"/>
          </p:nvPr>
        </p:nvSpPr>
        <p:spPr/>
        <p:txBody>
          <a:bodyPr/>
          <a:lstStyle/>
          <a:p>
            <a:pPr eaLnBrk="1" hangingPunct="1">
              <a:spcBef>
                <a:spcPct val="0"/>
              </a:spcBef>
              <a:buClrTx/>
              <a:tabLst>
                <a:tab pos="1090137" algn="l"/>
                <a:tab pos="1410177" algn="l"/>
              </a:tabLst>
            </a:pPr>
            <a:r>
              <a:rPr lang="en-US" sz="2800" dirty="0" smtClean="0"/>
              <a:t>Assumptions about housing</a:t>
            </a:r>
          </a:p>
          <a:p>
            <a:pPr lvl="1" eaLnBrk="1" hangingPunct="1">
              <a:spcBef>
                <a:spcPts val="1080"/>
              </a:spcBef>
              <a:buClrTx/>
              <a:tabLst>
                <a:tab pos="1090137" algn="l"/>
                <a:tab pos="1410177" algn="l"/>
              </a:tabLst>
            </a:pPr>
            <a:r>
              <a:rPr lang="en-US" sz="2400" dirty="0" smtClean="0"/>
              <a:t>Identical rock houses with market value = $100,000</a:t>
            </a:r>
          </a:p>
          <a:p>
            <a:pPr lvl="1" eaLnBrk="1" hangingPunct="1">
              <a:spcBef>
                <a:spcPts val="1080"/>
              </a:spcBef>
              <a:buClrTx/>
              <a:tabLst>
                <a:tab pos="1090137" algn="l"/>
                <a:tab pos="1410177" algn="l"/>
              </a:tabLst>
            </a:pPr>
            <a:r>
              <a:rPr lang="en-US" sz="2400" dirty="0" smtClean="0"/>
              <a:t>Perfect competition: Interest payment=rent</a:t>
            </a:r>
          </a:p>
          <a:p>
            <a:pPr lvl="1" eaLnBrk="1" hangingPunct="1">
              <a:spcBef>
                <a:spcPts val="1080"/>
              </a:spcBef>
              <a:buClrTx/>
              <a:tabLst>
                <a:tab pos="1090137" algn="l"/>
                <a:tab pos="1410177" algn="l"/>
              </a:tabLst>
            </a:pPr>
            <a:r>
              <a:rPr lang="en-US" sz="2400" dirty="0" smtClean="0"/>
              <a:t>Annual rent = $8,000 = $100,000 • 8% interest rate</a:t>
            </a:r>
          </a:p>
          <a:p>
            <a:pPr eaLnBrk="1" hangingPunct="1">
              <a:spcBef>
                <a:spcPts val="1800"/>
              </a:spcBef>
              <a:buClrTx/>
              <a:tabLst>
                <a:tab pos="1090137" algn="l"/>
                <a:tab pos="1410177" algn="l"/>
              </a:tabLst>
            </a:pPr>
            <a:r>
              <a:rPr lang="en-US" sz="2800" dirty="0" smtClean="0"/>
              <a:t>Effect of switch from renter to owner-occupier</a:t>
            </a:r>
          </a:p>
          <a:p>
            <a:pPr lvl="1" eaLnBrk="1" hangingPunct="1">
              <a:spcBef>
                <a:spcPts val="1800"/>
              </a:spcBef>
              <a:buClrTx/>
              <a:tabLst>
                <a:tab pos="1090137" algn="l"/>
                <a:tab pos="1410177" algn="l"/>
              </a:tabLst>
            </a:pPr>
            <a:r>
              <a:rPr lang="en-US" sz="2400" dirty="0" smtClean="0"/>
              <a:t>Pay $8,000 in mortgage interest instead of $8,000 rent</a:t>
            </a:r>
          </a:p>
          <a:p>
            <a:pPr lvl="1" eaLnBrk="1" hangingPunct="1">
              <a:spcBef>
                <a:spcPts val="1800"/>
              </a:spcBef>
              <a:buClrTx/>
              <a:tabLst>
                <a:tab pos="1090137" algn="l"/>
                <a:tab pos="1410177" algn="l"/>
              </a:tabLst>
            </a:pPr>
            <a:r>
              <a:rPr lang="en-US" sz="2400" dirty="0" smtClean="0"/>
              <a:t>Deduct $8,000 mortgage interest from income and income tax drops</a:t>
            </a:r>
          </a:p>
        </p:txBody>
      </p:sp>
      <p:sp>
        <p:nvSpPr>
          <p:cNvPr id="262147" name="Rectangle 2"/>
          <p:cNvSpPr>
            <a:spLocks noGrp="1" noChangeArrowheads="1"/>
          </p:cNvSpPr>
          <p:nvPr>
            <p:ph type="title"/>
          </p:nvPr>
        </p:nvSpPr>
        <p:spPr/>
        <p:txBody>
          <a:bodyPr/>
          <a:lstStyle/>
          <a:p>
            <a:pPr eaLnBrk="1" hangingPunct="1"/>
            <a:r>
              <a:rPr lang="en-US" dirty="0" smtClean="0">
                <a:solidFill>
                  <a:srgbClr val="FFC000"/>
                </a:solidFill>
              </a:rPr>
              <a:t>Mortgage Subsidy &amp; Home Ownership</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1"/>
          <p:cNvSpPr>
            <a:spLocks noGrp="1" noChangeArrowheads="1"/>
          </p:cNvSpPr>
          <p:nvPr>
            <p:ph type="body" idx="1"/>
          </p:nvPr>
        </p:nvSpPr>
        <p:spPr/>
        <p:txBody>
          <a:bodyPr/>
          <a:lstStyle/>
          <a:p>
            <a:pPr eaLnBrk="1" hangingPunct="1">
              <a:spcBef>
                <a:spcPct val="0"/>
              </a:spcBef>
              <a:buClrTx/>
              <a:tabLst>
                <a:tab pos="1090137" algn="l"/>
                <a:tab pos="1410177" algn="l"/>
              </a:tabLst>
            </a:pPr>
            <a:r>
              <a:rPr lang="en-US" dirty="0" smtClean="0"/>
              <a:t>Subsidy decreases cost of ownership relative to renting</a:t>
            </a:r>
          </a:p>
          <a:p>
            <a:pPr eaLnBrk="1" hangingPunct="1">
              <a:spcBef>
                <a:spcPts val="1800"/>
              </a:spcBef>
              <a:buClrTx/>
              <a:tabLst>
                <a:tab pos="1090137" algn="l"/>
                <a:tab pos="1410177" algn="l"/>
              </a:tabLst>
            </a:pPr>
            <a:r>
              <a:rPr lang="en-US" dirty="0" smtClean="0"/>
              <a:t>Eliminate bias by eliminating deduction?</a:t>
            </a:r>
          </a:p>
          <a:p>
            <a:pPr eaLnBrk="1" hangingPunct="1">
              <a:spcBef>
                <a:spcPts val="1800"/>
              </a:spcBef>
              <a:buClrTx/>
              <a:tabLst>
                <a:tab pos="1090137" algn="l"/>
                <a:tab pos="1410177" algn="l"/>
              </a:tabLst>
            </a:pPr>
            <a:r>
              <a:rPr lang="en-US" dirty="0" smtClean="0"/>
              <a:t>Eliminating bias by having owner declare imputed rental income (IRI)</a:t>
            </a:r>
          </a:p>
          <a:p>
            <a:pPr lvl="1" eaLnBrk="1" hangingPunct="1">
              <a:spcBef>
                <a:spcPts val="1800"/>
              </a:spcBef>
              <a:buClrTx/>
              <a:tabLst>
                <a:tab pos="1090137" algn="l"/>
                <a:tab pos="1410177" algn="l"/>
              </a:tabLst>
            </a:pPr>
            <a:r>
              <a:rPr lang="en-US" dirty="0" smtClean="0"/>
              <a:t>IRI: Money that could be earned by renting dwelling to someone else</a:t>
            </a:r>
          </a:p>
          <a:p>
            <a:pPr lvl="1" eaLnBrk="1" hangingPunct="1">
              <a:spcBef>
                <a:spcPts val="1800"/>
              </a:spcBef>
              <a:buClrTx/>
              <a:tabLst>
                <a:tab pos="1090137" algn="l"/>
                <a:tab pos="1410177" algn="l"/>
              </a:tabLst>
            </a:pPr>
            <a:r>
              <a:rPr lang="en-US" dirty="0" smtClean="0"/>
              <a:t>Bedrock example: $8,000 = annual rent</a:t>
            </a:r>
          </a:p>
        </p:txBody>
      </p:sp>
      <p:sp>
        <p:nvSpPr>
          <p:cNvPr id="263171" name="Rectangle 2"/>
          <p:cNvSpPr>
            <a:spLocks noGrp="1" noChangeArrowheads="1"/>
          </p:cNvSpPr>
          <p:nvPr>
            <p:ph type="title"/>
          </p:nvPr>
        </p:nvSpPr>
        <p:spPr/>
        <p:txBody>
          <a:bodyPr/>
          <a:lstStyle/>
          <a:p>
            <a:pPr eaLnBrk="1" hangingPunct="1"/>
            <a:r>
              <a:rPr lang="en-US" dirty="0" smtClean="0">
                <a:solidFill>
                  <a:srgbClr val="FFC000"/>
                </a:solidFill>
              </a:rPr>
              <a:t>Bias Toward Ownership</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1"/>
          <p:cNvSpPr>
            <a:spLocks noGrp="1" noChangeArrowheads="1"/>
          </p:cNvSpPr>
          <p:nvPr>
            <p:ph type="body" idx="1"/>
          </p:nvPr>
        </p:nvSpPr>
        <p:spPr/>
        <p:txBody>
          <a:bodyPr/>
          <a:lstStyle/>
          <a:p>
            <a:pPr eaLnBrk="1" hangingPunct="1">
              <a:spcBef>
                <a:spcPct val="0"/>
              </a:spcBef>
              <a:buClrTx/>
              <a:tabLst>
                <a:tab pos="1090137" algn="l"/>
              </a:tabLst>
            </a:pPr>
            <a:r>
              <a:rPr lang="en-US" dirty="0" smtClean="0"/>
              <a:t>Neighborhood effects?</a:t>
            </a:r>
          </a:p>
          <a:p>
            <a:pPr eaLnBrk="1" hangingPunct="1">
              <a:spcBef>
                <a:spcPts val="1800"/>
              </a:spcBef>
              <a:buClrTx/>
              <a:tabLst>
                <a:tab pos="1090137" algn="l"/>
              </a:tabLst>
            </a:pPr>
            <a:r>
              <a:rPr lang="en-US" dirty="0" smtClean="0"/>
              <a:t>Community stability from ownership?</a:t>
            </a:r>
          </a:p>
          <a:p>
            <a:pPr eaLnBrk="1" hangingPunct="1">
              <a:spcBef>
                <a:spcPts val="1800"/>
              </a:spcBef>
              <a:buClrTx/>
              <a:tabLst>
                <a:tab pos="1090137" algn="l"/>
              </a:tabLst>
            </a:pPr>
            <a:r>
              <a:rPr lang="en-US" dirty="0" smtClean="0"/>
              <a:t>What about low-income households?</a:t>
            </a:r>
          </a:p>
        </p:txBody>
      </p:sp>
      <p:sp>
        <p:nvSpPr>
          <p:cNvPr id="264195" name="Rectangle 2"/>
          <p:cNvSpPr>
            <a:spLocks noGrp="1" noChangeArrowheads="1"/>
          </p:cNvSpPr>
          <p:nvPr>
            <p:ph type="title"/>
          </p:nvPr>
        </p:nvSpPr>
        <p:spPr/>
        <p:txBody>
          <a:bodyPr/>
          <a:lstStyle/>
          <a:p>
            <a:pPr eaLnBrk="1" hangingPunct="1"/>
            <a:r>
              <a:rPr lang="en-US" dirty="0" smtClean="0">
                <a:solidFill>
                  <a:srgbClr val="FFC000"/>
                </a:solidFill>
              </a:rPr>
              <a:t>Rationale for Mortgage Subsidy?</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dirty="0" smtClean="0">
                <a:solidFill>
                  <a:srgbClr val="FFC000"/>
                </a:solidFill>
              </a:rPr>
              <a:t>Assignment</a:t>
            </a:r>
          </a:p>
        </p:txBody>
      </p:sp>
      <p:sp>
        <p:nvSpPr>
          <p:cNvPr id="40963" name="Rectangle 3"/>
          <p:cNvSpPr>
            <a:spLocks noGrp="1" noChangeArrowheads="1"/>
          </p:cNvSpPr>
          <p:nvPr>
            <p:ph type="body" idx="1"/>
          </p:nvPr>
        </p:nvSpPr>
        <p:spPr/>
        <p:txBody>
          <a:bodyPr/>
          <a:lstStyle/>
          <a:p>
            <a:pPr eaLnBrk="1" hangingPunct="1">
              <a:defRPr/>
            </a:pPr>
            <a:r>
              <a:rPr lang="en-US" sz="2800" dirty="0" smtClean="0"/>
              <a:t>Questions: 3, 5, 6 and 8.</a:t>
            </a:r>
          </a:p>
          <a:p>
            <a:pPr eaLnBrk="1" hangingPunct="1">
              <a:buNone/>
              <a:defRPr/>
            </a:pPr>
            <a:endParaRPr lang="en-US"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4638"/>
            <a:ext cx="8686800" cy="1143000"/>
          </a:xfrm>
        </p:spPr>
        <p:txBody>
          <a:bodyPr/>
          <a:lstStyle/>
          <a:p>
            <a:pPr eaLnBrk="1" hangingPunct="1">
              <a:defRPr/>
            </a:pPr>
            <a:r>
              <a:rPr lang="en-US" sz="4000" dirty="0" smtClean="0">
                <a:solidFill>
                  <a:srgbClr val="FF9900"/>
                </a:solidFill>
              </a:rPr>
              <a:t>Inadequate or Unaffordable Housing</a:t>
            </a:r>
            <a:br>
              <a:rPr lang="en-US" sz="4000" dirty="0" smtClean="0">
                <a:solidFill>
                  <a:srgbClr val="FF9900"/>
                </a:solidFill>
              </a:rPr>
            </a:br>
            <a:endParaRPr lang="en-US" sz="4000" dirty="0" smtClean="0">
              <a:solidFill>
                <a:srgbClr val="FF9900"/>
              </a:solidFill>
            </a:endParaRPr>
          </a:p>
        </p:txBody>
      </p:sp>
      <p:sp>
        <p:nvSpPr>
          <p:cNvPr id="24579" name="Rectangle 3"/>
          <p:cNvSpPr>
            <a:spLocks noGrp="1" noChangeArrowheads="1"/>
          </p:cNvSpPr>
          <p:nvPr>
            <p:ph type="body" idx="1"/>
          </p:nvPr>
        </p:nvSpPr>
        <p:spPr>
          <a:xfrm>
            <a:off x="457200" y="1600200"/>
            <a:ext cx="3429000" cy="4495800"/>
          </a:xfrm>
        </p:spPr>
        <p:txBody>
          <a:bodyPr/>
          <a:lstStyle/>
          <a:p>
            <a:pPr eaLnBrk="1" hangingPunct="1">
              <a:lnSpc>
                <a:spcPct val="90000"/>
              </a:lnSpc>
              <a:defRPr/>
            </a:pPr>
            <a:r>
              <a:rPr lang="en-US" sz="2400" dirty="0" smtClean="0"/>
              <a:t>Number of households with a high rent burden</a:t>
            </a:r>
          </a:p>
          <a:p>
            <a:pPr eaLnBrk="1" hangingPunct="1">
              <a:lnSpc>
                <a:spcPct val="90000"/>
              </a:lnSpc>
              <a:defRPr/>
            </a:pPr>
            <a:r>
              <a:rPr lang="en-US" sz="2400" dirty="0" smtClean="0"/>
              <a:t>Number receiving assistance</a:t>
            </a:r>
          </a:p>
          <a:p>
            <a:pPr eaLnBrk="1" hangingPunct="1">
              <a:lnSpc>
                <a:spcPct val="90000"/>
              </a:lnSpc>
              <a:defRPr/>
            </a:pPr>
            <a:endParaRPr lang="en-US" sz="2400" dirty="0" smtClean="0"/>
          </a:p>
        </p:txBody>
      </p:sp>
      <p:pic>
        <p:nvPicPr>
          <p:cNvPr id="6148" name="Picture 4" descr="14_01"/>
          <p:cNvPicPr>
            <a:picLocks noChangeAspect="1" noChangeArrowheads="1"/>
          </p:cNvPicPr>
          <p:nvPr/>
        </p:nvPicPr>
        <p:blipFill>
          <a:blip r:embed="rId2" cstate="print"/>
          <a:srcRect/>
          <a:stretch>
            <a:fillRect/>
          </a:stretch>
        </p:blipFill>
        <p:spPr bwMode="auto">
          <a:xfrm>
            <a:off x="4154488" y="1143000"/>
            <a:ext cx="4760912" cy="5214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C000"/>
                </a:solidFill>
              </a:rPr>
              <a:t>Why Housing?</a:t>
            </a:r>
            <a:endParaRPr lang="en-US" dirty="0">
              <a:solidFill>
                <a:srgbClr val="FFC000"/>
              </a:solidFill>
            </a:endParaRPr>
          </a:p>
        </p:txBody>
      </p:sp>
      <p:sp>
        <p:nvSpPr>
          <p:cNvPr id="3" name="Content Placeholder 2"/>
          <p:cNvSpPr>
            <a:spLocks noGrp="1"/>
          </p:cNvSpPr>
          <p:nvPr>
            <p:ph idx="1"/>
          </p:nvPr>
        </p:nvSpPr>
        <p:spPr>
          <a:xfrm>
            <a:off x="457200" y="1600200"/>
            <a:ext cx="8382000" cy="4495800"/>
          </a:xfrm>
        </p:spPr>
        <p:txBody>
          <a:bodyPr/>
          <a:lstStyle/>
          <a:p>
            <a:r>
              <a:rPr lang="en-US" dirty="0"/>
              <a:t>A</a:t>
            </a:r>
            <a:r>
              <a:rPr lang="en-US" dirty="0" smtClean="0"/>
              <a:t>ffordable housing as an amenity in attracting skilled labor</a:t>
            </a:r>
          </a:p>
          <a:p>
            <a:r>
              <a:rPr lang="en-US" dirty="0" smtClean="0"/>
              <a:t>Segregation as an outcome of the housing market</a:t>
            </a:r>
          </a:p>
          <a:p>
            <a:r>
              <a:rPr lang="en-US" dirty="0" smtClean="0"/>
              <a:t>Student achievement and housing security</a:t>
            </a:r>
          </a:p>
        </p:txBody>
      </p:sp>
    </p:spTree>
    <p:extLst>
      <p:ext uri="{BB962C8B-B14F-4D97-AF65-F5344CB8AC3E}">
        <p14:creationId xmlns:p14="http://schemas.microsoft.com/office/powerpoint/2010/main" val="74090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C000"/>
                </a:solidFill>
              </a:rPr>
              <a:t>Housing and Poverty</a:t>
            </a:r>
            <a:endParaRPr lang="en-US" dirty="0">
              <a:solidFill>
                <a:srgbClr val="FFC000"/>
              </a:solidFill>
            </a:endParaRPr>
          </a:p>
        </p:txBody>
      </p:sp>
      <p:sp>
        <p:nvSpPr>
          <p:cNvPr id="3" name="Content Placeholder 2"/>
          <p:cNvSpPr>
            <a:spLocks noGrp="1"/>
          </p:cNvSpPr>
          <p:nvPr>
            <p:ph idx="1"/>
          </p:nvPr>
        </p:nvSpPr>
        <p:spPr>
          <a:xfrm>
            <a:off x="533400" y="1371600"/>
            <a:ext cx="8382000" cy="5257800"/>
          </a:xfrm>
          <a:solidFill>
            <a:schemeClr val="accent1">
              <a:lumMod val="20000"/>
              <a:lumOff val="80000"/>
            </a:schemeClr>
          </a:solidFill>
        </p:spPr>
        <p:txBody>
          <a:bodyPr/>
          <a:lstStyle/>
          <a:p>
            <a:pPr>
              <a:defRPr/>
            </a:pPr>
            <a:r>
              <a:rPr lang="en-US" sz="2800" dirty="0" smtClean="0">
                <a:solidFill>
                  <a:schemeClr val="accent6">
                    <a:lumMod val="50000"/>
                  </a:schemeClr>
                </a:solidFill>
                <a:effectLst/>
              </a:rPr>
              <a:t>“Having a safe, stable place allows people to work on their other problems. You can’t improve your life if you’re living out of a shelter, checking in and out every day, sleeping with bedbugs, having your things stolen, and possibly experiencing sexual or physical violence—those aren’t optimal conditions for finding and keeping a job or stabilizing mental illness. Recent evidence from Seattle shows that people who move from the street into stable housing do improve their lives—for example, they may start drinking less.” (The Urban Institute,2009)</a:t>
            </a:r>
            <a:endParaRPr lang="en-US" sz="2800" dirty="0">
              <a:solidFill>
                <a:schemeClr val="accent6">
                  <a:lumMod val="50000"/>
                </a:schemeClr>
              </a:solidFill>
              <a:effectLst/>
            </a:endParaRPr>
          </a:p>
        </p:txBody>
      </p:sp>
    </p:spTree>
    <p:extLst>
      <p:ext uri="{BB962C8B-B14F-4D97-AF65-F5344CB8AC3E}">
        <p14:creationId xmlns:p14="http://schemas.microsoft.com/office/powerpoint/2010/main" val="1790901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solidFill>
                  <a:srgbClr val="FF9900"/>
                </a:solidFill>
              </a:rPr>
              <a:t>A. Low Income Housing Policy</a:t>
            </a:r>
            <a:br>
              <a:rPr lang="en-US" dirty="0" smtClean="0">
                <a:solidFill>
                  <a:srgbClr val="FF9900"/>
                </a:solidFill>
              </a:rPr>
            </a:br>
            <a:r>
              <a:rPr lang="en-US" dirty="0" smtClean="0">
                <a:solidFill>
                  <a:srgbClr val="FF9900"/>
                </a:solidFill>
              </a:rPr>
              <a:t>I. Public Housing</a:t>
            </a:r>
          </a:p>
        </p:txBody>
      </p:sp>
      <p:sp>
        <p:nvSpPr>
          <p:cNvPr id="25603" name="Rectangle 3"/>
          <p:cNvSpPr>
            <a:spLocks noGrp="1" noChangeArrowheads="1"/>
          </p:cNvSpPr>
          <p:nvPr>
            <p:ph type="body" idx="1"/>
          </p:nvPr>
        </p:nvSpPr>
        <p:spPr/>
        <p:txBody>
          <a:bodyPr/>
          <a:lstStyle/>
          <a:p>
            <a:pPr eaLnBrk="1" hangingPunct="1">
              <a:defRPr/>
            </a:pPr>
            <a:r>
              <a:rPr lang="en-US" dirty="0" smtClean="0"/>
              <a:t>The government acts as a supplier of low income housing</a:t>
            </a:r>
          </a:p>
          <a:p>
            <a:pPr eaLnBrk="1" hangingPunct="1">
              <a:defRPr/>
            </a:pPr>
            <a:r>
              <a:rPr lang="en-US" dirty="0" smtClean="0"/>
              <a:t>About 1.3 million households in 1998</a:t>
            </a:r>
          </a:p>
          <a:p>
            <a:pPr eaLnBrk="1" hangingPunct="1">
              <a:defRPr/>
            </a:pPr>
            <a:r>
              <a:rPr lang="en-US" dirty="0" smtClean="0"/>
              <a:t>The budgetary cost about $7 billion in subsidies and maintenance</a:t>
            </a:r>
          </a:p>
          <a:p>
            <a:pPr eaLnBrk="1" hangingPunct="1">
              <a:defRPr/>
            </a:pPr>
            <a:r>
              <a:rPr lang="en-US" dirty="0" smtClean="0"/>
              <a:t>Managed by local housing authorities</a:t>
            </a:r>
          </a:p>
          <a:p>
            <a:pPr eaLnBrk="1" hangingPunct="1">
              <a:defRPr/>
            </a:pPr>
            <a:r>
              <a:rPr lang="en-US" dirty="0" smtClean="0"/>
              <a:t>Rent no greater than 30% of recipient income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4000" smtClean="0">
                <a:solidFill>
                  <a:srgbClr val="FF9900"/>
                </a:solidFill>
              </a:rPr>
              <a:t>Public Housing and Recipient Welfare</a:t>
            </a:r>
          </a:p>
        </p:txBody>
      </p:sp>
      <p:sp>
        <p:nvSpPr>
          <p:cNvPr id="26627" name="Rectangle 3"/>
          <p:cNvSpPr>
            <a:spLocks noGrp="1" noChangeArrowheads="1"/>
          </p:cNvSpPr>
          <p:nvPr>
            <p:ph type="body" idx="1"/>
          </p:nvPr>
        </p:nvSpPr>
        <p:spPr/>
        <p:txBody>
          <a:bodyPr/>
          <a:lstStyle/>
          <a:p>
            <a:pPr eaLnBrk="1" hangingPunct="1">
              <a:defRPr/>
            </a:pPr>
            <a:r>
              <a:rPr lang="en-US" smtClean="0"/>
              <a:t>Evaluate the efficiency of public housing programs: </a:t>
            </a:r>
            <a:r>
              <a:rPr lang="en-US" smtClean="0">
                <a:solidFill>
                  <a:schemeClr val="hlink"/>
                </a:solidFill>
              </a:rPr>
              <a:t>Can the same welfare level be achieved at a lower cost?</a:t>
            </a:r>
          </a:p>
          <a:p>
            <a:pPr eaLnBrk="1" hangingPunct="1">
              <a:defRPr/>
            </a:pPr>
            <a:r>
              <a:rPr lang="en-US" smtClean="0"/>
              <a:t>Assumptions and numbers</a:t>
            </a:r>
          </a:p>
          <a:p>
            <a:pPr lvl="1" eaLnBrk="1" hangingPunct="1">
              <a:defRPr/>
            </a:pPr>
            <a:r>
              <a:rPr lang="en-US" smtClean="0"/>
              <a:t>Income = $800</a:t>
            </a:r>
          </a:p>
          <a:p>
            <a:pPr lvl="1" eaLnBrk="1" hangingPunct="1">
              <a:defRPr/>
            </a:pPr>
            <a:r>
              <a:rPr lang="en-US" smtClean="0"/>
              <a:t>housing price = $1 per unit of service</a:t>
            </a:r>
          </a:p>
          <a:p>
            <a:pPr lvl="1" eaLnBrk="1" hangingPunct="1">
              <a:defRPr/>
            </a:pPr>
            <a:r>
              <a:rPr lang="en-US" smtClean="0"/>
              <a:t>Rent on public housing = 30% of income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9" name="Rectangle 11"/>
          <p:cNvSpPr>
            <a:spLocks noChangeArrowheads="1"/>
          </p:cNvSpPr>
          <p:nvPr/>
        </p:nvSpPr>
        <p:spPr bwMode="auto">
          <a:xfrm>
            <a:off x="4648200" y="1676400"/>
            <a:ext cx="4343400" cy="4800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defRPr/>
            </a:pPr>
            <a:endParaRPr lang="en-US"/>
          </a:p>
        </p:txBody>
      </p:sp>
      <p:sp>
        <p:nvSpPr>
          <p:cNvPr id="27650" name="Rectangle 2"/>
          <p:cNvSpPr>
            <a:spLocks noGrp="1" noChangeArrowheads="1"/>
          </p:cNvSpPr>
          <p:nvPr>
            <p:ph type="title"/>
          </p:nvPr>
        </p:nvSpPr>
        <p:spPr/>
        <p:txBody>
          <a:bodyPr/>
          <a:lstStyle/>
          <a:p>
            <a:pPr eaLnBrk="1" hangingPunct="1">
              <a:defRPr/>
            </a:pPr>
            <a:r>
              <a:rPr lang="en-US" sz="4000" dirty="0" smtClean="0">
                <a:solidFill>
                  <a:srgbClr val="FF9900"/>
                </a:solidFill>
              </a:rPr>
              <a:t>Without Public Housing</a:t>
            </a:r>
          </a:p>
        </p:txBody>
      </p:sp>
      <p:sp>
        <p:nvSpPr>
          <p:cNvPr id="27651" name="Rectangle 3"/>
          <p:cNvSpPr>
            <a:spLocks noGrp="1" noChangeArrowheads="1"/>
          </p:cNvSpPr>
          <p:nvPr>
            <p:ph type="body" idx="1"/>
          </p:nvPr>
        </p:nvSpPr>
        <p:spPr>
          <a:xfrm>
            <a:off x="457200" y="3886200"/>
            <a:ext cx="4114800" cy="2819400"/>
          </a:xfrm>
          <a:solidFill>
            <a:schemeClr val="accent5">
              <a:lumMod val="75000"/>
            </a:schemeClr>
          </a:solidFill>
        </p:spPr>
        <p:txBody>
          <a:bodyPr/>
          <a:lstStyle/>
          <a:p>
            <a:pPr eaLnBrk="1" hangingPunct="1">
              <a:buNone/>
              <a:defRPr/>
            </a:pPr>
            <a:r>
              <a:rPr lang="en-US" dirty="0" smtClean="0">
                <a:effectLst/>
                <a:latin typeface="Times New Roman" pitchFamily="18" charset="0"/>
                <a:cs typeface="Times New Roman" pitchFamily="18" charset="0"/>
              </a:rPr>
              <a:t>Without public housing:</a:t>
            </a:r>
          </a:p>
          <a:p>
            <a:pPr eaLnBrk="1" hangingPunct="1">
              <a:defRPr/>
            </a:pPr>
            <a:r>
              <a:rPr lang="en-US" dirty="0" smtClean="0">
                <a:effectLst/>
                <a:latin typeface="Times New Roman" pitchFamily="18" charset="0"/>
                <a:cs typeface="Times New Roman" pitchFamily="18" charset="0"/>
              </a:rPr>
              <a:t>Point </a:t>
            </a:r>
            <a:r>
              <a:rPr lang="en-US" i="1" dirty="0" err="1" smtClean="0">
                <a:effectLst/>
                <a:latin typeface="Times New Roman" pitchFamily="18" charset="0"/>
                <a:cs typeface="Times New Roman" pitchFamily="18" charset="0"/>
              </a:rPr>
              <a:t>i</a:t>
            </a:r>
            <a:r>
              <a:rPr lang="en-US" dirty="0" smtClean="0">
                <a:effectLst/>
                <a:latin typeface="Times New Roman" pitchFamily="18" charset="0"/>
                <a:cs typeface="Times New Roman" pitchFamily="18" charset="0"/>
              </a:rPr>
              <a:t> maximizes initial utility: (h = 300; A = $500) </a:t>
            </a:r>
          </a:p>
        </p:txBody>
      </p:sp>
      <p:sp>
        <p:nvSpPr>
          <p:cNvPr id="9221" name="Line 5"/>
          <p:cNvSpPr>
            <a:spLocks noChangeShapeType="1"/>
          </p:cNvSpPr>
          <p:nvPr/>
        </p:nvSpPr>
        <p:spPr bwMode="auto">
          <a:xfrm flipV="1">
            <a:off x="5334000" y="2133600"/>
            <a:ext cx="0" cy="3657600"/>
          </a:xfrm>
          <a:prstGeom prst="line">
            <a:avLst/>
          </a:prstGeom>
          <a:noFill/>
          <a:ln w="9525">
            <a:solidFill>
              <a:srgbClr val="000000"/>
            </a:solidFill>
            <a:round/>
            <a:headEnd/>
            <a:tailEnd type="triangle" w="med" len="med"/>
          </a:ln>
        </p:spPr>
        <p:txBody>
          <a:bodyPr/>
          <a:lstStyle/>
          <a:p>
            <a:endParaRPr lang="en-US"/>
          </a:p>
        </p:txBody>
      </p:sp>
      <p:sp>
        <p:nvSpPr>
          <p:cNvPr id="9222" name="Line 6"/>
          <p:cNvSpPr>
            <a:spLocks noChangeShapeType="1"/>
          </p:cNvSpPr>
          <p:nvPr/>
        </p:nvSpPr>
        <p:spPr bwMode="auto">
          <a:xfrm>
            <a:off x="5105400" y="5638800"/>
            <a:ext cx="3505200" cy="0"/>
          </a:xfrm>
          <a:prstGeom prst="line">
            <a:avLst/>
          </a:prstGeom>
          <a:noFill/>
          <a:ln w="9525">
            <a:solidFill>
              <a:srgbClr val="000000"/>
            </a:solidFill>
            <a:round/>
            <a:headEnd/>
            <a:tailEnd type="triangle" w="med" len="med"/>
          </a:ln>
        </p:spPr>
        <p:txBody>
          <a:bodyPr/>
          <a:lstStyle/>
          <a:p>
            <a:endParaRPr lang="en-US"/>
          </a:p>
        </p:txBody>
      </p:sp>
      <p:sp>
        <p:nvSpPr>
          <p:cNvPr id="27655" name="Line 7"/>
          <p:cNvSpPr>
            <a:spLocks noChangeShapeType="1"/>
          </p:cNvSpPr>
          <p:nvPr/>
        </p:nvSpPr>
        <p:spPr bwMode="auto">
          <a:xfrm>
            <a:off x="5334000" y="3048000"/>
            <a:ext cx="2590800" cy="2590800"/>
          </a:xfrm>
          <a:prstGeom prst="line">
            <a:avLst/>
          </a:prstGeom>
          <a:noFill/>
          <a:ln w="28575">
            <a:solidFill>
              <a:srgbClr val="000000"/>
            </a:solidFill>
            <a:round/>
            <a:headEnd/>
            <a:tailEnd/>
          </a:ln>
        </p:spPr>
        <p:txBody>
          <a:bodyPr/>
          <a:lstStyle/>
          <a:p>
            <a:endParaRPr lang="en-US"/>
          </a:p>
        </p:txBody>
      </p:sp>
      <p:sp>
        <p:nvSpPr>
          <p:cNvPr id="27656" name="Freeform 8"/>
          <p:cNvSpPr>
            <a:spLocks/>
          </p:cNvSpPr>
          <p:nvPr/>
        </p:nvSpPr>
        <p:spPr bwMode="auto">
          <a:xfrm>
            <a:off x="5867400" y="3124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9225" name="Text Box 9"/>
          <p:cNvSpPr txBox="1">
            <a:spLocks noChangeArrowheads="1"/>
          </p:cNvSpPr>
          <p:nvPr/>
        </p:nvSpPr>
        <p:spPr bwMode="auto">
          <a:xfrm>
            <a:off x="7285038" y="5988050"/>
            <a:ext cx="1630362" cy="304800"/>
          </a:xfrm>
          <a:prstGeom prst="rect">
            <a:avLst/>
          </a:prstGeom>
          <a:noFill/>
          <a:ln w="9525">
            <a:noFill/>
            <a:miter lim="800000"/>
            <a:headEnd/>
            <a:tailEnd/>
          </a:ln>
        </p:spPr>
        <p:txBody>
          <a:bodyPr wrap="none">
            <a:spAutoFit/>
          </a:bodyPr>
          <a:lstStyle/>
          <a:p>
            <a:r>
              <a:rPr lang="en-US" sz="1400" dirty="0">
                <a:solidFill>
                  <a:srgbClr val="990000"/>
                </a:solidFill>
              </a:rPr>
              <a:t>Quality of Housing</a:t>
            </a:r>
          </a:p>
        </p:txBody>
      </p:sp>
      <p:sp>
        <p:nvSpPr>
          <p:cNvPr id="9226" name="Text Box 10"/>
          <p:cNvSpPr txBox="1">
            <a:spLocks noChangeArrowheads="1"/>
          </p:cNvSpPr>
          <p:nvPr/>
        </p:nvSpPr>
        <p:spPr bwMode="auto">
          <a:xfrm rot="16200000">
            <a:off x="4093369" y="2231232"/>
            <a:ext cx="1414463" cy="304800"/>
          </a:xfrm>
          <a:prstGeom prst="rect">
            <a:avLst/>
          </a:prstGeom>
          <a:noFill/>
          <a:ln w="9525">
            <a:noFill/>
            <a:miter lim="800000"/>
            <a:headEnd/>
            <a:tailEnd/>
          </a:ln>
        </p:spPr>
        <p:txBody>
          <a:bodyPr wrap="none">
            <a:spAutoFit/>
          </a:bodyPr>
          <a:lstStyle/>
          <a:p>
            <a:r>
              <a:rPr lang="en-US" sz="1400" dirty="0">
                <a:solidFill>
                  <a:srgbClr val="990000"/>
                </a:solidFill>
              </a:rPr>
              <a:t>All Other Goods</a:t>
            </a:r>
          </a:p>
        </p:txBody>
      </p:sp>
      <p:sp>
        <p:nvSpPr>
          <p:cNvPr id="27660" name="Freeform 12"/>
          <p:cNvSpPr>
            <a:spLocks/>
          </p:cNvSpPr>
          <p:nvPr/>
        </p:nvSpPr>
        <p:spPr bwMode="auto">
          <a:xfrm rot="-685304">
            <a:off x="6248400" y="2743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27661" name="Text Box 13"/>
          <p:cNvSpPr txBox="1">
            <a:spLocks noChangeArrowheads="1"/>
          </p:cNvSpPr>
          <p:nvPr/>
        </p:nvSpPr>
        <p:spPr bwMode="auto">
          <a:xfrm>
            <a:off x="4876800" y="2819400"/>
            <a:ext cx="474663" cy="304800"/>
          </a:xfrm>
          <a:prstGeom prst="rect">
            <a:avLst/>
          </a:prstGeom>
          <a:noFill/>
          <a:ln w="9525">
            <a:noFill/>
            <a:miter lim="800000"/>
            <a:headEnd/>
            <a:tailEnd/>
          </a:ln>
        </p:spPr>
        <p:txBody>
          <a:bodyPr wrap="none">
            <a:spAutoFit/>
          </a:bodyPr>
          <a:lstStyle/>
          <a:p>
            <a:r>
              <a:rPr lang="en-US" sz="1400" dirty="0">
                <a:solidFill>
                  <a:schemeClr val="accent1">
                    <a:lumMod val="50000"/>
                  </a:schemeClr>
                </a:solidFill>
              </a:rPr>
              <a:t>800</a:t>
            </a:r>
          </a:p>
        </p:txBody>
      </p:sp>
      <p:sp>
        <p:nvSpPr>
          <p:cNvPr id="27662" name="Freeform 14"/>
          <p:cNvSpPr>
            <a:spLocks/>
          </p:cNvSpPr>
          <p:nvPr/>
        </p:nvSpPr>
        <p:spPr bwMode="auto">
          <a:xfrm rot="-685304">
            <a:off x="5638800" y="38100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9230" name="Text Box 15"/>
          <p:cNvSpPr txBox="1">
            <a:spLocks noChangeArrowheads="1"/>
          </p:cNvSpPr>
          <p:nvPr/>
        </p:nvSpPr>
        <p:spPr bwMode="auto">
          <a:xfrm>
            <a:off x="7678738" y="5715000"/>
            <a:ext cx="474662" cy="304800"/>
          </a:xfrm>
          <a:prstGeom prst="rect">
            <a:avLst/>
          </a:prstGeom>
          <a:noFill/>
          <a:ln w="9525">
            <a:noFill/>
            <a:miter lim="800000"/>
            <a:headEnd/>
            <a:tailEnd/>
          </a:ln>
        </p:spPr>
        <p:txBody>
          <a:bodyPr wrap="none">
            <a:spAutoFit/>
          </a:bodyPr>
          <a:lstStyle/>
          <a:p>
            <a:r>
              <a:rPr lang="en-US" sz="1400" dirty="0">
                <a:solidFill>
                  <a:schemeClr val="accent1">
                    <a:lumMod val="50000"/>
                  </a:schemeClr>
                </a:solidFill>
              </a:rPr>
              <a:t>800</a:t>
            </a:r>
          </a:p>
        </p:txBody>
      </p:sp>
      <p:sp>
        <p:nvSpPr>
          <p:cNvPr id="27664" name="Line 16"/>
          <p:cNvSpPr>
            <a:spLocks noChangeShapeType="1"/>
          </p:cNvSpPr>
          <p:nvPr/>
        </p:nvSpPr>
        <p:spPr bwMode="auto">
          <a:xfrm>
            <a:off x="6265863" y="3962400"/>
            <a:ext cx="0" cy="1676400"/>
          </a:xfrm>
          <a:prstGeom prst="line">
            <a:avLst/>
          </a:prstGeom>
          <a:noFill/>
          <a:ln w="9525">
            <a:solidFill>
              <a:srgbClr val="333399"/>
            </a:solidFill>
            <a:prstDash val="dash"/>
            <a:round/>
            <a:headEnd/>
            <a:tailEnd/>
          </a:ln>
        </p:spPr>
        <p:txBody>
          <a:bodyPr/>
          <a:lstStyle/>
          <a:p>
            <a:endParaRPr lang="en-US"/>
          </a:p>
        </p:txBody>
      </p:sp>
      <p:sp>
        <p:nvSpPr>
          <p:cNvPr id="27665" name="Line 17"/>
          <p:cNvSpPr>
            <a:spLocks noChangeShapeType="1"/>
          </p:cNvSpPr>
          <p:nvPr/>
        </p:nvSpPr>
        <p:spPr bwMode="auto">
          <a:xfrm flipH="1">
            <a:off x="5351463" y="3962400"/>
            <a:ext cx="914400" cy="0"/>
          </a:xfrm>
          <a:prstGeom prst="line">
            <a:avLst/>
          </a:prstGeom>
          <a:noFill/>
          <a:ln w="9525">
            <a:solidFill>
              <a:srgbClr val="333399"/>
            </a:solidFill>
            <a:prstDash val="dash"/>
            <a:round/>
            <a:headEnd/>
            <a:tailEnd/>
          </a:ln>
        </p:spPr>
        <p:txBody>
          <a:bodyPr/>
          <a:lstStyle/>
          <a:p>
            <a:endParaRPr lang="en-US"/>
          </a:p>
        </p:txBody>
      </p:sp>
      <p:sp>
        <p:nvSpPr>
          <p:cNvPr id="27667" name="Text Box 19"/>
          <p:cNvSpPr txBox="1">
            <a:spLocks noChangeArrowheads="1"/>
          </p:cNvSpPr>
          <p:nvPr/>
        </p:nvSpPr>
        <p:spPr bwMode="auto">
          <a:xfrm>
            <a:off x="6248400" y="3733800"/>
            <a:ext cx="238125" cy="304800"/>
          </a:xfrm>
          <a:prstGeom prst="rect">
            <a:avLst/>
          </a:prstGeom>
          <a:noFill/>
          <a:ln w="9525">
            <a:noFill/>
            <a:miter lim="800000"/>
            <a:headEnd/>
            <a:tailEnd/>
          </a:ln>
        </p:spPr>
        <p:txBody>
          <a:bodyPr wrap="none">
            <a:spAutoFit/>
          </a:bodyPr>
          <a:lstStyle/>
          <a:p>
            <a:r>
              <a:rPr lang="en-US" sz="1400" b="1" i="1" dirty="0" err="1">
                <a:solidFill>
                  <a:schemeClr val="accent1">
                    <a:lumMod val="50000"/>
                  </a:schemeClr>
                </a:solidFill>
                <a:latin typeface="Times New Roman" pitchFamily="18" charset="0"/>
                <a:cs typeface="Times New Roman" pitchFamily="18" charset="0"/>
              </a:rPr>
              <a:t>i</a:t>
            </a:r>
            <a:endParaRPr lang="en-US" sz="1400" b="1" i="1" dirty="0">
              <a:solidFill>
                <a:schemeClr val="accent1">
                  <a:lumMod val="50000"/>
                </a:schemeClr>
              </a:solidFill>
              <a:latin typeface="Times New Roman" pitchFamily="18" charset="0"/>
              <a:cs typeface="Times New Roman" pitchFamily="18" charset="0"/>
            </a:endParaRPr>
          </a:p>
        </p:txBody>
      </p:sp>
      <p:sp>
        <p:nvSpPr>
          <p:cNvPr id="27668" name="Text Box 20"/>
          <p:cNvSpPr txBox="1">
            <a:spLocks noChangeArrowheads="1"/>
          </p:cNvSpPr>
          <p:nvPr/>
        </p:nvSpPr>
        <p:spPr bwMode="auto">
          <a:xfrm>
            <a:off x="6002338" y="5638800"/>
            <a:ext cx="474662" cy="304800"/>
          </a:xfrm>
          <a:prstGeom prst="rect">
            <a:avLst/>
          </a:prstGeom>
          <a:noFill/>
          <a:ln w="9525">
            <a:noFill/>
            <a:miter lim="800000"/>
            <a:headEnd/>
            <a:tailEnd/>
          </a:ln>
        </p:spPr>
        <p:txBody>
          <a:bodyPr wrap="none">
            <a:spAutoFit/>
          </a:bodyPr>
          <a:lstStyle/>
          <a:p>
            <a:r>
              <a:rPr lang="en-US" sz="1400" dirty="0">
                <a:solidFill>
                  <a:schemeClr val="accent1">
                    <a:lumMod val="50000"/>
                  </a:schemeClr>
                </a:solidFill>
              </a:rPr>
              <a:t>300</a:t>
            </a:r>
          </a:p>
        </p:txBody>
      </p:sp>
      <p:sp>
        <p:nvSpPr>
          <p:cNvPr id="27669" name="Text Box 21"/>
          <p:cNvSpPr txBox="1">
            <a:spLocks noChangeArrowheads="1"/>
          </p:cNvSpPr>
          <p:nvPr/>
        </p:nvSpPr>
        <p:spPr bwMode="auto">
          <a:xfrm>
            <a:off x="4876800" y="3810000"/>
            <a:ext cx="474663" cy="304800"/>
          </a:xfrm>
          <a:prstGeom prst="rect">
            <a:avLst/>
          </a:prstGeom>
          <a:noFill/>
          <a:ln w="9525">
            <a:noFill/>
            <a:miter lim="800000"/>
            <a:headEnd/>
            <a:tailEnd/>
          </a:ln>
        </p:spPr>
        <p:txBody>
          <a:bodyPr wrap="none">
            <a:spAutoFit/>
          </a:bodyPr>
          <a:lstStyle/>
          <a:p>
            <a:r>
              <a:rPr lang="en-US" sz="1400" dirty="0">
                <a:solidFill>
                  <a:schemeClr val="accent1">
                    <a:lumMod val="50000"/>
                  </a:schemeClr>
                </a:solidFill>
              </a:rPr>
              <a:t>500</a:t>
            </a:r>
          </a:p>
        </p:txBody>
      </p:sp>
      <p:sp>
        <p:nvSpPr>
          <p:cNvPr id="20" name="Rectangle 3"/>
          <p:cNvSpPr txBox="1">
            <a:spLocks noChangeArrowheads="1"/>
          </p:cNvSpPr>
          <p:nvPr/>
        </p:nvSpPr>
        <p:spPr bwMode="auto">
          <a:xfrm>
            <a:off x="457200" y="1524000"/>
            <a:ext cx="4114800" cy="2286000"/>
          </a:xfrm>
          <a:prstGeom prst="rect">
            <a:avLst/>
          </a:prstGeom>
          <a:solidFill>
            <a:schemeClr val="accent5">
              <a:lumMod val="75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hlink"/>
              </a:buClr>
              <a:buSzPct val="80000"/>
              <a:buFont typeface="Wingdings" pitchFamily="2" charset="2"/>
              <a:buChar char="n"/>
              <a:tabLst/>
              <a:defRPr/>
            </a:pPr>
            <a:r>
              <a:rPr lang="en-US" sz="3200" kern="0" dirty="0" smtClean="0">
                <a:latin typeface="Times New Roman" pitchFamily="18" charset="0"/>
                <a:cs typeface="Times New Roman" pitchFamily="18" charset="0"/>
              </a:rPr>
              <a:t>I</a:t>
            </a:r>
            <a:r>
              <a:rPr kumimoji="0" lang="en-US" sz="3200" b="0" i="0" u="none" strike="noStrike" kern="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ndifferrence</a:t>
            </a:r>
            <a:r>
              <a:rPr kumimoji="0" lang="en-US" sz="32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curves of a typical household</a:t>
            </a:r>
          </a:p>
          <a:p>
            <a:pPr marL="342900" marR="0" lvl="0" indent="-342900" algn="l" defTabSz="914400" rtl="0" eaLnBrk="1" fontAlgn="base" latinLnBrk="0" hangingPunct="1">
              <a:lnSpc>
                <a:spcPct val="100000"/>
              </a:lnSpc>
              <a:spcBef>
                <a:spcPct val="20000"/>
              </a:spcBef>
              <a:spcAft>
                <a:spcPct val="0"/>
              </a:spcAft>
              <a:buClr>
                <a:schemeClr val="hlink"/>
              </a:buClr>
              <a:buSzPct val="80000"/>
              <a:buFont typeface="Wingdings" pitchFamily="2" charset="2"/>
              <a:buChar char="n"/>
              <a:tabLst/>
              <a:defRPr/>
            </a:pPr>
            <a:r>
              <a:rPr lang="en-US" sz="3200" kern="0" noProof="0" dirty="0" smtClean="0">
                <a:latin typeface="Times New Roman" pitchFamily="18" charset="0"/>
                <a:cs typeface="Times New Roman" pitchFamily="18" charset="0"/>
              </a:rPr>
              <a:t>Budget line</a:t>
            </a:r>
            <a:endParaRPr kumimoji="0" lang="en-US" sz="32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fade">
                                      <p:cBhvr>
                                        <p:cTn id="7" dur="1000"/>
                                        <p:tgtEl>
                                          <p:spTgt spid="20">
                                            <p:txEl>
                                              <p:pRg st="0" end="0"/>
                                            </p:txEl>
                                          </p:spTgt>
                                        </p:tgtEl>
                                      </p:cBhvr>
                                    </p:animEffect>
                                    <p:anim calcmode="lin" valueType="num">
                                      <p:cBhvr>
                                        <p:cTn id="8" dur="10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7656"/>
                                        </p:tgtEl>
                                        <p:attrNameLst>
                                          <p:attrName>style.visibility</p:attrName>
                                        </p:attrNameLst>
                                      </p:cBhvr>
                                      <p:to>
                                        <p:strVal val="visible"/>
                                      </p:to>
                                    </p:set>
                                    <p:animEffect transition="in" filter="fade">
                                      <p:cBhvr>
                                        <p:cTn id="14" dur="1000"/>
                                        <p:tgtEl>
                                          <p:spTgt spid="27656"/>
                                        </p:tgtEl>
                                      </p:cBhvr>
                                    </p:animEffect>
                                    <p:anim calcmode="lin" valueType="num">
                                      <p:cBhvr>
                                        <p:cTn id="15" dur="1000" fill="hold"/>
                                        <p:tgtEl>
                                          <p:spTgt spid="27656"/>
                                        </p:tgtEl>
                                        <p:attrNameLst>
                                          <p:attrName>ppt_x</p:attrName>
                                        </p:attrNameLst>
                                      </p:cBhvr>
                                      <p:tavLst>
                                        <p:tav tm="0">
                                          <p:val>
                                            <p:strVal val="#ppt_x"/>
                                          </p:val>
                                        </p:tav>
                                        <p:tav tm="100000">
                                          <p:val>
                                            <p:strVal val="#ppt_x"/>
                                          </p:val>
                                        </p:tav>
                                      </p:tavLst>
                                    </p:anim>
                                    <p:anim calcmode="lin" valueType="num">
                                      <p:cBhvr>
                                        <p:cTn id="16" dur="1000" fill="hold"/>
                                        <p:tgtEl>
                                          <p:spTgt spid="2765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7660"/>
                                        </p:tgtEl>
                                        <p:attrNameLst>
                                          <p:attrName>style.visibility</p:attrName>
                                        </p:attrNameLst>
                                      </p:cBhvr>
                                      <p:to>
                                        <p:strVal val="visible"/>
                                      </p:to>
                                    </p:set>
                                    <p:animEffect transition="in" filter="fade">
                                      <p:cBhvr>
                                        <p:cTn id="19" dur="1000"/>
                                        <p:tgtEl>
                                          <p:spTgt spid="27660"/>
                                        </p:tgtEl>
                                      </p:cBhvr>
                                    </p:animEffect>
                                    <p:anim calcmode="lin" valueType="num">
                                      <p:cBhvr>
                                        <p:cTn id="20" dur="1000" fill="hold"/>
                                        <p:tgtEl>
                                          <p:spTgt spid="27660"/>
                                        </p:tgtEl>
                                        <p:attrNameLst>
                                          <p:attrName>ppt_x</p:attrName>
                                        </p:attrNameLst>
                                      </p:cBhvr>
                                      <p:tavLst>
                                        <p:tav tm="0">
                                          <p:val>
                                            <p:strVal val="#ppt_x"/>
                                          </p:val>
                                        </p:tav>
                                        <p:tav tm="100000">
                                          <p:val>
                                            <p:strVal val="#ppt_x"/>
                                          </p:val>
                                        </p:tav>
                                      </p:tavLst>
                                    </p:anim>
                                    <p:anim calcmode="lin" valueType="num">
                                      <p:cBhvr>
                                        <p:cTn id="21" dur="1000" fill="hold"/>
                                        <p:tgtEl>
                                          <p:spTgt spid="27660"/>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7662"/>
                                        </p:tgtEl>
                                        <p:attrNameLst>
                                          <p:attrName>style.visibility</p:attrName>
                                        </p:attrNameLst>
                                      </p:cBhvr>
                                      <p:to>
                                        <p:strVal val="visible"/>
                                      </p:to>
                                    </p:set>
                                    <p:animEffect transition="in" filter="fade">
                                      <p:cBhvr>
                                        <p:cTn id="24" dur="1000"/>
                                        <p:tgtEl>
                                          <p:spTgt spid="27662"/>
                                        </p:tgtEl>
                                      </p:cBhvr>
                                    </p:animEffect>
                                    <p:anim calcmode="lin" valueType="num">
                                      <p:cBhvr>
                                        <p:cTn id="25" dur="1000" fill="hold"/>
                                        <p:tgtEl>
                                          <p:spTgt spid="27662"/>
                                        </p:tgtEl>
                                        <p:attrNameLst>
                                          <p:attrName>ppt_x</p:attrName>
                                        </p:attrNameLst>
                                      </p:cBhvr>
                                      <p:tavLst>
                                        <p:tav tm="0">
                                          <p:val>
                                            <p:strVal val="#ppt_x"/>
                                          </p:val>
                                        </p:tav>
                                        <p:tav tm="100000">
                                          <p:val>
                                            <p:strVal val="#ppt_x"/>
                                          </p:val>
                                        </p:tav>
                                      </p:tavLst>
                                    </p:anim>
                                    <p:anim calcmode="lin" valueType="num">
                                      <p:cBhvr>
                                        <p:cTn id="26" dur="1000" fill="hold"/>
                                        <p:tgtEl>
                                          <p:spTgt spid="2766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0">
                                            <p:txEl>
                                              <p:pRg st="1" end="1"/>
                                            </p:txEl>
                                          </p:spTgt>
                                        </p:tgtEl>
                                        <p:attrNameLst>
                                          <p:attrName>style.visibility</p:attrName>
                                        </p:attrNameLst>
                                      </p:cBhvr>
                                      <p:to>
                                        <p:strVal val="visible"/>
                                      </p:to>
                                    </p:set>
                                    <p:animEffect transition="in" filter="fade">
                                      <p:cBhvr>
                                        <p:cTn id="31" dur="1000"/>
                                        <p:tgtEl>
                                          <p:spTgt spid="20">
                                            <p:txEl>
                                              <p:pRg st="1" end="1"/>
                                            </p:txEl>
                                          </p:spTgt>
                                        </p:tgtEl>
                                      </p:cBhvr>
                                    </p:animEffect>
                                    <p:anim calcmode="lin" valueType="num">
                                      <p:cBhvr>
                                        <p:cTn id="32" dur="1000" fill="hold"/>
                                        <p:tgtEl>
                                          <p:spTgt spid="20">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2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7655"/>
                                        </p:tgtEl>
                                        <p:attrNameLst>
                                          <p:attrName>style.visibility</p:attrName>
                                        </p:attrNameLst>
                                      </p:cBhvr>
                                      <p:to>
                                        <p:strVal val="visible"/>
                                      </p:to>
                                    </p:set>
                                    <p:animEffect transition="in" filter="fade">
                                      <p:cBhvr>
                                        <p:cTn id="38" dur="1000"/>
                                        <p:tgtEl>
                                          <p:spTgt spid="27655"/>
                                        </p:tgtEl>
                                      </p:cBhvr>
                                    </p:animEffect>
                                    <p:anim calcmode="lin" valueType="num">
                                      <p:cBhvr>
                                        <p:cTn id="39" dur="1000" fill="hold"/>
                                        <p:tgtEl>
                                          <p:spTgt spid="27655"/>
                                        </p:tgtEl>
                                        <p:attrNameLst>
                                          <p:attrName>ppt_x</p:attrName>
                                        </p:attrNameLst>
                                      </p:cBhvr>
                                      <p:tavLst>
                                        <p:tav tm="0">
                                          <p:val>
                                            <p:strVal val="#ppt_x"/>
                                          </p:val>
                                        </p:tav>
                                        <p:tav tm="100000">
                                          <p:val>
                                            <p:strVal val="#ppt_x"/>
                                          </p:val>
                                        </p:tav>
                                      </p:tavLst>
                                    </p:anim>
                                    <p:anim calcmode="lin" valueType="num">
                                      <p:cBhvr>
                                        <p:cTn id="40" dur="1000" fill="hold"/>
                                        <p:tgtEl>
                                          <p:spTgt spid="2765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7661"/>
                                        </p:tgtEl>
                                        <p:attrNameLst>
                                          <p:attrName>style.visibility</p:attrName>
                                        </p:attrNameLst>
                                      </p:cBhvr>
                                      <p:to>
                                        <p:strVal val="visible"/>
                                      </p:to>
                                    </p:set>
                                    <p:animEffect transition="in" filter="blinds(horizontal)">
                                      <p:cBhvr>
                                        <p:cTn id="45" dur="500"/>
                                        <p:tgtEl>
                                          <p:spTgt spid="27661"/>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9230"/>
                                        </p:tgtEl>
                                        <p:attrNameLst>
                                          <p:attrName>style.visibility</p:attrName>
                                        </p:attrNameLst>
                                      </p:cBhvr>
                                      <p:to>
                                        <p:strVal val="visible"/>
                                      </p:to>
                                    </p:set>
                                    <p:animEffect transition="in" filter="blinds(horizontal)">
                                      <p:cBhvr>
                                        <p:cTn id="48" dur="500"/>
                                        <p:tgtEl>
                                          <p:spTgt spid="9230"/>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7664"/>
                                        </p:tgtEl>
                                        <p:attrNameLst>
                                          <p:attrName>style.visibility</p:attrName>
                                        </p:attrNameLst>
                                      </p:cBhvr>
                                      <p:to>
                                        <p:strVal val="visible"/>
                                      </p:to>
                                    </p:set>
                                    <p:animEffect transition="in" filter="fade">
                                      <p:cBhvr>
                                        <p:cTn id="53" dur="1000"/>
                                        <p:tgtEl>
                                          <p:spTgt spid="27664"/>
                                        </p:tgtEl>
                                      </p:cBhvr>
                                    </p:animEffect>
                                    <p:anim calcmode="lin" valueType="num">
                                      <p:cBhvr>
                                        <p:cTn id="54" dur="1000" fill="hold"/>
                                        <p:tgtEl>
                                          <p:spTgt spid="27664"/>
                                        </p:tgtEl>
                                        <p:attrNameLst>
                                          <p:attrName>ppt_x</p:attrName>
                                        </p:attrNameLst>
                                      </p:cBhvr>
                                      <p:tavLst>
                                        <p:tav tm="0">
                                          <p:val>
                                            <p:strVal val="#ppt_x"/>
                                          </p:val>
                                        </p:tav>
                                        <p:tav tm="100000">
                                          <p:val>
                                            <p:strVal val="#ppt_x"/>
                                          </p:val>
                                        </p:tav>
                                      </p:tavLst>
                                    </p:anim>
                                    <p:anim calcmode="lin" valueType="num">
                                      <p:cBhvr>
                                        <p:cTn id="55" dur="1000" fill="hold"/>
                                        <p:tgtEl>
                                          <p:spTgt spid="27664"/>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27665"/>
                                        </p:tgtEl>
                                        <p:attrNameLst>
                                          <p:attrName>style.visibility</p:attrName>
                                        </p:attrNameLst>
                                      </p:cBhvr>
                                      <p:to>
                                        <p:strVal val="visible"/>
                                      </p:to>
                                    </p:set>
                                    <p:animEffect transition="in" filter="fade">
                                      <p:cBhvr>
                                        <p:cTn id="58" dur="1000"/>
                                        <p:tgtEl>
                                          <p:spTgt spid="27665"/>
                                        </p:tgtEl>
                                      </p:cBhvr>
                                    </p:animEffect>
                                    <p:anim calcmode="lin" valueType="num">
                                      <p:cBhvr>
                                        <p:cTn id="59" dur="1000" fill="hold"/>
                                        <p:tgtEl>
                                          <p:spTgt spid="27665"/>
                                        </p:tgtEl>
                                        <p:attrNameLst>
                                          <p:attrName>ppt_x</p:attrName>
                                        </p:attrNameLst>
                                      </p:cBhvr>
                                      <p:tavLst>
                                        <p:tav tm="0">
                                          <p:val>
                                            <p:strVal val="#ppt_x"/>
                                          </p:val>
                                        </p:tav>
                                        <p:tav tm="100000">
                                          <p:val>
                                            <p:strVal val="#ppt_x"/>
                                          </p:val>
                                        </p:tav>
                                      </p:tavLst>
                                    </p:anim>
                                    <p:anim calcmode="lin" valueType="num">
                                      <p:cBhvr>
                                        <p:cTn id="60" dur="1000" fill="hold"/>
                                        <p:tgtEl>
                                          <p:spTgt spid="27665"/>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27667"/>
                                        </p:tgtEl>
                                        <p:attrNameLst>
                                          <p:attrName>style.visibility</p:attrName>
                                        </p:attrNameLst>
                                      </p:cBhvr>
                                      <p:to>
                                        <p:strVal val="visible"/>
                                      </p:to>
                                    </p:set>
                                    <p:animEffect transition="in" filter="fade">
                                      <p:cBhvr>
                                        <p:cTn id="63" dur="1000"/>
                                        <p:tgtEl>
                                          <p:spTgt spid="27667"/>
                                        </p:tgtEl>
                                      </p:cBhvr>
                                    </p:animEffect>
                                    <p:anim calcmode="lin" valueType="num">
                                      <p:cBhvr>
                                        <p:cTn id="64" dur="1000" fill="hold"/>
                                        <p:tgtEl>
                                          <p:spTgt spid="27667"/>
                                        </p:tgtEl>
                                        <p:attrNameLst>
                                          <p:attrName>ppt_x</p:attrName>
                                        </p:attrNameLst>
                                      </p:cBhvr>
                                      <p:tavLst>
                                        <p:tav tm="0">
                                          <p:val>
                                            <p:strVal val="#ppt_x"/>
                                          </p:val>
                                        </p:tav>
                                        <p:tav tm="100000">
                                          <p:val>
                                            <p:strVal val="#ppt_x"/>
                                          </p:val>
                                        </p:tav>
                                      </p:tavLst>
                                    </p:anim>
                                    <p:anim calcmode="lin" valueType="num">
                                      <p:cBhvr>
                                        <p:cTn id="65" dur="1000" fill="hold"/>
                                        <p:tgtEl>
                                          <p:spTgt spid="2766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27668"/>
                                        </p:tgtEl>
                                        <p:attrNameLst>
                                          <p:attrName>style.visibility</p:attrName>
                                        </p:attrNameLst>
                                      </p:cBhvr>
                                      <p:to>
                                        <p:strVal val="visible"/>
                                      </p:to>
                                    </p:set>
                                    <p:animEffect transition="in" filter="fade">
                                      <p:cBhvr>
                                        <p:cTn id="68" dur="1000"/>
                                        <p:tgtEl>
                                          <p:spTgt spid="27668"/>
                                        </p:tgtEl>
                                      </p:cBhvr>
                                    </p:animEffect>
                                    <p:anim calcmode="lin" valueType="num">
                                      <p:cBhvr>
                                        <p:cTn id="69" dur="1000" fill="hold"/>
                                        <p:tgtEl>
                                          <p:spTgt spid="27668"/>
                                        </p:tgtEl>
                                        <p:attrNameLst>
                                          <p:attrName>ppt_x</p:attrName>
                                        </p:attrNameLst>
                                      </p:cBhvr>
                                      <p:tavLst>
                                        <p:tav tm="0">
                                          <p:val>
                                            <p:strVal val="#ppt_x"/>
                                          </p:val>
                                        </p:tav>
                                        <p:tav tm="100000">
                                          <p:val>
                                            <p:strVal val="#ppt_x"/>
                                          </p:val>
                                        </p:tav>
                                      </p:tavLst>
                                    </p:anim>
                                    <p:anim calcmode="lin" valueType="num">
                                      <p:cBhvr>
                                        <p:cTn id="70" dur="1000" fill="hold"/>
                                        <p:tgtEl>
                                          <p:spTgt spid="2766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7669"/>
                                        </p:tgtEl>
                                        <p:attrNameLst>
                                          <p:attrName>style.visibility</p:attrName>
                                        </p:attrNameLst>
                                      </p:cBhvr>
                                      <p:to>
                                        <p:strVal val="visible"/>
                                      </p:to>
                                    </p:set>
                                    <p:animEffect transition="in" filter="fade">
                                      <p:cBhvr>
                                        <p:cTn id="73" dur="1000"/>
                                        <p:tgtEl>
                                          <p:spTgt spid="27669"/>
                                        </p:tgtEl>
                                      </p:cBhvr>
                                    </p:animEffect>
                                    <p:anim calcmode="lin" valueType="num">
                                      <p:cBhvr>
                                        <p:cTn id="74" dur="1000" fill="hold"/>
                                        <p:tgtEl>
                                          <p:spTgt spid="27669"/>
                                        </p:tgtEl>
                                        <p:attrNameLst>
                                          <p:attrName>ppt_x</p:attrName>
                                        </p:attrNameLst>
                                      </p:cBhvr>
                                      <p:tavLst>
                                        <p:tav tm="0">
                                          <p:val>
                                            <p:strVal val="#ppt_x"/>
                                          </p:val>
                                        </p:tav>
                                        <p:tav tm="100000">
                                          <p:val>
                                            <p:strVal val="#ppt_x"/>
                                          </p:val>
                                        </p:tav>
                                      </p:tavLst>
                                    </p:anim>
                                    <p:anim calcmode="lin" valueType="num">
                                      <p:cBhvr>
                                        <p:cTn id="75" dur="1000" fill="hold"/>
                                        <p:tgtEl>
                                          <p:spTgt spid="27669"/>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7651">
                                            <p:bg/>
                                          </p:spTgt>
                                        </p:tgtEl>
                                        <p:attrNameLst>
                                          <p:attrName>style.visibility</p:attrName>
                                        </p:attrNameLst>
                                      </p:cBhvr>
                                      <p:to>
                                        <p:strVal val="visible"/>
                                      </p:to>
                                    </p:set>
                                    <p:animEffect transition="in" filter="blinds(horizontal)">
                                      <p:cBhvr>
                                        <p:cTn id="80" dur="500"/>
                                        <p:tgtEl>
                                          <p:spTgt spid="27651">
                                            <p:bg/>
                                          </p:spTgt>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7651">
                                            <p:txEl>
                                              <p:pRg st="0" end="0"/>
                                            </p:txEl>
                                          </p:spTgt>
                                        </p:tgtEl>
                                        <p:attrNameLst>
                                          <p:attrName>style.visibility</p:attrName>
                                        </p:attrNameLst>
                                      </p:cBhvr>
                                      <p:to>
                                        <p:strVal val="visible"/>
                                      </p:to>
                                    </p:set>
                                    <p:animEffect transition="in" filter="blinds(horizontal)">
                                      <p:cBhvr>
                                        <p:cTn id="85" dur="500"/>
                                        <p:tgtEl>
                                          <p:spTgt spid="27651">
                                            <p:txEl>
                                              <p:pRg st="0" end="0"/>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7651">
                                            <p:txEl>
                                              <p:pRg st="1" end="1"/>
                                            </p:txEl>
                                          </p:spTgt>
                                        </p:tgtEl>
                                        <p:attrNameLst>
                                          <p:attrName>style.visibility</p:attrName>
                                        </p:attrNameLst>
                                      </p:cBhvr>
                                      <p:to>
                                        <p:strVal val="visible"/>
                                      </p:to>
                                    </p:set>
                                    <p:animEffect transition="in" filter="blinds(horizontal)">
                                      <p:cBhvr>
                                        <p:cTn id="90" dur="500"/>
                                        <p:tgtEl>
                                          <p:spTgt spid="27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nimBg="1"/>
      <p:bldP spid="27655" grpId="0" animBg="1"/>
      <p:bldP spid="27656" grpId="0" animBg="1"/>
      <p:bldP spid="27660" grpId="0" animBg="1"/>
      <p:bldP spid="27661" grpId="0"/>
      <p:bldP spid="27662" grpId="0" animBg="1"/>
      <p:bldP spid="9230" grpId="0"/>
      <p:bldP spid="27664" grpId="0" animBg="1"/>
      <p:bldP spid="27665" grpId="0" animBg="1"/>
      <p:bldP spid="27667" grpId="0"/>
      <p:bldP spid="27668" grpId="0"/>
      <p:bldP spid="276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4724400" y="1676400"/>
            <a:ext cx="4267200" cy="4800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defRPr/>
            </a:pPr>
            <a:endParaRPr lang="en-US" dirty="0"/>
          </a:p>
        </p:txBody>
      </p:sp>
      <p:sp>
        <p:nvSpPr>
          <p:cNvPr id="28675" name="Rectangle 3"/>
          <p:cNvSpPr>
            <a:spLocks noGrp="1" noChangeArrowheads="1"/>
          </p:cNvSpPr>
          <p:nvPr>
            <p:ph type="title"/>
          </p:nvPr>
        </p:nvSpPr>
        <p:spPr/>
        <p:txBody>
          <a:bodyPr/>
          <a:lstStyle/>
          <a:p>
            <a:pPr eaLnBrk="1" hangingPunct="1">
              <a:defRPr/>
            </a:pPr>
            <a:r>
              <a:rPr lang="en-US" sz="4000" dirty="0" smtClean="0">
                <a:solidFill>
                  <a:srgbClr val="FF9900"/>
                </a:solidFill>
              </a:rPr>
              <a:t>Public Housing An Option</a:t>
            </a:r>
          </a:p>
        </p:txBody>
      </p:sp>
      <p:sp>
        <p:nvSpPr>
          <p:cNvPr id="28676" name="Rectangle 4"/>
          <p:cNvSpPr>
            <a:spLocks noGrp="1" noChangeArrowheads="1"/>
          </p:cNvSpPr>
          <p:nvPr>
            <p:ph type="body" idx="1"/>
          </p:nvPr>
        </p:nvSpPr>
        <p:spPr>
          <a:xfrm>
            <a:off x="228600" y="1600200"/>
            <a:ext cx="4419600" cy="4953000"/>
          </a:xfrm>
          <a:solidFill>
            <a:schemeClr val="accent5">
              <a:lumMod val="75000"/>
            </a:schemeClr>
          </a:solidFill>
        </p:spPr>
        <p:txBody>
          <a:bodyPr/>
          <a:lstStyle/>
          <a:p>
            <a:pPr eaLnBrk="1" hangingPunct="1">
              <a:lnSpc>
                <a:spcPct val="90000"/>
              </a:lnSpc>
              <a:buNone/>
              <a:defRPr/>
            </a:pPr>
            <a:r>
              <a:rPr lang="en-US" sz="2800" dirty="0" smtClean="0">
                <a:effectLst/>
                <a:latin typeface="Times New Roman" pitchFamily="18" charset="0"/>
                <a:cs typeface="Times New Roman" pitchFamily="18" charset="0"/>
              </a:rPr>
              <a:t>The government offers housing service=540 at a price equal to 30% of income</a:t>
            </a:r>
          </a:p>
          <a:p>
            <a:pPr eaLnBrk="1" hangingPunct="1">
              <a:lnSpc>
                <a:spcPct val="90000"/>
              </a:lnSpc>
              <a:defRPr/>
            </a:pPr>
            <a:r>
              <a:rPr lang="en-US" sz="2800" dirty="0" smtClean="0">
                <a:effectLst/>
                <a:latin typeface="Times New Roman" pitchFamily="18" charset="0"/>
                <a:cs typeface="Times New Roman" pitchFamily="18" charset="0"/>
              </a:rPr>
              <a:t>Rent is 30% of income = 0.3* 800=$240 </a:t>
            </a:r>
          </a:p>
          <a:p>
            <a:pPr eaLnBrk="1" hangingPunct="1">
              <a:lnSpc>
                <a:spcPct val="90000"/>
              </a:lnSpc>
              <a:defRPr/>
            </a:pPr>
            <a:r>
              <a:rPr lang="en-US" sz="2800" dirty="0" smtClean="0">
                <a:effectLst/>
                <a:latin typeface="Times New Roman" pitchFamily="18" charset="0"/>
                <a:cs typeface="Times New Roman" pitchFamily="18" charset="0"/>
              </a:rPr>
              <a:t>A = $800 - $240 = 560</a:t>
            </a:r>
          </a:p>
          <a:p>
            <a:pPr eaLnBrk="1" hangingPunct="1">
              <a:lnSpc>
                <a:spcPct val="90000"/>
              </a:lnSpc>
              <a:defRPr/>
            </a:pPr>
            <a:r>
              <a:rPr lang="en-US" sz="2800" dirty="0" smtClean="0">
                <a:effectLst/>
                <a:latin typeface="Times New Roman" pitchFamily="18" charset="0"/>
                <a:cs typeface="Times New Roman" pitchFamily="18" charset="0"/>
              </a:rPr>
              <a:t>Public housing adds point </a:t>
            </a:r>
            <a:r>
              <a:rPr lang="en-US" sz="2800" i="1" dirty="0" smtClean="0">
                <a:effectLst/>
                <a:latin typeface="Times New Roman" pitchFamily="18" charset="0"/>
                <a:cs typeface="Times New Roman" pitchFamily="18" charset="0"/>
              </a:rPr>
              <a:t>j</a:t>
            </a:r>
            <a:r>
              <a:rPr lang="en-US" sz="2800" dirty="0" smtClean="0">
                <a:effectLst/>
                <a:latin typeface="Times New Roman" pitchFamily="18" charset="0"/>
                <a:cs typeface="Times New Roman" pitchFamily="18" charset="0"/>
              </a:rPr>
              <a:t> to budget set</a:t>
            </a:r>
          </a:p>
          <a:p>
            <a:pPr eaLnBrk="1" hangingPunct="1">
              <a:lnSpc>
                <a:spcPct val="90000"/>
              </a:lnSpc>
              <a:defRPr/>
            </a:pPr>
            <a:r>
              <a:rPr lang="en-US" sz="2800" dirty="0" smtClean="0">
                <a:effectLst/>
                <a:latin typeface="Times New Roman" pitchFamily="18" charset="0"/>
                <a:cs typeface="Times New Roman" pitchFamily="18" charset="0"/>
              </a:rPr>
              <a:t>Is the consumer better off? Higher utility: U1 &gt; U0</a:t>
            </a:r>
          </a:p>
        </p:txBody>
      </p:sp>
      <p:sp>
        <p:nvSpPr>
          <p:cNvPr id="10245" name="Line 6"/>
          <p:cNvSpPr>
            <a:spLocks noChangeShapeType="1"/>
          </p:cNvSpPr>
          <p:nvPr/>
        </p:nvSpPr>
        <p:spPr bwMode="auto">
          <a:xfrm flipV="1">
            <a:off x="5334000" y="2133600"/>
            <a:ext cx="0" cy="3657600"/>
          </a:xfrm>
          <a:prstGeom prst="line">
            <a:avLst/>
          </a:prstGeom>
          <a:noFill/>
          <a:ln w="9525">
            <a:solidFill>
              <a:srgbClr val="000000"/>
            </a:solidFill>
            <a:round/>
            <a:headEnd/>
            <a:tailEnd type="triangle" w="med" len="med"/>
          </a:ln>
        </p:spPr>
        <p:txBody>
          <a:bodyPr/>
          <a:lstStyle/>
          <a:p>
            <a:endParaRPr lang="en-US"/>
          </a:p>
        </p:txBody>
      </p:sp>
      <p:sp>
        <p:nvSpPr>
          <p:cNvPr id="10246" name="Line 7"/>
          <p:cNvSpPr>
            <a:spLocks noChangeShapeType="1"/>
          </p:cNvSpPr>
          <p:nvPr/>
        </p:nvSpPr>
        <p:spPr bwMode="auto">
          <a:xfrm>
            <a:off x="5105400" y="5638800"/>
            <a:ext cx="3505200" cy="0"/>
          </a:xfrm>
          <a:prstGeom prst="line">
            <a:avLst/>
          </a:prstGeom>
          <a:noFill/>
          <a:ln w="9525">
            <a:solidFill>
              <a:srgbClr val="000000"/>
            </a:solidFill>
            <a:round/>
            <a:headEnd/>
            <a:tailEnd type="triangle" w="med" len="med"/>
          </a:ln>
        </p:spPr>
        <p:txBody>
          <a:bodyPr/>
          <a:lstStyle/>
          <a:p>
            <a:endParaRPr lang="en-US"/>
          </a:p>
        </p:txBody>
      </p:sp>
      <p:sp>
        <p:nvSpPr>
          <p:cNvPr id="10247" name="Line 8"/>
          <p:cNvSpPr>
            <a:spLocks noChangeShapeType="1"/>
          </p:cNvSpPr>
          <p:nvPr/>
        </p:nvSpPr>
        <p:spPr bwMode="auto">
          <a:xfrm>
            <a:off x="5334000" y="3048000"/>
            <a:ext cx="2590800" cy="2590800"/>
          </a:xfrm>
          <a:prstGeom prst="line">
            <a:avLst/>
          </a:prstGeom>
          <a:noFill/>
          <a:ln w="28575">
            <a:solidFill>
              <a:srgbClr val="000000"/>
            </a:solidFill>
            <a:round/>
            <a:headEnd/>
            <a:tailEnd/>
          </a:ln>
        </p:spPr>
        <p:txBody>
          <a:bodyPr/>
          <a:lstStyle/>
          <a:p>
            <a:endParaRPr lang="en-US"/>
          </a:p>
        </p:txBody>
      </p:sp>
      <p:sp>
        <p:nvSpPr>
          <p:cNvPr id="28681" name="Freeform 9"/>
          <p:cNvSpPr>
            <a:spLocks/>
          </p:cNvSpPr>
          <p:nvPr/>
        </p:nvSpPr>
        <p:spPr bwMode="auto">
          <a:xfrm>
            <a:off x="5867400" y="3124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10249" name="Text Box 10"/>
          <p:cNvSpPr txBox="1">
            <a:spLocks noChangeArrowheads="1"/>
          </p:cNvSpPr>
          <p:nvPr/>
        </p:nvSpPr>
        <p:spPr bwMode="auto">
          <a:xfrm>
            <a:off x="5913438" y="5988050"/>
            <a:ext cx="1630362" cy="304800"/>
          </a:xfrm>
          <a:prstGeom prst="rect">
            <a:avLst/>
          </a:prstGeom>
          <a:noFill/>
          <a:ln w="9525">
            <a:noFill/>
            <a:miter lim="800000"/>
            <a:headEnd/>
            <a:tailEnd/>
          </a:ln>
        </p:spPr>
        <p:txBody>
          <a:bodyPr wrap="none">
            <a:spAutoFit/>
          </a:bodyPr>
          <a:lstStyle/>
          <a:p>
            <a:r>
              <a:rPr lang="en-US" sz="1400">
                <a:solidFill>
                  <a:srgbClr val="990000"/>
                </a:solidFill>
              </a:rPr>
              <a:t>Quality of Housing</a:t>
            </a:r>
          </a:p>
        </p:txBody>
      </p:sp>
      <p:sp>
        <p:nvSpPr>
          <p:cNvPr id="10250" name="Text Box 11"/>
          <p:cNvSpPr txBox="1">
            <a:spLocks noChangeArrowheads="1"/>
          </p:cNvSpPr>
          <p:nvPr/>
        </p:nvSpPr>
        <p:spPr bwMode="auto">
          <a:xfrm rot="-5400000">
            <a:off x="4093368" y="2459832"/>
            <a:ext cx="1414463" cy="304800"/>
          </a:xfrm>
          <a:prstGeom prst="rect">
            <a:avLst/>
          </a:prstGeom>
          <a:noFill/>
          <a:ln w="9525">
            <a:noFill/>
            <a:miter lim="800000"/>
            <a:headEnd/>
            <a:tailEnd/>
          </a:ln>
        </p:spPr>
        <p:txBody>
          <a:bodyPr wrap="none">
            <a:spAutoFit/>
          </a:bodyPr>
          <a:lstStyle/>
          <a:p>
            <a:r>
              <a:rPr lang="en-US" sz="1400">
                <a:solidFill>
                  <a:srgbClr val="990000"/>
                </a:solidFill>
              </a:rPr>
              <a:t>All Other Goods</a:t>
            </a:r>
          </a:p>
        </p:txBody>
      </p:sp>
      <p:sp>
        <p:nvSpPr>
          <p:cNvPr id="28684" name="Freeform 12"/>
          <p:cNvSpPr>
            <a:spLocks/>
          </p:cNvSpPr>
          <p:nvPr/>
        </p:nvSpPr>
        <p:spPr bwMode="auto">
          <a:xfrm rot="-685304">
            <a:off x="6248400" y="27432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10252" name="Text Box 13"/>
          <p:cNvSpPr txBox="1">
            <a:spLocks noChangeArrowheads="1"/>
          </p:cNvSpPr>
          <p:nvPr/>
        </p:nvSpPr>
        <p:spPr bwMode="auto">
          <a:xfrm>
            <a:off x="4876800" y="2819400"/>
            <a:ext cx="474663" cy="304800"/>
          </a:xfrm>
          <a:prstGeom prst="rect">
            <a:avLst/>
          </a:prstGeom>
          <a:noFill/>
          <a:ln w="9525">
            <a:noFill/>
            <a:miter lim="800000"/>
            <a:headEnd/>
            <a:tailEnd/>
          </a:ln>
        </p:spPr>
        <p:txBody>
          <a:bodyPr wrap="none">
            <a:spAutoFit/>
          </a:bodyPr>
          <a:lstStyle/>
          <a:p>
            <a:r>
              <a:rPr lang="en-US" sz="1400" dirty="0">
                <a:solidFill>
                  <a:schemeClr val="bg1">
                    <a:lumMod val="50000"/>
                  </a:schemeClr>
                </a:solidFill>
              </a:rPr>
              <a:t>800</a:t>
            </a:r>
          </a:p>
        </p:txBody>
      </p:sp>
      <p:sp>
        <p:nvSpPr>
          <p:cNvPr id="28686" name="Freeform 14"/>
          <p:cNvSpPr>
            <a:spLocks/>
          </p:cNvSpPr>
          <p:nvPr/>
        </p:nvSpPr>
        <p:spPr bwMode="auto">
          <a:xfrm rot="-685304">
            <a:off x="5638800" y="3810000"/>
            <a:ext cx="1676400" cy="1371600"/>
          </a:xfrm>
          <a:custGeom>
            <a:avLst/>
            <a:gdLst>
              <a:gd name="T0" fmla="*/ 0 w 1056"/>
              <a:gd name="T1" fmla="*/ 0 h 864"/>
              <a:gd name="T2" fmla="*/ 2147483647 w 1056"/>
              <a:gd name="T3" fmla="*/ 2147483647 h 864"/>
              <a:gd name="T4" fmla="*/ 2147483647 w 1056"/>
              <a:gd name="T5" fmla="*/ 2147483647 h 864"/>
              <a:gd name="T6" fmla="*/ 0 60000 65536"/>
              <a:gd name="T7" fmla="*/ 0 60000 65536"/>
              <a:gd name="T8" fmla="*/ 0 60000 65536"/>
              <a:gd name="T9" fmla="*/ 0 w 1056"/>
              <a:gd name="T10" fmla="*/ 0 h 864"/>
              <a:gd name="T11" fmla="*/ 1056 w 1056"/>
              <a:gd name="T12" fmla="*/ 864 h 864"/>
            </a:gdLst>
            <a:ahLst/>
            <a:cxnLst>
              <a:cxn ang="T6">
                <a:pos x="T0" y="T1"/>
              </a:cxn>
              <a:cxn ang="T7">
                <a:pos x="T2" y="T3"/>
              </a:cxn>
              <a:cxn ang="T8">
                <a:pos x="T4" y="T5"/>
              </a:cxn>
            </a:cxnLst>
            <a:rect l="T9" t="T10" r="T11" b="T12"/>
            <a:pathLst>
              <a:path w="1056" h="864">
                <a:moveTo>
                  <a:pt x="0" y="0"/>
                </a:moveTo>
                <a:cubicBezTo>
                  <a:pt x="56" y="216"/>
                  <a:pt x="112" y="432"/>
                  <a:pt x="288" y="576"/>
                </a:cubicBezTo>
                <a:cubicBezTo>
                  <a:pt x="464" y="720"/>
                  <a:pt x="760" y="792"/>
                  <a:pt x="1056" y="864"/>
                </a:cubicBezTo>
              </a:path>
            </a:pathLst>
          </a:custGeom>
          <a:noFill/>
          <a:ln w="28575">
            <a:solidFill>
              <a:srgbClr val="990000"/>
            </a:solidFill>
            <a:round/>
            <a:headEnd/>
            <a:tailEnd/>
          </a:ln>
        </p:spPr>
        <p:txBody>
          <a:bodyPr/>
          <a:lstStyle/>
          <a:p>
            <a:endParaRPr lang="en-US"/>
          </a:p>
        </p:txBody>
      </p:sp>
      <p:sp>
        <p:nvSpPr>
          <p:cNvPr id="10254" name="Text Box 15"/>
          <p:cNvSpPr txBox="1">
            <a:spLocks noChangeArrowheads="1"/>
          </p:cNvSpPr>
          <p:nvPr/>
        </p:nvSpPr>
        <p:spPr bwMode="auto">
          <a:xfrm>
            <a:off x="7678738" y="5638800"/>
            <a:ext cx="474662" cy="304800"/>
          </a:xfrm>
          <a:prstGeom prst="rect">
            <a:avLst/>
          </a:prstGeom>
          <a:noFill/>
          <a:ln w="9525">
            <a:noFill/>
            <a:miter lim="800000"/>
            <a:headEnd/>
            <a:tailEnd/>
          </a:ln>
        </p:spPr>
        <p:txBody>
          <a:bodyPr wrap="none">
            <a:spAutoFit/>
          </a:bodyPr>
          <a:lstStyle/>
          <a:p>
            <a:r>
              <a:rPr lang="en-US" sz="1400">
                <a:solidFill>
                  <a:schemeClr val="bg1">
                    <a:lumMod val="50000"/>
                  </a:schemeClr>
                </a:solidFill>
              </a:rPr>
              <a:t>800</a:t>
            </a:r>
          </a:p>
        </p:txBody>
      </p:sp>
      <p:sp>
        <p:nvSpPr>
          <p:cNvPr id="10255" name="Line 16"/>
          <p:cNvSpPr>
            <a:spLocks noChangeShapeType="1"/>
          </p:cNvSpPr>
          <p:nvPr/>
        </p:nvSpPr>
        <p:spPr bwMode="auto">
          <a:xfrm>
            <a:off x="6265863" y="3962400"/>
            <a:ext cx="0" cy="1676400"/>
          </a:xfrm>
          <a:prstGeom prst="line">
            <a:avLst/>
          </a:prstGeom>
          <a:noFill/>
          <a:ln w="9525">
            <a:solidFill>
              <a:srgbClr val="333399"/>
            </a:solidFill>
            <a:prstDash val="dash"/>
            <a:round/>
            <a:headEnd/>
            <a:tailEnd/>
          </a:ln>
        </p:spPr>
        <p:txBody>
          <a:bodyPr/>
          <a:lstStyle/>
          <a:p>
            <a:endParaRPr lang="en-US"/>
          </a:p>
        </p:txBody>
      </p:sp>
      <p:sp>
        <p:nvSpPr>
          <p:cNvPr id="10256" name="Line 17"/>
          <p:cNvSpPr>
            <a:spLocks noChangeShapeType="1"/>
          </p:cNvSpPr>
          <p:nvPr/>
        </p:nvSpPr>
        <p:spPr bwMode="auto">
          <a:xfrm flipH="1">
            <a:off x="5351463" y="3962400"/>
            <a:ext cx="914400" cy="0"/>
          </a:xfrm>
          <a:prstGeom prst="line">
            <a:avLst/>
          </a:prstGeom>
          <a:noFill/>
          <a:ln w="9525">
            <a:solidFill>
              <a:srgbClr val="333399"/>
            </a:solidFill>
            <a:prstDash val="dash"/>
            <a:round/>
            <a:headEnd/>
            <a:tailEnd/>
          </a:ln>
        </p:spPr>
        <p:txBody>
          <a:bodyPr/>
          <a:lstStyle/>
          <a:p>
            <a:endParaRPr lang="en-US"/>
          </a:p>
        </p:txBody>
      </p:sp>
      <p:sp>
        <p:nvSpPr>
          <p:cNvPr id="10257" name="Text Box 18"/>
          <p:cNvSpPr txBox="1">
            <a:spLocks noChangeArrowheads="1"/>
          </p:cNvSpPr>
          <p:nvPr/>
        </p:nvSpPr>
        <p:spPr bwMode="auto">
          <a:xfrm>
            <a:off x="6248400" y="3733800"/>
            <a:ext cx="238125" cy="304800"/>
          </a:xfrm>
          <a:prstGeom prst="rect">
            <a:avLst/>
          </a:prstGeom>
          <a:noFill/>
          <a:ln w="9525">
            <a:noFill/>
            <a:miter lim="800000"/>
            <a:headEnd/>
            <a:tailEnd/>
          </a:ln>
        </p:spPr>
        <p:txBody>
          <a:bodyPr wrap="none">
            <a:spAutoFit/>
          </a:bodyPr>
          <a:lstStyle/>
          <a:p>
            <a:r>
              <a:rPr lang="en-US" sz="1400" b="1">
                <a:solidFill>
                  <a:srgbClr val="FF9900"/>
                </a:solidFill>
              </a:rPr>
              <a:t>i</a:t>
            </a:r>
          </a:p>
        </p:txBody>
      </p:sp>
      <p:sp>
        <p:nvSpPr>
          <p:cNvPr id="10258" name="Text Box 19"/>
          <p:cNvSpPr txBox="1">
            <a:spLocks noChangeArrowheads="1"/>
          </p:cNvSpPr>
          <p:nvPr/>
        </p:nvSpPr>
        <p:spPr bwMode="auto">
          <a:xfrm>
            <a:off x="6002338" y="5638800"/>
            <a:ext cx="474662" cy="304800"/>
          </a:xfrm>
          <a:prstGeom prst="rect">
            <a:avLst/>
          </a:prstGeom>
          <a:noFill/>
          <a:ln w="9525">
            <a:noFill/>
            <a:miter lim="800000"/>
            <a:headEnd/>
            <a:tailEnd/>
          </a:ln>
        </p:spPr>
        <p:txBody>
          <a:bodyPr wrap="none">
            <a:spAutoFit/>
          </a:bodyPr>
          <a:lstStyle/>
          <a:p>
            <a:r>
              <a:rPr lang="en-US" sz="1400">
                <a:solidFill>
                  <a:schemeClr val="bg1">
                    <a:lumMod val="50000"/>
                  </a:schemeClr>
                </a:solidFill>
              </a:rPr>
              <a:t>300</a:t>
            </a:r>
          </a:p>
        </p:txBody>
      </p:sp>
      <p:sp>
        <p:nvSpPr>
          <p:cNvPr id="10259" name="Text Box 20"/>
          <p:cNvSpPr txBox="1">
            <a:spLocks noChangeArrowheads="1"/>
          </p:cNvSpPr>
          <p:nvPr/>
        </p:nvSpPr>
        <p:spPr bwMode="auto">
          <a:xfrm>
            <a:off x="4876800" y="38100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500</a:t>
            </a:r>
          </a:p>
        </p:txBody>
      </p:sp>
      <p:sp>
        <p:nvSpPr>
          <p:cNvPr id="28693" name="Oval 21"/>
          <p:cNvSpPr>
            <a:spLocks noChangeArrowheads="1"/>
          </p:cNvSpPr>
          <p:nvPr/>
        </p:nvSpPr>
        <p:spPr bwMode="auto">
          <a:xfrm>
            <a:off x="7010400" y="3810000"/>
            <a:ext cx="76200" cy="76200"/>
          </a:xfrm>
          <a:prstGeom prst="ellipse">
            <a:avLst/>
          </a:prstGeom>
          <a:solidFill>
            <a:srgbClr val="FF9900"/>
          </a:solidFill>
          <a:ln w="9525">
            <a:noFill/>
            <a:round/>
            <a:headEnd/>
            <a:tailEnd/>
          </a:ln>
        </p:spPr>
        <p:txBody>
          <a:bodyPr wrap="none" anchor="ctr"/>
          <a:lstStyle/>
          <a:p>
            <a:endParaRPr lang="en-US"/>
          </a:p>
        </p:txBody>
      </p:sp>
      <p:sp>
        <p:nvSpPr>
          <p:cNvPr id="28694" name="Text Box 22"/>
          <p:cNvSpPr txBox="1">
            <a:spLocks noChangeArrowheads="1"/>
          </p:cNvSpPr>
          <p:nvPr/>
        </p:nvSpPr>
        <p:spPr bwMode="auto">
          <a:xfrm>
            <a:off x="7086600" y="3505200"/>
            <a:ext cx="249238" cy="304800"/>
          </a:xfrm>
          <a:prstGeom prst="rect">
            <a:avLst/>
          </a:prstGeom>
          <a:noFill/>
          <a:ln w="9525">
            <a:noFill/>
            <a:miter lim="800000"/>
            <a:headEnd/>
            <a:tailEnd/>
          </a:ln>
        </p:spPr>
        <p:txBody>
          <a:bodyPr wrap="none">
            <a:spAutoFit/>
          </a:bodyPr>
          <a:lstStyle/>
          <a:p>
            <a:r>
              <a:rPr lang="en-US" sz="1400" b="1">
                <a:solidFill>
                  <a:srgbClr val="FF9900"/>
                </a:solidFill>
              </a:rPr>
              <a:t>j</a:t>
            </a:r>
          </a:p>
        </p:txBody>
      </p:sp>
      <p:sp>
        <p:nvSpPr>
          <p:cNvPr id="28695" name="Line 23"/>
          <p:cNvSpPr>
            <a:spLocks noChangeShapeType="1"/>
          </p:cNvSpPr>
          <p:nvPr/>
        </p:nvSpPr>
        <p:spPr bwMode="auto">
          <a:xfrm>
            <a:off x="7010400" y="3810000"/>
            <a:ext cx="0" cy="1828800"/>
          </a:xfrm>
          <a:prstGeom prst="line">
            <a:avLst/>
          </a:prstGeom>
          <a:noFill/>
          <a:ln w="9525">
            <a:solidFill>
              <a:srgbClr val="333399"/>
            </a:solidFill>
            <a:prstDash val="dash"/>
            <a:round/>
            <a:headEnd/>
            <a:tailEnd/>
          </a:ln>
        </p:spPr>
        <p:txBody>
          <a:bodyPr/>
          <a:lstStyle/>
          <a:p>
            <a:endParaRPr lang="en-US"/>
          </a:p>
        </p:txBody>
      </p:sp>
      <p:sp>
        <p:nvSpPr>
          <p:cNvPr id="28696" name="Line 24"/>
          <p:cNvSpPr>
            <a:spLocks noChangeShapeType="1"/>
          </p:cNvSpPr>
          <p:nvPr/>
        </p:nvSpPr>
        <p:spPr bwMode="auto">
          <a:xfrm flipH="1" flipV="1">
            <a:off x="5334000" y="3810000"/>
            <a:ext cx="1676400" cy="0"/>
          </a:xfrm>
          <a:prstGeom prst="line">
            <a:avLst/>
          </a:prstGeom>
          <a:noFill/>
          <a:ln w="9525">
            <a:solidFill>
              <a:srgbClr val="333399"/>
            </a:solidFill>
            <a:prstDash val="dash"/>
            <a:round/>
            <a:headEnd/>
            <a:tailEnd/>
          </a:ln>
        </p:spPr>
        <p:txBody>
          <a:bodyPr/>
          <a:lstStyle/>
          <a:p>
            <a:endParaRPr lang="en-US"/>
          </a:p>
        </p:txBody>
      </p:sp>
      <p:sp>
        <p:nvSpPr>
          <p:cNvPr id="28697" name="Text Box 25"/>
          <p:cNvSpPr txBox="1">
            <a:spLocks noChangeArrowheads="1"/>
          </p:cNvSpPr>
          <p:nvPr/>
        </p:nvSpPr>
        <p:spPr bwMode="auto">
          <a:xfrm>
            <a:off x="6781800" y="56388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540</a:t>
            </a:r>
          </a:p>
        </p:txBody>
      </p:sp>
      <p:sp>
        <p:nvSpPr>
          <p:cNvPr id="28698" name="Text Box 26"/>
          <p:cNvSpPr txBox="1">
            <a:spLocks noChangeArrowheads="1"/>
          </p:cNvSpPr>
          <p:nvPr/>
        </p:nvSpPr>
        <p:spPr bwMode="auto">
          <a:xfrm>
            <a:off x="4876800" y="3581400"/>
            <a:ext cx="474663" cy="304800"/>
          </a:xfrm>
          <a:prstGeom prst="rect">
            <a:avLst/>
          </a:prstGeom>
          <a:noFill/>
          <a:ln w="9525">
            <a:noFill/>
            <a:miter lim="800000"/>
            <a:headEnd/>
            <a:tailEnd/>
          </a:ln>
        </p:spPr>
        <p:txBody>
          <a:bodyPr wrap="none">
            <a:spAutoFit/>
          </a:bodyPr>
          <a:lstStyle/>
          <a:p>
            <a:r>
              <a:rPr lang="en-US" sz="1400">
                <a:solidFill>
                  <a:schemeClr val="bg1">
                    <a:lumMod val="50000"/>
                  </a:schemeClr>
                </a:solidFill>
              </a:rPr>
              <a:t>560</a:t>
            </a:r>
          </a:p>
        </p:txBody>
      </p:sp>
      <p:sp>
        <p:nvSpPr>
          <p:cNvPr id="26" name="TextBox 25"/>
          <p:cNvSpPr txBox="1"/>
          <p:nvPr/>
        </p:nvSpPr>
        <p:spPr>
          <a:xfrm>
            <a:off x="8077200" y="3733800"/>
            <a:ext cx="412292" cy="369332"/>
          </a:xfrm>
          <a:prstGeom prst="rect">
            <a:avLst/>
          </a:prstGeom>
          <a:noFill/>
        </p:spPr>
        <p:txBody>
          <a:bodyPr wrap="none" rtlCol="0">
            <a:spAutoFit/>
          </a:bodyPr>
          <a:lstStyle/>
          <a:p>
            <a:r>
              <a:rPr lang="en-US" dirty="0" smtClean="0">
                <a:solidFill>
                  <a:srgbClr val="C00000"/>
                </a:solidFill>
              </a:rPr>
              <a:t>U</a:t>
            </a:r>
            <a:r>
              <a:rPr lang="en-US" sz="1100" dirty="0" smtClean="0">
                <a:solidFill>
                  <a:srgbClr val="C00000"/>
                </a:solidFill>
              </a:rPr>
              <a:t>1</a:t>
            </a:r>
            <a:endParaRPr lang="en-US" dirty="0">
              <a:solidFill>
                <a:srgbClr val="C00000"/>
              </a:solidFill>
            </a:endParaRPr>
          </a:p>
        </p:txBody>
      </p:sp>
      <p:sp>
        <p:nvSpPr>
          <p:cNvPr id="27" name="TextBox 26"/>
          <p:cNvSpPr txBox="1"/>
          <p:nvPr/>
        </p:nvSpPr>
        <p:spPr>
          <a:xfrm>
            <a:off x="7543800" y="4343400"/>
            <a:ext cx="412292" cy="369332"/>
          </a:xfrm>
          <a:prstGeom prst="rect">
            <a:avLst/>
          </a:prstGeom>
          <a:noFill/>
        </p:spPr>
        <p:txBody>
          <a:bodyPr wrap="none" rtlCol="0">
            <a:spAutoFit/>
          </a:bodyPr>
          <a:lstStyle/>
          <a:p>
            <a:r>
              <a:rPr lang="en-US" dirty="0" smtClean="0">
                <a:solidFill>
                  <a:srgbClr val="C00000"/>
                </a:solidFill>
              </a:rPr>
              <a:t>U</a:t>
            </a:r>
            <a:r>
              <a:rPr lang="en-US" sz="1100" dirty="0" smtClean="0">
                <a:solidFill>
                  <a:srgbClr val="C00000"/>
                </a:solidFill>
              </a:rPr>
              <a:t>0</a:t>
            </a:r>
            <a:endParaRPr lang="en-US"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676">
                                            <p:bg/>
                                          </p:spTgt>
                                        </p:tgtEl>
                                        <p:attrNameLst>
                                          <p:attrName>style.visibility</p:attrName>
                                        </p:attrNameLst>
                                      </p:cBhvr>
                                      <p:to>
                                        <p:strVal val="visible"/>
                                      </p:to>
                                    </p:set>
                                    <p:animEffect transition="in" filter="blinds(horizontal)">
                                      <p:cBhvr>
                                        <p:cTn id="7" dur="500"/>
                                        <p:tgtEl>
                                          <p:spTgt spid="28676">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6">
                                            <p:txEl>
                                              <p:pRg st="0" end="0"/>
                                            </p:txEl>
                                          </p:spTgt>
                                        </p:tgtEl>
                                        <p:attrNameLst>
                                          <p:attrName>style.visibility</p:attrName>
                                        </p:attrNameLst>
                                      </p:cBhvr>
                                      <p:to>
                                        <p:strVal val="visible"/>
                                      </p:to>
                                    </p:set>
                                    <p:animEffect transition="in" filter="blinds(horizontal)">
                                      <p:cBhvr>
                                        <p:cTn id="12" dur="500"/>
                                        <p:tgtEl>
                                          <p:spTgt spid="2867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676">
                                            <p:txEl>
                                              <p:pRg st="1" end="1"/>
                                            </p:txEl>
                                          </p:spTgt>
                                        </p:tgtEl>
                                        <p:attrNameLst>
                                          <p:attrName>style.visibility</p:attrName>
                                        </p:attrNameLst>
                                      </p:cBhvr>
                                      <p:to>
                                        <p:strVal val="visible"/>
                                      </p:to>
                                    </p:set>
                                    <p:animEffect transition="in" filter="blinds(horizontal)">
                                      <p:cBhvr>
                                        <p:cTn id="17" dur="500"/>
                                        <p:tgtEl>
                                          <p:spTgt spid="2867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8676">
                                            <p:txEl>
                                              <p:pRg st="2" end="2"/>
                                            </p:txEl>
                                          </p:spTgt>
                                        </p:tgtEl>
                                        <p:attrNameLst>
                                          <p:attrName>style.visibility</p:attrName>
                                        </p:attrNameLst>
                                      </p:cBhvr>
                                      <p:to>
                                        <p:strVal val="visible"/>
                                      </p:to>
                                    </p:set>
                                    <p:animEffect transition="in" filter="blinds(horizontal)">
                                      <p:cBhvr>
                                        <p:cTn id="22" dur="500"/>
                                        <p:tgtEl>
                                          <p:spTgt spid="2867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8676">
                                            <p:txEl>
                                              <p:pRg st="3" end="3"/>
                                            </p:txEl>
                                          </p:spTgt>
                                        </p:tgtEl>
                                        <p:attrNameLst>
                                          <p:attrName>style.visibility</p:attrName>
                                        </p:attrNameLst>
                                      </p:cBhvr>
                                      <p:to>
                                        <p:strVal val="visible"/>
                                      </p:to>
                                    </p:set>
                                    <p:animEffect transition="in" filter="blinds(horizontal)">
                                      <p:cBhvr>
                                        <p:cTn id="27" dur="500"/>
                                        <p:tgtEl>
                                          <p:spTgt spid="2867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8694"/>
                                        </p:tgtEl>
                                        <p:attrNameLst>
                                          <p:attrName>style.visibility</p:attrName>
                                        </p:attrNameLst>
                                      </p:cBhvr>
                                      <p:to>
                                        <p:strVal val="visible"/>
                                      </p:to>
                                    </p:set>
                                    <p:animEffect transition="in" filter="blinds(horizontal)">
                                      <p:cBhvr>
                                        <p:cTn id="32" dur="500"/>
                                        <p:tgtEl>
                                          <p:spTgt spid="2869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8693"/>
                                        </p:tgtEl>
                                        <p:attrNameLst>
                                          <p:attrName>style.visibility</p:attrName>
                                        </p:attrNameLst>
                                      </p:cBhvr>
                                      <p:to>
                                        <p:strVal val="visible"/>
                                      </p:to>
                                    </p:set>
                                    <p:animEffect transition="in" filter="blinds(horizontal)">
                                      <p:cBhvr>
                                        <p:cTn id="35" dur="500"/>
                                        <p:tgtEl>
                                          <p:spTgt spid="28693"/>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8696"/>
                                        </p:tgtEl>
                                        <p:attrNameLst>
                                          <p:attrName>style.visibility</p:attrName>
                                        </p:attrNameLst>
                                      </p:cBhvr>
                                      <p:to>
                                        <p:strVal val="visible"/>
                                      </p:to>
                                    </p:set>
                                    <p:animEffect transition="in" filter="blinds(horizontal)">
                                      <p:cBhvr>
                                        <p:cTn id="38" dur="500"/>
                                        <p:tgtEl>
                                          <p:spTgt spid="28696"/>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28695"/>
                                        </p:tgtEl>
                                        <p:attrNameLst>
                                          <p:attrName>style.visibility</p:attrName>
                                        </p:attrNameLst>
                                      </p:cBhvr>
                                      <p:to>
                                        <p:strVal val="visible"/>
                                      </p:to>
                                    </p:set>
                                    <p:animEffect transition="in" filter="blinds(horizontal)">
                                      <p:cBhvr>
                                        <p:cTn id="41" dur="500"/>
                                        <p:tgtEl>
                                          <p:spTgt spid="28695"/>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28697"/>
                                        </p:tgtEl>
                                        <p:attrNameLst>
                                          <p:attrName>style.visibility</p:attrName>
                                        </p:attrNameLst>
                                      </p:cBhvr>
                                      <p:to>
                                        <p:strVal val="visible"/>
                                      </p:to>
                                    </p:set>
                                    <p:animEffect transition="in" filter="blinds(horizontal)">
                                      <p:cBhvr>
                                        <p:cTn id="44" dur="500"/>
                                        <p:tgtEl>
                                          <p:spTgt spid="28697"/>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28698"/>
                                        </p:tgtEl>
                                        <p:attrNameLst>
                                          <p:attrName>style.visibility</p:attrName>
                                        </p:attrNameLst>
                                      </p:cBhvr>
                                      <p:to>
                                        <p:strVal val="visible"/>
                                      </p:to>
                                    </p:set>
                                    <p:animEffect transition="in" filter="blinds(horizontal)">
                                      <p:cBhvr>
                                        <p:cTn id="47" dur="500"/>
                                        <p:tgtEl>
                                          <p:spTgt spid="2869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8684"/>
                                        </p:tgtEl>
                                        <p:attrNameLst>
                                          <p:attrName>style.visibility</p:attrName>
                                        </p:attrNameLst>
                                      </p:cBhvr>
                                      <p:to>
                                        <p:strVal val="visible"/>
                                      </p:to>
                                    </p:set>
                                    <p:animEffect transition="in" filter="blinds(horizontal)">
                                      <p:cBhvr>
                                        <p:cTn id="52" dur="500"/>
                                        <p:tgtEl>
                                          <p:spTgt spid="28684"/>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28686"/>
                                        </p:tgtEl>
                                        <p:attrNameLst>
                                          <p:attrName>style.visibility</p:attrName>
                                        </p:attrNameLst>
                                      </p:cBhvr>
                                      <p:to>
                                        <p:strVal val="visible"/>
                                      </p:to>
                                    </p:set>
                                    <p:animEffect transition="in" filter="blinds(horizontal)">
                                      <p:cBhvr>
                                        <p:cTn id="55" dur="500"/>
                                        <p:tgtEl>
                                          <p:spTgt spid="28686"/>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28681"/>
                                        </p:tgtEl>
                                        <p:attrNameLst>
                                          <p:attrName>style.visibility</p:attrName>
                                        </p:attrNameLst>
                                      </p:cBhvr>
                                      <p:to>
                                        <p:strVal val="visible"/>
                                      </p:to>
                                    </p:set>
                                    <p:animEffect transition="in" filter="blinds(horizontal)">
                                      <p:cBhvr>
                                        <p:cTn id="58" dur="500"/>
                                        <p:tgtEl>
                                          <p:spTgt spid="28681"/>
                                        </p:tgtEl>
                                      </p:cBhvr>
                                    </p:animEffect>
                                  </p:childTnLst>
                                </p:cTn>
                              </p:par>
                              <p:par>
                                <p:cTn id="59" presetID="42" presetClass="entr" presetSubtype="0"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fade">
                                      <p:cBhvr>
                                        <p:cTn id="61" dur="1000"/>
                                        <p:tgtEl>
                                          <p:spTgt spid="26"/>
                                        </p:tgtEl>
                                      </p:cBhvr>
                                    </p:animEffect>
                                    <p:anim calcmode="lin" valueType="num">
                                      <p:cBhvr>
                                        <p:cTn id="62" dur="1000" fill="hold"/>
                                        <p:tgtEl>
                                          <p:spTgt spid="26"/>
                                        </p:tgtEl>
                                        <p:attrNameLst>
                                          <p:attrName>ppt_x</p:attrName>
                                        </p:attrNameLst>
                                      </p:cBhvr>
                                      <p:tavLst>
                                        <p:tav tm="0">
                                          <p:val>
                                            <p:strVal val="#ppt_x"/>
                                          </p:val>
                                        </p:tav>
                                        <p:tav tm="100000">
                                          <p:val>
                                            <p:strVal val="#ppt_x"/>
                                          </p:val>
                                        </p:tav>
                                      </p:tavLst>
                                    </p:anim>
                                    <p:anim calcmode="lin" valueType="num">
                                      <p:cBhvr>
                                        <p:cTn id="63" dur="1000" fill="hold"/>
                                        <p:tgtEl>
                                          <p:spTgt spid="2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27"/>
                                        </p:tgtEl>
                                        <p:attrNameLst>
                                          <p:attrName>style.visibility</p:attrName>
                                        </p:attrNameLst>
                                      </p:cBhvr>
                                      <p:to>
                                        <p:strVal val="visible"/>
                                      </p:to>
                                    </p:set>
                                    <p:animEffect transition="in" filter="fade">
                                      <p:cBhvr>
                                        <p:cTn id="66" dur="1000"/>
                                        <p:tgtEl>
                                          <p:spTgt spid="27"/>
                                        </p:tgtEl>
                                      </p:cBhvr>
                                    </p:animEffect>
                                    <p:anim calcmode="lin" valueType="num">
                                      <p:cBhvr>
                                        <p:cTn id="67" dur="1000" fill="hold"/>
                                        <p:tgtEl>
                                          <p:spTgt spid="27"/>
                                        </p:tgtEl>
                                        <p:attrNameLst>
                                          <p:attrName>ppt_x</p:attrName>
                                        </p:attrNameLst>
                                      </p:cBhvr>
                                      <p:tavLst>
                                        <p:tav tm="0">
                                          <p:val>
                                            <p:strVal val="#ppt_x"/>
                                          </p:val>
                                        </p:tav>
                                        <p:tav tm="100000">
                                          <p:val>
                                            <p:strVal val="#ppt_x"/>
                                          </p:val>
                                        </p:tav>
                                      </p:tavLst>
                                    </p:anim>
                                    <p:anim calcmode="lin" valueType="num">
                                      <p:cBhvr>
                                        <p:cTn id="68"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8676">
                                            <p:txEl>
                                              <p:pRg st="4" end="4"/>
                                            </p:txEl>
                                          </p:spTgt>
                                        </p:tgtEl>
                                        <p:attrNameLst>
                                          <p:attrName>style.visibility</p:attrName>
                                        </p:attrNameLst>
                                      </p:cBhvr>
                                      <p:to>
                                        <p:strVal val="visible"/>
                                      </p:to>
                                    </p:set>
                                    <p:animEffect transition="in" filter="blinds(horizontal)">
                                      <p:cBhvr>
                                        <p:cTn id="73" dur="500"/>
                                        <p:tgtEl>
                                          <p:spTgt spid="286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uiExpand="1" build="p" animBg="1"/>
      <p:bldP spid="28681" grpId="0" uiExpand="1" animBg="1"/>
      <p:bldP spid="28684" grpId="0" uiExpand="1" animBg="1"/>
      <p:bldP spid="28686" grpId="0" uiExpand="1" animBg="1"/>
      <p:bldP spid="28693" grpId="0" uiExpand="1" animBg="1"/>
      <p:bldP spid="28694" grpId="0" uiExpand="1"/>
      <p:bldP spid="28695" grpId="0" uiExpand="1" animBg="1"/>
      <p:bldP spid="28696" grpId="0" uiExpand="1" animBg="1"/>
      <p:bldP spid="28697" grpId="0" uiExpand="1"/>
      <p:bldP spid="28698" grpId="0" uiExpand="1"/>
      <p:bldP spid="26" grpId="0"/>
      <p:bldP spid="27" grpId="0"/>
    </p:bldLst>
  </p:timing>
</p:sld>
</file>

<file path=ppt/theme/theme1.xml><?xml version="1.0" encoding="utf-8"?>
<a:theme xmlns:a="http://schemas.openxmlformats.org/drawingml/2006/main" name="Slit">
  <a:themeElements>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7693</TotalTime>
  <Words>1365</Words>
  <Application>Microsoft Office PowerPoint</Application>
  <PresentationFormat>On-screen Show (4:3)</PresentationFormat>
  <Paragraphs>189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Slit</vt:lpstr>
      <vt:lpstr>Chapter 15</vt:lpstr>
      <vt:lpstr>Introduction</vt:lpstr>
      <vt:lpstr>Inadequate or Unaffordable Housing </vt:lpstr>
      <vt:lpstr>Why Housing?</vt:lpstr>
      <vt:lpstr>Housing and Poverty</vt:lpstr>
      <vt:lpstr>A. Low Income Housing Policy I. Public Housing</vt:lpstr>
      <vt:lpstr>Public Housing and Recipient Welfare</vt:lpstr>
      <vt:lpstr>Without Public Housing</vt:lpstr>
      <vt:lpstr>Public Housing An Option</vt:lpstr>
      <vt:lpstr>Value of public housing to recipient</vt:lpstr>
      <vt:lpstr>Efficiency of Public Housing</vt:lpstr>
      <vt:lpstr>Discussion: Problems with public Housing</vt:lpstr>
      <vt:lpstr>Problems with public housing</vt:lpstr>
      <vt:lpstr>Problems of Public Housing</vt:lpstr>
      <vt:lpstr>II. Subsidies for Private Housing</vt:lpstr>
      <vt:lpstr> Low Income Housing Tax Credit</vt:lpstr>
      <vt:lpstr>Effects of Subsidy on Housing Stock</vt:lpstr>
      <vt:lpstr>III. Housing Vouchers</vt:lpstr>
      <vt:lpstr>Vouchers and Consumer Welfare </vt:lpstr>
      <vt:lpstr>Vouchers and Consumer Welfare </vt:lpstr>
      <vt:lpstr>B. Middle and High Income Housing Policy: Mortgage Subsidy</vt:lpstr>
      <vt:lpstr>Mortgage Subsidy and Efficiency</vt:lpstr>
      <vt:lpstr>Mortgage Subsidy &amp; Home Ownership</vt:lpstr>
      <vt:lpstr>Bias Toward Ownership</vt:lpstr>
      <vt:lpstr>Rationale for Mortgage Subsidy?</vt:lpstr>
      <vt:lpstr>Assignment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14</dc:title>
  <dc:creator>7obee</dc:creator>
  <cp:lastModifiedBy>deleteme</cp:lastModifiedBy>
  <cp:revision>63</cp:revision>
  <dcterms:created xsi:type="dcterms:W3CDTF">2007-12-09T02:46:03Z</dcterms:created>
  <dcterms:modified xsi:type="dcterms:W3CDTF">2014-12-04T00:53:29Z</dcterms:modified>
</cp:coreProperties>
</file>