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3"/>
  </p:notesMasterIdLst>
  <p:sldIdLst>
    <p:sldId id="257" r:id="rId2"/>
    <p:sldId id="306" r:id="rId3"/>
    <p:sldId id="332" r:id="rId4"/>
    <p:sldId id="259" r:id="rId5"/>
    <p:sldId id="356" r:id="rId6"/>
    <p:sldId id="333" r:id="rId7"/>
    <p:sldId id="340" r:id="rId8"/>
    <p:sldId id="335" r:id="rId9"/>
    <p:sldId id="336" r:id="rId10"/>
    <p:sldId id="337" r:id="rId11"/>
    <p:sldId id="338" r:id="rId12"/>
    <p:sldId id="339" r:id="rId13"/>
    <p:sldId id="358" r:id="rId14"/>
    <p:sldId id="359" r:id="rId15"/>
    <p:sldId id="360" r:id="rId16"/>
    <p:sldId id="361" r:id="rId17"/>
    <p:sldId id="362" r:id="rId18"/>
    <p:sldId id="363" r:id="rId19"/>
    <p:sldId id="342" r:id="rId20"/>
    <p:sldId id="344" r:id="rId21"/>
    <p:sldId id="343" r:id="rId22"/>
    <p:sldId id="341" r:id="rId23"/>
    <p:sldId id="357" r:id="rId24"/>
    <p:sldId id="309" r:id="rId25"/>
    <p:sldId id="345" r:id="rId26"/>
    <p:sldId id="312" r:id="rId27"/>
    <p:sldId id="310" r:id="rId28"/>
    <p:sldId id="273" r:id="rId29"/>
    <p:sldId id="275" r:id="rId30"/>
    <p:sldId id="347" r:id="rId31"/>
    <p:sldId id="351" r:id="rId32"/>
    <p:sldId id="292" r:id="rId33"/>
    <p:sldId id="327" r:id="rId34"/>
    <p:sldId id="328" r:id="rId35"/>
    <p:sldId id="329" r:id="rId36"/>
    <p:sldId id="330" r:id="rId37"/>
    <p:sldId id="293" r:id="rId38"/>
    <p:sldId id="352" r:id="rId39"/>
    <p:sldId id="353" r:id="rId40"/>
    <p:sldId id="354" r:id="rId41"/>
    <p:sldId id="35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E531C-4517-497D-B314-10C41477F9F6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C2FA4-7150-40A0-8CE0-695BDB692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29DCF9-A993-445D-B2A0-C50067135669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5142D8A-6F3E-4095-92E6-991D15F54598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5E88A88-BF7D-44DD-8430-DCE45822ACF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8E44A98-72F4-4A5C-A505-1F9E5F2EA7C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A88-BF7D-44DD-8430-DCE45822ACF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4A98-72F4-4A5C-A505-1F9E5F2EA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A88-BF7D-44DD-8430-DCE45822ACF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4A98-72F4-4A5C-A505-1F9E5F2EA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A88-BF7D-44DD-8430-DCE45822ACF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4A98-72F4-4A5C-A505-1F9E5F2EA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A88-BF7D-44DD-8430-DCE45822ACF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4A98-72F4-4A5C-A505-1F9E5F2EA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A88-BF7D-44DD-8430-DCE45822ACF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4A98-72F4-4A5C-A505-1F9E5F2EA7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A88-BF7D-44DD-8430-DCE45822ACF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4A98-72F4-4A5C-A505-1F9E5F2EA7C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A88-BF7D-44DD-8430-DCE45822ACF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4A98-72F4-4A5C-A505-1F9E5F2EA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A88-BF7D-44DD-8430-DCE45822ACF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4A98-72F4-4A5C-A505-1F9E5F2EA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A88-BF7D-44DD-8430-DCE45822ACF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4A98-72F4-4A5C-A505-1F9E5F2EA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8A88-BF7D-44DD-8430-DCE45822ACF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4A98-72F4-4A5C-A505-1F9E5F2EA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5E88A88-BF7D-44DD-8430-DCE45822ACF4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8E44A98-72F4-4A5C-A505-1F9E5F2EA7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spect="1" noChangeArrowheads="1"/>
          </p:cNvSpPr>
          <p:nvPr>
            <p:ph type="ctrTitle"/>
          </p:nvPr>
        </p:nvSpPr>
        <p:spPr>
          <a:xfrm>
            <a:off x="784225" y="633413"/>
            <a:ext cx="6911975" cy="147002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Chapters 29 and 30</a:t>
            </a:r>
          </a:p>
        </p:txBody>
      </p:sp>
      <p:sp>
        <p:nvSpPr>
          <p:cNvPr id="49157" name="Rectangle 5"/>
          <p:cNvSpPr>
            <a:spLocks noGrp="1" noChangeAspect="1" noChangeArrowheads="1"/>
          </p:cNvSpPr>
          <p:nvPr>
            <p:ph type="subTitle" idx="1"/>
          </p:nvPr>
        </p:nvSpPr>
        <p:spPr>
          <a:xfrm rot="334651">
            <a:off x="2819400" y="3429000"/>
            <a:ext cx="5867400" cy="2362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4846"/>
                </a:solidFill>
              </a:rPr>
              <a:t>Game Theory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189902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9900"/>
                </a:solidFill>
              </a:rPr>
              <a:t>The Prisoners’ Dilemma</a:t>
            </a:r>
          </a:p>
        </p:txBody>
      </p:sp>
      <p:sp>
        <p:nvSpPr>
          <p:cNvPr id="6574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/>
              </a:rPr>
              <a:t>The prisoners’ dilemma is a particular “game” between two captured prisoners that illustrates why cooperation is difficult to maintain even when it is mutually beneficial.</a:t>
            </a:r>
          </a:p>
        </p:txBody>
      </p:sp>
    </p:spTree>
    <p:extLst>
      <p:ext uri="{BB962C8B-B14F-4D97-AF65-F5344CB8AC3E}">
        <p14:creationId xmlns:p14="http://schemas.microsoft.com/office/powerpoint/2010/main" val="3880709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00"/>
                </a:solidFill>
              </a:rPr>
              <a:t>The Prisoners’ Dilemma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98625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Two people committed a crime and are being interrogated separately.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 They are offered the following: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If both confessed, each spends 8 years in jail.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If both remained silent, each spends 1 year in jail.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If only one confessed, he will be set free while the other spends 20 years in jail.</a:t>
            </a:r>
          </a:p>
        </p:txBody>
      </p:sp>
    </p:spTree>
    <p:extLst>
      <p:ext uri="{BB962C8B-B14F-4D97-AF65-F5344CB8AC3E}">
        <p14:creationId xmlns:p14="http://schemas.microsoft.com/office/powerpoint/2010/main" val="929753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The Prisoners’ Dilemma Game</a:t>
            </a:r>
          </a:p>
        </p:txBody>
      </p:sp>
      <p:pic>
        <p:nvPicPr>
          <p:cNvPr id="73731" name="Picture 5" descr="man68624_160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064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4559300" y="1803400"/>
            <a:ext cx="131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u="none">
                <a:solidFill>
                  <a:srgbClr val="000000"/>
                </a:solidFill>
              </a:rPr>
              <a:t>Ben’ s Decision</a:t>
            </a:r>
            <a:endParaRPr lang="en-US" sz="1400" u="none">
              <a:latin typeface="Times New Roman" pitchFamily="18" charset="0"/>
            </a:endParaRPr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1463675" y="3433763"/>
            <a:ext cx="9445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Confess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3502025" y="2189163"/>
            <a:ext cx="9445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Confess</a:t>
            </a:r>
            <a:endParaRPr lang="en-US" sz="2400" u="none"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90800" y="2638425"/>
            <a:ext cx="2300288" cy="1417638"/>
            <a:chOff x="1632" y="1662"/>
            <a:chExt cx="1449" cy="893"/>
          </a:xfrm>
        </p:grpSpPr>
        <p:sp>
          <p:nvSpPr>
            <p:cNvPr id="73752" name="Rectangle 10"/>
            <p:cNvSpPr>
              <a:spLocks noChangeArrowheads="1"/>
            </p:cNvSpPr>
            <p:nvPr/>
          </p:nvSpPr>
          <p:spPr bwMode="auto">
            <a:xfrm>
              <a:off x="2120" y="1662"/>
              <a:ext cx="9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Ben gets 8 years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3753" name="Rectangle 11"/>
            <p:cNvSpPr>
              <a:spLocks noChangeArrowheads="1"/>
            </p:cNvSpPr>
            <p:nvPr/>
          </p:nvSpPr>
          <p:spPr bwMode="auto">
            <a:xfrm>
              <a:off x="1632" y="2401"/>
              <a:ext cx="9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Kyle gets 8 years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508625" y="2638425"/>
            <a:ext cx="2368550" cy="1417638"/>
            <a:chOff x="3470" y="1662"/>
            <a:chExt cx="1492" cy="893"/>
          </a:xfrm>
        </p:grpSpPr>
        <p:sp>
          <p:nvSpPr>
            <p:cNvPr id="73750" name="Rectangle 13"/>
            <p:cNvSpPr>
              <a:spLocks noChangeArrowheads="1"/>
            </p:cNvSpPr>
            <p:nvPr/>
          </p:nvSpPr>
          <p:spPr bwMode="auto">
            <a:xfrm>
              <a:off x="3930" y="1662"/>
              <a:ext cx="10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Ben gets 20 years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3751" name="Rectangle 14"/>
            <p:cNvSpPr>
              <a:spLocks noChangeArrowheads="1"/>
            </p:cNvSpPr>
            <p:nvPr/>
          </p:nvSpPr>
          <p:spPr bwMode="auto">
            <a:xfrm>
              <a:off x="3470" y="2401"/>
              <a:ext cx="8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Kyle goes free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90800" y="4241800"/>
            <a:ext cx="2306638" cy="1417638"/>
            <a:chOff x="1632" y="2672"/>
            <a:chExt cx="1453" cy="893"/>
          </a:xfrm>
        </p:grpSpPr>
        <p:sp>
          <p:nvSpPr>
            <p:cNvPr id="73748" name="Rectangle 16"/>
            <p:cNvSpPr>
              <a:spLocks noChangeArrowheads="1"/>
            </p:cNvSpPr>
            <p:nvPr/>
          </p:nvSpPr>
          <p:spPr bwMode="auto">
            <a:xfrm>
              <a:off x="2288" y="2672"/>
              <a:ext cx="79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Ben goes free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73749" name="Rectangle 17"/>
            <p:cNvSpPr>
              <a:spLocks noChangeArrowheads="1"/>
            </p:cNvSpPr>
            <p:nvPr/>
          </p:nvSpPr>
          <p:spPr bwMode="auto">
            <a:xfrm>
              <a:off x="1632" y="3411"/>
              <a:ext cx="10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Kyle gets 20 years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73745" name="Group 20"/>
          <p:cNvGrpSpPr>
            <a:grpSpLocks/>
          </p:cNvGrpSpPr>
          <p:nvPr/>
        </p:nvGrpSpPr>
        <p:grpSpPr bwMode="auto">
          <a:xfrm>
            <a:off x="5508625" y="4241802"/>
            <a:ext cx="2425700" cy="1417638"/>
            <a:chOff x="3470" y="2672"/>
            <a:chExt cx="1528" cy="893"/>
          </a:xfrm>
        </p:grpSpPr>
        <p:sp>
          <p:nvSpPr>
            <p:cNvPr id="73746" name="Rectangle 21"/>
            <p:cNvSpPr>
              <a:spLocks noChangeArrowheads="1"/>
            </p:cNvSpPr>
            <p:nvPr/>
          </p:nvSpPr>
          <p:spPr bwMode="auto">
            <a:xfrm>
              <a:off x="4065" y="2672"/>
              <a:ext cx="93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 dirty="0">
                  <a:solidFill>
                    <a:srgbClr val="000000"/>
                  </a:solidFill>
                </a:rPr>
                <a:t>Ben gets 1 year </a:t>
              </a:r>
              <a:endParaRPr lang="en-US" sz="2400" u="none" dirty="0">
                <a:latin typeface="Times New Roman" pitchFamily="18" charset="0"/>
              </a:endParaRPr>
            </a:p>
          </p:txBody>
        </p:sp>
        <p:sp>
          <p:nvSpPr>
            <p:cNvPr id="73747" name="Rectangle 22"/>
            <p:cNvSpPr>
              <a:spLocks noChangeArrowheads="1"/>
            </p:cNvSpPr>
            <p:nvPr/>
          </p:nvSpPr>
          <p:spPr bwMode="auto">
            <a:xfrm>
              <a:off x="3470" y="3411"/>
              <a:ext cx="9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Kyle gets 1 year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sp>
        <p:nvSpPr>
          <p:cNvPr id="73739" name="Rectangle 23"/>
          <p:cNvSpPr>
            <a:spLocks noChangeArrowheads="1"/>
          </p:cNvSpPr>
          <p:nvPr/>
        </p:nvSpPr>
        <p:spPr bwMode="auto">
          <a:xfrm>
            <a:off x="6161088" y="2189163"/>
            <a:ext cx="15113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Remain Silent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3740" name="Rectangle 24"/>
          <p:cNvSpPr>
            <a:spLocks noChangeArrowheads="1"/>
          </p:cNvSpPr>
          <p:nvPr/>
        </p:nvSpPr>
        <p:spPr bwMode="auto">
          <a:xfrm>
            <a:off x="1535113" y="4705350"/>
            <a:ext cx="8731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Remain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3741" name="Rectangle 25"/>
          <p:cNvSpPr>
            <a:spLocks noChangeArrowheads="1"/>
          </p:cNvSpPr>
          <p:nvPr/>
        </p:nvSpPr>
        <p:spPr bwMode="auto">
          <a:xfrm>
            <a:off x="1717675" y="4965700"/>
            <a:ext cx="6842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Silent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3742" name="Rectangle 26"/>
          <p:cNvSpPr>
            <a:spLocks noChangeArrowheads="1"/>
          </p:cNvSpPr>
          <p:nvPr/>
        </p:nvSpPr>
        <p:spPr bwMode="auto">
          <a:xfrm>
            <a:off x="485775" y="3910013"/>
            <a:ext cx="598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Kyle’s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73743" name="Rectangle 27"/>
          <p:cNvSpPr>
            <a:spLocks noChangeArrowheads="1"/>
          </p:cNvSpPr>
          <p:nvPr/>
        </p:nvSpPr>
        <p:spPr bwMode="auto">
          <a:xfrm>
            <a:off x="485775" y="4170363"/>
            <a:ext cx="9842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Decision</a:t>
            </a:r>
            <a:endParaRPr lang="en-US" sz="2400" u="non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62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Coordinating </a:t>
            </a:r>
            <a:r>
              <a:rPr lang="en-US" sz="4300" dirty="0"/>
              <a:t>numbers game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D502FC-0174-43DC-9367-05FFC9FB41E8}" type="slidenum">
              <a:rPr lang="en-US" sz="1400" smtClean="0"/>
              <a:pPr eaLnBrk="1" hangingPunct="1"/>
              <a:t>13</a:t>
            </a:fld>
            <a:endParaRPr lang="en-US" sz="140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309651"/>
              </p:ext>
            </p:extLst>
          </p:nvPr>
        </p:nvGraphicFramePr>
        <p:xfrm>
          <a:off x="152400" y="1828800"/>
          <a:ext cx="8628058" cy="44244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2734"/>
                <a:gridCol w="500404"/>
                <a:gridCol w="670023"/>
                <a:gridCol w="670023"/>
                <a:gridCol w="670023"/>
                <a:gridCol w="670023"/>
                <a:gridCol w="670023"/>
                <a:gridCol w="670023"/>
                <a:gridCol w="670023"/>
                <a:gridCol w="670023"/>
                <a:gridCol w="670023"/>
                <a:gridCol w="974713"/>
              </a:tblGrid>
              <a:tr h="370813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Player 2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009BD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009BD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009BD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009BD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009BD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009BD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009BD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009BD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rgbClr val="009BD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13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9BD2"/>
                        </a:solidFill>
                      </a:endParaRPr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9BD2"/>
                        </a:solidFill>
                      </a:endParaRPr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9BD2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9BD2"/>
                        </a:solidFill>
                      </a:endParaRPr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9BD2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9BD2"/>
                        </a:solidFill>
                      </a:endParaRPr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9BD2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009BD2"/>
                        </a:solidFill>
                      </a:endParaRPr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9BD2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rgbClr val="009BD2"/>
                        </a:solidFill>
                      </a:endParaRPr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9BD2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9BD2"/>
                        </a:solidFill>
                      </a:endParaRPr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9BD2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rgbClr val="009BD2"/>
                        </a:solidFill>
                      </a:endParaRPr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9BD2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rgbClr val="009BD2"/>
                        </a:solidFill>
                      </a:endParaRPr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9BD2"/>
                          </a:solidFill>
                        </a:rPr>
                        <a:t>8</a:t>
                      </a:r>
                      <a:endParaRPr lang="en-US" sz="1800" dirty="0">
                        <a:solidFill>
                          <a:srgbClr val="009BD2"/>
                        </a:solidFill>
                      </a:endParaRPr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9BD2"/>
                          </a:solidFill>
                        </a:rPr>
                        <a:t>9</a:t>
                      </a:r>
                      <a:endParaRPr lang="en-US" sz="1800" dirty="0">
                        <a:solidFill>
                          <a:srgbClr val="009BD2"/>
                        </a:solidFill>
                      </a:endParaRPr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9BD2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rgbClr val="009BD2"/>
                        </a:solidFill>
                      </a:endParaRPr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13">
                <a:tc rowSpan="10">
                  <a:txBody>
                    <a:bodyPr/>
                    <a:lstStyle/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Player 1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1,</a:t>
                      </a:r>
                      <a:r>
                        <a:rPr lang="en-US" sz="1800" b="1" baseline="0" dirty="0" smtClean="0"/>
                        <a:t> 1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</a:t>
                      </a:r>
                      <a:r>
                        <a:rPr lang="en-US" sz="1800" baseline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2,</a:t>
                      </a:r>
                      <a:r>
                        <a:rPr lang="en-US" sz="1800" b="1" baseline="0" dirty="0" smtClean="0"/>
                        <a:t> 2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</a:t>
                      </a:r>
                      <a:r>
                        <a:rPr lang="en-US" sz="1800" baseline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</a:t>
                      </a:r>
                      <a:r>
                        <a:rPr lang="en-US" sz="1800" baseline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</a:t>
                      </a:r>
                      <a:r>
                        <a:rPr lang="en-US" sz="1800" baseline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</a:t>
                      </a:r>
                      <a:r>
                        <a:rPr lang="en-US" sz="1800" baseline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</a:t>
                      </a:r>
                      <a:r>
                        <a:rPr lang="en-US" sz="1800" baseline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</a:t>
                      </a:r>
                      <a:r>
                        <a:rPr lang="en-US" sz="1800" baseline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</a:t>
                      </a:r>
                      <a:r>
                        <a:rPr lang="en-US" sz="1800" baseline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3,</a:t>
                      </a:r>
                      <a:r>
                        <a:rPr lang="en-US" sz="1800" b="1" baseline="0" dirty="0" smtClean="0"/>
                        <a:t> 3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4,</a:t>
                      </a:r>
                      <a:r>
                        <a:rPr lang="en-US" sz="1800" b="1" baseline="0" dirty="0" smtClean="0"/>
                        <a:t> 4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5,</a:t>
                      </a:r>
                      <a:r>
                        <a:rPr lang="en-US" sz="1800" b="1" baseline="0" dirty="0" smtClean="0"/>
                        <a:t> 5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6,</a:t>
                      </a:r>
                      <a:r>
                        <a:rPr lang="en-US" sz="1800" b="1" baseline="0" dirty="0" smtClean="0"/>
                        <a:t> 6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</a:t>
                      </a:r>
                      <a:r>
                        <a:rPr lang="en-US" sz="1800" baseline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7,</a:t>
                      </a:r>
                      <a:r>
                        <a:rPr lang="en-US" sz="1800" b="1" baseline="0" dirty="0" smtClean="0"/>
                        <a:t> 7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8,</a:t>
                      </a:r>
                      <a:r>
                        <a:rPr lang="en-US" sz="1800" b="1" baseline="0" dirty="0" smtClean="0"/>
                        <a:t> 8</a:t>
                      </a:r>
                      <a:endParaRPr lang="en-US" sz="1800" b="1" dirty="0" smtClean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</a:t>
                      </a:r>
                      <a:r>
                        <a:rPr lang="en-US" sz="1800" baseline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</a:t>
                      </a:r>
                      <a:r>
                        <a:rPr lang="en-US" sz="1800" baseline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</a:t>
                      </a:r>
                      <a:r>
                        <a:rPr lang="en-US" sz="1800" baseline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</a:t>
                      </a:r>
                      <a:r>
                        <a:rPr lang="en-US" sz="1800" baseline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</a:t>
                      </a:r>
                      <a:r>
                        <a:rPr lang="en-US" sz="1800" baseline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</a:t>
                      </a:r>
                      <a:r>
                        <a:rPr lang="en-US" sz="1800" baseline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</a:t>
                      </a:r>
                      <a:r>
                        <a:rPr lang="en-US" sz="1800" baseline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0,</a:t>
                      </a:r>
                      <a:r>
                        <a:rPr lang="en-US" sz="1800" baseline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9,</a:t>
                      </a:r>
                      <a:r>
                        <a:rPr lang="en-US" sz="1800" b="1" baseline="0" dirty="0" smtClean="0"/>
                        <a:t> 9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0,</a:t>
                      </a:r>
                      <a:r>
                        <a:rPr lang="en-US" sz="1800" baseline="0" dirty="0" smtClean="0"/>
                        <a:t> 0</a:t>
                      </a:r>
                      <a:endParaRPr lang="en-US" sz="1800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10,</a:t>
                      </a:r>
                      <a:r>
                        <a:rPr lang="en-US" sz="1800" b="1" baseline="0" dirty="0" smtClean="0"/>
                        <a:t> 10</a:t>
                      </a:r>
                      <a:endParaRPr lang="en-US" sz="1800" b="1" dirty="0"/>
                    </a:p>
                  </a:txBody>
                  <a:tcPr marL="91444" marR="91444" marT="45717" marB="457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85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</a:t>
            </a:r>
            <a:r>
              <a:rPr lang="en-US" dirty="0" smtClean="0"/>
              <a:t>game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dirty="0" smtClean="0"/>
              <a:t>A game with no equilibria in pure strategies</a:t>
            </a: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0FCEF9-42F1-471A-91F8-65FEAD48940F}" type="slidenum">
              <a:rPr lang="en-US" sz="1400" smtClean="0"/>
              <a:pPr eaLnBrk="1" hangingPunct="1"/>
              <a:t>14</a:t>
            </a:fld>
            <a:endParaRPr 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473871"/>
              </p:ext>
            </p:extLst>
          </p:nvPr>
        </p:nvGraphicFramePr>
        <p:xfrm>
          <a:off x="360363" y="2784476"/>
          <a:ext cx="8480424" cy="14827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4944"/>
                <a:gridCol w="2392631"/>
                <a:gridCol w="2392631"/>
                <a:gridCol w="1950218"/>
              </a:tblGrid>
              <a:tr h="370681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9BD2"/>
                          </a:solidFill>
                        </a:rPr>
                        <a:t>General 2 </a:t>
                      </a:r>
                      <a:endParaRPr lang="en-US" sz="1800" b="1" dirty="0">
                        <a:solidFill>
                          <a:srgbClr val="009BD2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rgbClr val="009BD2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Retreat 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Attack 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681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General 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Retreat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5, 8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6, 6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681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Attack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8, 0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2, 3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7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“I Want to Be Like Mike” Game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67303F6-4133-443A-9C16-7FE226B57E33}" type="slidenum">
              <a:rPr lang="en-US" sz="1400" smtClean="0"/>
              <a:pPr eaLnBrk="1" hangingPunct="1"/>
              <a:t>15</a:t>
            </a:fld>
            <a:endParaRPr 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53563"/>
              </p:ext>
            </p:extLst>
          </p:nvPr>
        </p:nvGraphicFramePr>
        <p:xfrm>
          <a:off x="360363" y="3089276"/>
          <a:ext cx="8480424" cy="14827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4944"/>
                <a:gridCol w="2392631"/>
                <a:gridCol w="2392631"/>
                <a:gridCol w="1950218"/>
              </a:tblGrid>
              <a:tr h="370681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9BD2"/>
                          </a:solidFill>
                        </a:rPr>
                        <a:t>Dave </a:t>
                      </a:r>
                      <a:endParaRPr lang="en-US" sz="1800" b="1" dirty="0">
                        <a:solidFill>
                          <a:srgbClr val="009BD2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681"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rgbClr val="009BD2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Wear</a:t>
                      </a:r>
                      <a:r>
                        <a:rPr lang="en-US" sz="1800" b="0" baseline="0" dirty="0" smtClean="0">
                          <a:solidFill>
                            <a:srgbClr val="009BD2"/>
                          </a:solidFill>
                        </a:rPr>
                        <a:t> red 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Wear blue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681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Michael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Wear red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(-1, 2)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(2, -2)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681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Wear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blue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(1, -1)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(-2,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1)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3951337"/>
          </a:xfrm>
        </p:spPr>
        <p:txBody>
          <a:bodyPr/>
          <a:lstStyle/>
          <a:p>
            <a:pPr>
              <a:buFontTx/>
              <a:buNone/>
            </a:pPr>
            <a:r>
              <a:rPr lang="it-IT" dirty="0" smtClean="0"/>
              <a:t>A game with no equilibria in pure strategies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406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Dominant Strategy Equilibria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Strategy A </a:t>
            </a:r>
            <a:r>
              <a:rPr lang="en-US" i="1" dirty="0" smtClean="0"/>
              <a:t>dominates</a:t>
            </a:r>
            <a:r>
              <a:rPr lang="en-US" dirty="0" smtClean="0"/>
              <a:t> strategy B if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A gives a higher payoff than B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No matter what opposing players do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/>
              <a:t>Dominant-strategy equilibrium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All players  play their dominant strategies</a:t>
            </a: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E1CBD5-8291-4B12-ADBB-934225D6DBB1}" type="slidenum">
              <a:rPr lang="en-US" sz="1400" smtClean="0"/>
              <a:pPr eaLnBrk="1" hangingPunct="1"/>
              <a:t>16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2576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Oligopoly Game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03F5D6-BED7-4940-8F4D-05617A4E15F3}" type="slidenum">
              <a:rPr lang="en-US" sz="1400" smtClean="0"/>
              <a:pPr eaLnBrk="1" hangingPunct="1"/>
              <a:t>17</a:t>
            </a:fld>
            <a:endParaRPr lang="en-US" sz="14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18950"/>
              </p:ext>
            </p:extLst>
          </p:nvPr>
        </p:nvGraphicFramePr>
        <p:xfrm>
          <a:off x="776288" y="1905000"/>
          <a:ext cx="7180262" cy="14843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0069"/>
                <a:gridCol w="2101487"/>
                <a:gridCol w="2178504"/>
                <a:gridCol w="1950202"/>
              </a:tblGrid>
              <a:tr h="371078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9BD2"/>
                          </a:solidFill>
                        </a:rPr>
                        <a:t>General Motors</a:t>
                      </a:r>
                      <a:endParaRPr lang="en-US" sz="1800" b="1" dirty="0">
                        <a:solidFill>
                          <a:srgbClr val="009BD2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078"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High price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Low price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078">
                <a:tc rowSpan="2">
                  <a:txBody>
                    <a:bodyPr/>
                    <a:lstStyle/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Ford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High price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500, 500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100, 700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078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Low price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700, 100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300, 300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3886200"/>
            <a:ext cx="74676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Ford has a dominant strategy to price low </a:t>
            </a:r>
          </a:p>
          <a:p>
            <a:pPr lvl="1">
              <a:defRPr/>
            </a:pPr>
            <a:r>
              <a:rPr lang="en-US" dirty="0" smtClean="0"/>
              <a:t>If GM prices high, Ford is better of pricing low</a:t>
            </a:r>
          </a:p>
          <a:p>
            <a:pPr lvl="1">
              <a:defRPr/>
            </a:pPr>
            <a:r>
              <a:rPr lang="en-US" dirty="0" smtClean="0"/>
              <a:t>If GM prices </a:t>
            </a:r>
            <a:r>
              <a:rPr lang="en-US" dirty="0"/>
              <a:t>low, </a:t>
            </a:r>
            <a:r>
              <a:rPr lang="en-US" dirty="0" smtClean="0"/>
              <a:t> Ford </a:t>
            </a:r>
            <a:r>
              <a:rPr lang="en-US" dirty="0"/>
              <a:t>is better of pricing low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85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Oligopoly Game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03F5D6-BED7-4940-8F4D-05617A4E15F3}" type="slidenum">
              <a:rPr lang="en-US" sz="1400" smtClean="0"/>
              <a:pPr eaLnBrk="1" hangingPunct="1"/>
              <a:t>18</a:t>
            </a:fld>
            <a:endParaRPr lang="en-US" sz="14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09871"/>
              </p:ext>
            </p:extLst>
          </p:nvPr>
        </p:nvGraphicFramePr>
        <p:xfrm>
          <a:off x="776288" y="1905000"/>
          <a:ext cx="7180262" cy="14843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0069"/>
                <a:gridCol w="2101487"/>
                <a:gridCol w="2178504"/>
                <a:gridCol w="1950202"/>
              </a:tblGrid>
              <a:tr h="371078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9BD2"/>
                          </a:solidFill>
                        </a:rPr>
                        <a:t>General Motors</a:t>
                      </a:r>
                      <a:endParaRPr lang="en-US" sz="1800" b="1" dirty="0">
                        <a:solidFill>
                          <a:srgbClr val="009BD2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1078"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High price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Low price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078">
                <a:tc rowSpan="2">
                  <a:txBody>
                    <a:bodyPr/>
                    <a:lstStyle/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Ford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High price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500, 500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100, 700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078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Low price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700, 100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300, 300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9" marB="457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3886200"/>
            <a:ext cx="74676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Similarly for GM</a:t>
            </a:r>
          </a:p>
          <a:p>
            <a:pPr>
              <a:defRPr/>
            </a:pPr>
            <a:r>
              <a:rPr lang="en-US" dirty="0" smtClean="0"/>
              <a:t>The Nash equilibrium is Price low, Price low</a:t>
            </a:r>
          </a:p>
        </p:txBody>
      </p:sp>
    </p:spTree>
    <p:extLst>
      <p:ext uri="{BB962C8B-B14F-4D97-AF65-F5344CB8AC3E}">
        <p14:creationId xmlns:p14="http://schemas.microsoft.com/office/powerpoint/2010/main" val="12218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6563"/>
            <a:ext cx="8211720" cy="1442674"/>
          </a:xfrm>
        </p:spPr>
        <p:txBody>
          <a:bodyPr/>
          <a:lstStyle/>
          <a:p>
            <a:r>
              <a:rPr lang="en-US" dirty="0" smtClean="0"/>
              <a:t>Toshiba IBM software game</a:t>
            </a:r>
            <a:br>
              <a:rPr lang="en-US" dirty="0" smtClean="0"/>
            </a:br>
            <a:r>
              <a:rPr lang="en-US" dirty="0" smtClean="0"/>
              <a:t>Simultaneous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Toshiba and IBM  are choosing between two operating systems: UNIX or DOS  </a:t>
            </a:r>
          </a:p>
          <a:p>
            <a:r>
              <a:rPr lang="en-US" dirty="0" smtClean="0"/>
              <a:t>The two firms move at the same time</a:t>
            </a:r>
          </a:p>
          <a:p>
            <a:r>
              <a:rPr lang="en-US" dirty="0" smtClean="0"/>
              <a:t>Imperfect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 theory applied to economics by John Von </a:t>
            </a:r>
            <a:r>
              <a:rPr lang="en-US" dirty="0" err="1" smtClean="0"/>
              <a:t>Neuman</a:t>
            </a:r>
            <a:r>
              <a:rPr lang="en-US" dirty="0" smtClean="0"/>
              <a:t> and Oskar Morgenstern</a:t>
            </a:r>
          </a:p>
          <a:p>
            <a:r>
              <a:rPr lang="en-US" dirty="0" smtClean="0"/>
              <a:t>Game theory allows us to analyze different social and economic situations</a:t>
            </a:r>
          </a:p>
        </p:txBody>
      </p:sp>
    </p:spTree>
    <p:extLst>
      <p:ext uri="{BB962C8B-B14F-4D97-AF65-F5344CB8AC3E}">
        <p14:creationId xmlns:p14="http://schemas.microsoft.com/office/powerpoint/2010/main" val="42575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146DE3-56FD-474F-B7BA-AE577E9E4220}" type="slidenum">
              <a:rPr lang="en-US" sz="1400" smtClean="0"/>
              <a:pPr eaLnBrk="1" hangingPunct="1"/>
              <a:t>20</a:t>
            </a:fld>
            <a:endParaRPr 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88657"/>
              </p:ext>
            </p:extLst>
          </p:nvPr>
        </p:nvGraphicFramePr>
        <p:xfrm>
          <a:off x="1404938" y="3144680"/>
          <a:ext cx="6467476" cy="165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0832"/>
                <a:gridCol w="1584210"/>
                <a:gridCol w="1642270"/>
                <a:gridCol w="190769"/>
                <a:gridCol w="1279395"/>
              </a:tblGrid>
              <a:tr h="370769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9BD2"/>
                          </a:solidFill>
                        </a:rPr>
                        <a:t>Toshiba</a:t>
                      </a:r>
                      <a:endParaRPr lang="en-US" sz="1800" b="1" dirty="0">
                        <a:solidFill>
                          <a:srgbClr val="009BD2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9BD2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769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DOS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UNIX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769">
                <a:tc rowSpan="2">
                  <a:txBody>
                    <a:bodyPr/>
                    <a:lstStyle/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DOS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600, </a:t>
                      </a:r>
                      <a:r>
                        <a:rPr lang="en-US" sz="18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200</a:t>
                      </a:r>
                      <a:endParaRPr lang="en-US" sz="18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800" b="0" kern="1200" baseline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3456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UNIX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100</a:t>
                      </a:r>
                      <a:endParaRPr lang="en-US" sz="18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200, </a:t>
                      </a:r>
                      <a:r>
                        <a:rPr lang="en-US" sz="18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600</a:t>
                      </a:r>
                      <a:endParaRPr lang="en-US" sz="18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95466" y="1900535"/>
            <a:ext cx="217822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normal form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09926"/>
            <a:ext cx="821172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Toshiba IBM software game</a:t>
            </a:r>
            <a:br>
              <a:rPr lang="en-US" dirty="0" smtClean="0"/>
            </a:br>
            <a:r>
              <a:rPr lang="en-US" dirty="0" smtClean="0"/>
              <a:t>Simultaneous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2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9120" y="6416675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D168D9-8A61-40D8-A21F-8E9FE659D369}" type="slidenum">
              <a:rPr lang="en-US" sz="1400" smtClean="0"/>
              <a:pPr eaLnBrk="1" hangingPunct="1"/>
              <a:t>21</a:t>
            </a:fld>
            <a:endParaRPr lang="en-US" sz="1400" smtClean="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033463" y="5973275"/>
            <a:ext cx="7053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sz="1800" dirty="0" smtClean="0">
                <a:solidFill>
                  <a:srgbClr val="004846"/>
                </a:solidFill>
              </a:rPr>
              <a:t>Toshiba </a:t>
            </a:r>
            <a:r>
              <a:rPr lang="en-US" sz="1800" dirty="0">
                <a:solidFill>
                  <a:srgbClr val="004846"/>
                </a:solidFill>
              </a:rPr>
              <a:t>does not know whether </a:t>
            </a:r>
            <a:r>
              <a:rPr lang="en-US" sz="1800" dirty="0" smtClean="0">
                <a:solidFill>
                  <a:srgbClr val="004846"/>
                </a:solidFill>
              </a:rPr>
              <a:t>IBM </a:t>
            </a:r>
            <a:r>
              <a:rPr lang="en-US" sz="1800" dirty="0">
                <a:solidFill>
                  <a:srgbClr val="004846"/>
                </a:solidFill>
              </a:rPr>
              <a:t>moved to the left or to the </a:t>
            </a:r>
            <a:r>
              <a:rPr lang="en-US" sz="1800" dirty="0" smtClean="0">
                <a:solidFill>
                  <a:srgbClr val="004846"/>
                </a:solidFill>
              </a:rPr>
              <a:t>right, i.e., whether </a:t>
            </a:r>
            <a:r>
              <a:rPr lang="en-US" sz="1800" dirty="0">
                <a:solidFill>
                  <a:srgbClr val="004846"/>
                </a:solidFill>
              </a:rPr>
              <a:t>it is located at node 2 or node </a:t>
            </a:r>
            <a:r>
              <a:rPr lang="en-US" sz="1800" dirty="0" smtClean="0">
                <a:solidFill>
                  <a:srgbClr val="004846"/>
                </a:solidFill>
              </a:rPr>
              <a:t>3.</a:t>
            </a:r>
            <a:endParaRPr lang="en-US" sz="1800" dirty="0">
              <a:solidFill>
                <a:srgbClr val="004846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57688" y="2620475"/>
            <a:ext cx="379412" cy="382587"/>
            <a:chOff x="7315479" y="3050809"/>
            <a:chExt cx="378965" cy="382092"/>
          </a:xfrm>
        </p:grpSpPr>
        <p:sp>
          <p:nvSpPr>
            <p:cNvPr id="15413" name="Oval 59"/>
            <p:cNvSpPr>
              <a:spLocks noChangeArrowheads="1"/>
            </p:cNvSpPr>
            <p:nvPr/>
          </p:nvSpPr>
          <p:spPr bwMode="auto">
            <a:xfrm>
              <a:off x="7315479" y="3050809"/>
              <a:ext cx="378965" cy="375025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8" name="TextBox 15"/>
            <p:cNvSpPr txBox="1">
              <a:spLocks noChangeArrowheads="1"/>
            </p:cNvSpPr>
            <p:nvPr/>
          </p:nvSpPr>
          <p:spPr bwMode="auto">
            <a:xfrm>
              <a:off x="7345605" y="3063493"/>
              <a:ext cx="313955" cy="369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chemeClr val="bg1">
                      <a:lumMod val="9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941638" y="3631712"/>
            <a:ext cx="377825" cy="374650"/>
            <a:chOff x="7919576" y="3203209"/>
            <a:chExt cx="378965" cy="375025"/>
          </a:xfrm>
        </p:grpSpPr>
        <p:sp>
          <p:nvSpPr>
            <p:cNvPr id="15411" name="Oval 59"/>
            <p:cNvSpPr>
              <a:spLocks noChangeArrowheads="1"/>
            </p:cNvSpPr>
            <p:nvPr/>
          </p:nvSpPr>
          <p:spPr bwMode="auto">
            <a:xfrm>
              <a:off x="7919576" y="3203209"/>
              <a:ext cx="378965" cy="375025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7960976" y="3204799"/>
              <a:ext cx="313681" cy="370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chemeClr val="bg1">
                      <a:lumMod val="9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819775" y="3631712"/>
            <a:ext cx="379413" cy="381000"/>
            <a:chOff x="7467879" y="3577787"/>
            <a:chExt cx="378965" cy="382092"/>
          </a:xfrm>
        </p:grpSpPr>
        <p:sp>
          <p:nvSpPr>
            <p:cNvPr id="15409" name="Oval 59"/>
            <p:cNvSpPr>
              <a:spLocks noChangeArrowheads="1"/>
            </p:cNvSpPr>
            <p:nvPr/>
          </p:nvSpPr>
          <p:spPr bwMode="auto">
            <a:xfrm>
              <a:off x="7467879" y="3577787"/>
              <a:ext cx="378965" cy="375025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7498006" y="3590523"/>
              <a:ext cx="313954" cy="369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chemeClr val="bg1">
                      <a:lumMod val="9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275138" y="2068025"/>
            <a:ext cx="593725" cy="503237"/>
            <a:chOff x="4274551" y="1312369"/>
            <a:chExt cx="595035" cy="504176"/>
          </a:xfrm>
        </p:grpSpPr>
        <p:sp>
          <p:nvSpPr>
            <p:cNvPr id="15407" name="Oval 59"/>
            <p:cNvSpPr>
              <a:spLocks noChangeArrowheads="1"/>
            </p:cNvSpPr>
            <p:nvPr/>
          </p:nvSpPr>
          <p:spPr bwMode="auto">
            <a:xfrm>
              <a:off x="4500976" y="1716677"/>
              <a:ext cx="99913" cy="99868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5408" name="TextBox 16"/>
            <p:cNvSpPr txBox="1">
              <a:spLocks noChangeArrowheads="1"/>
            </p:cNvSpPr>
            <p:nvPr/>
          </p:nvSpPr>
          <p:spPr bwMode="auto">
            <a:xfrm>
              <a:off x="4274551" y="1312369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IBM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330950" y="3568212"/>
            <a:ext cx="1085850" cy="369888"/>
            <a:chOff x="6331300" y="2813792"/>
            <a:chExt cx="1084893" cy="369332"/>
          </a:xfrm>
        </p:grpSpPr>
        <p:sp>
          <p:nvSpPr>
            <p:cNvPr id="15405" name="Oval 59"/>
            <p:cNvSpPr>
              <a:spLocks noChangeArrowheads="1"/>
            </p:cNvSpPr>
            <p:nvPr/>
          </p:nvSpPr>
          <p:spPr bwMode="auto">
            <a:xfrm>
              <a:off x="6331300" y="2975501"/>
              <a:ext cx="99913" cy="99868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5406" name="TextBox 19"/>
            <p:cNvSpPr txBox="1">
              <a:spLocks noChangeArrowheads="1"/>
            </p:cNvSpPr>
            <p:nvPr/>
          </p:nvSpPr>
          <p:spPr bwMode="auto">
            <a:xfrm>
              <a:off x="6436373" y="2813792"/>
              <a:ext cx="979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Toshiba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554163" y="3568212"/>
            <a:ext cx="1230312" cy="369888"/>
            <a:chOff x="1553929" y="2813792"/>
            <a:chExt cx="1230352" cy="369332"/>
          </a:xfrm>
        </p:grpSpPr>
        <p:sp>
          <p:nvSpPr>
            <p:cNvPr id="15403" name="Oval 59"/>
            <p:cNvSpPr>
              <a:spLocks noChangeArrowheads="1"/>
            </p:cNvSpPr>
            <p:nvPr/>
          </p:nvSpPr>
          <p:spPr bwMode="auto">
            <a:xfrm>
              <a:off x="2684368" y="2990741"/>
              <a:ext cx="99913" cy="99868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5404" name="TextBox 22"/>
            <p:cNvSpPr txBox="1">
              <a:spLocks noChangeArrowheads="1"/>
            </p:cNvSpPr>
            <p:nvPr/>
          </p:nvSpPr>
          <p:spPr bwMode="auto">
            <a:xfrm>
              <a:off x="1553929" y="2813792"/>
              <a:ext cx="979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Toshiba</a:t>
              </a: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4538663" y="2506175"/>
            <a:ext cx="1851025" cy="1289050"/>
            <a:chOff x="4538949" y="1751682"/>
            <a:chExt cx="1850834" cy="1288973"/>
          </a:xfrm>
        </p:grpSpPr>
        <p:cxnSp>
          <p:nvCxnSpPr>
            <p:cNvPr id="15401" name="Straight Connector 24"/>
            <p:cNvCxnSpPr>
              <a:cxnSpLocks noChangeShapeType="1"/>
            </p:cNvCxnSpPr>
            <p:nvPr/>
          </p:nvCxnSpPr>
          <p:spPr bwMode="auto">
            <a:xfrm>
              <a:off x="4538949" y="1751682"/>
              <a:ext cx="1850834" cy="1288973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02" name="TextBox 25"/>
            <p:cNvSpPr txBox="1">
              <a:spLocks noChangeArrowheads="1"/>
            </p:cNvSpPr>
            <p:nvPr/>
          </p:nvSpPr>
          <p:spPr bwMode="auto">
            <a:xfrm>
              <a:off x="5558861" y="2215482"/>
              <a:ext cx="7360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UNIX</a:t>
              </a: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2720975" y="2506175"/>
            <a:ext cx="1828800" cy="1300162"/>
            <a:chOff x="2721166" y="1751682"/>
            <a:chExt cx="1828802" cy="1299990"/>
          </a:xfrm>
        </p:grpSpPr>
        <p:cxnSp>
          <p:nvCxnSpPr>
            <p:cNvPr id="15399" name="Straight Connector 27"/>
            <p:cNvCxnSpPr>
              <a:cxnSpLocks noChangeShapeType="1"/>
            </p:cNvCxnSpPr>
            <p:nvPr/>
          </p:nvCxnSpPr>
          <p:spPr bwMode="auto">
            <a:xfrm rot="10800000" flipV="1">
              <a:off x="2721166" y="1751682"/>
              <a:ext cx="1828802" cy="1299990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00" name="TextBox 28"/>
            <p:cNvSpPr txBox="1">
              <a:spLocks noChangeArrowheads="1"/>
            </p:cNvSpPr>
            <p:nvPr/>
          </p:nvSpPr>
          <p:spPr bwMode="auto">
            <a:xfrm>
              <a:off x="2826553" y="2215482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DOS</a:t>
              </a:r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2732088" y="3780937"/>
            <a:ext cx="1155700" cy="1400175"/>
            <a:chOff x="2731910" y="3025419"/>
            <a:chExt cx="1155496" cy="1399822"/>
          </a:xfrm>
        </p:grpSpPr>
        <p:cxnSp>
          <p:nvCxnSpPr>
            <p:cNvPr id="15397" name="Straight Connector 30"/>
            <p:cNvCxnSpPr>
              <a:cxnSpLocks noChangeShapeType="1"/>
            </p:cNvCxnSpPr>
            <p:nvPr/>
          </p:nvCxnSpPr>
          <p:spPr bwMode="auto">
            <a:xfrm rot="16200000" flipH="1">
              <a:off x="2483555" y="3273774"/>
              <a:ext cx="1399822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98" name="TextBox 31"/>
            <p:cNvSpPr txBox="1">
              <a:spLocks noChangeArrowheads="1"/>
            </p:cNvSpPr>
            <p:nvPr/>
          </p:nvSpPr>
          <p:spPr bwMode="auto">
            <a:xfrm>
              <a:off x="3151307" y="3417749"/>
              <a:ext cx="7360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UNIX</a:t>
              </a:r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622425" y="3792050"/>
            <a:ext cx="1120775" cy="1365250"/>
            <a:chOff x="1621664" y="3036708"/>
            <a:chExt cx="1121536" cy="1365956"/>
          </a:xfrm>
        </p:grpSpPr>
        <p:cxnSp>
          <p:nvCxnSpPr>
            <p:cNvPr id="15395" name="Straight Connector 33"/>
            <p:cNvCxnSpPr>
              <a:cxnSpLocks noChangeShapeType="1"/>
            </p:cNvCxnSpPr>
            <p:nvPr/>
          </p:nvCxnSpPr>
          <p:spPr bwMode="auto">
            <a:xfrm rot="5400000">
              <a:off x="1608667" y="3268130"/>
              <a:ext cx="1365956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96" name="TextBox 34"/>
            <p:cNvSpPr txBox="1">
              <a:spLocks noChangeArrowheads="1"/>
            </p:cNvSpPr>
            <p:nvPr/>
          </p:nvSpPr>
          <p:spPr bwMode="auto">
            <a:xfrm>
              <a:off x="1621664" y="3417749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DOS</a:t>
              </a:r>
            </a:p>
          </p:txBody>
        </p:sp>
      </p:grpSp>
      <p:grpSp>
        <p:nvGrpSpPr>
          <p:cNvPr id="15" name="Group 35"/>
          <p:cNvGrpSpPr>
            <a:grpSpLocks/>
          </p:cNvGrpSpPr>
          <p:nvPr/>
        </p:nvGrpSpPr>
        <p:grpSpPr bwMode="auto">
          <a:xfrm>
            <a:off x="6383338" y="3785700"/>
            <a:ext cx="1111250" cy="1400175"/>
            <a:chOff x="6383866" y="3031066"/>
            <a:chExt cx="1110340" cy="1399822"/>
          </a:xfrm>
        </p:grpSpPr>
        <p:cxnSp>
          <p:nvCxnSpPr>
            <p:cNvPr id="15393" name="Straight Connector 36"/>
            <p:cNvCxnSpPr>
              <a:cxnSpLocks noChangeShapeType="1"/>
            </p:cNvCxnSpPr>
            <p:nvPr/>
          </p:nvCxnSpPr>
          <p:spPr bwMode="auto">
            <a:xfrm rot="16200000" flipH="1">
              <a:off x="6135511" y="3279421"/>
              <a:ext cx="1399822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94" name="TextBox 37"/>
            <p:cNvSpPr txBox="1">
              <a:spLocks noChangeArrowheads="1"/>
            </p:cNvSpPr>
            <p:nvPr/>
          </p:nvSpPr>
          <p:spPr bwMode="auto">
            <a:xfrm>
              <a:off x="6758107" y="3417749"/>
              <a:ext cx="7360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UNIX</a:t>
              </a:r>
            </a:p>
          </p:txBody>
        </p:sp>
      </p:grpSp>
      <p:grpSp>
        <p:nvGrpSpPr>
          <p:cNvPr id="16" name="Group 38"/>
          <p:cNvGrpSpPr>
            <a:grpSpLocks/>
          </p:cNvGrpSpPr>
          <p:nvPr/>
        </p:nvGrpSpPr>
        <p:grpSpPr bwMode="auto">
          <a:xfrm>
            <a:off x="5330825" y="3796812"/>
            <a:ext cx="1063625" cy="1366838"/>
            <a:chOff x="5330065" y="3042355"/>
            <a:chExt cx="1065091" cy="1365956"/>
          </a:xfrm>
        </p:grpSpPr>
        <p:cxnSp>
          <p:nvCxnSpPr>
            <p:cNvPr id="15391" name="Straight Connector 39"/>
            <p:cNvCxnSpPr>
              <a:cxnSpLocks noChangeShapeType="1"/>
            </p:cNvCxnSpPr>
            <p:nvPr/>
          </p:nvCxnSpPr>
          <p:spPr bwMode="auto">
            <a:xfrm rot="5400000">
              <a:off x="5260623" y="3273777"/>
              <a:ext cx="1365956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92" name="TextBox 40"/>
            <p:cNvSpPr txBox="1">
              <a:spLocks noChangeArrowheads="1"/>
            </p:cNvSpPr>
            <p:nvPr/>
          </p:nvSpPr>
          <p:spPr bwMode="auto">
            <a:xfrm>
              <a:off x="5330065" y="3417749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DOS</a:t>
              </a:r>
            </a:p>
          </p:txBody>
        </p:sp>
      </p:grp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1557338" y="5281125"/>
            <a:ext cx="571500" cy="701675"/>
            <a:chOff x="1556637" y="4546636"/>
            <a:chExt cx="572323" cy="701731"/>
          </a:xfrm>
        </p:grpSpPr>
        <p:sp>
          <p:nvSpPr>
            <p:cNvPr id="15389" name="Double Bracket 42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5390" name="TextBox 43"/>
            <p:cNvSpPr txBox="1">
              <a:spLocks noChangeArrowheads="1"/>
            </p:cNvSpPr>
            <p:nvPr/>
          </p:nvSpPr>
          <p:spPr bwMode="auto">
            <a:xfrm>
              <a:off x="1559573" y="4546636"/>
              <a:ext cx="569387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600</a:t>
              </a:r>
            </a:p>
            <a:p>
              <a:pPr algn="l" eaLnBrk="1" hangingPunct="1">
                <a:buFontTx/>
                <a:buNone/>
              </a:pPr>
              <a:r>
                <a:rPr lang="en-US" sz="1800"/>
                <a:t>200</a:t>
              </a:r>
            </a:p>
          </p:txBody>
        </p:sp>
      </p:grpSp>
      <p:grpSp>
        <p:nvGrpSpPr>
          <p:cNvPr id="18" name="Group 44"/>
          <p:cNvGrpSpPr>
            <a:grpSpLocks/>
          </p:cNvGrpSpPr>
          <p:nvPr/>
        </p:nvGrpSpPr>
        <p:grpSpPr bwMode="auto">
          <a:xfrm>
            <a:off x="3357563" y="5281125"/>
            <a:ext cx="573087" cy="701675"/>
            <a:chOff x="1556637" y="4546636"/>
            <a:chExt cx="572323" cy="701731"/>
          </a:xfrm>
        </p:grpSpPr>
        <p:sp>
          <p:nvSpPr>
            <p:cNvPr id="15387" name="Double Bracket 45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5388" name="TextBox 46"/>
            <p:cNvSpPr txBox="1">
              <a:spLocks noChangeArrowheads="1"/>
            </p:cNvSpPr>
            <p:nvPr/>
          </p:nvSpPr>
          <p:spPr bwMode="auto">
            <a:xfrm>
              <a:off x="1559573" y="4546636"/>
              <a:ext cx="569387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100</a:t>
              </a:r>
            </a:p>
            <a:p>
              <a:pPr algn="l" eaLnBrk="1" hangingPunct="1">
                <a:buFontTx/>
                <a:buNone/>
              </a:pPr>
              <a:r>
                <a:rPr lang="en-US" sz="1800"/>
                <a:t>100</a:t>
              </a:r>
            </a:p>
          </p:txBody>
        </p:sp>
      </p:grpSp>
      <p:grpSp>
        <p:nvGrpSpPr>
          <p:cNvPr id="19" name="Group 47"/>
          <p:cNvGrpSpPr>
            <a:grpSpLocks/>
          </p:cNvGrpSpPr>
          <p:nvPr/>
        </p:nvGrpSpPr>
        <p:grpSpPr bwMode="auto">
          <a:xfrm>
            <a:off x="5203825" y="5281125"/>
            <a:ext cx="573088" cy="701675"/>
            <a:chOff x="1556637" y="4546636"/>
            <a:chExt cx="572323" cy="701731"/>
          </a:xfrm>
        </p:grpSpPr>
        <p:sp>
          <p:nvSpPr>
            <p:cNvPr id="15385" name="Double Bracket 49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5386" name="TextBox 50"/>
            <p:cNvSpPr txBox="1">
              <a:spLocks noChangeArrowheads="1"/>
            </p:cNvSpPr>
            <p:nvPr/>
          </p:nvSpPr>
          <p:spPr bwMode="auto">
            <a:xfrm>
              <a:off x="1559573" y="4546636"/>
              <a:ext cx="569387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100</a:t>
              </a:r>
            </a:p>
            <a:p>
              <a:pPr algn="l" eaLnBrk="1" hangingPunct="1">
                <a:buFontTx/>
                <a:buNone/>
              </a:pPr>
              <a:r>
                <a:rPr lang="en-US" sz="1800"/>
                <a:t>100</a:t>
              </a:r>
            </a:p>
          </p:txBody>
        </p:sp>
      </p:grpSp>
      <p:grpSp>
        <p:nvGrpSpPr>
          <p:cNvPr id="20" name="Group 51"/>
          <p:cNvGrpSpPr>
            <a:grpSpLocks/>
          </p:cNvGrpSpPr>
          <p:nvPr/>
        </p:nvGrpSpPr>
        <p:grpSpPr bwMode="auto">
          <a:xfrm>
            <a:off x="6997700" y="5281125"/>
            <a:ext cx="571500" cy="701675"/>
            <a:chOff x="1556637" y="4546636"/>
            <a:chExt cx="572323" cy="701731"/>
          </a:xfrm>
        </p:grpSpPr>
        <p:sp>
          <p:nvSpPr>
            <p:cNvPr id="15383" name="Double Bracket 52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5384" name="TextBox 53"/>
            <p:cNvSpPr txBox="1">
              <a:spLocks noChangeArrowheads="1"/>
            </p:cNvSpPr>
            <p:nvPr/>
          </p:nvSpPr>
          <p:spPr bwMode="auto">
            <a:xfrm>
              <a:off x="1559573" y="4546636"/>
              <a:ext cx="569387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200</a:t>
              </a:r>
            </a:p>
            <a:p>
              <a:pPr algn="l" eaLnBrk="1" hangingPunct="1">
                <a:buFontTx/>
                <a:buNone/>
              </a:pPr>
              <a:r>
                <a:rPr lang="en-US" sz="1800"/>
                <a:t>600</a:t>
              </a:r>
            </a:p>
          </p:txBody>
        </p:sp>
      </p:grpSp>
      <p:sp>
        <p:nvSpPr>
          <p:cNvPr id="56" name="Rounded Rectangle 55"/>
          <p:cNvSpPr>
            <a:spLocks noChangeArrowheads="1"/>
          </p:cNvSpPr>
          <p:nvPr/>
        </p:nvSpPr>
        <p:spPr bwMode="auto">
          <a:xfrm>
            <a:off x="2519363" y="3550750"/>
            <a:ext cx="4030662" cy="500062"/>
          </a:xfrm>
          <a:prstGeom prst="roundRect">
            <a:avLst>
              <a:gd name="adj" fmla="val 50000"/>
            </a:avLst>
          </a:prstGeom>
          <a:noFill/>
          <a:ln w="19050" algn="ctr">
            <a:solidFill>
              <a:srgbClr val="0074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295466" y="1595735"/>
            <a:ext cx="234333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extensive form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2401400"/>
            <a:ext cx="171271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Information set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737100" y="2818118"/>
            <a:ext cx="1020708" cy="7326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34200" y="2773470"/>
            <a:ext cx="2169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Toshiba’s strategies: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UNIX</a:t>
            </a:r>
            <a:endParaRPr lang="en-US" dirty="0"/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381000" y="81326"/>
            <a:ext cx="8211720" cy="1442674"/>
          </a:xfrm>
        </p:spPr>
        <p:txBody>
          <a:bodyPr/>
          <a:lstStyle/>
          <a:p>
            <a:r>
              <a:rPr lang="en-US" dirty="0" smtClean="0"/>
              <a:t>Toshiba IBM software game</a:t>
            </a:r>
            <a:br>
              <a:rPr lang="en-US" dirty="0" smtClean="0"/>
            </a:br>
            <a:r>
              <a:rPr lang="en-US" dirty="0" smtClean="0"/>
              <a:t>Simultaneous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6" grpId="0" animBg="1"/>
      <p:bldP spid="21" grpId="0" animBg="1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Sequential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Players move sequentially </a:t>
            </a:r>
          </a:p>
          <a:p>
            <a:r>
              <a:rPr lang="en-US" dirty="0" smtClean="0"/>
              <a:t>A player knows all actions chosen before his move</a:t>
            </a:r>
          </a:p>
          <a:p>
            <a:r>
              <a:rPr lang="en-US" dirty="0" smtClean="0"/>
              <a:t>Therefore called perfect information games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Chess</a:t>
            </a:r>
          </a:p>
          <a:p>
            <a:pPr lvl="1"/>
            <a:r>
              <a:rPr lang="en-US" dirty="0" err="1" smtClean="0"/>
              <a:t>Stackelberg</a:t>
            </a:r>
            <a:r>
              <a:rPr lang="en-US" dirty="0" smtClean="0"/>
              <a:t> competition</a:t>
            </a:r>
          </a:p>
        </p:txBody>
      </p:sp>
    </p:spTree>
    <p:extLst>
      <p:ext uri="{BB962C8B-B14F-4D97-AF65-F5344CB8AC3E}">
        <p14:creationId xmlns:p14="http://schemas.microsoft.com/office/powerpoint/2010/main" val="5238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Toshiba IBM software game</a:t>
            </a:r>
            <a:br>
              <a:rPr lang="en-US" dirty="0"/>
            </a:br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Toshiba and IBM  choosing between DOS and UNIX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But now  IBM chooses its operating system first and has time to bring it to the market before Toshiba does.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05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36111" y="2783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Toshiba IBM software game</a:t>
            </a:r>
            <a:br>
              <a:rPr lang="en-US" dirty="0"/>
            </a:br>
            <a:r>
              <a:rPr lang="en-US" dirty="0"/>
              <a:t>Sequential</a:t>
            </a: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A48C7C-2D33-4B24-82DE-ADCA422BB7CB}" type="slidenum">
              <a:rPr lang="en-US" sz="1400" smtClean="0"/>
              <a:pPr eaLnBrk="1" hangingPunct="1"/>
              <a:t>24</a:t>
            </a:fld>
            <a:endParaRPr lang="en-US" sz="1400" smtClean="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3075" y="5976938"/>
            <a:ext cx="8108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sz="1800">
                <a:solidFill>
                  <a:srgbClr val="004846"/>
                </a:solidFill>
              </a:rPr>
              <a:t>Player 2 (Toshiba) knows whether player 1 (IBM) moved to the left or to the right. Therefore, player 2 knows at which of two nodes it is located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357688" y="2428875"/>
            <a:ext cx="379412" cy="382587"/>
            <a:chOff x="7315479" y="3050809"/>
            <a:chExt cx="378965" cy="382092"/>
          </a:xfrm>
        </p:grpSpPr>
        <p:sp>
          <p:nvSpPr>
            <p:cNvPr id="14388" name="Oval 59"/>
            <p:cNvSpPr>
              <a:spLocks noChangeArrowheads="1"/>
            </p:cNvSpPr>
            <p:nvPr/>
          </p:nvSpPr>
          <p:spPr bwMode="auto">
            <a:xfrm>
              <a:off x="7315479" y="3050809"/>
              <a:ext cx="378965" cy="375025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7" name="TextBox 15"/>
            <p:cNvSpPr txBox="1">
              <a:spLocks noChangeArrowheads="1"/>
            </p:cNvSpPr>
            <p:nvPr/>
          </p:nvSpPr>
          <p:spPr bwMode="auto">
            <a:xfrm>
              <a:off x="7345605" y="3063493"/>
              <a:ext cx="313955" cy="369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chemeClr val="bg1">
                      <a:lumMod val="9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941638" y="3440112"/>
            <a:ext cx="377825" cy="374650"/>
            <a:chOff x="7919576" y="3203209"/>
            <a:chExt cx="378965" cy="375025"/>
          </a:xfrm>
        </p:grpSpPr>
        <p:sp>
          <p:nvSpPr>
            <p:cNvPr id="14386" name="Oval 59"/>
            <p:cNvSpPr>
              <a:spLocks noChangeArrowheads="1"/>
            </p:cNvSpPr>
            <p:nvPr/>
          </p:nvSpPr>
          <p:spPr bwMode="auto">
            <a:xfrm>
              <a:off x="7919576" y="3203209"/>
              <a:ext cx="378965" cy="375025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7960976" y="3204799"/>
              <a:ext cx="313681" cy="370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chemeClr val="bg1">
                      <a:lumMod val="9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819775" y="3440112"/>
            <a:ext cx="379413" cy="381000"/>
            <a:chOff x="7467879" y="3577787"/>
            <a:chExt cx="378965" cy="382092"/>
          </a:xfrm>
        </p:grpSpPr>
        <p:sp>
          <p:nvSpPr>
            <p:cNvPr id="14384" name="Oval 59"/>
            <p:cNvSpPr>
              <a:spLocks noChangeArrowheads="1"/>
            </p:cNvSpPr>
            <p:nvPr/>
          </p:nvSpPr>
          <p:spPr bwMode="auto">
            <a:xfrm>
              <a:off x="7467879" y="3577787"/>
              <a:ext cx="378965" cy="375025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7498006" y="3590523"/>
              <a:ext cx="313954" cy="369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chemeClr val="bg1">
                      <a:lumMod val="9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275138" y="1993555"/>
            <a:ext cx="593725" cy="386105"/>
            <a:chOff x="4274551" y="1429719"/>
            <a:chExt cx="595035" cy="386826"/>
          </a:xfrm>
        </p:grpSpPr>
        <p:sp>
          <p:nvSpPr>
            <p:cNvPr id="14382" name="Oval 59"/>
            <p:cNvSpPr>
              <a:spLocks noChangeArrowheads="1"/>
            </p:cNvSpPr>
            <p:nvPr/>
          </p:nvSpPr>
          <p:spPr bwMode="auto">
            <a:xfrm>
              <a:off x="4500976" y="1716677"/>
              <a:ext cx="99913" cy="99868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4383" name="TextBox 18"/>
            <p:cNvSpPr txBox="1">
              <a:spLocks noChangeArrowheads="1"/>
            </p:cNvSpPr>
            <p:nvPr/>
          </p:nvSpPr>
          <p:spPr bwMode="auto">
            <a:xfrm>
              <a:off x="4274551" y="1429719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/>
                <a:t>IBM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330950" y="3376612"/>
            <a:ext cx="1085850" cy="369888"/>
            <a:chOff x="6331300" y="2813792"/>
            <a:chExt cx="1084893" cy="369332"/>
          </a:xfrm>
        </p:grpSpPr>
        <p:sp>
          <p:nvSpPr>
            <p:cNvPr id="14380" name="Oval 59"/>
            <p:cNvSpPr>
              <a:spLocks noChangeArrowheads="1"/>
            </p:cNvSpPr>
            <p:nvPr/>
          </p:nvSpPr>
          <p:spPr bwMode="auto">
            <a:xfrm>
              <a:off x="6331300" y="2975501"/>
              <a:ext cx="99913" cy="99868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4381" name="TextBox 25"/>
            <p:cNvSpPr txBox="1">
              <a:spLocks noChangeArrowheads="1"/>
            </p:cNvSpPr>
            <p:nvPr/>
          </p:nvSpPr>
          <p:spPr bwMode="auto">
            <a:xfrm>
              <a:off x="6436373" y="2813792"/>
              <a:ext cx="979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Toshiba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554163" y="3376612"/>
            <a:ext cx="1230312" cy="369888"/>
            <a:chOff x="1553929" y="2813792"/>
            <a:chExt cx="1230352" cy="369332"/>
          </a:xfrm>
        </p:grpSpPr>
        <p:sp>
          <p:nvSpPr>
            <p:cNvPr id="14378" name="Oval 59"/>
            <p:cNvSpPr>
              <a:spLocks noChangeArrowheads="1"/>
            </p:cNvSpPr>
            <p:nvPr/>
          </p:nvSpPr>
          <p:spPr bwMode="auto">
            <a:xfrm>
              <a:off x="2684368" y="2990741"/>
              <a:ext cx="99913" cy="99868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4379" name="TextBox 26"/>
            <p:cNvSpPr txBox="1">
              <a:spLocks noChangeArrowheads="1"/>
            </p:cNvSpPr>
            <p:nvPr/>
          </p:nvSpPr>
          <p:spPr bwMode="auto">
            <a:xfrm>
              <a:off x="1553929" y="2813792"/>
              <a:ext cx="979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Toshiba</a:t>
              </a: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4538663" y="2314575"/>
            <a:ext cx="1851025" cy="1289050"/>
            <a:chOff x="4538949" y="1751682"/>
            <a:chExt cx="1850834" cy="1288973"/>
          </a:xfrm>
        </p:grpSpPr>
        <p:cxnSp>
          <p:nvCxnSpPr>
            <p:cNvPr id="14376" name="Straight Connector 22"/>
            <p:cNvCxnSpPr>
              <a:cxnSpLocks noChangeShapeType="1"/>
            </p:cNvCxnSpPr>
            <p:nvPr/>
          </p:nvCxnSpPr>
          <p:spPr bwMode="auto">
            <a:xfrm>
              <a:off x="4538949" y="1751682"/>
              <a:ext cx="1850834" cy="1288973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7" name="TextBox 27"/>
            <p:cNvSpPr txBox="1">
              <a:spLocks noChangeArrowheads="1"/>
            </p:cNvSpPr>
            <p:nvPr/>
          </p:nvSpPr>
          <p:spPr bwMode="auto">
            <a:xfrm>
              <a:off x="5558861" y="2215482"/>
              <a:ext cx="7360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UNIX</a:t>
              </a: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2720975" y="2314575"/>
            <a:ext cx="1828800" cy="1300162"/>
            <a:chOff x="2721166" y="1751682"/>
            <a:chExt cx="1828802" cy="1299990"/>
          </a:xfrm>
        </p:grpSpPr>
        <p:cxnSp>
          <p:nvCxnSpPr>
            <p:cNvPr id="14374" name="Straight Connector 20"/>
            <p:cNvCxnSpPr>
              <a:cxnSpLocks noChangeShapeType="1"/>
            </p:cNvCxnSpPr>
            <p:nvPr/>
          </p:nvCxnSpPr>
          <p:spPr bwMode="auto">
            <a:xfrm rot="10800000" flipV="1">
              <a:off x="2721166" y="1751682"/>
              <a:ext cx="1828802" cy="1299990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5" name="TextBox 28"/>
            <p:cNvSpPr txBox="1">
              <a:spLocks noChangeArrowheads="1"/>
            </p:cNvSpPr>
            <p:nvPr/>
          </p:nvSpPr>
          <p:spPr bwMode="auto">
            <a:xfrm>
              <a:off x="2826553" y="2215482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DOS</a:t>
              </a:r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2732088" y="3589337"/>
            <a:ext cx="1155700" cy="1400175"/>
            <a:chOff x="2731910" y="3025419"/>
            <a:chExt cx="1155496" cy="1399822"/>
          </a:xfrm>
        </p:grpSpPr>
        <p:cxnSp>
          <p:nvCxnSpPr>
            <p:cNvPr id="14372" name="Straight Connector 32"/>
            <p:cNvCxnSpPr>
              <a:cxnSpLocks noChangeShapeType="1"/>
            </p:cNvCxnSpPr>
            <p:nvPr/>
          </p:nvCxnSpPr>
          <p:spPr bwMode="auto">
            <a:xfrm rot="16200000" flipH="1">
              <a:off x="2483555" y="3273774"/>
              <a:ext cx="1399822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3" name="TextBox 38"/>
            <p:cNvSpPr txBox="1">
              <a:spLocks noChangeArrowheads="1"/>
            </p:cNvSpPr>
            <p:nvPr/>
          </p:nvSpPr>
          <p:spPr bwMode="auto">
            <a:xfrm>
              <a:off x="3151307" y="3417749"/>
              <a:ext cx="7360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UNIX</a:t>
              </a:r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1622425" y="3600450"/>
            <a:ext cx="1120775" cy="1365250"/>
            <a:chOff x="1621664" y="3036708"/>
            <a:chExt cx="1121536" cy="1365956"/>
          </a:xfrm>
        </p:grpSpPr>
        <p:cxnSp>
          <p:nvCxnSpPr>
            <p:cNvPr id="14370" name="Straight Connector 30"/>
            <p:cNvCxnSpPr>
              <a:cxnSpLocks noChangeShapeType="1"/>
            </p:cNvCxnSpPr>
            <p:nvPr/>
          </p:nvCxnSpPr>
          <p:spPr bwMode="auto">
            <a:xfrm rot="5400000">
              <a:off x="1608667" y="3268130"/>
              <a:ext cx="1365956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1" name="TextBox 39"/>
            <p:cNvSpPr txBox="1">
              <a:spLocks noChangeArrowheads="1"/>
            </p:cNvSpPr>
            <p:nvPr/>
          </p:nvSpPr>
          <p:spPr bwMode="auto">
            <a:xfrm>
              <a:off x="1621664" y="3417749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DOS</a:t>
              </a:r>
            </a:p>
          </p:txBody>
        </p:sp>
      </p:grp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6383338" y="3594100"/>
            <a:ext cx="1111250" cy="1400175"/>
            <a:chOff x="6383866" y="3031066"/>
            <a:chExt cx="1110340" cy="1399822"/>
          </a:xfrm>
        </p:grpSpPr>
        <p:cxnSp>
          <p:nvCxnSpPr>
            <p:cNvPr id="14368" name="Straight Connector 34"/>
            <p:cNvCxnSpPr>
              <a:cxnSpLocks noChangeShapeType="1"/>
            </p:cNvCxnSpPr>
            <p:nvPr/>
          </p:nvCxnSpPr>
          <p:spPr bwMode="auto">
            <a:xfrm rot="16200000" flipH="1">
              <a:off x="6135511" y="3279421"/>
              <a:ext cx="1399822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9" name="TextBox 40"/>
            <p:cNvSpPr txBox="1">
              <a:spLocks noChangeArrowheads="1"/>
            </p:cNvSpPr>
            <p:nvPr/>
          </p:nvSpPr>
          <p:spPr bwMode="auto">
            <a:xfrm>
              <a:off x="6758107" y="3417749"/>
              <a:ext cx="7360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UNIX</a:t>
              </a:r>
            </a:p>
          </p:txBody>
        </p:sp>
      </p:grpSp>
      <p:grpSp>
        <p:nvGrpSpPr>
          <p:cNvPr id="16" name="Group 57"/>
          <p:cNvGrpSpPr>
            <a:grpSpLocks/>
          </p:cNvGrpSpPr>
          <p:nvPr/>
        </p:nvGrpSpPr>
        <p:grpSpPr bwMode="auto">
          <a:xfrm>
            <a:off x="5330825" y="3605212"/>
            <a:ext cx="1063625" cy="1366838"/>
            <a:chOff x="5330065" y="3042355"/>
            <a:chExt cx="1065091" cy="1365956"/>
          </a:xfrm>
        </p:grpSpPr>
        <p:cxnSp>
          <p:nvCxnSpPr>
            <p:cNvPr id="14366" name="Straight Connector 33"/>
            <p:cNvCxnSpPr>
              <a:cxnSpLocks noChangeShapeType="1"/>
            </p:cNvCxnSpPr>
            <p:nvPr/>
          </p:nvCxnSpPr>
          <p:spPr bwMode="auto">
            <a:xfrm rot="5400000">
              <a:off x="5260623" y="3273777"/>
              <a:ext cx="1365956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7" name="TextBox 41"/>
            <p:cNvSpPr txBox="1">
              <a:spLocks noChangeArrowheads="1"/>
            </p:cNvSpPr>
            <p:nvPr/>
          </p:nvSpPr>
          <p:spPr bwMode="auto">
            <a:xfrm>
              <a:off x="5330065" y="3417749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DOS</a:t>
              </a:r>
            </a:p>
          </p:txBody>
        </p:sp>
      </p:grpSp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1557338" y="5089525"/>
            <a:ext cx="571500" cy="701675"/>
            <a:chOff x="1556637" y="4546636"/>
            <a:chExt cx="572323" cy="701731"/>
          </a:xfrm>
        </p:grpSpPr>
        <p:sp>
          <p:nvSpPr>
            <p:cNvPr id="14364" name="Double Bracket 42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4365" name="TextBox 43"/>
            <p:cNvSpPr txBox="1">
              <a:spLocks noChangeArrowheads="1"/>
            </p:cNvSpPr>
            <p:nvPr/>
          </p:nvSpPr>
          <p:spPr bwMode="auto">
            <a:xfrm>
              <a:off x="1559573" y="4546636"/>
              <a:ext cx="569387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600</a:t>
              </a:r>
            </a:p>
            <a:p>
              <a:pPr algn="l" eaLnBrk="1" hangingPunct="1">
                <a:buFontTx/>
                <a:buNone/>
              </a:pPr>
              <a:r>
                <a:rPr lang="en-US" sz="1800"/>
                <a:t>200</a:t>
              </a:r>
            </a:p>
          </p:txBody>
        </p:sp>
      </p:grpSp>
      <p:grpSp>
        <p:nvGrpSpPr>
          <p:cNvPr id="18" name="Group 45"/>
          <p:cNvGrpSpPr>
            <a:grpSpLocks/>
          </p:cNvGrpSpPr>
          <p:nvPr/>
        </p:nvGrpSpPr>
        <p:grpSpPr bwMode="auto">
          <a:xfrm>
            <a:off x="3357563" y="5089525"/>
            <a:ext cx="573087" cy="701675"/>
            <a:chOff x="1556637" y="4546636"/>
            <a:chExt cx="572323" cy="701731"/>
          </a:xfrm>
        </p:grpSpPr>
        <p:sp>
          <p:nvSpPr>
            <p:cNvPr id="14362" name="Double Bracket 46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4363" name="TextBox 47"/>
            <p:cNvSpPr txBox="1">
              <a:spLocks noChangeArrowheads="1"/>
            </p:cNvSpPr>
            <p:nvPr/>
          </p:nvSpPr>
          <p:spPr bwMode="auto">
            <a:xfrm>
              <a:off x="1559573" y="4546636"/>
              <a:ext cx="569387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100</a:t>
              </a:r>
            </a:p>
            <a:p>
              <a:pPr algn="l" eaLnBrk="1" hangingPunct="1">
                <a:buFontTx/>
                <a:buNone/>
              </a:pPr>
              <a:r>
                <a:rPr lang="en-US" sz="1800"/>
                <a:t>100</a:t>
              </a:r>
            </a:p>
          </p:txBody>
        </p:sp>
      </p:grpSp>
      <p:grpSp>
        <p:nvGrpSpPr>
          <p:cNvPr id="19" name="Group 49"/>
          <p:cNvGrpSpPr>
            <a:grpSpLocks/>
          </p:cNvGrpSpPr>
          <p:nvPr/>
        </p:nvGrpSpPr>
        <p:grpSpPr bwMode="auto">
          <a:xfrm>
            <a:off x="5203825" y="5089525"/>
            <a:ext cx="573088" cy="701675"/>
            <a:chOff x="1556637" y="4546636"/>
            <a:chExt cx="572323" cy="701731"/>
          </a:xfrm>
        </p:grpSpPr>
        <p:sp>
          <p:nvSpPr>
            <p:cNvPr id="14360" name="Double Bracket 50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4361" name="TextBox 51"/>
            <p:cNvSpPr txBox="1">
              <a:spLocks noChangeArrowheads="1"/>
            </p:cNvSpPr>
            <p:nvPr/>
          </p:nvSpPr>
          <p:spPr bwMode="auto">
            <a:xfrm>
              <a:off x="1559573" y="4546636"/>
              <a:ext cx="569387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100</a:t>
              </a:r>
            </a:p>
            <a:p>
              <a:pPr algn="l" eaLnBrk="1" hangingPunct="1">
                <a:buFontTx/>
                <a:buNone/>
              </a:pPr>
              <a:r>
                <a:rPr lang="en-US" sz="1800"/>
                <a:t>100</a:t>
              </a:r>
            </a:p>
          </p:txBody>
        </p:sp>
      </p:grpSp>
      <p:grpSp>
        <p:nvGrpSpPr>
          <p:cNvPr id="20" name="Group 52"/>
          <p:cNvGrpSpPr>
            <a:grpSpLocks/>
          </p:cNvGrpSpPr>
          <p:nvPr/>
        </p:nvGrpSpPr>
        <p:grpSpPr bwMode="auto">
          <a:xfrm>
            <a:off x="6997700" y="5089525"/>
            <a:ext cx="571500" cy="701675"/>
            <a:chOff x="1556637" y="4546636"/>
            <a:chExt cx="572323" cy="701731"/>
          </a:xfrm>
        </p:grpSpPr>
        <p:sp>
          <p:nvSpPr>
            <p:cNvPr id="14358" name="Double Bracket 53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4359" name="TextBox 54"/>
            <p:cNvSpPr txBox="1">
              <a:spLocks noChangeArrowheads="1"/>
            </p:cNvSpPr>
            <p:nvPr/>
          </p:nvSpPr>
          <p:spPr bwMode="auto">
            <a:xfrm>
              <a:off x="1559573" y="4546636"/>
              <a:ext cx="569387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200</a:t>
              </a:r>
            </a:p>
            <a:p>
              <a:pPr algn="l" eaLnBrk="1" hangingPunct="1">
                <a:buFontTx/>
                <a:buNone/>
              </a:pPr>
              <a:r>
                <a:rPr lang="en-US" sz="1800"/>
                <a:t>600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95466" y="1519535"/>
            <a:ext cx="234333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extensive form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39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player’s strategy is a plan of action for each of the other player’s possible actions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define strategies in sequential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strategy is a plan of action for all possible outcomes/ choices made by the previous players</a:t>
            </a:r>
          </a:p>
          <a:p>
            <a:r>
              <a:rPr lang="en-US" dirty="0" smtClean="0"/>
              <a:t>IBM: </a:t>
            </a:r>
          </a:p>
          <a:p>
            <a:pPr lvl="1"/>
            <a:r>
              <a:rPr lang="en-US" dirty="0" smtClean="0"/>
              <a:t>Play DOS </a:t>
            </a:r>
          </a:p>
          <a:p>
            <a:pPr lvl="1"/>
            <a:r>
              <a:rPr lang="en-US" dirty="0" smtClean="0"/>
              <a:t>Play UNIX</a:t>
            </a:r>
          </a:p>
          <a:p>
            <a:r>
              <a:rPr lang="en-US" dirty="0" smtClean="0"/>
              <a:t>Toshiba</a:t>
            </a:r>
          </a:p>
          <a:p>
            <a:pPr lvl="1"/>
            <a:r>
              <a:rPr lang="en-US" dirty="0" smtClean="0"/>
              <a:t>Play DOS if he plays DOS and UNIX if he plays UNIX</a:t>
            </a:r>
          </a:p>
          <a:p>
            <a:pPr lvl="1"/>
            <a:r>
              <a:rPr lang="en-US" dirty="0" smtClean="0"/>
              <a:t>Play </a:t>
            </a:r>
            <a:r>
              <a:rPr lang="en-US" dirty="0"/>
              <a:t>UNIX </a:t>
            </a:r>
            <a:r>
              <a:rPr lang="en-US" dirty="0" smtClean="0"/>
              <a:t>if </a:t>
            </a:r>
            <a:r>
              <a:rPr lang="en-US" dirty="0"/>
              <a:t>he plays DOS </a:t>
            </a:r>
            <a:r>
              <a:rPr lang="en-US" dirty="0" smtClean="0"/>
              <a:t>and </a:t>
            </a:r>
            <a:r>
              <a:rPr lang="en-US" dirty="0"/>
              <a:t>DOS </a:t>
            </a:r>
            <a:r>
              <a:rPr lang="en-US" dirty="0" smtClean="0"/>
              <a:t>if </a:t>
            </a:r>
            <a:r>
              <a:rPr lang="en-US" dirty="0"/>
              <a:t>he plays UNIX</a:t>
            </a:r>
            <a:endParaRPr lang="en-US" dirty="0" smtClean="0"/>
          </a:p>
          <a:p>
            <a:pPr lvl="1"/>
            <a:r>
              <a:rPr lang="en-US" dirty="0" smtClean="0"/>
              <a:t>Play </a:t>
            </a:r>
            <a:r>
              <a:rPr lang="en-US" dirty="0"/>
              <a:t>DOS </a:t>
            </a:r>
            <a:r>
              <a:rPr lang="en-US" dirty="0" smtClean="0"/>
              <a:t>if </a:t>
            </a:r>
            <a:r>
              <a:rPr lang="en-US" dirty="0"/>
              <a:t>he plays DOS and DOS if </a:t>
            </a:r>
            <a:r>
              <a:rPr lang="en-US" dirty="0" smtClean="0"/>
              <a:t>he </a:t>
            </a:r>
            <a:r>
              <a:rPr lang="en-US" dirty="0"/>
              <a:t>plays UNIX</a:t>
            </a:r>
            <a:endParaRPr lang="en-US" dirty="0" smtClean="0"/>
          </a:p>
          <a:p>
            <a:pPr lvl="1"/>
            <a:r>
              <a:rPr lang="en-US" dirty="0" smtClean="0"/>
              <a:t>Play </a:t>
            </a:r>
            <a:r>
              <a:rPr lang="en-US" dirty="0"/>
              <a:t>UNIX </a:t>
            </a:r>
            <a:r>
              <a:rPr lang="en-US" dirty="0" smtClean="0"/>
              <a:t>if </a:t>
            </a:r>
            <a:r>
              <a:rPr lang="en-US" dirty="0"/>
              <a:t>he plays DOS and UNIX if </a:t>
            </a:r>
            <a:r>
              <a:rPr lang="en-US" dirty="0" smtClean="0"/>
              <a:t>he </a:t>
            </a:r>
            <a:r>
              <a:rPr lang="en-US" dirty="0"/>
              <a:t>plays UNIX</a:t>
            </a:r>
          </a:p>
        </p:txBody>
      </p:sp>
    </p:spTree>
    <p:extLst>
      <p:ext uri="{BB962C8B-B14F-4D97-AF65-F5344CB8AC3E}">
        <p14:creationId xmlns:p14="http://schemas.microsoft.com/office/powerpoint/2010/main" val="20369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603EB1-3B2A-48C6-8E51-DF9FE36A3795}" type="slidenum">
              <a:rPr lang="en-US" sz="1400" smtClean="0"/>
              <a:pPr eaLnBrk="1" hangingPunct="1"/>
              <a:t>27</a:t>
            </a:fld>
            <a:endParaRPr 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76288" y="2252663"/>
          <a:ext cx="7745414" cy="19256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2780"/>
                <a:gridCol w="741680"/>
                <a:gridCol w="1524000"/>
                <a:gridCol w="1600518"/>
                <a:gridCol w="1613218"/>
                <a:gridCol w="1613218"/>
              </a:tblGrid>
              <a:tr h="370901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9BD2"/>
                          </a:solidFill>
                        </a:rPr>
                        <a:t>Toshiba</a:t>
                      </a:r>
                      <a:endParaRPr lang="en-US" sz="1800" b="1" dirty="0">
                        <a:solidFill>
                          <a:srgbClr val="009BD2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185"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(DOS | DOS,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DOS</a:t>
                      </a:r>
                      <a:r>
                        <a:rPr lang="en-US" sz="1800" b="0" baseline="0" dirty="0" smtClean="0">
                          <a:solidFill>
                            <a:srgbClr val="009BD2"/>
                          </a:solidFill>
                        </a:rPr>
                        <a:t> | UNIX)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(DOS | DOS,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UNIX</a:t>
                      </a:r>
                      <a:r>
                        <a:rPr lang="en-US" sz="1800" b="0" baseline="0" dirty="0" smtClean="0">
                          <a:solidFill>
                            <a:srgbClr val="009BD2"/>
                          </a:solidFill>
                        </a:rPr>
                        <a:t> | UNIX)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(UNIX | DOS,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UNIX | UNIX)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(UNIX</a:t>
                      </a:r>
                      <a:r>
                        <a:rPr lang="en-US" sz="1800" b="0" baseline="0" dirty="0" smtClean="0">
                          <a:solidFill>
                            <a:srgbClr val="009BD2"/>
                          </a:solidFill>
                        </a:rPr>
                        <a:t> | DOS,</a:t>
                      </a:r>
                    </a:p>
                    <a:p>
                      <a:pPr algn="ctr"/>
                      <a:r>
                        <a:rPr lang="en-US" sz="1800" b="0" baseline="0" dirty="0" smtClean="0">
                          <a:solidFill>
                            <a:srgbClr val="009BD2"/>
                          </a:solidFill>
                        </a:rPr>
                        <a:t>DOS | UNIX)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901">
                <a:tc rowSpan="2">
                  <a:txBody>
                    <a:bodyPr/>
                    <a:lstStyle/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DOS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600, 200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600, 200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100, 100</a:t>
                      </a: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100, 100</a:t>
                      </a: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649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UNIX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100, 100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200, 600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200, 600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100, 100</a:t>
                      </a: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>
            <a:spLocks noGrp="1" noChangeAspect="1" noChangeArrowheads="1"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Toshiba IBM software game</a:t>
            </a:r>
            <a:br>
              <a:rPr lang="en-US" dirty="0"/>
            </a:br>
            <a:r>
              <a:rPr lang="en-US" dirty="0"/>
              <a:t>Sequential</a:t>
            </a:r>
            <a:endParaRPr lang="en-US" dirty="0" smtClean="0"/>
          </a:p>
        </p:txBody>
      </p:sp>
      <p:sp>
        <p:nvSpPr>
          <p:cNvPr id="9" name="TextBox 20"/>
          <p:cNvSpPr txBox="1"/>
          <p:nvPr/>
        </p:nvSpPr>
        <p:spPr>
          <a:xfrm>
            <a:off x="3316555" y="1595735"/>
            <a:ext cx="205851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 normal form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5029200"/>
            <a:ext cx="742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</a:t>
            </a:r>
            <a:r>
              <a:rPr lang="en-US" dirty="0" smtClean="0">
                <a:solidFill>
                  <a:srgbClr val="009BD2"/>
                </a:solidFill>
              </a:rPr>
              <a:t>DOS </a:t>
            </a:r>
            <a:r>
              <a:rPr lang="en-US" dirty="0">
                <a:solidFill>
                  <a:srgbClr val="009BD2"/>
                </a:solidFill>
              </a:rPr>
              <a:t>| </a:t>
            </a:r>
            <a:r>
              <a:rPr lang="en-US" dirty="0" smtClean="0">
                <a:solidFill>
                  <a:srgbClr val="009BD2"/>
                </a:solidFill>
              </a:rPr>
              <a:t>UNIX is read as I will play DOS if I observe him play UNIX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for Games</a:t>
            </a:r>
            <a:br>
              <a:rPr lang="en-US" dirty="0" smtClean="0"/>
            </a:br>
            <a:r>
              <a:rPr lang="en-US" dirty="0" smtClean="0"/>
              <a:t>Nash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Equilibrium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state/ outcome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Set of strategies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Players – don’t want to change behavior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Given - behavior of other players</a:t>
            </a:r>
          </a:p>
          <a:p>
            <a:pPr>
              <a:defRPr/>
            </a:pPr>
            <a:r>
              <a:rPr lang="en-US" dirty="0" smtClean="0"/>
              <a:t>Noncooperative games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No possibility of communication or binding commitments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9D054BE-1E8E-4F77-B960-9E46D740FC1D}" type="slidenum">
              <a:rPr lang="en-US" sz="1400" smtClean="0"/>
              <a:pPr eaLnBrk="1" hangingPunct="1"/>
              <a:t>28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37667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Nash Equilibria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190062"/>
              </p:ext>
            </p:extLst>
          </p:nvPr>
        </p:nvGraphicFramePr>
        <p:xfrm>
          <a:off x="844550" y="3708400"/>
          <a:ext cx="74549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3" imgW="7454880" imgH="1701720" progId="Equation.3">
                  <p:embed/>
                </p:oleObj>
              </mc:Choice>
              <mc:Fallback>
                <p:oleObj name="Equation" r:id="rId3" imgW="745488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3708400"/>
                        <a:ext cx="74549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8A9820F-A649-45EC-BF4B-E09A9CCCE758}" type="slidenum">
              <a:rPr lang="en-US" sz="1400" smtClean="0"/>
              <a:pPr eaLnBrk="1" hangingPunct="1"/>
              <a:t>29</a:t>
            </a:fld>
            <a:endParaRPr lang="en-US" sz="1400" smtClean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955675" y="1579563"/>
          <a:ext cx="54737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5" imgW="5473440" imgH="1701720" progId="Equation.DSMT4">
                  <p:embed/>
                </p:oleObj>
              </mc:Choice>
              <mc:Fallback>
                <p:oleObj name="Equation" r:id="rId5" imgW="5473440" imgH="1701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579563"/>
                        <a:ext cx="54737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3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00"/>
                </a:solidFill>
              </a:rPr>
              <a:t>GAME THEORY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2082800"/>
            <a:ext cx="8080375" cy="32845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CC00"/>
              </a:buClr>
              <a:defRPr/>
            </a:pPr>
            <a:r>
              <a:rPr lang="en-US" i="1" dirty="0" smtClean="0">
                <a:effectLst/>
              </a:rPr>
              <a:t>Game theory </a:t>
            </a:r>
            <a:r>
              <a:rPr lang="en-US" dirty="0" smtClean="0">
                <a:effectLst/>
              </a:rPr>
              <a:t>is the study of how people behave in strategic situations.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effectLst/>
              </a:rPr>
              <a:t>Strategic decisions are those in which each person, in deciding what actions to take, must consider how others might respond to that action.</a:t>
            </a:r>
          </a:p>
        </p:txBody>
      </p:sp>
    </p:spTree>
    <p:extLst>
      <p:ext uri="{BB962C8B-B14F-4D97-AF65-F5344CB8AC3E}">
        <p14:creationId xmlns:p14="http://schemas.microsoft.com/office/powerpoint/2010/main" val="238315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146DE3-56FD-474F-B7BA-AE577E9E4220}" type="slidenum">
              <a:rPr lang="en-US" sz="1400" smtClean="0"/>
              <a:pPr eaLnBrk="1" hangingPunct="1"/>
              <a:t>30</a:t>
            </a:fld>
            <a:endParaRPr 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257109"/>
              </p:ext>
            </p:extLst>
          </p:nvPr>
        </p:nvGraphicFramePr>
        <p:xfrm>
          <a:off x="1404938" y="3144680"/>
          <a:ext cx="6467476" cy="165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0832"/>
                <a:gridCol w="1584210"/>
                <a:gridCol w="1642270"/>
                <a:gridCol w="190769"/>
                <a:gridCol w="1279395"/>
              </a:tblGrid>
              <a:tr h="370769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9BD2"/>
                          </a:solidFill>
                        </a:rPr>
                        <a:t>Toshiba</a:t>
                      </a:r>
                      <a:endParaRPr lang="en-US" sz="1800" b="1" dirty="0">
                        <a:solidFill>
                          <a:srgbClr val="009BD2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9BD2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769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DOS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UNIX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769">
                <a:tc rowSpan="2">
                  <a:txBody>
                    <a:bodyPr/>
                    <a:lstStyle/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DOS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600, 200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100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3456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UNIX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100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200, 600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1" marB="4571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4724399" y="3810000"/>
            <a:ext cx="1600201" cy="5000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0074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3120" y="5334000"/>
            <a:ext cx="711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strategy pair DOS </a:t>
            </a:r>
            <a:r>
              <a:rPr lang="en-US" dirty="0" err="1" smtClean="0"/>
              <a:t>DOS</a:t>
            </a:r>
            <a:r>
              <a:rPr lang="en-US" dirty="0" smtClean="0"/>
              <a:t> is a Nash equilibrium as well as UNIX, UNIX</a:t>
            </a:r>
            <a:endParaRPr lang="en-US" dirty="0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324599" y="4267200"/>
            <a:ext cx="1600201" cy="50006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0074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/>
            <a:endParaRPr lang="en-US"/>
          </a:p>
        </p:txBody>
      </p:sp>
      <p:sp>
        <p:nvSpPr>
          <p:cNvPr id="1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36111" y="2783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Nash Equilibrium: Toshiba-IBM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5466" y="1443335"/>
            <a:ext cx="2821093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imperfect Info game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39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603EB1-3B2A-48C6-8E51-DF9FE36A3795}" type="slidenum">
              <a:rPr lang="en-US" sz="1400" smtClean="0"/>
              <a:pPr eaLnBrk="1" hangingPunct="1"/>
              <a:t>31</a:t>
            </a:fld>
            <a:endParaRPr 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76288" y="2252663"/>
          <a:ext cx="7745414" cy="19256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2780"/>
                <a:gridCol w="741680"/>
                <a:gridCol w="1524000"/>
                <a:gridCol w="1600518"/>
                <a:gridCol w="1613218"/>
                <a:gridCol w="1613218"/>
              </a:tblGrid>
              <a:tr h="370901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9BD2"/>
                          </a:solidFill>
                        </a:rPr>
                        <a:t>Toshiba</a:t>
                      </a:r>
                      <a:endParaRPr lang="en-US" sz="1800" b="1" dirty="0">
                        <a:solidFill>
                          <a:srgbClr val="009BD2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185"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(DOS | DOS,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DOS</a:t>
                      </a:r>
                      <a:r>
                        <a:rPr lang="en-US" sz="1800" b="0" baseline="0" dirty="0" smtClean="0">
                          <a:solidFill>
                            <a:srgbClr val="009BD2"/>
                          </a:solidFill>
                        </a:rPr>
                        <a:t> | UNIX)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(DOS | DOS,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UNIX</a:t>
                      </a:r>
                      <a:r>
                        <a:rPr lang="en-US" sz="1800" b="0" baseline="0" dirty="0" smtClean="0">
                          <a:solidFill>
                            <a:srgbClr val="009BD2"/>
                          </a:solidFill>
                        </a:rPr>
                        <a:t> | UNIX)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(UNIX | DOS,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UNIX | UNIX)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(UNIX</a:t>
                      </a:r>
                      <a:r>
                        <a:rPr lang="en-US" sz="1800" b="0" baseline="0" dirty="0" smtClean="0">
                          <a:solidFill>
                            <a:srgbClr val="009BD2"/>
                          </a:solidFill>
                        </a:rPr>
                        <a:t> | DOS,</a:t>
                      </a:r>
                    </a:p>
                    <a:p>
                      <a:pPr algn="ctr"/>
                      <a:r>
                        <a:rPr lang="en-US" sz="1800" b="0" baseline="0" dirty="0" smtClean="0">
                          <a:solidFill>
                            <a:srgbClr val="009BD2"/>
                          </a:solidFill>
                        </a:rPr>
                        <a:t>DOS | UNIX)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901">
                <a:tc rowSpan="2">
                  <a:txBody>
                    <a:bodyPr/>
                    <a:lstStyle/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DOS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600, 200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600, 200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100, 100</a:t>
                      </a: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100, 100</a:t>
                      </a: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649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UNIX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100, 100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200, 600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200, 600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100, 100</a:t>
                      </a: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2362200" y="3124200"/>
            <a:ext cx="10668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3124200"/>
            <a:ext cx="10668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62600" y="3505200"/>
            <a:ext cx="10668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4449675"/>
            <a:ext cx="7467600" cy="18749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Three Nash equilibria.  The following outcomes satisfy the Nash criteria:</a:t>
            </a:r>
          </a:p>
          <a:p>
            <a:pPr lvl="1">
              <a:defRPr/>
            </a:pPr>
            <a:r>
              <a:rPr lang="en-US" dirty="0" smtClean="0"/>
              <a:t>IBM plays DOS, Toshiba plays DOS </a:t>
            </a:r>
            <a:r>
              <a:rPr lang="en-US" dirty="0"/>
              <a:t>regardless</a:t>
            </a:r>
            <a:endParaRPr lang="en-US" dirty="0" smtClean="0"/>
          </a:p>
          <a:p>
            <a:pPr lvl="1">
              <a:defRPr/>
            </a:pPr>
            <a:r>
              <a:rPr lang="en-US" dirty="0"/>
              <a:t>IBM plays DOS</a:t>
            </a:r>
            <a:r>
              <a:rPr lang="en-US" dirty="0" smtClean="0"/>
              <a:t>, </a:t>
            </a:r>
            <a:r>
              <a:rPr lang="en-US" dirty="0"/>
              <a:t>Toshiba </a:t>
            </a:r>
            <a:r>
              <a:rPr lang="en-US" dirty="0" smtClean="0"/>
              <a:t>matches IBM’s choice</a:t>
            </a:r>
            <a:endParaRPr lang="en-US" dirty="0"/>
          </a:p>
          <a:p>
            <a:pPr lvl="1">
              <a:defRPr/>
            </a:pPr>
            <a:r>
              <a:rPr lang="en-US" dirty="0"/>
              <a:t>IBM plays </a:t>
            </a:r>
            <a:r>
              <a:rPr lang="en-US" dirty="0" smtClean="0"/>
              <a:t>UNIX, </a:t>
            </a:r>
            <a:r>
              <a:rPr lang="en-US" dirty="0"/>
              <a:t>Toshiba </a:t>
            </a:r>
            <a:r>
              <a:rPr lang="en-US" dirty="0" smtClean="0"/>
              <a:t>plays UNIX regardless</a:t>
            </a:r>
            <a:endParaRPr lang="en-US" dirty="0"/>
          </a:p>
          <a:p>
            <a:pPr marL="329184" lvl="1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36111" y="2783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Nash Equilibrium: Toshiba-IBM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5466" y="1443335"/>
            <a:ext cx="2564613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perfect Info game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37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1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Equilibrium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Analyzing games in bi-matrix form may result in equilibria that are less satisfactory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These equilibria involve a non credible threat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ub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ame Perfect Nash Equilibrium is </a:t>
            </a:r>
            <a:r>
              <a:rPr lang="en-US" dirty="0" smtClean="0">
                <a:solidFill>
                  <a:schemeClr val="tx1"/>
                </a:solidFill>
              </a:rPr>
              <a:t>a Nash equilibrium that involves credible threats only 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It can be obtained by solving the game in extensive form using backward induction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7B01A7F-99A7-465B-BDEF-9B1628DEFC0E}" type="slidenum">
              <a:rPr lang="en-US" sz="1400" smtClean="0"/>
              <a:pPr eaLnBrk="1" hangingPunct="1"/>
              <a:t>32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3399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603EB1-3B2A-48C6-8E51-DF9FE36A3795}" type="slidenum">
              <a:rPr lang="en-US" sz="1400" smtClean="0"/>
              <a:pPr eaLnBrk="1" hangingPunct="1"/>
              <a:t>33</a:t>
            </a:fld>
            <a:endParaRPr 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76288" y="2252663"/>
          <a:ext cx="7745414" cy="19256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2780"/>
                <a:gridCol w="741680"/>
                <a:gridCol w="1524000"/>
                <a:gridCol w="1600518"/>
                <a:gridCol w="1613218"/>
                <a:gridCol w="1613218"/>
              </a:tblGrid>
              <a:tr h="370901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9BD2"/>
                          </a:solidFill>
                        </a:rPr>
                        <a:t>Toshiba</a:t>
                      </a:r>
                      <a:endParaRPr lang="en-US" sz="1800" b="1" dirty="0">
                        <a:solidFill>
                          <a:srgbClr val="009BD2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185"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(DOS | DOS,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DOS</a:t>
                      </a:r>
                      <a:r>
                        <a:rPr lang="en-US" sz="1800" b="0" baseline="0" dirty="0" smtClean="0">
                          <a:solidFill>
                            <a:srgbClr val="009BD2"/>
                          </a:solidFill>
                        </a:rPr>
                        <a:t> | UNIX)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(DOS | DOS,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UNIX</a:t>
                      </a:r>
                      <a:r>
                        <a:rPr lang="en-US" sz="1800" b="0" baseline="0" dirty="0" smtClean="0">
                          <a:solidFill>
                            <a:srgbClr val="009BD2"/>
                          </a:solidFill>
                        </a:rPr>
                        <a:t> | UNIX)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(UNIX | DOS,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UNIX | UNIX)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(UNIX</a:t>
                      </a:r>
                      <a:r>
                        <a:rPr lang="en-US" sz="1800" b="0" baseline="0" dirty="0" smtClean="0">
                          <a:solidFill>
                            <a:srgbClr val="009BD2"/>
                          </a:solidFill>
                        </a:rPr>
                        <a:t> | DOS,</a:t>
                      </a:r>
                    </a:p>
                    <a:p>
                      <a:pPr algn="ctr"/>
                      <a:r>
                        <a:rPr lang="en-US" sz="1800" b="0" baseline="0" dirty="0" smtClean="0">
                          <a:solidFill>
                            <a:srgbClr val="009BD2"/>
                          </a:solidFill>
                        </a:rPr>
                        <a:t>DOS | UNIX)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901">
                <a:tc rowSpan="2">
                  <a:txBody>
                    <a:bodyPr/>
                    <a:lstStyle/>
                    <a:p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DOS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600, 200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600, 200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100, 100</a:t>
                      </a: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100, 100</a:t>
                      </a: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649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UNIX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100, 100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200, 600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200, 600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100, 100</a:t>
                      </a:r>
                    </a:p>
                  </a:txBody>
                  <a:tcPr marT="45728" marB="4572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>
            <a:spLocks noGrp="1" noChangeAspect="1" noChangeArrowheads="1"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Non credible threats: IBM-Toshiba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3316555" y="1398071"/>
            <a:ext cx="205851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 normal form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2362200" y="3124200"/>
            <a:ext cx="10668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3124200"/>
            <a:ext cx="10668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62600" y="3505200"/>
            <a:ext cx="10668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4449675"/>
            <a:ext cx="7467600" cy="18749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Three Nash </a:t>
            </a:r>
            <a:r>
              <a:rPr lang="en-US" dirty="0" err="1" smtClean="0"/>
              <a:t>equilibria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Some involve non credible threats.</a:t>
            </a:r>
          </a:p>
          <a:p>
            <a:pPr>
              <a:defRPr/>
            </a:pPr>
            <a:r>
              <a:rPr lang="en-US" dirty="0"/>
              <a:t>E</a:t>
            </a:r>
            <a:r>
              <a:rPr lang="en-US" dirty="0" smtClean="0"/>
              <a:t>xample IBM playing UNIX and Toshiba playing UNIX regardless:</a:t>
            </a:r>
          </a:p>
          <a:p>
            <a:pPr lvl="1">
              <a:defRPr/>
            </a:pPr>
            <a:r>
              <a:rPr lang="en-US" dirty="0" smtClean="0"/>
              <a:t>Toshiba’s threat is non credible</a:t>
            </a:r>
          </a:p>
        </p:txBody>
      </p:sp>
    </p:spTree>
    <p:extLst>
      <p:ext uri="{BB962C8B-B14F-4D97-AF65-F5344CB8AC3E}">
        <p14:creationId xmlns:p14="http://schemas.microsoft.com/office/powerpoint/2010/main" val="131531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1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36111" y="27832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Backward induction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A48C7C-2D33-4B24-82DE-ADCA422BB7CB}" type="slidenum">
              <a:rPr lang="en-US" sz="1400" smtClean="0"/>
              <a:pPr eaLnBrk="1" hangingPunct="1"/>
              <a:t>34</a:t>
            </a:fld>
            <a:endParaRPr lang="en-US" sz="1400" smtClean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357688" y="2428875"/>
            <a:ext cx="379412" cy="382587"/>
            <a:chOff x="7315479" y="3050809"/>
            <a:chExt cx="378965" cy="382092"/>
          </a:xfrm>
        </p:grpSpPr>
        <p:sp>
          <p:nvSpPr>
            <p:cNvPr id="14388" name="Oval 59"/>
            <p:cNvSpPr>
              <a:spLocks noChangeArrowheads="1"/>
            </p:cNvSpPr>
            <p:nvPr/>
          </p:nvSpPr>
          <p:spPr bwMode="auto">
            <a:xfrm>
              <a:off x="7315479" y="3050809"/>
              <a:ext cx="378965" cy="375025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7" name="TextBox 15"/>
            <p:cNvSpPr txBox="1">
              <a:spLocks noChangeArrowheads="1"/>
            </p:cNvSpPr>
            <p:nvPr/>
          </p:nvSpPr>
          <p:spPr bwMode="auto">
            <a:xfrm>
              <a:off x="7345605" y="3063493"/>
              <a:ext cx="313955" cy="369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chemeClr val="bg1">
                      <a:lumMod val="9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941638" y="3440112"/>
            <a:ext cx="377825" cy="374650"/>
            <a:chOff x="7919576" y="3203209"/>
            <a:chExt cx="378965" cy="375025"/>
          </a:xfrm>
        </p:grpSpPr>
        <p:sp>
          <p:nvSpPr>
            <p:cNvPr id="14386" name="Oval 59"/>
            <p:cNvSpPr>
              <a:spLocks noChangeArrowheads="1"/>
            </p:cNvSpPr>
            <p:nvPr/>
          </p:nvSpPr>
          <p:spPr bwMode="auto">
            <a:xfrm>
              <a:off x="7919576" y="3203209"/>
              <a:ext cx="378965" cy="375025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7960976" y="3204799"/>
              <a:ext cx="313681" cy="370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chemeClr val="bg1">
                      <a:lumMod val="9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819775" y="3440112"/>
            <a:ext cx="379413" cy="381000"/>
            <a:chOff x="7467879" y="3577787"/>
            <a:chExt cx="378965" cy="382092"/>
          </a:xfrm>
        </p:grpSpPr>
        <p:sp>
          <p:nvSpPr>
            <p:cNvPr id="14384" name="Oval 59"/>
            <p:cNvSpPr>
              <a:spLocks noChangeArrowheads="1"/>
            </p:cNvSpPr>
            <p:nvPr/>
          </p:nvSpPr>
          <p:spPr bwMode="auto">
            <a:xfrm>
              <a:off x="7467879" y="3577787"/>
              <a:ext cx="378965" cy="375025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7498006" y="3590523"/>
              <a:ext cx="313954" cy="369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chemeClr val="bg1">
                      <a:lumMod val="9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275138" y="1876425"/>
            <a:ext cx="593725" cy="503237"/>
            <a:chOff x="4274551" y="1312369"/>
            <a:chExt cx="595035" cy="504176"/>
          </a:xfrm>
        </p:grpSpPr>
        <p:sp>
          <p:nvSpPr>
            <p:cNvPr id="14382" name="Oval 59"/>
            <p:cNvSpPr>
              <a:spLocks noChangeArrowheads="1"/>
            </p:cNvSpPr>
            <p:nvPr/>
          </p:nvSpPr>
          <p:spPr bwMode="auto">
            <a:xfrm>
              <a:off x="4500976" y="1716677"/>
              <a:ext cx="99913" cy="99868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4383" name="TextBox 18"/>
            <p:cNvSpPr txBox="1">
              <a:spLocks noChangeArrowheads="1"/>
            </p:cNvSpPr>
            <p:nvPr/>
          </p:nvSpPr>
          <p:spPr bwMode="auto">
            <a:xfrm>
              <a:off x="4274551" y="1312369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IBM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330950" y="3376612"/>
            <a:ext cx="1085850" cy="369888"/>
            <a:chOff x="6331300" y="2813792"/>
            <a:chExt cx="1084893" cy="369332"/>
          </a:xfrm>
        </p:grpSpPr>
        <p:sp>
          <p:nvSpPr>
            <p:cNvPr id="14380" name="Oval 59"/>
            <p:cNvSpPr>
              <a:spLocks noChangeArrowheads="1"/>
            </p:cNvSpPr>
            <p:nvPr/>
          </p:nvSpPr>
          <p:spPr bwMode="auto">
            <a:xfrm>
              <a:off x="6331300" y="2975501"/>
              <a:ext cx="99913" cy="99868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4381" name="TextBox 25"/>
            <p:cNvSpPr txBox="1">
              <a:spLocks noChangeArrowheads="1"/>
            </p:cNvSpPr>
            <p:nvPr/>
          </p:nvSpPr>
          <p:spPr bwMode="auto">
            <a:xfrm>
              <a:off x="6436373" y="2813792"/>
              <a:ext cx="979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Toshiba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554163" y="3376612"/>
            <a:ext cx="1230312" cy="369888"/>
            <a:chOff x="1553929" y="2813792"/>
            <a:chExt cx="1230352" cy="369332"/>
          </a:xfrm>
        </p:grpSpPr>
        <p:sp>
          <p:nvSpPr>
            <p:cNvPr id="14378" name="Oval 59"/>
            <p:cNvSpPr>
              <a:spLocks noChangeArrowheads="1"/>
            </p:cNvSpPr>
            <p:nvPr/>
          </p:nvSpPr>
          <p:spPr bwMode="auto">
            <a:xfrm>
              <a:off x="2684368" y="2990741"/>
              <a:ext cx="99913" cy="99868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4379" name="TextBox 26"/>
            <p:cNvSpPr txBox="1">
              <a:spLocks noChangeArrowheads="1"/>
            </p:cNvSpPr>
            <p:nvPr/>
          </p:nvSpPr>
          <p:spPr bwMode="auto">
            <a:xfrm>
              <a:off x="1553929" y="2813792"/>
              <a:ext cx="979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Toshiba</a:t>
              </a: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4538663" y="2314575"/>
            <a:ext cx="1851025" cy="1289050"/>
            <a:chOff x="4538949" y="1751682"/>
            <a:chExt cx="1850834" cy="1288973"/>
          </a:xfrm>
        </p:grpSpPr>
        <p:cxnSp>
          <p:nvCxnSpPr>
            <p:cNvPr id="14376" name="Straight Connector 22"/>
            <p:cNvCxnSpPr>
              <a:cxnSpLocks noChangeShapeType="1"/>
            </p:cNvCxnSpPr>
            <p:nvPr/>
          </p:nvCxnSpPr>
          <p:spPr bwMode="auto">
            <a:xfrm>
              <a:off x="4538949" y="1751682"/>
              <a:ext cx="1850834" cy="1288973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7" name="TextBox 27"/>
            <p:cNvSpPr txBox="1">
              <a:spLocks noChangeArrowheads="1"/>
            </p:cNvSpPr>
            <p:nvPr/>
          </p:nvSpPr>
          <p:spPr bwMode="auto">
            <a:xfrm>
              <a:off x="5558861" y="2215482"/>
              <a:ext cx="7360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UNIX</a:t>
              </a: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2720975" y="2314575"/>
            <a:ext cx="1828800" cy="1300162"/>
            <a:chOff x="2721166" y="1751682"/>
            <a:chExt cx="1828802" cy="1299990"/>
          </a:xfrm>
        </p:grpSpPr>
        <p:cxnSp>
          <p:nvCxnSpPr>
            <p:cNvPr id="14374" name="Straight Connector 20"/>
            <p:cNvCxnSpPr>
              <a:cxnSpLocks noChangeShapeType="1"/>
            </p:cNvCxnSpPr>
            <p:nvPr/>
          </p:nvCxnSpPr>
          <p:spPr bwMode="auto">
            <a:xfrm rot="10800000" flipV="1">
              <a:off x="2721166" y="1751682"/>
              <a:ext cx="1828802" cy="1299990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5" name="TextBox 28"/>
            <p:cNvSpPr txBox="1">
              <a:spLocks noChangeArrowheads="1"/>
            </p:cNvSpPr>
            <p:nvPr/>
          </p:nvSpPr>
          <p:spPr bwMode="auto">
            <a:xfrm>
              <a:off x="2826553" y="2215482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DOS</a:t>
              </a:r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2732088" y="3589337"/>
            <a:ext cx="1155700" cy="1400175"/>
            <a:chOff x="2731910" y="3025419"/>
            <a:chExt cx="1155496" cy="1399822"/>
          </a:xfrm>
        </p:grpSpPr>
        <p:cxnSp>
          <p:nvCxnSpPr>
            <p:cNvPr id="14372" name="Straight Connector 32"/>
            <p:cNvCxnSpPr>
              <a:cxnSpLocks noChangeShapeType="1"/>
            </p:cNvCxnSpPr>
            <p:nvPr/>
          </p:nvCxnSpPr>
          <p:spPr bwMode="auto">
            <a:xfrm rot="16200000" flipH="1">
              <a:off x="2483555" y="3273774"/>
              <a:ext cx="1399822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3" name="TextBox 38"/>
            <p:cNvSpPr txBox="1">
              <a:spLocks noChangeArrowheads="1"/>
            </p:cNvSpPr>
            <p:nvPr/>
          </p:nvSpPr>
          <p:spPr bwMode="auto">
            <a:xfrm>
              <a:off x="3151307" y="3417749"/>
              <a:ext cx="7360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UNIX</a:t>
              </a:r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1622425" y="3600450"/>
            <a:ext cx="1120775" cy="1365250"/>
            <a:chOff x="1621664" y="3036708"/>
            <a:chExt cx="1121536" cy="1365956"/>
          </a:xfrm>
        </p:grpSpPr>
        <p:cxnSp>
          <p:nvCxnSpPr>
            <p:cNvPr id="14370" name="Straight Connector 30"/>
            <p:cNvCxnSpPr>
              <a:cxnSpLocks noChangeShapeType="1"/>
            </p:cNvCxnSpPr>
            <p:nvPr/>
          </p:nvCxnSpPr>
          <p:spPr bwMode="auto">
            <a:xfrm rot="5400000">
              <a:off x="1608667" y="3268130"/>
              <a:ext cx="1365956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1" name="TextBox 39"/>
            <p:cNvSpPr txBox="1">
              <a:spLocks noChangeArrowheads="1"/>
            </p:cNvSpPr>
            <p:nvPr/>
          </p:nvSpPr>
          <p:spPr bwMode="auto">
            <a:xfrm>
              <a:off x="1621664" y="3417749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DOS</a:t>
              </a:r>
            </a:p>
          </p:txBody>
        </p:sp>
      </p:grp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6383338" y="3594100"/>
            <a:ext cx="1111250" cy="1400175"/>
            <a:chOff x="6383866" y="3031066"/>
            <a:chExt cx="1110340" cy="1399822"/>
          </a:xfrm>
        </p:grpSpPr>
        <p:cxnSp>
          <p:nvCxnSpPr>
            <p:cNvPr id="14368" name="Straight Connector 34"/>
            <p:cNvCxnSpPr>
              <a:cxnSpLocks noChangeShapeType="1"/>
            </p:cNvCxnSpPr>
            <p:nvPr/>
          </p:nvCxnSpPr>
          <p:spPr bwMode="auto">
            <a:xfrm rot="16200000" flipH="1">
              <a:off x="6135511" y="3279421"/>
              <a:ext cx="1399822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9" name="TextBox 40"/>
            <p:cNvSpPr txBox="1">
              <a:spLocks noChangeArrowheads="1"/>
            </p:cNvSpPr>
            <p:nvPr/>
          </p:nvSpPr>
          <p:spPr bwMode="auto">
            <a:xfrm>
              <a:off x="6758107" y="3417749"/>
              <a:ext cx="7360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UNIX</a:t>
              </a:r>
            </a:p>
          </p:txBody>
        </p:sp>
      </p:grpSp>
      <p:grpSp>
        <p:nvGrpSpPr>
          <p:cNvPr id="16" name="Group 57"/>
          <p:cNvGrpSpPr>
            <a:grpSpLocks/>
          </p:cNvGrpSpPr>
          <p:nvPr/>
        </p:nvGrpSpPr>
        <p:grpSpPr bwMode="auto">
          <a:xfrm>
            <a:off x="5330825" y="3605212"/>
            <a:ext cx="1063625" cy="1366838"/>
            <a:chOff x="5330065" y="3042355"/>
            <a:chExt cx="1065091" cy="1365956"/>
          </a:xfrm>
        </p:grpSpPr>
        <p:cxnSp>
          <p:nvCxnSpPr>
            <p:cNvPr id="14366" name="Straight Connector 33"/>
            <p:cNvCxnSpPr>
              <a:cxnSpLocks noChangeShapeType="1"/>
            </p:cNvCxnSpPr>
            <p:nvPr/>
          </p:nvCxnSpPr>
          <p:spPr bwMode="auto">
            <a:xfrm rot="5400000">
              <a:off x="5260623" y="3273777"/>
              <a:ext cx="1365956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7" name="TextBox 41"/>
            <p:cNvSpPr txBox="1">
              <a:spLocks noChangeArrowheads="1"/>
            </p:cNvSpPr>
            <p:nvPr/>
          </p:nvSpPr>
          <p:spPr bwMode="auto">
            <a:xfrm>
              <a:off x="5330065" y="3417749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>
                  <a:solidFill>
                    <a:srgbClr val="009BD2"/>
                  </a:solidFill>
                </a:rPr>
                <a:t>DOS</a:t>
              </a:r>
            </a:p>
          </p:txBody>
        </p:sp>
      </p:grpSp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1557338" y="5089525"/>
            <a:ext cx="571500" cy="701675"/>
            <a:chOff x="1556637" y="4546636"/>
            <a:chExt cx="572323" cy="701731"/>
          </a:xfrm>
        </p:grpSpPr>
        <p:sp>
          <p:nvSpPr>
            <p:cNvPr id="14364" name="Double Bracket 42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4365" name="TextBox 43"/>
            <p:cNvSpPr txBox="1">
              <a:spLocks noChangeArrowheads="1"/>
            </p:cNvSpPr>
            <p:nvPr/>
          </p:nvSpPr>
          <p:spPr bwMode="auto">
            <a:xfrm>
              <a:off x="1559573" y="4546636"/>
              <a:ext cx="569387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600</a:t>
              </a:r>
            </a:p>
            <a:p>
              <a:pPr algn="l" eaLnBrk="1" hangingPunct="1">
                <a:buFontTx/>
                <a:buNone/>
              </a:pPr>
              <a:r>
                <a:rPr lang="en-US" sz="1800"/>
                <a:t>200</a:t>
              </a:r>
            </a:p>
          </p:txBody>
        </p:sp>
      </p:grpSp>
      <p:grpSp>
        <p:nvGrpSpPr>
          <p:cNvPr id="18" name="Group 45"/>
          <p:cNvGrpSpPr>
            <a:grpSpLocks/>
          </p:cNvGrpSpPr>
          <p:nvPr/>
        </p:nvGrpSpPr>
        <p:grpSpPr bwMode="auto">
          <a:xfrm>
            <a:off x="3357563" y="5089525"/>
            <a:ext cx="573087" cy="701675"/>
            <a:chOff x="1556637" y="4546636"/>
            <a:chExt cx="572323" cy="701731"/>
          </a:xfrm>
        </p:grpSpPr>
        <p:sp>
          <p:nvSpPr>
            <p:cNvPr id="14362" name="Double Bracket 46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4363" name="TextBox 47"/>
            <p:cNvSpPr txBox="1">
              <a:spLocks noChangeArrowheads="1"/>
            </p:cNvSpPr>
            <p:nvPr/>
          </p:nvSpPr>
          <p:spPr bwMode="auto">
            <a:xfrm>
              <a:off x="1559573" y="4546636"/>
              <a:ext cx="569387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100</a:t>
              </a:r>
            </a:p>
            <a:p>
              <a:pPr algn="l" eaLnBrk="1" hangingPunct="1">
                <a:buFontTx/>
                <a:buNone/>
              </a:pPr>
              <a:r>
                <a:rPr lang="en-US" sz="1800"/>
                <a:t>100</a:t>
              </a:r>
            </a:p>
          </p:txBody>
        </p:sp>
      </p:grpSp>
      <p:grpSp>
        <p:nvGrpSpPr>
          <p:cNvPr id="19" name="Group 49"/>
          <p:cNvGrpSpPr>
            <a:grpSpLocks/>
          </p:cNvGrpSpPr>
          <p:nvPr/>
        </p:nvGrpSpPr>
        <p:grpSpPr bwMode="auto">
          <a:xfrm>
            <a:off x="5203825" y="5089525"/>
            <a:ext cx="573088" cy="701675"/>
            <a:chOff x="1556637" y="4546636"/>
            <a:chExt cx="572323" cy="701731"/>
          </a:xfrm>
        </p:grpSpPr>
        <p:sp>
          <p:nvSpPr>
            <p:cNvPr id="14360" name="Double Bracket 50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4361" name="TextBox 51"/>
            <p:cNvSpPr txBox="1">
              <a:spLocks noChangeArrowheads="1"/>
            </p:cNvSpPr>
            <p:nvPr/>
          </p:nvSpPr>
          <p:spPr bwMode="auto">
            <a:xfrm>
              <a:off x="1559573" y="4546636"/>
              <a:ext cx="569387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100</a:t>
              </a:r>
            </a:p>
            <a:p>
              <a:pPr algn="l" eaLnBrk="1" hangingPunct="1">
                <a:buFontTx/>
                <a:buNone/>
              </a:pPr>
              <a:r>
                <a:rPr lang="en-US" sz="1800"/>
                <a:t>100</a:t>
              </a:r>
            </a:p>
          </p:txBody>
        </p:sp>
      </p:grpSp>
      <p:grpSp>
        <p:nvGrpSpPr>
          <p:cNvPr id="20" name="Group 52"/>
          <p:cNvGrpSpPr>
            <a:grpSpLocks/>
          </p:cNvGrpSpPr>
          <p:nvPr/>
        </p:nvGrpSpPr>
        <p:grpSpPr bwMode="auto">
          <a:xfrm>
            <a:off x="6997700" y="5089525"/>
            <a:ext cx="571500" cy="701675"/>
            <a:chOff x="1556637" y="4546636"/>
            <a:chExt cx="572323" cy="701731"/>
          </a:xfrm>
        </p:grpSpPr>
        <p:sp>
          <p:nvSpPr>
            <p:cNvPr id="14358" name="Double Bracket 53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4359" name="TextBox 54"/>
            <p:cNvSpPr txBox="1">
              <a:spLocks noChangeArrowheads="1"/>
            </p:cNvSpPr>
            <p:nvPr/>
          </p:nvSpPr>
          <p:spPr bwMode="auto">
            <a:xfrm>
              <a:off x="1559573" y="4546636"/>
              <a:ext cx="569387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200</a:t>
              </a:r>
            </a:p>
            <a:p>
              <a:pPr algn="l" eaLnBrk="1" hangingPunct="1">
                <a:buFontTx/>
                <a:buNone/>
              </a:pPr>
              <a:r>
                <a:rPr lang="en-US" sz="1800"/>
                <a:t>600</a:t>
              </a:r>
            </a:p>
          </p:txBody>
        </p:sp>
      </p:grpSp>
      <p:cxnSp>
        <p:nvCxnSpPr>
          <p:cNvPr id="23" name="Straight Connector 22"/>
          <p:cNvCxnSpPr>
            <a:stCxn id="14378" idx="4"/>
          </p:cNvCxnSpPr>
          <p:nvPr/>
        </p:nvCxnSpPr>
        <p:spPr>
          <a:xfrm flipH="1">
            <a:off x="1844554" y="3653845"/>
            <a:ext cx="889966" cy="13182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400800" y="3581400"/>
            <a:ext cx="886390" cy="13906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4382" idx="6"/>
            <a:endCxn id="14378" idx="6"/>
          </p:cNvCxnSpPr>
          <p:nvPr/>
        </p:nvCxnSpPr>
        <p:spPr>
          <a:xfrm flipH="1">
            <a:off x="2784475" y="2329821"/>
            <a:ext cx="1816283" cy="12740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69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Subgame</a:t>
            </a:r>
            <a:r>
              <a:rPr lang="en-US" dirty="0" smtClean="0"/>
              <a:t> perfect Nash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Subgame</a:t>
            </a:r>
            <a:r>
              <a:rPr lang="en-US" dirty="0" smtClean="0"/>
              <a:t> perfect Nash equilibrium is</a:t>
            </a:r>
          </a:p>
          <a:p>
            <a:pPr lvl="1"/>
            <a:r>
              <a:rPr lang="en-US" dirty="0" smtClean="0"/>
              <a:t>IBM: DOS</a:t>
            </a:r>
          </a:p>
          <a:p>
            <a:pPr lvl="1"/>
            <a:r>
              <a:rPr lang="en-US" dirty="0" smtClean="0"/>
              <a:t>Toshiba: if DOS play DOS and if UNIX play UNIX</a:t>
            </a:r>
          </a:p>
          <a:p>
            <a:r>
              <a:rPr lang="en-US" dirty="0" smtClean="0"/>
              <a:t>Toshiba’s threat is credible</a:t>
            </a:r>
          </a:p>
          <a:p>
            <a:pPr lvl="1"/>
            <a:r>
              <a:rPr lang="en-US" dirty="0" smtClean="0"/>
              <a:t>In the interest of Toshiba to execute its threat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Rotten kid game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kid either goes to Aunt Sophie’s house or refuses to go</a:t>
            </a:r>
          </a:p>
          <a:p>
            <a:r>
              <a:rPr lang="en-US" dirty="0" smtClean="0"/>
              <a:t>If the kid refuses, the parent has to decide whether to punish him or relent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E67F53-E707-477F-B206-6EFB9AF5AA66}" type="slidenum">
              <a:rPr lang="en-US" sz="1400" smtClean="0"/>
              <a:pPr eaLnBrk="1" hangingPunct="1"/>
              <a:t>36</a:t>
            </a:fld>
            <a:endParaRPr 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338891"/>
              </p:ext>
            </p:extLst>
          </p:nvPr>
        </p:nvGraphicFramePr>
        <p:xfrm>
          <a:off x="152400" y="3576407"/>
          <a:ext cx="8602661" cy="25653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1927"/>
                <a:gridCol w="3147273"/>
                <a:gridCol w="1828800"/>
                <a:gridCol w="1744661"/>
              </a:tblGrid>
              <a:tr h="370789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9BD2"/>
                          </a:solidFill>
                        </a:rPr>
                        <a:t>Player 2 (a parent)</a:t>
                      </a:r>
                      <a:endParaRPr lang="en-US" sz="1800" b="1" dirty="0">
                        <a:solidFill>
                          <a:srgbClr val="009BD2"/>
                        </a:solidFill>
                      </a:endParaRPr>
                    </a:p>
                  </a:txBody>
                  <a:tcPr marL="91429" marR="91429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9991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29" marR="91429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29" marR="91429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(punish if the kid refuses)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29" marR="91429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BD2"/>
                          </a:solidFill>
                        </a:rPr>
                        <a:t>(relent if the kid refuses)</a:t>
                      </a:r>
                      <a:endParaRPr lang="en-US" sz="1800" b="0" dirty="0">
                        <a:solidFill>
                          <a:srgbClr val="009BD2"/>
                        </a:solidFill>
                      </a:endParaRPr>
                    </a:p>
                  </a:txBody>
                  <a:tcPr marL="91429" marR="91429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991">
                <a:tc rowSpan="2"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Player 1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(a difficult 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child)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Left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(go to Aunt Sophie’s House)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1, 1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1, 1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991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Right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(refuse to go to Aunt Sophie’s House)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-1, -1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2, 0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5638800" y="4572000"/>
            <a:ext cx="990600" cy="457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91400" y="5257800"/>
            <a:ext cx="990600" cy="457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51280" y="381000"/>
            <a:ext cx="8041440" cy="1442674"/>
          </a:xfrm>
        </p:spPr>
        <p:txBody>
          <a:bodyPr/>
          <a:lstStyle/>
          <a:p>
            <a:r>
              <a:rPr lang="en-US" dirty="0"/>
              <a:t>Rotten kid </a:t>
            </a:r>
            <a:r>
              <a:rPr lang="en-US" dirty="0" smtClean="0"/>
              <a:t>game in extensive form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B4D2795-9564-4590-9097-21D2A758A85E}" type="slidenum">
              <a:rPr lang="en-US" sz="1400" smtClean="0"/>
              <a:pPr eaLnBrk="1" hangingPunct="1"/>
              <a:t>37</a:t>
            </a:fld>
            <a:endParaRPr lang="en-US" sz="140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3075" y="5584825"/>
            <a:ext cx="8108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4846"/>
                </a:solidFill>
              </a:rPr>
              <a:t>The sub game perfect Nash equilibrium is: Refuse and Relent if refuse</a:t>
            </a:r>
          </a:p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4846"/>
                </a:solidFill>
              </a:rPr>
              <a:t>The other Nash equilibrium, Go and Punish if refuse, relies </a:t>
            </a:r>
            <a:r>
              <a:rPr lang="en-US" sz="1800" dirty="0">
                <a:solidFill>
                  <a:srgbClr val="004846"/>
                </a:solidFill>
              </a:rPr>
              <a:t>on a </a:t>
            </a:r>
            <a:r>
              <a:rPr lang="en-US" sz="1800" dirty="0" smtClean="0">
                <a:solidFill>
                  <a:srgbClr val="004846"/>
                </a:solidFill>
              </a:rPr>
              <a:t>non credible </a:t>
            </a:r>
            <a:r>
              <a:rPr lang="en-US" sz="1800" dirty="0">
                <a:solidFill>
                  <a:srgbClr val="004846"/>
                </a:solidFill>
              </a:rPr>
              <a:t>threat by </a:t>
            </a:r>
            <a:r>
              <a:rPr lang="en-US" sz="1800" dirty="0" smtClean="0">
                <a:solidFill>
                  <a:srgbClr val="004846"/>
                </a:solidFill>
              </a:rPr>
              <a:t>the parent</a:t>
            </a:r>
            <a:endParaRPr lang="en-US" sz="1800" dirty="0">
              <a:solidFill>
                <a:srgbClr val="004846"/>
              </a:solidFill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787779" y="1935163"/>
            <a:ext cx="518091" cy="503237"/>
            <a:chOff x="4274554" y="1312369"/>
            <a:chExt cx="518819" cy="504176"/>
          </a:xfrm>
        </p:grpSpPr>
        <p:sp>
          <p:nvSpPr>
            <p:cNvPr id="45094" name="Oval 59"/>
            <p:cNvSpPr>
              <a:spLocks noChangeArrowheads="1"/>
            </p:cNvSpPr>
            <p:nvPr/>
          </p:nvSpPr>
          <p:spPr bwMode="auto">
            <a:xfrm>
              <a:off x="4500976" y="1716677"/>
              <a:ext cx="99913" cy="99868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45095" name="TextBox 18"/>
            <p:cNvSpPr txBox="1">
              <a:spLocks noChangeArrowheads="1"/>
            </p:cNvSpPr>
            <p:nvPr/>
          </p:nvSpPr>
          <p:spPr bwMode="auto">
            <a:xfrm>
              <a:off x="4274554" y="1312369"/>
              <a:ext cx="518819" cy="37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/>
                <a:t>Kid</a:t>
              </a:r>
              <a:endParaRPr lang="en-US" sz="1800" dirty="0"/>
            </a:p>
          </p:txBody>
        </p:sp>
      </p:grpSp>
      <p:sp>
        <p:nvSpPr>
          <p:cNvPr id="9" name="Oval 59"/>
          <p:cNvSpPr>
            <a:spLocks noChangeArrowheads="1"/>
          </p:cNvSpPr>
          <p:nvPr/>
        </p:nvSpPr>
        <p:spPr bwMode="auto">
          <a:xfrm>
            <a:off x="2222500" y="3987800"/>
            <a:ext cx="100013" cy="100013"/>
          </a:xfrm>
          <a:prstGeom prst="ellipse">
            <a:avLst/>
          </a:prstGeom>
          <a:solidFill>
            <a:srgbClr val="00B0F0"/>
          </a:solidFill>
          <a:ln w="9525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z="1800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5843593" y="3481385"/>
            <a:ext cx="992656" cy="369332"/>
            <a:chOff x="2684368" y="2813793"/>
            <a:chExt cx="993161" cy="368224"/>
          </a:xfrm>
        </p:grpSpPr>
        <p:sp>
          <p:nvSpPr>
            <p:cNvPr id="45092" name="Oval 59"/>
            <p:cNvSpPr>
              <a:spLocks noChangeArrowheads="1"/>
            </p:cNvSpPr>
            <p:nvPr/>
          </p:nvSpPr>
          <p:spPr bwMode="auto">
            <a:xfrm>
              <a:off x="2684368" y="2990741"/>
              <a:ext cx="99913" cy="99868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45093" name="TextBox 26"/>
            <p:cNvSpPr txBox="1">
              <a:spLocks noChangeArrowheads="1"/>
            </p:cNvSpPr>
            <p:nvPr/>
          </p:nvSpPr>
          <p:spPr bwMode="auto">
            <a:xfrm>
              <a:off x="2812751" y="2813793"/>
              <a:ext cx="864778" cy="368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/>
                <a:t>Parent</a:t>
              </a:r>
              <a:endParaRPr lang="en-US" sz="1800" dirty="0"/>
            </a:p>
          </p:txBody>
        </p:sp>
      </p:grpSp>
      <p:grpSp>
        <p:nvGrpSpPr>
          <p:cNvPr id="13" name="Group 59"/>
          <p:cNvGrpSpPr>
            <a:grpSpLocks/>
          </p:cNvGrpSpPr>
          <p:nvPr/>
        </p:nvGrpSpPr>
        <p:grpSpPr bwMode="auto">
          <a:xfrm>
            <a:off x="4051298" y="2395538"/>
            <a:ext cx="2044700" cy="1300162"/>
            <a:chOff x="4538949" y="1751682"/>
            <a:chExt cx="2044556" cy="1300878"/>
          </a:xfrm>
        </p:grpSpPr>
        <p:cxnSp>
          <p:nvCxnSpPr>
            <p:cNvPr id="45090" name="Straight Connector 22"/>
            <p:cNvCxnSpPr>
              <a:cxnSpLocks noChangeShapeType="1"/>
            </p:cNvCxnSpPr>
            <p:nvPr/>
          </p:nvCxnSpPr>
          <p:spPr bwMode="auto">
            <a:xfrm>
              <a:off x="4538949" y="1751682"/>
              <a:ext cx="1838195" cy="130087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91" name="TextBox 27"/>
            <p:cNvSpPr txBox="1">
              <a:spLocks noChangeArrowheads="1"/>
            </p:cNvSpPr>
            <p:nvPr/>
          </p:nvSpPr>
          <p:spPr bwMode="auto">
            <a:xfrm>
              <a:off x="5667935" y="2215482"/>
              <a:ext cx="915570" cy="369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9BD2"/>
                  </a:solidFill>
                </a:rPr>
                <a:t>Refuse</a:t>
              </a:r>
              <a:endParaRPr lang="en-US" sz="1800" dirty="0">
                <a:solidFill>
                  <a:srgbClr val="009BD2"/>
                </a:solidFill>
              </a:endParaRPr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1143000" y="2395538"/>
            <a:ext cx="2919413" cy="1668462"/>
            <a:chOff x="1630554" y="1751681"/>
            <a:chExt cx="2919415" cy="1668870"/>
          </a:xfrm>
        </p:grpSpPr>
        <p:cxnSp>
          <p:nvCxnSpPr>
            <p:cNvPr id="45088" name="Straight Connector 20"/>
            <p:cNvCxnSpPr>
              <a:cxnSpLocks noChangeShapeType="1"/>
            </p:cNvCxnSpPr>
            <p:nvPr/>
          </p:nvCxnSpPr>
          <p:spPr bwMode="auto">
            <a:xfrm rot="10800000" flipV="1">
              <a:off x="2743392" y="1751681"/>
              <a:ext cx="1806577" cy="1668870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9" name="TextBox 17"/>
            <p:cNvSpPr txBox="1">
              <a:spLocks noChangeArrowheads="1"/>
            </p:cNvSpPr>
            <p:nvPr/>
          </p:nvSpPr>
          <p:spPr bwMode="auto">
            <a:xfrm>
              <a:off x="1630554" y="2215482"/>
              <a:ext cx="1794165" cy="646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sz="1800" dirty="0" smtClean="0">
                  <a:solidFill>
                    <a:srgbClr val="009BD2"/>
                  </a:solidFill>
                </a:rPr>
                <a:t>Go to Aunt Sophie’s House</a:t>
              </a:r>
              <a:endParaRPr lang="en-US" sz="1800" dirty="0">
                <a:solidFill>
                  <a:srgbClr val="009BD2"/>
                </a:solidFill>
              </a:endParaRPr>
            </a:p>
          </p:txBody>
        </p:sp>
      </p:grpSp>
      <p:grpSp>
        <p:nvGrpSpPr>
          <p:cNvPr id="19" name="Group 55"/>
          <p:cNvGrpSpPr>
            <a:grpSpLocks/>
          </p:cNvGrpSpPr>
          <p:nvPr/>
        </p:nvGrpSpPr>
        <p:grpSpPr bwMode="auto">
          <a:xfrm>
            <a:off x="5867401" y="3694113"/>
            <a:ext cx="1559516" cy="1165225"/>
            <a:chOff x="2731911" y="3025417"/>
            <a:chExt cx="1560283" cy="1165935"/>
          </a:xfrm>
        </p:grpSpPr>
        <p:cxnSp>
          <p:nvCxnSpPr>
            <p:cNvPr id="45086" name="Straight Connector 32"/>
            <p:cNvCxnSpPr>
              <a:cxnSpLocks noChangeShapeType="1"/>
            </p:cNvCxnSpPr>
            <p:nvPr/>
          </p:nvCxnSpPr>
          <p:spPr bwMode="auto">
            <a:xfrm rot="16200000" flipH="1">
              <a:off x="2599745" y="3157583"/>
              <a:ext cx="1165935" cy="901604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7" name="TextBox 38"/>
            <p:cNvSpPr txBox="1">
              <a:spLocks noChangeArrowheads="1"/>
            </p:cNvSpPr>
            <p:nvPr/>
          </p:nvSpPr>
          <p:spPr bwMode="auto">
            <a:xfrm>
              <a:off x="2884386" y="3417749"/>
              <a:ext cx="1407808" cy="64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sz="1800" dirty="0" smtClean="0">
                  <a:solidFill>
                    <a:srgbClr val="009BD2"/>
                  </a:solidFill>
                </a:rPr>
                <a:t>Relent if refuse</a:t>
              </a:r>
              <a:endParaRPr lang="en-US" sz="1800" dirty="0">
                <a:solidFill>
                  <a:srgbClr val="009BD2"/>
                </a:solidFill>
              </a:endParaRPr>
            </a:p>
          </p:txBody>
        </p:sp>
      </p:grpSp>
      <p:grpSp>
        <p:nvGrpSpPr>
          <p:cNvPr id="22" name="Group 56"/>
          <p:cNvGrpSpPr>
            <a:grpSpLocks/>
          </p:cNvGrpSpPr>
          <p:nvPr/>
        </p:nvGrpSpPr>
        <p:grpSpPr bwMode="auto">
          <a:xfrm>
            <a:off x="4333597" y="3705225"/>
            <a:ext cx="1568728" cy="1131888"/>
            <a:chOff x="1173249" y="3036707"/>
            <a:chExt cx="1569950" cy="1131947"/>
          </a:xfrm>
        </p:grpSpPr>
        <p:cxnSp>
          <p:nvCxnSpPr>
            <p:cNvPr id="45084" name="Straight Connector 30"/>
            <p:cNvCxnSpPr>
              <a:cxnSpLocks noChangeShapeType="1"/>
            </p:cNvCxnSpPr>
            <p:nvPr/>
          </p:nvCxnSpPr>
          <p:spPr bwMode="auto">
            <a:xfrm rot="5400000">
              <a:off x="1719716" y="3145171"/>
              <a:ext cx="1131947" cy="915019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5" name="TextBox 39"/>
            <p:cNvSpPr txBox="1">
              <a:spLocks noChangeArrowheads="1"/>
            </p:cNvSpPr>
            <p:nvPr/>
          </p:nvSpPr>
          <p:spPr bwMode="auto">
            <a:xfrm>
              <a:off x="1173249" y="3370099"/>
              <a:ext cx="1382478" cy="6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9BD2"/>
                  </a:solidFill>
                </a:rPr>
                <a:t>Punish if refuse</a:t>
              </a:r>
              <a:endParaRPr lang="en-US" sz="1800" dirty="0">
                <a:solidFill>
                  <a:srgbClr val="009BD2"/>
                </a:solidFill>
              </a:endParaRPr>
            </a:p>
          </p:txBody>
        </p:sp>
      </p:grpSp>
      <p:grpSp>
        <p:nvGrpSpPr>
          <p:cNvPr id="25" name="Group 44"/>
          <p:cNvGrpSpPr>
            <a:grpSpLocks/>
          </p:cNvGrpSpPr>
          <p:nvPr/>
        </p:nvGrpSpPr>
        <p:grpSpPr bwMode="auto">
          <a:xfrm>
            <a:off x="4586288" y="4860925"/>
            <a:ext cx="552450" cy="701675"/>
            <a:chOff x="1556637" y="4546636"/>
            <a:chExt cx="553244" cy="701787"/>
          </a:xfrm>
        </p:grpSpPr>
        <p:sp>
          <p:nvSpPr>
            <p:cNvPr id="45082" name="Double Bracket 25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45083" name="TextBox 26"/>
            <p:cNvSpPr txBox="1">
              <a:spLocks noChangeArrowheads="1"/>
            </p:cNvSpPr>
            <p:nvPr/>
          </p:nvSpPr>
          <p:spPr bwMode="auto">
            <a:xfrm>
              <a:off x="1642816" y="4546636"/>
              <a:ext cx="390411" cy="70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-1</a:t>
              </a:r>
            </a:p>
            <a:p>
              <a:pPr algn="l" eaLnBrk="1" hangingPunct="1">
                <a:buFontTx/>
                <a:buNone/>
              </a:pPr>
              <a:r>
                <a:rPr lang="en-US" sz="1800"/>
                <a:t>-1</a:t>
              </a:r>
            </a:p>
          </p:txBody>
        </p:sp>
      </p:grpSp>
      <p:grpSp>
        <p:nvGrpSpPr>
          <p:cNvPr id="28" name="Group 45"/>
          <p:cNvGrpSpPr>
            <a:grpSpLocks/>
          </p:cNvGrpSpPr>
          <p:nvPr/>
        </p:nvGrpSpPr>
        <p:grpSpPr bwMode="auto">
          <a:xfrm>
            <a:off x="6456363" y="4860925"/>
            <a:ext cx="554037" cy="701675"/>
            <a:chOff x="1556637" y="4546636"/>
            <a:chExt cx="553244" cy="701787"/>
          </a:xfrm>
        </p:grpSpPr>
        <p:sp>
          <p:nvSpPr>
            <p:cNvPr id="45080" name="Double Bracket 46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45081" name="TextBox 47"/>
            <p:cNvSpPr txBox="1">
              <a:spLocks noChangeArrowheads="1"/>
            </p:cNvSpPr>
            <p:nvPr/>
          </p:nvSpPr>
          <p:spPr bwMode="auto">
            <a:xfrm>
              <a:off x="1666305" y="4546636"/>
              <a:ext cx="312489" cy="70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</a:t>
              </a:r>
            </a:p>
            <a:p>
              <a:pPr algn="l" eaLnBrk="1" hangingPunct="1">
                <a:buFontTx/>
                <a:buNone/>
              </a:pPr>
              <a:r>
                <a:rPr lang="en-US" sz="1800"/>
                <a:t>0</a:t>
              </a:r>
            </a:p>
          </p:txBody>
        </p:sp>
      </p:grpSp>
      <p:grpSp>
        <p:nvGrpSpPr>
          <p:cNvPr id="31" name="Group 52"/>
          <p:cNvGrpSpPr>
            <a:grpSpLocks/>
          </p:cNvGrpSpPr>
          <p:nvPr/>
        </p:nvGrpSpPr>
        <p:grpSpPr bwMode="auto">
          <a:xfrm>
            <a:off x="1985963" y="4125913"/>
            <a:ext cx="552450" cy="701675"/>
            <a:chOff x="1556637" y="4546636"/>
            <a:chExt cx="553244" cy="701787"/>
          </a:xfrm>
        </p:grpSpPr>
        <p:sp>
          <p:nvSpPr>
            <p:cNvPr id="45078" name="Double Bracket 53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45079" name="TextBox 54"/>
            <p:cNvSpPr txBox="1">
              <a:spLocks noChangeArrowheads="1"/>
            </p:cNvSpPr>
            <p:nvPr/>
          </p:nvSpPr>
          <p:spPr bwMode="auto">
            <a:xfrm>
              <a:off x="1690384" y="4546636"/>
              <a:ext cx="313356" cy="70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</a:t>
              </a:r>
            </a:p>
            <a:p>
              <a:pPr algn="l" eaLnBrk="1" hangingPunct="1">
                <a:buFontTx/>
                <a:buNone/>
              </a:pPr>
              <a:r>
                <a:rPr lang="en-US" sz="1800"/>
                <a:t>1</a:t>
              </a:r>
            </a:p>
          </p:txBody>
        </p:sp>
      </p:grpSp>
      <p:grpSp>
        <p:nvGrpSpPr>
          <p:cNvPr id="34" name="Group 15"/>
          <p:cNvGrpSpPr>
            <a:grpSpLocks/>
          </p:cNvGrpSpPr>
          <p:nvPr/>
        </p:nvGrpSpPr>
        <p:grpSpPr bwMode="auto">
          <a:xfrm>
            <a:off x="3870325" y="2557463"/>
            <a:ext cx="379413" cy="382587"/>
            <a:chOff x="7315479" y="3050809"/>
            <a:chExt cx="378965" cy="382092"/>
          </a:xfrm>
        </p:grpSpPr>
        <p:sp>
          <p:nvSpPr>
            <p:cNvPr id="45076" name="Oval 59"/>
            <p:cNvSpPr>
              <a:spLocks noChangeArrowheads="1"/>
            </p:cNvSpPr>
            <p:nvPr/>
          </p:nvSpPr>
          <p:spPr bwMode="auto">
            <a:xfrm>
              <a:off x="7315479" y="3050809"/>
              <a:ext cx="378965" cy="375025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36" name="TextBox 15"/>
            <p:cNvSpPr txBox="1">
              <a:spLocks noChangeArrowheads="1"/>
            </p:cNvSpPr>
            <p:nvPr/>
          </p:nvSpPr>
          <p:spPr bwMode="auto">
            <a:xfrm>
              <a:off x="7345606" y="3063493"/>
              <a:ext cx="313954" cy="369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chemeClr val="bg1">
                      <a:lumMod val="9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7" name="Group 14"/>
          <p:cNvGrpSpPr>
            <a:grpSpLocks/>
          </p:cNvGrpSpPr>
          <p:nvPr/>
        </p:nvGrpSpPr>
        <p:grpSpPr bwMode="auto">
          <a:xfrm>
            <a:off x="5268913" y="3579813"/>
            <a:ext cx="377825" cy="374650"/>
            <a:chOff x="7919576" y="3203209"/>
            <a:chExt cx="378965" cy="375025"/>
          </a:xfrm>
        </p:grpSpPr>
        <p:sp>
          <p:nvSpPr>
            <p:cNvPr id="45074" name="Oval 59"/>
            <p:cNvSpPr>
              <a:spLocks noChangeArrowheads="1"/>
            </p:cNvSpPr>
            <p:nvPr/>
          </p:nvSpPr>
          <p:spPr bwMode="auto">
            <a:xfrm>
              <a:off x="7919576" y="3203209"/>
              <a:ext cx="378965" cy="375025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39" name="TextBox 15"/>
            <p:cNvSpPr txBox="1">
              <a:spLocks noChangeArrowheads="1"/>
            </p:cNvSpPr>
            <p:nvPr/>
          </p:nvSpPr>
          <p:spPr bwMode="auto">
            <a:xfrm>
              <a:off x="7960976" y="3204798"/>
              <a:ext cx="313681" cy="370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chemeClr val="bg1">
                      <a:lumMod val="90000"/>
                    </a:schemeClr>
                  </a:solidFill>
                </a:rPr>
                <a:t>2</a:t>
              </a:r>
            </a:p>
          </p:txBody>
        </p:sp>
      </p:grpSp>
      <p:cxnSp>
        <p:nvCxnSpPr>
          <p:cNvPr id="4" name="Straight Connector 3"/>
          <p:cNvCxnSpPr>
            <a:stCxn id="45081" idx="0"/>
            <a:endCxn id="45092" idx="4"/>
          </p:cNvCxnSpPr>
          <p:nvPr/>
        </p:nvCxnSpPr>
        <p:spPr>
          <a:xfrm flipH="1" flipV="1">
            <a:off x="5893524" y="3759034"/>
            <a:ext cx="829133" cy="11018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5092" idx="4"/>
            <a:endCxn id="45094" idx="1"/>
          </p:cNvCxnSpPr>
          <p:nvPr/>
        </p:nvCxnSpPr>
        <p:spPr>
          <a:xfrm flipH="1" flipV="1">
            <a:off x="4028494" y="2353316"/>
            <a:ext cx="1865030" cy="14057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8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1: Collusive Duopoly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38200" y="1916063"/>
            <a:ext cx="7467600" cy="39513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Example: The European voluntary agreement for washing machines</a:t>
            </a:r>
            <a:r>
              <a:rPr lang="en-US" sz="2800" dirty="0"/>
              <a:t> </a:t>
            </a:r>
            <a:r>
              <a:rPr lang="en-US" sz="2800" dirty="0" smtClean="0"/>
              <a:t>in 1998</a:t>
            </a:r>
          </a:p>
          <a:p>
            <a:r>
              <a:rPr lang="en-US" sz="2800" dirty="0" smtClean="0"/>
              <a:t>The agreement requires firms to eliminate from the market inefficient models</a:t>
            </a:r>
          </a:p>
          <a:p>
            <a:r>
              <a:rPr lang="en-US" sz="2800" dirty="0" smtClean="0"/>
              <a:t>Ahmed and </a:t>
            </a:r>
            <a:r>
              <a:rPr lang="en-US" sz="2800" dirty="0" err="1" smtClean="0"/>
              <a:t>Segerson</a:t>
            </a:r>
            <a:r>
              <a:rPr lang="en-US" sz="2800" dirty="0" smtClean="0"/>
              <a:t> (2011) show that the agreement can raise firm profit, however, it is not stable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57234"/>
              </p:ext>
            </p:extLst>
          </p:nvPr>
        </p:nvGraphicFramePr>
        <p:xfrm>
          <a:off x="414338" y="4801117"/>
          <a:ext cx="8297861" cy="1752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039"/>
                <a:gridCol w="2037049"/>
                <a:gridCol w="1389316"/>
                <a:gridCol w="1389316"/>
                <a:gridCol w="1198825"/>
                <a:gridCol w="1389316"/>
              </a:tblGrid>
              <a:tr h="370681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Firm 2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B0F0"/>
                        </a:solidFill>
                      </a:endParaRPr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eliminate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Keep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 rowSpan="2"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Firm 1</a:t>
                      </a:r>
                      <a:endParaRPr lang="en-US" sz="1800" dirty="0"/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eliminate</a:t>
                      </a:r>
                      <a:endParaRPr lang="en-US" sz="1800" dirty="0"/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      $1,000</a:t>
                      </a:r>
                      <a:endParaRPr lang="en-US" sz="1800" dirty="0"/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$1,000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      $200</a:t>
                      </a:r>
                      <a:endParaRPr lang="en-US" sz="1800" dirty="0"/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$1,200</a:t>
                      </a:r>
                      <a:endParaRPr lang="en-US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6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keep</a:t>
                      </a:r>
                      <a:endParaRPr lang="en-US" sz="1800" dirty="0"/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      $1,200</a:t>
                      </a:r>
                      <a:endParaRPr lang="en-US" sz="1800" dirty="0"/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$200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       $500</a:t>
                      </a:r>
                      <a:endParaRPr lang="en-US" sz="1800" dirty="0"/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$500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L="91436" marR="91436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4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2: Wal-Mart </a:t>
            </a:r>
            <a:r>
              <a:rPr lang="en-US" dirty="0"/>
              <a:t>and CFL bulbs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2006 Wal-Mart committed itself to selling 1 million CFL bulbs every year</a:t>
            </a:r>
          </a:p>
          <a:p>
            <a:r>
              <a:rPr lang="en-US" dirty="0" smtClean="0"/>
              <a:t>This was part of Wal-Mart’s plan to become more socially responsible</a:t>
            </a:r>
          </a:p>
          <a:p>
            <a:r>
              <a:rPr lang="en-US" dirty="0" smtClean="0"/>
              <a:t>Ahmed(2012) shows that this commitment can be an attempt to raise profit.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Games of Strategy Defined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Interaction between agents can be represented by a game, when the rewards to each depends on his actions as well as those of the other player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game is comprised of </a:t>
            </a:r>
          </a:p>
          <a:p>
            <a:pPr lvl="1">
              <a:defRPr/>
            </a:pPr>
            <a:r>
              <a:rPr lang="en-US" b="1" dirty="0" smtClean="0">
                <a:ea typeface="+mn-ea"/>
                <a:cs typeface="+mn-cs"/>
              </a:rPr>
              <a:t>players</a:t>
            </a:r>
          </a:p>
          <a:p>
            <a:pPr lvl="1">
              <a:defRPr/>
            </a:pPr>
            <a:r>
              <a:rPr lang="en-US" dirty="0"/>
              <a:t>Order to play</a:t>
            </a:r>
          </a:p>
          <a:p>
            <a:pPr lvl="1">
              <a:defRPr/>
            </a:pPr>
            <a:r>
              <a:rPr lang="en-US" b="1" dirty="0" smtClean="0">
                <a:ea typeface="+mn-ea"/>
                <a:cs typeface="+mn-cs"/>
              </a:rPr>
              <a:t>strategies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Chance 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Information </a:t>
            </a:r>
          </a:p>
          <a:p>
            <a:pPr lvl="1">
              <a:defRPr/>
            </a:pPr>
            <a:r>
              <a:rPr lang="en-US" b="1" dirty="0" smtClean="0">
                <a:ea typeface="+mn-ea"/>
                <a:cs typeface="+mn-cs"/>
              </a:rPr>
              <a:t>Payoff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34FC33-2439-46F6-95D1-EB9E4D5EFA78}" type="slidenum">
              <a:rPr lang="en-US" sz="1400" smtClean="0"/>
              <a:pPr eaLnBrk="1" hangingPunct="1"/>
              <a:t>4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4914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A48C7C-2D33-4B24-82DE-ADCA422BB7CB}" type="slidenum">
              <a:rPr lang="en-US" sz="1400" smtClean="0"/>
              <a:pPr eaLnBrk="1" hangingPunct="1"/>
              <a:t>40</a:t>
            </a:fld>
            <a:endParaRPr lang="en-US" sz="1400" smtClean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357688" y="2428875"/>
            <a:ext cx="379412" cy="382587"/>
            <a:chOff x="7315479" y="3050809"/>
            <a:chExt cx="378965" cy="382092"/>
          </a:xfrm>
        </p:grpSpPr>
        <p:sp>
          <p:nvSpPr>
            <p:cNvPr id="14388" name="Oval 59"/>
            <p:cNvSpPr>
              <a:spLocks noChangeArrowheads="1"/>
            </p:cNvSpPr>
            <p:nvPr/>
          </p:nvSpPr>
          <p:spPr bwMode="auto">
            <a:xfrm>
              <a:off x="7315479" y="3050809"/>
              <a:ext cx="378965" cy="375025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7" name="TextBox 15"/>
            <p:cNvSpPr txBox="1">
              <a:spLocks noChangeArrowheads="1"/>
            </p:cNvSpPr>
            <p:nvPr/>
          </p:nvSpPr>
          <p:spPr bwMode="auto">
            <a:xfrm>
              <a:off x="7345605" y="3063493"/>
              <a:ext cx="313955" cy="369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chemeClr val="bg1">
                      <a:lumMod val="9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941638" y="3440112"/>
            <a:ext cx="377825" cy="374650"/>
            <a:chOff x="7919576" y="3203209"/>
            <a:chExt cx="378965" cy="375025"/>
          </a:xfrm>
        </p:grpSpPr>
        <p:sp>
          <p:nvSpPr>
            <p:cNvPr id="14386" name="Oval 59"/>
            <p:cNvSpPr>
              <a:spLocks noChangeArrowheads="1"/>
            </p:cNvSpPr>
            <p:nvPr/>
          </p:nvSpPr>
          <p:spPr bwMode="auto">
            <a:xfrm>
              <a:off x="7919576" y="3203209"/>
              <a:ext cx="378965" cy="375025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7960976" y="3204799"/>
              <a:ext cx="313681" cy="370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chemeClr val="bg1">
                      <a:lumMod val="9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819775" y="3440112"/>
            <a:ext cx="379413" cy="381000"/>
            <a:chOff x="7467879" y="3577787"/>
            <a:chExt cx="378965" cy="382092"/>
          </a:xfrm>
        </p:grpSpPr>
        <p:sp>
          <p:nvSpPr>
            <p:cNvPr id="14384" name="Oval 59"/>
            <p:cNvSpPr>
              <a:spLocks noChangeArrowheads="1"/>
            </p:cNvSpPr>
            <p:nvPr/>
          </p:nvSpPr>
          <p:spPr bwMode="auto">
            <a:xfrm>
              <a:off x="7467879" y="3577787"/>
              <a:ext cx="378965" cy="375025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7498006" y="3590523"/>
              <a:ext cx="313954" cy="369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chemeClr val="bg1">
                      <a:lumMod val="9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038600" y="1876425"/>
            <a:ext cx="1112228" cy="503237"/>
            <a:chOff x="4045447" y="1312369"/>
            <a:chExt cx="1114681" cy="504176"/>
          </a:xfrm>
        </p:grpSpPr>
        <p:sp>
          <p:nvSpPr>
            <p:cNvPr id="14382" name="Oval 59"/>
            <p:cNvSpPr>
              <a:spLocks noChangeArrowheads="1"/>
            </p:cNvSpPr>
            <p:nvPr/>
          </p:nvSpPr>
          <p:spPr bwMode="auto">
            <a:xfrm>
              <a:off x="4500976" y="1716677"/>
              <a:ext cx="99913" cy="99868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4383" name="TextBox 18"/>
            <p:cNvSpPr txBox="1">
              <a:spLocks noChangeArrowheads="1"/>
            </p:cNvSpPr>
            <p:nvPr/>
          </p:nvSpPr>
          <p:spPr bwMode="auto">
            <a:xfrm>
              <a:off x="4045447" y="1312369"/>
              <a:ext cx="1114681" cy="37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/>
                <a:t>Wal-Mart</a:t>
              </a:r>
              <a:endParaRPr lang="en-US" sz="1800" dirty="0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330955" y="3376611"/>
            <a:ext cx="1315754" cy="369332"/>
            <a:chOff x="6331300" y="2813792"/>
            <a:chExt cx="1314593" cy="368777"/>
          </a:xfrm>
        </p:grpSpPr>
        <p:sp>
          <p:nvSpPr>
            <p:cNvPr id="14380" name="Oval 59"/>
            <p:cNvSpPr>
              <a:spLocks noChangeArrowheads="1"/>
            </p:cNvSpPr>
            <p:nvPr/>
          </p:nvSpPr>
          <p:spPr bwMode="auto">
            <a:xfrm>
              <a:off x="6331300" y="2975501"/>
              <a:ext cx="99913" cy="99868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4381" name="TextBox 25"/>
            <p:cNvSpPr txBox="1">
              <a:spLocks noChangeArrowheads="1"/>
            </p:cNvSpPr>
            <p:nvPr/>
          </p:nvSpPr>
          <p:spPr bwMode="auto">
            <a:xfrm>
              <a:off x="6436373" y="2813792"/>
              <a:ext cx="1209520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/>
                <a:t>Small firm</a:t>
              </a:r>
              <a:endParaRPr lang="en-US" sz="1800" dirty="0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554163" y="3376611"/>
            <a:ext cx="1230312" cy="369332"/>
            <a:chOff x="1553929" y="2813792"/>
            <a:chExt cx="1230352" cy="368777"/>
          </a:xfrm>
        </p:grpSpPr>
        <p:sp>
          <p:nvSpPr>
            <p:cNvPr id="14378" name="Oval 59"/>
            <p:cNvSpPr>
              <a:spLocks noChangeArrowheads="1"/>
            </p:cNvSpPr>
            <p:nvPr/>
          </p:nvSpPr>
          <p:spPr bwMode="auto">
            <a:xfrm>
              <a:off x="2684368" y="2990741"/>
              <a:ext cx="99913" cy="99868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4379" name="TextBox 26"/>
            <p:cNvSpPr txBox="1">
              <a:spLocks noChangeArrowheads="1"/>
            </p:cNvSpPr>
            <p:nvPr/>
          </p:nvSpPr>
          <p:spPr bwMode="auto">
            <a:xfrm>
              <a:off x="1553929" y="2813792"/>
              <a:ext cx="1210627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/>
                <a:t>Small firm</a:t>
              </a:r>
              <a:endParaRPr lang="en-US" sz="1800" dirty="0"/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4538663" y="2314575"/>
            <a:ext cx="2692271" cy="1289050"/>
            <a:chOff x="4538949" y="1751682"/>
            <a:chExt cx="2691993" cy="1288973"/>
          </a:xfrm>
        </p:grpSpPr>
        <p:cxnSp>
          <p:nvCxnSpPr>
            <p:cNvPr id="14376" name="Straight Connector 22"/>
            <p:cNvCxnSpPr>
              <a:cxnSpLocks noChangeShapeType="1"/>
            </p:cNvCxnSpPr>
            <p:nvPr/>
          </p:nvCxnSpPr>
          <p:spPr bwMode="auto">
            <a:xfrm>
              <a:off x="4538949" y="1751682"/>
              <a:ext cx="1850834" cy="1288973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7" name="TextBox 27"/>
            <p:cNvSpPr txBox="1">
              <a:spLocks noChangeArrowheads="1"/>
            </p:cNvSpPr>
            <p:nvPr/>
          </p:nvSpPr>
          <p:spPr bwMode="auto">
            <a:xfrm>
              <a:off x="5558861" y="2215482"/>
              <a:ext cx="1672081" cy="36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9BD2"/>
                  </a:solidFill>
                </a:rPr>
                <a:t>Do not commit</a:t>
              </a:r>
              <a:endParaRPr lang="en-US" sz="1800" dirty="0">
                <a:solidFill>
                  <a:srgbClr val="009BD2"/>
                </a:solidFill>
              </a:endParaRP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990600" y="2314575"/>
            <a:ext cx="3559175" cy="1300162"/>
            <a:chOff x="990791" y="1751682"/>
            <a:chExt cx="3559177" cy="1299990"/>
          </a:xfrm>
        </p:grpSpPr>
        <p:cxnSp>
          <p:nvCxnSpPr>
            <p:cNvPr id="14374" name="Straight Connector 20"/>
            <p:cNvCxnSpPr>
              <a:cxnSpLocks noChangeShapeType="1"/>
            </p:cNvCxnSpPr>
            <p:nvPr/>
          </p:nvCxnSpPr>
          <p:spPr bwMode="auto">
            <a:xfrm rot="10800000" flipV="1">
              <a:off x="2721166" y="1751682"/>
              <a:ext cx="1828802" cy="1299990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5" name="TextBox 28"/>
            <p:cNvSpPr txBox="1">
              <a:spLocks noChangeArrowheads="1"/>
            </p:cNvSpPr>
            <p:nvPr/>
          </p:nvSpPr>
          <p:spPr bwMode="auto">
            <a:xfrm>
              <a:off x="990791" y="2215482"/>
              <a:ext cx="2595584" cy="369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9BD2"/>
                  </a:solidFill>
                </a:rPr>
                <a:t>Commit to output target</a:t>
              </a:r>
              <a:endParaRPr lang="en-US" sz="1800" dirty="0">
                <a:solidFill>
                  <a:srgbClr val="009BD2"/>
                </a:solidFill>
              </a:endParaRPr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2732089" y="3589337"/>
            <a:ext cx="1283810" cy="1400175"/>
            <a:chOff x="2731910" y="3025419"/>
            <a:chExt cx="1283583" cy="1399822"/>
          </a:xfrm>
        </p:grpSpPr>
        <p:cxnSp>
          <p:nvCxnSpPr>
            <p:cNvPr id="14372" name="Straight Connector 32"/>
            <p:cNvCxnSpPr>
              <a:cxnSpLocks noChangeShapeType="1"/>
            </p:cNvCxnSpPr>
            <p:nvPr/>
          </p:nvCxnSpPr>
          <p:spPr bwMode="auto">
            <a:xfrm rot="16200000" flipH="1">
              <a:off x="2483555" y="3273774"/>
              <a:ext cx="1399822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3" name="TextBox 38"/>
            <p:cNvSpPr txBox="1">
              <a:spLocks noChangeArrowheads="1"/>
            </p:cNvSpPr>
            <p:nvPr/>
          </p:nvSpPr>
          <p:spPr bwMode="auto">
            <a:xfrm>
              <a:off x="3151307" y="3417749"/>
              <a:ext cx="864186" cy="36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9BD2"/>
                  </a:solidFill>
                </a:rPr>
                <a:t>Do not</a:t>
              </a:r>
              <a:endParaRPr lang="en-US" sz="1800" dirty="0">
                <a:solidFill>
                  <a:srgbClr val="009BD2"/>
                </a:solidFill>
              </a:endParaRPr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1371600" y="3600450"/>
            <a:ext cx="1371598" cy="1365250"/>
            <a:chOff x="1370670" y="3036708"/>
            <a:chExt cx="1372530" cy="1365956"/>
          </a:xfrm>
        </p:grpSpPr>
        <p:cxnSp>
          <p:nvCxnSpPr>
            <p:cNvPr id="14370" name="Straight Connector 30"/>
            <p:cNvCxnSpPr>
              <a:cxnSpLocks noChangeShapeType="1"/>
            </p:cNvCxnSpPr>
            <p:nvPr/>
          </p:nvCxnSpPr>
          <p:spPr bwMode="auto">
            <a:xfrm rot="5400000">
              <a:off x="1608667" y="3268130"/>
              <a:ext cx="1365956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1" name="TextBox 39"/>
            <p:cNvSpPr txBox="1">
              <a:spLocks noChangeArrowheads="1"/>
            </p:cNvSpPr>
            <p:nvPr/>
          </p:nvSpPr>
          <p:spPr bwMode="auto">
            <a:xfrm>
              <a:off x="1370670" y="3417749"/>
              <a:ext cx="980421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>
                  <a:solidFill>
                    <a:srgbClr val="009BD2"/>
                  </a:solidFill>
                </a:rPr>
                <a:t>C</a:t>
              </a:r>
              <a:r>
                <a:rPr lang="en-US" sz="1800" dirty="0" smtClean="0">
                  <a:solidFill>
                    <a:srgbClr val="009BD2"/>
                  </a:solidFill>
                </a:rPr>
                <a:t>ommit</a:t>
              </a:r>
              <a:endParaRPr lang="en-US" sz="1800" dirty="0">
                <a:solidFill>
                  <a:srgbClr val="009BD2"/>
                </a:solidFill>
              </a:endParaRPr>
            </a:p>
          </p:txBody>
        </p:sp>
      </p:grp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6383341" y="3594100"/>
            <a:ext cx="1238887" cy="1400175"/>
            <a:chOff x="6383866" y="3031066"/>
            <a:chExt cx="1237872" cy="1399822"/>
          </a:xfrm>
        </p:grpSpPr>
        <p:cxnSp>
          <p:nvCxnSpPr>
            <p:cNvPr id="14368" name="Straight Connector 34"/>
            <p:cNvCxnSpPr>
              <a:cxnSpLocks noChangeShapeType="1"/>
            </p:cNvCxnSpPr>
            <p:nvPr/>
          </p:nvCxnSpPr>
          <p:spPr bwMode="auto">
            <a:xfrm rot="16200000" flipH="1">
              <a:off x="6135511" y="3279421"/>
              <a:ext cx="1399822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9" name="TextBox 40"/>
            <p:cNvSpPr txBox="1">
              <a:spLocks noChangeArrowheads="1"/>
            </p:cNvSpPr>
            <p:nvPr/>
          </p:nvSpPr>
          <p:spPr bwMode="auto">
            <a:xfrm>
              <a:off x="6758107" y="3417749"/>
              <a:ext cx="863631" cy="36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9BD2"/>
                  </a:solidFill>
                </a:rPr>
                <a:t>Do not</a:t>
              </a:r>
              <a:endParaRPr lang="en-US" sz="1800" dirty="0">
                <a:solidFill>
                  <a:srgbClr val="009BD2"/>
                </a:solidFill>
              </a:endParaRPr>
            </a:p>
          </p:txBody>
        </p:sp>
      </p:grpSp>
      <p:grpSp>
        <p:nvGrpSpPr>
          <p:cNvPr id="16" name="Group 57"/>
          <p:cNvGrpSpPr>
            <a:grpSpLocks/>
          </p:cNvGrpSpPr>
          <p:nvPr/>
        </p:nvGrpSpPr>
        <p:grpSpPr bwMode="auto">
          <a:xfrm>
            <a:off x="5029200" y="3605212"/>
            <a:ext cx="1365248" cy="1366838"/>
            <a:chOff x="5028026" y="3042355"/>
            <a:chExt cx="1367130" cy="1365956"/>
          </a:xfrm>
        </p:grpSpPr>
        <p:cxnSp>
          <p:nvCxnSpPr>
            <p:cNvPr id="14366" name="Straight Connector 33"/>
            <p:cNvCxnSpPr>
              <a:cxnSpLocks noChangeShapeType="1"/>
            </p:cNvCxnSpPr>
            <p:nvPr/>
          </p:nvCxnSpPr>
          <p:spPr bwMode="auto">
            <a:xfrm rot="5400000">
              <a:off x="5260623" y="3273777"/>
              <a:ext cx="1365956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7" name="TextBox 41"/>
            <p:cNvSpPr txBox="1">
              <a:spLocks noChangeArrowheads="1"/>
            </p:cNvSpPr>
            <p:nvPr/>
          </p:nvSpPr>
          <p:spPr bwMode="auto">
            <a:xfrm>
              <a:off x="5028026" y="3417749"/>
              <a:ext cx="981105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9BD2"/>
                  </a:solidFill>
                </a:rPr>
                <a:t>Commit</a:t>
              </a:r>
              <a:endParaRPr lang="en-US" sz="1800" dirty="0">
                <a:solidFill>
                  <a:srgbClr val="009BD2"/>
                </a:solidFill>
              </a:endParaRPr>
            </a:p>
          </p:txBody>
        </p:sp>
      </p:grpSp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1557339" y="5089526"/>
            <a:ext cx="552449" cy="665747"/>
            <a:chOff x="1556637" y="4546636"/>
            <a:chExt cx="553244" cy="665800"/>
          </a:xfrm>
        </p:grpSpPr>
        <p:sp>
          <p:nvSpPr>
            <p:cNvPr id="14364" name="Double Bracket 42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4365" name="TextBox 43"/>
            <p:cNvSpPr txBox="1">
              <a:spLocks noChangeArrowheads="1"/>
            </p:cNvSpPr>
            <p:nvPr/>
          </p:nvSpPr>
          <p:spPr bwMode="auto">
            <a:xfrm>
              <a:off x="1559573" y="4546636"/>
              <a:ext cx="441781" cy="6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/>
                <a:t>9</a:t>
              </a:r>
              <a:r>
                <a:rPr lang="en-US" sz="1800" dirty="0" smtClean="0"/>
                <a:t>0</a:t>
              </a:r>
              <a:endParaRPr lang="en-US" sz="1800" dirty="0"/>
            </a:p>
            <a:p>
              <a:pPr algn="l" eaLnBrk="1" hangingPunct="1">
                <a:buFontTx/>
                <a:buNone/>
              </a:pPr>
              <a:r>
                <a:rPr lang="en-US" sz="1800" dirty="0" smtClean="0"/>
                <a:t>45</a:t>
              </a:r>
              <a:endParaRPr lang="en-US" sz="1800" dirty="0"/>
            </a:p>
          </p:txBody>
        </p:sp>
      </p:grpSp>
      <p:grpSp>
        <p:nvGrpSpPr>
          <p:cNvPr id="18" name="Group 45"/>
          <p:cNvGrpSpPr>
            <a:grpSpLocks/>
          </p:cNvGrpSpPr>
          <p:nvPr/>
        </p:nvGrpSpPr>
        <p:grpSpPr bwMode="auto">
          <a:xfrm>
            <a:off x="3357563" y="5089526"/>
            <a:ext cx="572327" cy="665747"/>
            <a:chOff x="1556637" y="4546636"/>
            <a:chExt cx="571564" cy="665800"/>
          </a:xfrm>
        </p:grpSpPr>
        <p:sp>
          <p:nvSpPr>
            <p:cNvPr id="14362" name="Double Bracket 46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4363" name="TextBox 47"/>
            <p:cNvSpPr txBox="1">
              <a:spLocks noChangeArrowheads="1"/>
            </p:cNvSpPr>
            <p:nvPr/>
          </p:nvSpPr>
          <p:spPr bwMode="auto">
            <a:xfrm>
              <a:off x="1559573" y="4546636"/>
              <a:ext cx="568628" cy="646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/>
                <a:t>5</a:t>
              </a:r>
              <a:r>
                <a:rPr lang="en-US" sz="1800" dirty="0" smtClean="0"/>
                <a:t>00</a:t>
              </a:r>
              <a:endParaRPr lang="en-US" sz="1800" dirty="0"/>
            </a:p>
            <a:p>
              <a:pPr algn="l" eaLnBrk="1" hangingPunct="1">
                <a:buFontTx/>
                <a:buNone/>
              </a:pPr>
              <a:r>
                <a:rPr lang="en-US" sz="1800" dirty="0"/>
                <a:t>4</a:t>
              </a:r>
              <a:r>
                <a:rPr lang="en-US" sz="1800" dirty="0" smtClean="0"/>
                <a:t>0</a:t>
              </a:r>
              <a:endParaRPr lang="en-US" sz="1800" dirty="0"/>
            </a:p>
          </p:txBody>
        </p:sp>
      </p:grpSp>
      <p:grpSp>
        <p:nvGrpSpPr>
          <p:cNvPr id="19" name="Group 49"/>
          <p:cNvGrpSpPr>
            <a:grpSpLocks/>
          </p:cNvGrpSpPr>
          <p:nvPr/>
        </p:nvGrpSpPr>
        <p:grpSpPr bwMode="auto">
          <a:xfrm>
            <a:off x="5203826" y="5089526"/>
            <a:ext cx="553984" cy="665747"/>
            <a:chOff x="1556637" y="4546636"/>
            <a:chExt cx="553244" cy="665800"/>
          </a:xfrm>
        </p:grpSpPr>
        <p:sp>
          <p:nvSpPr>
            <p:cNvPr id="14360" name="Double Bracket 50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4361" name="TextBox 51"/>
            <p:cNvSpPr txBox="1">
              <a:spLocks noChangeArrowheads="1"/>
            </p:cNvSpPr>
            <p:nvPr/>
          </p:nvSpPr>
          <p:spPr bwMode="auto">
            <a:xfrm>
              <a:off x="1559573" y="4546636"/>
              <a:ext cx="440557" cy="6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/>
                <a:t>80</a:t>
              </a:r>
              <a:endParaRPr lang="en-US" sz="1800" dirty="0"/>
            </a:p>
            <a:p>
              <a:pPr algn="l" eaLnBrk="1" hangingPunct="1">
                <a:buFontTx/>
                <a:buNone/>
              </a:pPr>
              <a:r>
                <a:rPr lang="en-US" sz="1800" dirty="0"/>
                <a:t>6</a:t>
              </a:r>
              <a:r>
                <a:rPr lang="en-US" sz="1800" dirty="0" smtClean="0"/>
                <a:t>0</a:t>
              </a:r>
              <a:endParaRPr lang="en-US" sz="1800" dirty="0"/>
            </a:p>
          </p:txBody>
        </p:sp>
      </p:grpSp>
      <p:grpSp>
        <p:nvGrpSpPr>
          <p:cNvPr id="20" name="Group 52"/>
          <p:cNvGrpSpPr>
            <a:grpSpLocks/>
          </p:cNvGrpSpPr>
          <p:nvPr/>
        </p:nvGrpSpPr>
        <p:grpSpPr bwMode="auto">
          <a:xfrm>
            <a:off x="6997700" y="5089526"/>
            <a:ext cx="572319" cy="665747"/>
            <a:chOff x="1556637" y="4546636"/>
            <a:chExt cx="573143" cy="665800"/>
          </a:xfrm>
        </p:grpSpPr>
        <p:sp>
          <p:nvSpPr>
            <p:cNvPr id="14358" name="Double Bracket 53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4359" name="TextBox 54"/>
            <p:cNvSpPr txBox="1">
              <a:spLocks noChangeArrowheads="1"/>
            </p:cNvSpPr>
            <p:nvPr/>
          </p:nvSpPr>
          <p:spPr bwMode="auto">
            <a:xfrm>
              <a:off x="1559573" y="4546636"/>
              <a:ext cx="570207" cy="646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/>
                <a:t>1</a:t>
              </a:r>
              <a:r>
                <a:rPr lang="en-US" sz="1800" dirty="0" smtClean="0"/>
                <a:t>00</a:t>
              </a:r>
              <a:endParaRPr lang="en-US" sz="1800" dirty="0"/>
            </a:p>
            <a:p>
              <a:pPr algn="l" eaLnBrk="1" hangingPunct="1">
                <a:buFontTx/>
                <a:buNone/>
              </a:pPr>
              <a:r>
                <a:rPr lang="en-US" sz="1800" dirty="0"/>
                <a:t>5</a:t>
              </a:r>
              <a:r>
                <a:rPr lang="en-US" sz="1800" dirty="0" smtClean="0"/>
                <a:t>0</a:t>
              </a:r>
              <a:endParaRPr lang="en-US" sz="18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29000" y="1459468"/>
            <a:ext cx="24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the target is small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464175" y="3588572"/>
            <a:ext cx="936625" cy="138347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44963" y="3657600"/>
            <a:ext cx="898237" cy="134092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4382" idx="0"/>
            <a:endCxn id="14378" idx="7"/>
          </p:cNvCxnSpPr>
          <p:nvPr/>
        </p:nvCxnSpPr>
        <p:spPr>
          <a:xfrm flipH="1">
            <a:off x="2769844" y="2279980"/>
            <a:ext cx="1773130" cy="128849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53875" y="6172200"/>
            <a:ext cx="4679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outcome is similar to a prisoners dilemma</a:t>
            </a:r>
            <a:endParaRPr lang="en-US" dirty="0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551280" y="-152400"/>
            <a:ext cx="8041440" cy="1442674"/>
          </a:xfrm>
        </p:spPr>
        <p:txBody>
          <a:bodyPr/>
          <a:lstStyle/>
          <a:p>
            <a:r>
              <a:rPr lang="en-US" dirty="0" smtClean="0"/>
              <a:t>Application 2: Wal-Mart </a:t>
            </a:r>
            <a:r>
              <a:rPr lang="en-US" dirty="0"/>
              <a:t>and CFL bulbs market</a:t>
            </a:r>
          </a:p>
        </p:txBody>
      </p:sp>
    </p:spTree>
    <p:extLst>
      <p:ext uri="{BB962C8B-B14F-4D97-AF65-F5344CB8AC3E}">
        <p14:creationId xmlns:p14="http://schemas.microsoft.com/office/powerpoint/2010/main" val="10049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A48C7C-2D33-4B24-82DE-ADCA422BB7CB}" type="slidenum">
              <a:rPr lang="en-US" sz="1400" smtClean="0"/>
              <a:pPr eaLnBrk="1" hangingPunct="1"/>
              <a:t>41</a:t>
            </a:fld>
            <a:endParaRPr lang="en-US" sz="1400" smtClean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357688" y="2428875"/>
            <a:ext cx="379412" cy="382587"/>
            <a:chOff x="7315479" y="3050809"/>
            <a:chExt cx="378965" cy="382092"/>
          </a:xfrm>
        </p:grpSpPr>
        <p:sp>
          <p:nvSpPr>
            <p:cNvPr id="14388" name="Oval 59"/>
            <p:cNvSpPr>
              <a:spLocks noChangeArrowheads="1"/>
            </p:cNvSpPr>
            <p:nvPr/>
          </p:nvSpPr>
          <p:spPr bwMode="auto">
            <a:xfrm>
              <a:off x="7315479" y="3050809"/>
              <a:ext cx="378965" cy="375025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7" name="TextBox 15"/>
            <p:cNvSpPr txBox="1">
              <a:spLocks noChangeArrowheads="1"/>
            </p:cNvSpPr>
            <p:nvPr/>
          </p:nvSpPr>
          <p:spPr bwMode="auto">
            <a:xfrm>
              <a:off x="7345605" y="3063493"/>
              <a:ext cx="313955" cy="369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chemeClr val="bg1">
                      <a:lumMod val="9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941638" y="3440112"/>
            <a:ext cx="377825" cy="374650"/>
            <a:chOff x="7919576" y="3203209"/>
            <a:chExt cx="378965" cy="375025"/>
          </a:xfrm>
        </p:grpSpPr>
        <p:sp>
          <p:nvSpPr>
            <p:cNvPr id="14386" name="Oval 59"/>
            <p:cNvSpPr>
              <a:spLocks noChangeArrowheads="1"/>
            </p:cNvSpPr>
            <p:nvPr/>
          </p:nvSpPr>
          <p:spPr bwMode="auto">
            <a:xfrm>
              <a:off x="7919576" y="3203209"/>
              <a:ext cx="378965" cy="375025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7960976" y="3204799"/>
              <a:ext cx="313681" cy="370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chemeClr val="bg1">
                      <a:lumMod val="9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819775" y="3440112"/>
            <a:ext cx="379413" cy="381000"/>
            <a:chOff x="7467879" y="3577787"/>
            <a:chExt cx="378965" cy="382092"/>
          </a:xfrm>
        </p:grpSpPr>
        <p:sp>
          <p:nvSpPr>
            <p:cNvPr id="14384" name="Oval 59"/>
            <p:cNvSpPr>
              <a:spLocks noChangeArrowheads="1"/>
            </p:cNvSpPr>
            <p:nvPr/>
          </p:nvSpPr>
          <p:spPr bwMode="auto">
            <a:xfrm>
              <a:off x="7467879" y="3577787"/>
              <a:ext cx="378965" cy="375025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7498006" y="3590523"/>
              <a:ext cx="313954" cy="369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1800" dirty="0">
                  <a:solidFill>
                    <a:schemeClr val="bg1">
                      <a:lumMod val="9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038600" y="1876425"/>
            <a:ext cx="1112228" cy="503237"/>
            <a:chOff x="4045447" y="1312369"/>
            <a:chExt cx="1114681" cy="504176"/>
          </a:xfrm>
        </p:grpSpPr>
        <p:sp>
          <p:nvSpPr>
            <p:cNvPr id="14382" name="Oval 59"/>
            <p:cNvSpPr>
              <a:spLocks noChangeArrowheads="1"/>
            </p:cNvSpPr>
            <p:nvPr/>
          </p:nvSpPr>
          <p:spPr bwMode="auto">
            <a:xfrm>
              <a:off x="4500976" y="1716677"/>
              <a:ext cx="99913" cy="99868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4383" name="TextBox 18"/>
            <p:cNvSpPr txBox="1">
              <a:spLocks noChangeArrowheads="1"/>
            </p:cNvSpPr>
            <p:nvPr/>
          </p:nvSpPr>
          <p:spPr bwMode="auto">
            <a:xfrm>
              <a:off x="4045447" y="1312369"/>
              <a:ext cx="1114681" cy="37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/>
                <a:t>Wal-Mart</a:t>
              </a:r>
              <a:endParaRPr lang="en-US" sz="1800" dirty="0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330955" y="3376611"/>
            <a:ext cx="1315754" cy="369332"/>
            <a:chOff x="6331300" y="2813792"/>
            <a:chExt cx="1314593" cy="368777"/>
          </a:xfrm>
        </p:grpSpPr>
        <p:sp>
          <p:nvSpPr>
            <p:cNvPr id="14380" name="Oval 59"/>
            <p:cNvSpPr>
              <a:spLocks noChangeArrowheads="1"/>
            </p:cNvSpPr>
            <p:nvPr/>
          </p:nvSpPr>
          <p:spPr bwMode="auto">
            <a:xfrm>
              <a:off x="6331300" y="2975501"/>
              <a:ext cx="99913" cy="99868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4381" name="TextBox 25"/>
            <p:cNvSpPr txBox="1">
              <a:spLocks noChangeArrowheads="1"/>
            </p:cNvSpPr>
            <p:nvPr/>
          </p:nvSpPr>
          <p:spPr bwMode="auto">
            <a:xfrm>
              <a:off x="6436373" y="2813792"/>
              <a:ext cx="1209520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/>
                <a:t>Small firm</a:t>
              </a:r>
              <a:endParaRPr lang="en-US" sz="1800" dirty="0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554163" y="3376611"/>
            <a:ext cx="1230312" cy="369332"/>
            <a:chOff x="1553929" y="2813792"/>
            <a:chExt cx="1230352" cy="368777"/>
          </a:xfrm>
        </p:grpSpPr>
        <p:sp>
          <p:nvSpPr>
            <p:cNvPr id="14378" name="Oval 59"/>
            <p:cNvSpPr>
              <a:spLocks noChangeArrowheads="1"/>
            </p:cNvSpPr>
            <p:nvPr/>
          </p:nvSpPr>
          <p:spPr bwMode="auto">
            <a:xfrm>
              <a:off x="2684368" y="2990741"/>
              <a:ext cx="99913" cy="99868"/>
            </a:xfrm>
            <a:prstGeom prst="ellipse">
              <a:avLst/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z="1800"/>
            </a:p>
          </p:txBody>
        </p:sp>
        <p:sp>
          <p:nvSpPr>
            <p:cNvPr id="14379" name="TextBox 26"/>
            <p:cNvSpPr txBox="1">
              <a:spLocks noChangeArrowheads="1"/>
            </p:cNvSpPr>
            <p:nvPr/>
          </p:nvSpPr>
          <p:spPr bwMode="auto">
            <a:xfrm>
              <a:off x="1553929" y="2813792"/>
              <a:ext cx="1210627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/>
                <a:t>Small firm</a:t>
              </a:r>
              <a:endParaRPr lang="en-US" sz="1800" dirty="0"/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4538663" y="2314575"/>
            <a:ext cx="2692271" cy="1289050"/>
            <a:chOff x="4538949" y="1751682"/>
            <a:chExt cx="2691993" cy="1288973"/>
          </a:xfrm>
        </p:grpSpPr>
        <p:cxnSp>
          <p:nvCxnSpPr>
            <p:cNvPr id="14376" name="Straight Connector 22"/>
            <p:cNvCxnSpPr>
              <a:cxnSpLocks noChangeShapeType="1"/>
            </p:cNvCxnSpPr>
            <p:nvPr/>
          </p:nvCxnSpPr>
          <p:spPr bwMode="auto">
            <a:xfrm>
              <a:off x="4538949" y="1751682"/>
              <a:ext cx="1850834" cy="1288973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7" name="TextBox 27"/>
            <p:cNvSpPr txBox="1">
              <a:spLocks noChangeArrowheads="1"/>
            </p:cNvSpPr>
            <p:nvPr/>
          </p:nvSpPr>
          <p:spPr bwMode="auto">
            <a:xfrm>
              <a:off x="5558861" y="2215482"/>
              <a:ext cx="1672081" cy="36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9BD2"/>
                  </a:solidFill>
                </a:rPr>
                <a:t>Do not commit</a:t>
              </a:r>
              <a:endParaRPr lang="en-US" sz="1800" dirty="0">
                <a:solidFill>
                  <a:srgbClr val="009BD2"/>
                </a:solidFill>
              </a:endParaRP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990600" y="2314575"/>
            <a:ext cx="3559175" cy="1300162"/>
            <a:chOff x="990791" y="1751682"/>
            <a:chExt cx="3559177" cy="1299990"/>
          </a:xfrm>
        </p:grpSpPr>
        <p:cxnSp>
          <p:nvCxnSpPr>
            <p:cNvPr id="14374" name="Straight Connector 20"/>
            <p:cNvCxnSpPr>
              <a:cxnSpLocks noChangeShapeType="1"/>
            </p:cNvCxnSpPr>
            <p:nvPr/>
          </p:nvCxnSpPr>
          <p:spPr bwMode="auto">
            <a:xfrm rot="10800000" flipV="1">
              <a:off x="2721166" y="1751682"/>
              <a:ext cx="1828802" cy="1299990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5" name="TextBox 28"/>
            <p:cNvSpPr txBox="1">
              <a:spLocks noChangeArrowheads="1"/>
            </p:cNvSpPr>
            <p:nvPr/>
          </p:nvSpPr>
          <p:spPr bwMode="auto">
            <a:xfrm>
              <a:off x="990791" y="2215482"/>
              <a:ext cx="2595584" cy="369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9BD2"/>
                  </a:solidFill>
                </a:rPr>
                <a:t>Commit to output target</a:t>
              </a:r>
              <a:endParaRPr lang="en-US" sz="1800" dirty="0">
                <a:solidFill>
                  <a:srgbClr val="009BD2"/>
                </a:solidFill>
              </a:endParaRPr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2732089" y="3589337"/>
            <a:ext cx="1283810" cy="1400175"/>
            <a:chOff x="2731910" y="3025419"/>
            <a:chExt cx="1283583" cy="1399822"/>
          </a:xfrm>
        </p:grpSpPr>
        <p:cxnSp>
          <p:nvCxnSpPr>
            <p:cNvPr id="14372" name="Straight Connector 32"/>
            <p:cNvCxnSpPr>
              <a:cxnSpLocks noChangeShapeType="1"/>
            </p:cNvCxnSpPr>
            <p:nvPr/>
          </p:nvCxnSpPr>
          <p:spPr bwMode="auto">
            <a:xfrm rot="16200000" flipH="1">
              <a:off x="2483555" y="3273774"/>
              <a:ext cx="1399822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3" name="TextBox 38"/>
            <p:cNvSpPr txBox="1">
              <a:spLocks noChangeArrowheads="1"/>
            </p:cNvSpPr>
            <p:nvPr/>
          </p:nvSpPr>
          <p:spPr bwMode="auto">
            <a:xfrm>
              <a:off x="3151307" y="3417749"/>
              <a:ext cx="864186" cy="36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9BD2"/>
                  </a:solidFill>
                </a:rPr>
                <a:t>Do not</a:t>
              </a:r>
              <a:endParaRPr lang="en-US" sz="1800" dirty="0">
                <a:solidFill>
                  <a:srgbClr val="009BD2"/>
                </a:solidFill>
              </a:endParaRPr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1371600" y="3600450"/>
            <a:ext cx="1371598" cy="1365250"/>
            <a:chOff x="1370670" y="3036708"/>
            <a:chExt cx="1372530" cy="1365956"/>
          </a:xfrm>
        </p:grpSpPr>
        <p:cxnSp>
          <p:nvCxnSpPr>
            <p:cNvPr id="14370" name="Straight Connector 30"/>
            <p:cNvCxnSpPr>
              <a:cxnSpLocks noChangeShapeType="1"/>
            </p:cNvCxnSpPr>
            <p:nvPr/>
          </p:nvCxnSpPr>
          <p:spPr bwMode="auto">
            <a:xfrm rot="5400000">
              <a:off x="1608667" y="3268130"/>
              <a:ext cx="1365956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1" name="TextBox 39"/>
            <p:cNvSpPr txBox="1">
              <a:spLocks noChangeArrowheads="1"/>
            </p:cNvSpPr>
            <p:nvPr/>
          </p:nvSpPr>
          <p:spPr bwMode="auto">
            <a:xfrm>
              <a:off x="1370670" y="3417749"/>
              <a:ext cx="980421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>
                  <a:solidFill>
                    <a:srgbClr val="009BD2"/>
                  </a:solidFill>
                </a:rPr>
                <a:t>C</a:t>
              </a:r>
              <a:r>
                <a:rPr lang="en-US" sz="1800" dirty="0" smtClean="0">
                  <a:solidFill>
                    <a:srgbClr val="009BD2"/>
                  </a:solidFill>
                </a:rPr>
                <a:t>ommit</a:t>
              </a:r>
              <a:endParaRPr lang="en-US" sz="1800" dirty="0">
                <a:solidFill>
                  <a:srgbClr val="009BD2"/>
                </a:solidFill>
              </a:endParaRPr>
            </a:p>
          </p:txBody>
        </p:sp>
      </p:grp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6383341" y="3594100"/>
            <a:ext cx="1238887" cy="1400175"/>
            <a:chOff x="6383866" y="3031066"/>
            <a:chExt cx="1237872" cy="1399822"/>
          </a:xfrm>
        </p:grpSpPr>
        <p:cxnSp>
          <p:nvCxnSpPr>
            <p:cNvPr id="14368" name="Straight Connector 34"/>
            <p:cNvCxnSpPr>
              <a:cxnSpLocks noChangeShapeType="1"/>
            </p:cNvCxnSpPr>
            <p:nvPr/>
          </p:nvCxnSpPr>
          <p:spPr bwMode="auto">
            <a:xfrm rot="16200000" flipH="1">
              <a:off x="6135511" y="3279421"/>
              <a:ext cx="1399822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9" name="TextBox 40"/>
            <p:cNvSpPr txBox="1">
              <a:spLocks noChangeArrowheads="1"/>
            </p:cNvSpPr>
            <p:nvPr/>
          </p:nvSpPr>
          <p:spPr bwMode="auto">
            <a:xfrm>
              <a:off x="6758107" y="3417749"/>
              <a:ext cx="863631" cy="36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9BD2"/>
                  </a:solidFill>
                </a:rPr>
                <a:t>Do not</a:t>
              </a:r>
              <a:endParaRPr lang="en-US" sz="1800" dirty="0">
                <a:solidFill>
                  <a:srgbClr val="009BD2"/>
                </a:solidFill>
              </a:endParaRPr>
            </a:p>
          </p:txBody>
        </p:sp>
      </p:grpSp>
      <p:grpSp>
        <p:nvGrpSpPr>
          <p:cNvPr id="16" name="Group 57"/>
          <p:cNvGrpSpPr>
            <a:grpSpLocks/>
          </p:cNvGrpSpPr>
          <p:nvPr/>
        </p:nvGrpSpPr>
        <p:grpSpPr bwMode="auto">
          <a:xfrm>
            <a:off x="5029200" y="3605212"/>
            <a:ext cx="1365248" cy="1366838"/>
            <a:chOff x="5028026" y="3042355"/>
            <a:chExt cx="1367130" cy="1365956"/>
          </a:xfrm>
        </p:grpSpPr>
        <p:cxnSp>
          <p:nvCxnSpPr>
            <p:cNvPr id="14366" name="Straight Connector 33"/>
            <p:cNvCxnSpPr>
              <a:cxnSpLocks noChangeShapeType="1"/>
            </p:cNvCxnSpPr>
            <p:nvPr/>
          </p:nvCxnSpPr>
          <p:spPr bwMode="auto">
            <a:xfrm rot="5400000">
              <a:off x="5260623" y="3273777"/>
              <a:ext cx="1365956" cy="903111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7" name="TextBox 41"/>
            <p:cNvSpPr txBox="1">
              <a:spLocks noChangeArrowheads="1"/>
            </p:cNvSpPr>
            <p:nvPr/>
          </p:nvSpPr>
          <p:spPr bwMode="auto">
            <a:xfrm>
              <a:off x="5028026" y="3417749"/>
              <a:ext cx="981105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9BD2"/>
                  </a:solidFill>
                </a:rPr>
                <a:t>Commit</a:t>
              </a:r>
              <a:endParaRPr lang="en-US" sz="1800" dirty="0">
                <a:solidFill>
                  <a:srgbClr val="009BD2"/>
                </a:solidFill>
              </a:endParaRPr>
            </a:p>
          </p:txBody>
        </p:sp>
      </p:grpSp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1557339" y="5089526"/>
            <a:ext cx="552449" cy="665747"/>
            <a:chOff x="1556637" y="4546636"/>
            <a:chExt cx="553244" cy="665800"/>
          </a:xfrm>
        </p:grpSpPr>
        <p:sp>
          <p:nvSpPr>
            <p:cNvPr id="14364" name="Double Bracket 42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4365" name="TextBox 43"/>
            <p:cNvSpPr txBox="1">
              <a:spLocks noChangeArrowheads="1"/>
            </p:cNvSpPr>
            <p:nvPr/>
          </p:nvSpPr>
          <p:spPr bwMode="auto">
            <a:xfrm>
              <a:off x="1559572" y="4546636"/>
              <a:ext cx="441781" cy="6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/>
                <a:t>80</a:t>
              </a:r>
              <a:endParaRPr lang="en-US" sz="1800" dirty="0"/>
            </a:p>
            <a:p>
              <a:pPr algn="l" eaLnBrk="1" hangingPunct="1">
                <a:buFontTx/>
                <a:buNone/>
              </a:pPr>
              <a:r>
                <a:rPr lang="en-US" sz="1800" dirty="0" smtClean="0"/>
                <a:t>30</a:t>
              </a:r>
              <a:endParaRPr lang="en-US" sz="1800" dirty="0"/>
            </a:p>
          </p:txBody>
        </p:sp>
      </p:grpSp>
      <p:grpSp>
        <p:nvGrpSpPr>
          <p:cNvPr id="18" name="Group 45"/>
          <p:cNvGrpSpPr>
            <a:grpSpLocks/>
          </p:cNvGrpSpPr>
          <p:nvPr/>
        </p:nvGrpSpPr>
        <p:grpSpPr bwMode="auto">
          <a:xfrm>
            <a:off x="3357563" y="5089526"/>
            <a:ext cx="572325" cy="665747"/>
            <a:chOff x="1556637" y="4546636"/>
            <a:chExt cx="571562" cy="665800"/>
          </a:xfrm>
        </p:grpSpPr>
        <p:sp>
          <p:nvSpPr>
            <p:cNvPr id="14362" name="Double Bracket 46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4363" name="TextBox 47"/>
            <p:cNvSpPr txBox="1">
              <a:spLocks noChangeArrowheads="1"/>
            </p:cNvSpPr>
            <p:nvPr/>
          </p:nvSpPr>
          <p:spPr bwMode="auto">
            <a:xfrm>
              <a:off x="1559572" y="4546636"/>
              <a:ext cx="568627" cy="6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/>
                <a:t>5</a:t>
              </a:r>
              <a:r>
                <a:rPr lang="en-US" sz="1800" dirty="0" smtClean="0"/>
                <a:t>00</a:t>
              </a:r>
              <a:endParaRPr lang="en-US" sz="1800" dirty="0"/>
            </a:p>
            <a:p>
              <a:pPr algn="l" eaLnBrk="1" hangingPunct="1">
                <a:buFontTx/>
                <a:buNone/>
              </a:pPr>
              <a:r>
                <a:rPr lang="en-US" sz="1800" dirty="0" smtClean="0"/>
                <a:t>35</a:t>
              </a:r>
              <a:endParaRPr lang="en-US" sz="1800" dirty="0"/>
            </a:p>
          </p:txBody>
        </p:sp>
      </p:grpSp>
      <p:grpSp>
        <p:nvGrpSpPr>
          <p:cNvPr id="19" name="Group 49"/>
          <p:cNvGrpSpPr>
            <a:grpSpLocks/>
          </p:cNvGrpSpPr>
          <p:nvPr/>
        </p:nvGrpSpPr>
        <p:grpSpPr bwMode="auto">
          <a:xfrm>
            <a:off x="5203827" y="5089526"/>
            <a:ext cx="572327" cy="665747"/>
            <a:chOff x="1556637" y="4546636"/>
            <a:chExt cx="571562" cy="665800"/>
          </a:xfrm>
        </p:grpSpPr>
        <p:sp>
          <p:nvSpPr>
            <p:cNvPr id="14360" name="Double Bracket 50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4361" name="TextBox 51"/>
            <p:cNvSpPr txBox="1">
              <a:spLocks noChangeArrowheads="1"/>
            </p:cNvSpPr>
            <p:nvPr/>
          </p:nvSpPr>
          <p:spPr bwMode="auto">
            <a:xfrm>
              <a:off x="1559573" y="4546636"/>
              <a:ext cx="568626" cy="64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/>
                <a:t>90</a:t>
              </a:r>
              <a:endParaRPr lang="en-US" sz="1800" dirty="0"/>
            </a:p>
            <a:p>
              <a:pPr algn="l" eaLnBrk="1" hangingPunct="1">
                <a:buFontTx/>
                <a:buNone/>
              </a:pPr>
              <a:r>
                <a:rPr lang="en-US" sz="1800" dirty="0" smtClean="0"/>
                <a:t>100</a:t>
              </a:r>
              <a:endParaRPr lang="en-US" sz="1800" dirty="0"/>
            </a:p>
          </p:txBody>
        </p:sp>
      </p:grpSp>
      <p:grpSp>
        <p:nvGrpSpPr>
          <p:cNvPr id="20" name="Group 52"/>
          <p:cNvGrpSpPr>
            <a:grpSpLocks/>
          </p:cNvGrpSpPr>
          <p:nvPr/>
        </p:nvGrpSpPr>
        <p:grpSpPr bwMode="auto">
          <a:xfrm>
            <a:off x="6997700" y="5089526"/>
            <a:ext cx="572317" cy="665747"/>
            <a:chOff x="1556637" y="4546636"/>
            <a:chExt cx="573141" cy="665800"/>
          </a:xfrm>
        </p:grpSpPr>
        <p:sp>
          <p:nvSpPr>
            <p:cNvPr id="14358" name="Double Bracket 53"/>
            <p:cNvSpPr>
              <a:spLocks noChangeArrowheads="1"/>
            </p:cNvSpPr>
            <p:nvPr/>
          </p:nvSpPr>
          <p:spPr bwMode="auto">
            <a:xfrm>
              <a:off x="1556637" y="4618253"/>
              <a:ext cx="553244" cy="594183"/>
            </a:xfrm>
            <a:prstGeom prst="bracketPair">
              <a:avLst>
                <a:gd name="adj" fmla="val 16796"/>
              </a:avLst>
            </a:prstGeom>
            <a:noFill/>
            <a:ln w="19050" algn="ctr">
              <a:solidFill>
                <a:srgbClr val="00747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en-US"/>
            </a:p>
          </p:txBody>
        </p:sp>
        <p:sp>
          <p:nvSpPr>
            <p:cNvPr id="14359" name="TextBox 54"/>
            <p:cNvSpPr txBox="1">
              <a:spLocks noChangeArrowheads="1"/>
            </p:cNvSpPr>
            <p:nvPr/>
          </p:nvSpPr>
          <p:spPr bwMode="auto">
            <a:xfrm>
              <a:off x="1559572" y="4546636"/>
              <a:ext cx="570206" cy="646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/>
                <a:t>100</a:t>
              </a:r>
              <a:endParaRPr lang="en-US" sz="1800" dirty="0"/>
            </a:p>
            <a:p>
              <a:pPr algn="l" eaLnBrk="1" hangingPunct="1">
                <a:buFontTx/>
                <a:buNone/>
              </a:pPr>
              <a:r>
                <a:rPr lang="en-US" sz="1800" dirty="0"/>
                <a:t>5</a:t>
              </a:r>
              <a:r>
                <a:rPr lang="en-US" sz="1800" dirty="0" smtClean="0"/>
                <a:t>0</a:t>
              </a:r>
              <a:endParaRPr lang="en-US" sz="18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29000" y="1459468"/>
            <a:ext cx="244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the target is large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5464175" y="3588572"/>
            <a:ext cx="936625" cy="138347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743201" y="3657600"/>
            <a:ext cx="891353" cy="13081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14379" idx="3"/>
          </p:cNvCxnSpPr>
          <p:nvPr/>
        </p:nvCxnSpPr>
        <p:spPr>
          <a:xfrm flipH="1">
            <a:off x="2764751" y="2279980"/>
            <a:ext cx="1778223" cy="12812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846047" y="6172200"/>
            <a:ext cx="577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the target is large enough, we have a game of chicken</a:t>
            </a:r>
            <a:endParaRPr lang="en-US" dirty="0"/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551280" y="-76200"/>
            <a:ext cx="8041440" cy="1442674"/>
          </a:xfrm>
        </p:spPr>
        <p:txBody>
          <a:bodyPr/>
          <a:lstStyle/>
          <a:p>
            <a:r>
              <a:rPr lang="en-US" dirty="0" smtClean="0"/>
              <a:t>Application 2: Wal-Mart </a:t>
            </a:r>
            <a:r>
              <a:rPr lang="en-US" dirty="0"/>
              <a:t>and CFL bulbs market</a:t>
            </a:r>
          </a:p>
        </p:txBody>
      </p:sp>
    </p:spTree>
    <p:extLst>
      <p:ext uri="{BB962C8B-B14F-4D97-AF65-F5344CB8AC3E}">
        <p14:creationId xmlns:p14="http://schemas.microsoft.com/office/powerpoint/2010/main" val="8835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Games can be represented in </a:t>
            </a:r>
          </a:p>
          <a:p>
            <a:pPr lvl="1"/>
            <a:r>
              <a:rPr lang="en-US" dirty="0" smtClean="0"/>
              <a:t>Bi matrix/ normal form</a:t>
            </a:r>
          </a:p>
          <a:p>
            <a:pPr lvl="1"/>
            <a:r>
              <a:rPr lang="en-US" dirty="0" smtClean="0"/>
              <a:t>Game tree/ extensive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8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2825750" y="1454150"/>
            <a:ext cx="6069013" cy="457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ffectLst/>
              </a:rPr>
              <a:t>A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Nash equilibrium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800" dirty="0" smtClean="0">
                <a:effectLst/>
              </a:rPr>
              <a:t>is a situation in which economic actors interacting with one another each choose their best strategy given the strategies that all the others have chosen.</a:t>
            </a:r>
          </a:p>
          <a:p>
            <a:pPr eaLnBrk="1" hangingPunct="1"/>
            <a:r>
              <a:rPr lang="en-US" sz="2800" dirty="0" smtClean="0">
                <a:effectLst/>
              </a:rPr>
              <a:t>Each agent is satisfied with (</a:t>
            </a:r>
            <a:r>
              <a:rPr lang="en-US" sz="2800" i="1" dirty="0" smtClean="0">
                <a:effectLst/>
              </a:rPr>
              <a:t>i.e., </a:t>
            </a:r>
            <a:r>
              <a:rPr lang="en-US" sz="2800" dirty="0" smtClean="0">
                <a:effectLst/>
              </a:rPr>
              <a:t>does not want to change) his strategy (or action) given the strategies of all other agents.</a:t>
            </a:r>
          </a:p>
        </p:txBody>
      </p:sp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400" dirty="0">
                <a:solidFill>
                  <a:schemeClr val="tx1"/>
                </a:solidFill>
                <a:latin typeface="Bookman Old Style" pitchFamily="18" charset="0"/>
              </a:rPr>
              <a:t>The Nash Equilibrium</a:t>
            </a:r>
          </a:p>
        </p:txBody>
      </p:sp>
      <p:pic>
        <p:nvPicPr>
          <p:cNvPr id="66564" name="Picture 9" descr="http://www.cs.princeton.edu/~jhalderm/pics/daily/johnn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8" y="1620838"/>
            <a:ext cx="2506662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Box 8"/>
          <p:cNvSpPr txBox="1">
            <a:spLocks noChangeArrowheads="1"/>
          </p:cNvSpPr>
          <p:nvPr/>
        </p:nvSpPr>
        <p:spPr bwMode="auto">
          <a:xfrm>
            <a:off x="679450" y="5735638"/>
            <a:ext cx="1899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none" dirty="0"/>
              <a:t>John Forbes Nash, Jr.</a:t>
            </a:r>
            <a:r>
              <a:rPr lang="en-US" sz="1400" u="none" dirty="0"/>
              <a:t> </a:t>
            </a:r>
          </a:p>
          <a:p>
            <a:r>
              <a:rPr lang="en-US" sz="1400" u="none" dirty="0"/>
              <a:t>June 13, 1928 </a:t>
            </a:r>
            <a:r>
              <a:rPr lang="en-US" sz="1400" u="none" dirty="0" smtClean="0"/>
              <a:t>- 2015</a:t>
            </a:r>
            <a:endParaRPr lang="en-US" sz="1400" u="none" dirty="0"/>
          </a:p>
        </p:txBody>
      </p:sp>
    </p:spTree>
    <p:extLst>
      <p:ext uri="{BB962C8B-B14F-4D97-AF65-F5344CB8AC3E}">
        <p14:creationId xmlns:p14="http://schemas.microsoft.com/office/powerpoint/2010/main" val="286304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Simultaneous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Players choose at the same time and therefore do not know the choices of the other.</a:t>
            </a:r>
          </a:p>
          <a:p>
            <a:r>
              <a:rPr lang="en-US" dirty="0" smtClean="0"/>
              <a:t>Therefore, called imperfect information games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Rock – paper – scissors</a:t>
            </a:r>
          </a:p>
          <a:p>
            <a:pPr lvl="1"/>
            <a:r>
              <a:rPr lang="en-US" dirty="0" err="1" smtClean="0"/>
              <a:t>Cournot</a:t>
            </a:r>
            <a:r>
              <a:rPr lang="en-US" dirty="0" smtClean="0"/>
              <a:t> competition</a:t>
            </a:r>
          </a:p>
        </p:txBody>
      </p:sp>
    </p:spTree>
    <p:extLst>
      <p:ext uri="{BB962C8B-B14F-4D97-AF65-F5344CB8AC3E}">
        <p14:creationId xmlns:p14="http://schemas.microsoft.com/office/powerpoint/2010/main" val="96335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238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00"/>
                </a:solidFill>
              </a:rPr>
              <a:t>Example: Coordination game</a:t>
            </a:r>
          </a:p>
        </p:txBody>
      </p:sp>
      <p:pic>
        <p:nvPicPr>
          <p:cNvPr id="69635" name="Picture 3" descr="man68624_160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064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59300" y="1803400"/>
            <a:ext cx="1328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u="none">
                <a:solidFill>
                  <a:srgbClr val="000000"/>
                </a:solidFill>
              </a:rPr>
              <a:t>Ann’ s Decision</a:t>
            </a:r>
            <a:endParaRPr lang="en-US" sz="1400" u="none">
              <a:latin typeface="Times New Roman" pitchFamily="18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692275" y="3390900"/>
            <a:ext cx="509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latin typeface="Times New Roman" pitchFamily="18" charset="0"/>
              </a:rPr>
              <a:t>Ballet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19388" y="2622550"/>
            <a:ext cx="1803400" cy="1417638"/>
            <a:chOff x="1632" y="1662"/>
            <a:chExt cx="1136" cy="893"/>
          </a:xfrm>
        </p:grpSpPr>
        <p:sp>
          <p:nvSpPr>
            <p:cNvPr id="69657" name="Rectangle 8"/>
            <p:cNvSpPr>
              <a:spLocks noChangeArrowheads="1"/>
            </p:cNvSpPr>
            <p:nvPr/>
          </p:nvSpPr>
          <p:spPr bwMode="auto">
            <a:xfrm>
              <a:off x="2120" y="1662"/>
              <a:ext cx="6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Ann gets  8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69658" name="Rectangle 9"/>
            <p:cNvSpPr>
              <a:spLocks noChangeArrowheads="1"/>
            </p:cNvSpPr>
            <p:nvPr/>
          </p:nvSpPr>
          <p:spPr bwMode="auto">
            <a:xfrm>
              <a:off x="1632" y="2401"/>
              <a:ext cx="6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Jane gets 8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508625" y="2638425"/>
            <a:ext cx="1701800" cy="1417638"/>
            <a:chOff x="3470" y="1662"/>
            <a:chExt cx="1072" cy="893"/>
          </a:xfrm>
        </p:grpSpPr>
        <p:sp>
          <p:nvSpPr>
            <p:cNvPr id="69655" name="Rectangle 11"/>
            <p:cNvSpPr>
              <a:spLocks noChangeArrowheads="1"/>
            </p:cNvSpPr>
            <p:nvPr/>
          </p:nvSpPr>
          <p:spPr bwMode="auto">
            <a:xfrm>
              <a:off x="3930" y="1662"/>
              <a:ext cx="6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Ann gets 0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69656" name="Rectangle 12"/>
            <p:cNvSpPr>
              <a:spLocks noChangeArrowheads="1"/>
            </p:cNvSpPr>
            <p:nvPr/>
          </p:nvSpPr>
          <p:spPr bwMode="auto">
            <a:xfrm>
              <a:off x="3470" y="2401"/>
              <a:ext cx="6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Jane gets 0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590800" y="4241800"/>
            <a:ext cx="2041525" cy="1417638"/>
            <a:chOff x="1632" y="2672"/>
            <a:chExt cx="1286" cy="893"/>
          </a:xfrm>
        </p:grpSpPr>
        <p:sp>
          <p:nvSpPr>
            <p:cNvPr id="69653" name="Rectangle 14"/>
            <p:cNvSpPr>
              <a:spLocks noChangeArrowheads="1"/>
            </p:cNvSpPr>
            <p:nvPr/>
          </p:nvSpPr>
          <p:spPr bwMode="auto">
            <a:xfrm>
              <a:off x="2288" y="2672"/>
              <a:ext cx="63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u="none">
                  <a:solidFill>
                    <a:srgbClr val="000000"/>
                  </a:solidFill>
                  <a:latin typeface="Times New Roman" pitchFamily="18" charset="0"/>
                </a:rPr>
                <a:t>Ann gets 0</a:t>
              </a:r>
            </a:p>
          </p:txBody>
        </p:sp>
        <p:sp>
          <p:nvSpPr>
            <p:cNvPr id="69654" name="Rectangle 15"/>
            <p:cNvSpPr>
              <a:spLocks noChangeArrowheads="1"/>
            </p:cNvSpPr>
            <p:nvPr/>
          </p:nvSpPr>
          <p:spPr bwMode="auto">
            <a:xfrm>
              <a:off x="1632" y="3411"/>
              <a:ext cx="6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>
                  <a:solidFill>
                    <a:srgbClr val="000000"/>
                  </a:solidFill>
                </a:rPr>
                <a:t>Jane gets 0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508625" y="4241800"/>
            <a:ext cx="2085975" cy="1417638"/>
            <a:chOff x="3470" y="2672"/>
            <a:chExt cx="1314" cy="893"/>
          </a:xfrm>
        </p:grpSpPr>
        <p:sp>
          <p:nvSpPr>
            <p:cNvPr id="69649" name="Rectangle 17"/>
            <p:cNvSpPr>
              <a:spLocks noChangeArrowheads="1"/>
            </p:cNvSpPr>
            <p:nvPr/>
          </p:nvSpPr>
          <p:spPr bwMode="auto">
            <a:xfrm>
              <a:off x="4513" y="2672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2400" u="none">
                <a:latin typeface="Times New Roman" pitchFamily="18" charset="0"/>
              </a:endParaRPr>
            </a:p>
          </p:txBody>
        </p:sp>
        <p:grpSp>
          <p:nvGrpSpPr>
            <p:cNvPr id="69650" name="Group 18"/>
            <p:cNvGrpSpPr>
              <a:grpSpLocks/>
            </p:cNvGrpSpPr>
            <p:nvPr/>
          </p:nvGrpSpPr>
          <p:grpSpPr bwMode="auto">
            <a:xfrm>
              <a:off x="3470" y="2672"/>
              <a:ext cx="1314" cy="893"/>
              <a:chOff x="3470" y="2672"/>
              <a:chExt cx="1314" cy="893"/>
            </a:xfrm>
          </p:grpSpPr>
          <p:sp>
            <p:nvSpPr>
              <p:cNvPr id="69651" name="Rectangle 19"/>
              <p:cNvSpPr>
                <a:spLocks noChangeArrowheads="1"/>
              </p:cNvSpPr>
              <p:nvPr/>
            </p:nvSpPr>
            <p:spPr bwMode="auto">
              <a:xfrm>
                <a:off x="4065" y="2672"/>
                <a:ext cx="71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u="none">
                    <a:solidFill>
                      <a:srgbClr val="000000"/>
                    </a:solidFill>
                  </a:rPr>
                  <a:t>Ann gets 10 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  <p:sp>
            <p:nvSpPr>
              <p:cNvPr id="69652" name="Rectangle 20"/>
              <p:cNvSpPr>
                <a:spLocks noChangeArrowheads="1"/>
              </p:cNvSpPr>
              <p:nvPr/>
            </p:nvSpPr>
            <p:spPr bwMode="auto">
              <a:xfrm>
                <a:off x="3470" y="3411"/>
                <a:ext cx="73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600" u="none">
                    <a:solidFill>
                      <a:srgbClr val="000000"/>
                    </a:solidFill>
                  </a:rPr>
                  <a:t>Jane gets 10</a:t>
                </a:r>
                <a:endParaRPr lang="en-US" sz="2400" u="none">
                  <a:latin typeface="Times New Roman" pitchFamily="18" charset="0"/>
                </a:endParaRPr>
              </a:p>
            </p:txBody>
          </p:sp>
        </p:grpSp>
      </p:grpSp>
      <p:sp>
        <p:nvSpPr>
          <p:cNvPr id="69642" name="Rectangle 22"/>
          <p:cNvSpPr>
            <a:spLocks noChangeArrowheads="1"/>
          </p:cNvSpPr>
          <p:nvPr/>
        </p:nvSpPr>
        <p:spPr bwMode="auto">
          <a:xfrm>
            <a:off x="1606550" y="4848225"/>
            <a:ext cx="587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Opera</a:t>
            </a:r>
            <a:endParaRPr lang="en-US" sz="1600" u="none">
              <a:latin typeface="Times New Roman" pitchFamily="18" charset="0"/>
            </a:endParaRPr>
          </a:p>
        </p:txBody>
      </p:sp>
      <p:sp>
        <p:nvSpPr>
          <p:cNvPr id="69643" name="Rectangle 24"/>
          <p:cNvSpPr>
            <a:spLocks noChangeArrowheads="1"/>
          </p:cNvSpPr>
          <p:nvPr/>
        </p:nvSpPr>
        <p:spPr bwMode="auto">
          <a:xfrm>
            <a:off x="485775" y="3910013"/>
            <a:ext cx="631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Jane’s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69644" name="Rectangle 25"/>
          <p:cNvSpPr>
            <a:spLocks noChangeArrowheads="1"/>
          </p:cNvSpPr>
          <p:nvPr/>
        </p:nvSpPr>
        <p:spPr bwMode="auto">
          <a:xfrm>
            <a:off x="485775" y="4170363"/>
            <a:ext cx="9842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Decision</a:t>
            </a:r>
            <a:endParaRPr lang="en-US" sz="2400" u="none">
              <a:latin typeface="Times New Roman" pitchFamily="18" charset="0"/>
            </a:endParaRPr>
          </a:p>
        </p:txBody>
      </p:sp>
      <p:sp>
        <p:nvSpPr>
          <p:cNvPr id="69645" name="Rectangle 26"/>
          <p:cNvSpPr>
            <a:spLocks noChangeArrowheads="1"/>
          </p:cNvSpPr>
          <p:nvPr/>
        </p:nvSpPr>
        <p:spPr bwMode="auto">
          <a:xfrm>
            <a:off x="3568700" y="2149475"/>
            <a:ext cx="509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latin typeface="Times New Roman" pitchFamily="18" charset="0"/>
              </a:rPr>
              <a:t>Ballet</a:t>
            </a:r>
          </a:p>
        </p:txBody>
      </p:sp>
      <p:sp>
        <p:nvSpPr>
          <p:cNvPr id="69646" name="Rectangle 27"/>
          <p:cNvSpPr>
            <a:spLocks noChangeArrowheads="1"/>
          </p:cNvSpPr>
          <p:nvPr/>
        </p:nvSpPr>
        <p:spPr bwMode="auto">
          <a:xfrm>
            <a:off x="6616700" y="2090738"/>
            <a:ext cx="587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>
                <a:solidFill>
                  <a:srgbClr val="000000"/>
                </a:solidFill>
              </a:rPr>
              <a:t>Opera</a:t>
            </a:r>
            <a:endParaRPr lang="en-US" sz="1600" u="none">
              <a:latin typeface="Times New Roman" pitchFamily="18" charset="0"/>
            </a:endParaRPr>
          </a:p>
        </p:txBody>
      </p:sp>
      <p:sp>
        <p:nvSpPr>
          <p:cNvPr id="757788" name="Oval 28"/>
          <p:cNvSpPr>
            <a:spLocks noChangeArrowheads="1"/>
          </p:cNvSpPr>
          <p:nvPr/>
        </p:nvSpPr>
        <p:spPr bwMode="auto">
          <a:xfrm>
            <a:off x="5113338" y="4151313"/>
            <a:ext cx="3217862" cy="1804987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89" name="Oval 29"/>
          <p:cNvSpPr>
            <a:spLocks noChangeArrowheads="1"/>
          </p:cNvSpPr>
          <p:nvPr/>
        </p:nvSpPr>
        <p:spPr bwMode="auto">
          <a:xfrm>
            <a:off x="2270125" y="2543175"/>
            <a:ext cx="3451225" cy="1739900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58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8" grpId="0" animBg="1"/>
      <p:bldP spid="7577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Prisoners’ Dilemma</a:t>
            </a:r>
          </a:p>
        </p:txBody>
      </p:sp>
      <p:sp>
        <p:nvSpPr>
          <p:cNvPr id="65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6356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The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prisoners’ dilemma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provides insight into the difficulty of maintaining cooperation.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Often people (firms) fail to cooperate with one another even when cooperation would make them better off.</a:t>
            </a:r>
          </a:p>
        </p:txBody>
      </p:sp>
      <p:pic>
        <p:nvPicPr>
          <p:cNvPr id="70660" name="Picture 17" descr="MCBD05457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513" y="1625600"/>
            <a:ext cx="285432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4310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2607</TotalTime>
  <Words>2202</Words>
  <Application>Microsoft Office PowerPoint</Application>
  <PresentationFormat>On-screen Show (4:3)</PresentationFormat>
  <Paragraphs>618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Sketchbook</vt:lpstr>
      <vt:lpstr>Equation</vt:lpstr>
      <vt:lpstr>Chapters 29 and 30</vt:lpstr>
      <vt:lpstr>Game Theory</vt:lpstr>
      <vt:lpstr>GAME THEORY</vt:lpstr>
      <vt:lpstr>Games of Strategy Defined</vt:lpstr>
      <vt:lpstr>Representing Games</vt:lpstr>
      <vt:lpstr>The Nash Equilibrium</vt:lpstr>
      <vt:lpstr>A. Simultaneous Games</vt:lpstr>
      <vt:lpstr>Example: Coordination game</vt:lpstr>
      <vt:lpstr>The Prisoners’ Dilemma</vt:lpstr>
      <vt:lpstr>The Prisoners’ Dilemma</vt:lpstr>
      <vt:lpstr>The Prisoners’ Dilemma</vt:lpstr>
      <vt:lpstr>The Prisoners’ Dilemma Game</vt:lpstr>
      <vt:lpstr>Coordinating numbers game</vt:lpstr>
      <vt:lpstr>War game</vt:lpstr>
      <vt:lpstr>The “I Want to Be Like Mike” Game</vt:lpstr>
      <vt:lpstr>Dominant Strategy Equilibria </vt:lpstr>
      <vt:lpstr>Oligopoly Game</vt:lpstr>
      <vt:lpstr>Oligopoly Game</vt:lpstr>
      <vt:lpstr>Toshiba IBM software game Simultaneous </vt:lpstr>
      <vt:lpstr>PowerPoint Presentation</vt:lpstr>
      <vt:lpstr>Toshiba IBM software game Simultaneous </vt:lpstr>
      <vt:lpstr>B. Sequential Games</vt:lpstr>
      <vt:lpstr>Toshiba IBM software game Sequential</vt:lpstr>
      <vt:lpstr>Toshiba IBM software game Sequential</vt:lpstr>
      <vt:lpstr>Strategy</vt:lpstr>
      <vt:lpstr>How to define strategies in sequential games</vt:lpstr>
      <vt:lpstr>PowerPoint Presentation</vt:lpstr>
      <vt:lpstr>Equilibrium for Games Nash Equilibrium</vt:lpstr>
      <vt:lpstr>Nash Equilibria</vt:lpstr>
      <vt:lpstr>Nash Equilibrium: Toshiba-IBM</vt:lpstr>
      <vt:lpstr>Nash Equilibrium: Toshiba-IBM</vt:lpstr>
      <vt:lpstr>An Equilibrium Refinement</vt:lpstr>
      <vt:lpstr>PowerPoint Presentation</vt:lpstr>
      <vt:lpstr>Backward induction</vt:lpstr>
      <vt:lpstr>Subgame perfect Nash Equilibrium</vt:lpstr>
      <vt:lpstr>Rotten kid game</vt:lpstr>
      <vt:lpstr>Rotten kid game in extensive form</vt:lpstr>
      <vt:lpstr>Application 1: Collusive Duopoly</vt:lpstr>
      <vt:lpstr>Application 2: Wal-Mart and CFL bulbs market</vt:lpstr>
      <vt:lpstr>Application 2: Wal-Mart and CFL bulbs market</vt:lpstr>
      <vt:lpstr>Application 2: Wal-Mart and CFL bulbs market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deleteme</dc:creator>
  <cp:lastModifiedBy>deleteme</cp:lastModifiedBy>
  <cp:revision>39</cp:revision>
  <dcterms:created xsi:type="dcterms:W3CDTF">2013-03-14T16:43:54Z</dcterms:created>
  <dcterms:modified xsi:type="dcterms:W3CDTF">2015-12-09T01:26:27Z</dcterms:modified>
</cp:coreProperties>
</file>