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41"/>
  </p:notesMasterIdLst>
  <p:sldIdLst>
    <p:sldId id="256" r:id="rId2"/>
    <p:sldId id="257" r:id="rId3"/>
    <p:sldId id="310" r:id="rId4"/>
    <p:sldId id="295" r:id="rId5"/>
    <p:sldId id="296" r:id="rId6"/>
    <p:sldId id="258" r:id="rId7"/>
    <p:sldId id="259" r:id="rId8"/>
    <p:sldId id="289" r:id="rId9"/>
    <p:sldId id="262" r:id="rId10"/>
    <p:sldId id="260" r:id="rId11"/>
    <p:sldId id="261" r:id="rId12"/>
    <p:sldId id="302" r:id="rId13"/>
    <p:sldId id="300" r:id="rId14"/>
    <p:sldId id="301" r:id="rId15"/>
    <p:sldId id="299" r:id="rId16"/>
    <p:sldId id="263" r:id="rId17"/>
    <p:sldId id="266" r:id="rId18"/>
    <p:sldId id="267" r:id="rId19"/>
    <p:sldId id="285" r:id="rId20"/>
    <p:sldId id="268" r:id="rId21"/>
    <p:sldId id="297" r:id="rId22"/>
    <p:sldId id="269" r:id="rId23"/>
    <p:sldId id="264" r:id="rId24"/>
    <p:sldId id="274" r:id="rId25"/>
    <p:sldId id="275" r:id="rId26"/>
    <p:sldId id="276" r:id="rId27"/>
    <p:sldId id="270" r:id="rId28"/>
    <p:sldId id="282" r:id="rId29"/>
    <p:sldId id="277" r:id="rId30"/>
    <p:sldId id="265" r:id="rId31"/>
    <p:sldId id="312" r:id="rId32"/>
    <p:sldId id="303" r:id="rId33"/>
    <p:sldId id="304" r:id="rId34"/>
    <p:sldId id="286" r:id="rId35"/>
    <p:sldId id="309" r:id="rId36"/>
    <p:sldId id="290" r:id="rId37"/>
    <p:sldId id="306" r:id="rId38"/>
    <p:sldId id="308" r:id="rId39"/>
    <p:sldId id="288"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CC00"/>
    <a:srgbClr val="CCFFCC"/>
    <a:srgbClr val="CCCC00"/>
    <a:srgbClr val="475AB9"/>
    <a:srgbClr val="5446BA"/>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93" d="100"/>
          <a:sy n="93" d="100"/>
        </p:scale>
        <p:origin x="735"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2EEF3CD-7F03-441F-99A3-B7D5ED74A748}" type="datetimeFigureOut">
              <a:rPr lang="en-US" smtClean="0"/>
              <a:t>2/21/2017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5DC8929-DA69-435D-BDFB-89B2414E42DF}" type="slidenum">
              <a:rPr lang="en-US" smtClean="0"/>
              <a:t>‹#›</a:t>
            </a:fld>
            <a:endParaRPr lang="en-US"/>
          </a:p>
        </p:txBody>
      </p:sp>
    </p:spTree>
    <p:extLst>
      <p:ext uri="{BB962C8B-B14F-4D97-AF65-F5344CB8AC3E}">
        <p14:creationId xmlns:p14="http://schemas.microsoft.com/office/powerpoint/2010/main" val="390486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decision maker? What is he choosing?</a:t>
            </a:r>
          </a:p>
        </p:txBody>
      </p:sp>
      <p:sp>
        <p:nvSpPr>
          <p:cNvPr id="4" name="Slide Number Placeholder 3"/>
          <p:cNvSpPr>
            <a:spLocks noGrp="1"/>
          </p:cNvSpPr>
          <p:nvPr>
            <p:ph type="sldNum" sz="quarter" idx="10"/>
          </p:nvPr>
        </p:nvSpPr>
        <p:spPr/>
        <p:txBody>
          <a:bodyPr/>
          <a:lstStyle/>
          <a:p>
            <a:fld id="{E5DC8929-DA69-435D-BDFB-89B2414E42DF}" type="slidenum">
              <a:rPr lang="en-US" smtClean="0"/>
              <a:t>12</a:t>
            </a:fld>
            <a:endParaRPr lang="en-US"/>
          </a:p>
        </p:txBody>
      </p:sp>
    </p:spTree>
    <p:extLst>
      <p:ext uri="{BB962C8B-B14F-4D97-AF65-F5344CB8AC3E}">
        <p14:creationId xmlns:p14="http://schemas.microsoft.com/office/powerpoint/2010/main" val="51030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81CF296-D466-4D9C-9B71-08BBDF5BEDD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AEF50-FFBB-4FB5-8BA8-CC8C4DE358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A4B281C-4F96-4706-80A8-5575CB41EF2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218253C-EEAC-453F-A692-A2EFB9276D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CC916CD-1190-4E64-8040-262E4BEA59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5F1DF0C-77C9-4970-81FA-11CC18C4FFE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4104905-5CCC-4D02-8F8F-E3BADBBF299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5FC2CDA5-A92F-492F-B944-E4E6234EA41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6B2F4A3-F713-4B51-8117-6334F46A61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2D996AB-85CF-490B-8718-A846811F20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887F497-3815-4601-9F56-1BC6E04AC623}"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26D4815-4940-49B0-BF3F-FF8F58602FCD}"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C128C5C-3B16-41D9-9A23-E8DF8E395379}"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69"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MPj04010970000[1]"/>
          <p:cNvPicPr>
            <a:picLocks noChangeAspect="1" noChangeArrowheads="1"/>
          </p:cNvPicPr>
          <p:nvPr/>
        </p:nvPicPr>
        <p:blipFill>
          <a:blip r:embed="rId2" cstate="print"/>
          <a:srcRect/>
          <a:stretch>
            <a:fillRect/>
          </a:stretch>
        </p:blipFill>
        <p:spPr bwMode="auto">
          <a:xfrm>
            <a:off x="0" y="1487488"/>
            <a:ext cx="9144000" cy="5370512"/>
          </a:xfrm>
          <a:prstGeom prst="rect">
            <a:avLst/>
          </a:prstGeom>
          <a:noFill/>
          <a:ln w="9525">
            <a:noFill/>
            <a:miter lim="800000"/>
            <a:headEnd/>
            <a:tailEnd/>
          </a:ln>
        </p:spPr>
      </p:pic>
      <p:sp>
        <p:nvSpPr>
          <p:cNvPr id="13315" name="Rectangle 6"/>
          <p:cNvSpPr>
            <a:spLocks noChangeArrowheads="1"/>
          </p:cNvSpPr>
          <p:nvPr/>
        </p:nvSpPr>
        <p:spPr bwMode="auto">
          <a:xfrm>
            <a:off x="0" y="0"/>
            <a:ext cx="9144000" cy="1524000"/>
          </a:xfrm>
          <a:prstGeom prst="rect">
            <a:avLst/>
          </a:prstGeom>
          <a:solidFill>
            <a:srgbClr val="5D57A9"/>
          </a:solidFill>
          <a:ln w="9525">
            <a:no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3657600" y="990600"/>
            <a:ext cx="5486400" cy="1165225"/>
          </a:xfrm>
        </p:spPr>
        <p:txBody>
          <a:bodyPr>
            <a:normAutofit fontScale="90000"/>
          </a:bodyPr>
          <a:lstStyle/>
          <a:p>
            <a:pPr eaLnBrk="1" fontAlgn="auto" hangingPunct="1">
              <a:spcAft>
                <a:spcPts val="0"/>
              </a:spcAft>
              <a:defRPr/>
            </a:pPr>
            <a:r>
              <a:rPr lang="en-US" sz="4800" dirty="0">
                <a:solidFill>
                  <a:srgbClr val="FF0000"/>
                </a:solidFill>
              </a:rPr>
              <a:t>Chapter 3</a:t>
            </a:r>
            <a:br>
              <a:rPr lang="en-US" sz="4800" dirty="0"/>
            </a:br>
            <a:br>
              <a:rPr lang="en-US" sz="4000" dirty="0"/>
            </a:br>
            <a:r>
              <a:rPr lang="en-US" sz="3600" dirty="0">
                <a:solidFill>
                  <a:srgbClr val="FFFF00"/>
                </a:solidFill>
              </a:rPr>
              <a:t>Why Do Firms Cluster?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3_01"/>
          <p:cNvPicPr>
            <a:picLocks noGrp="1" noChangeAspect="1" noChangeArrowheads="1"/>
          </p:cNvPicPr>
          <p:nvPr>
            <p:ph/>
          </p:nvPr>
        </p:nvPicPr>
        <p:blipFill>
          <a:blip r:embed="rId2" cstate="print"/>
          <a:srcRect/>
          <a:stretch>
            <a:fillRect/>
          </a:stretch>
        </p:blipFill>
        <p:spPr>
          <a:xfrm>
            <a:off x="838200" y="457200"/>
            <a:ext cx="7005638" cy="5378450"/>
          </a:xfrm>
        </p:spPr>
      </p:pic>
      <p:sp>
        <p:nvSpPr>
          <p:cNvPr id="49155" name="Text Box 3"/>
          <p:cNvSpPr txBox="1">
            <a:spLocks noChangeArrowheads="1"/>
          </p:cNvSpPr>
          <p:nvPr/>
        </p:nvSpPr>
        <p:spPr bwMode="auto">
          <a:xfrm>
            <a:off x="914400" y="6034088"/>
            <a:ext cx="7239000" cy="366712"/>
          </a:xfrm>
          <a:prstGeom prst="rect">
            <a:avLst/>
          </a:prstGeom>
          <a:solidFill>
            <a:schemeClr val="accent3">
              <a:lumMod val="50000"/>
            </a:schemeClr>
          </a:solidFill>
          <a:ln w="9525">
            <a:noFill/>
            <a:miter lim="800000"/>
            <a:headEnd/>
            <a:tailEnd/>
          </a:ln>
        </p:spPr>
        <p:txBody>
          <a:bodyPr>
            <a:spAutoFit/>
          </a:bodyPr>
          <a:lstStyle/>
          <a:p>
            <a:pPr>
              <a:defRPr/>
            </a:pPr>
            <a:r>
              <a:rPr lang="en-US" dirty="0">
                <a:solidFill>
                  <a:schemeClr val="accent2">
                    <a:lumMod val="60000"/>
                    <a:lumOff val="40000"/>
                  </a:schemeClr>
                </a:solidFill>
              </a:rPr>
              <a:t>The more firms in a cluster, the lower will be the unit cost of buttons</a:t>
            </a:r>
          </a:p>
        </p:txBody>
      </p:sp>
      <p:sp>
        <p:nvSpPr>
          <p:cNvPr id="20484" name="Text Box 4"/>
          <p:cNvSpPr txBox="1">
            <a:spLocks noChangeArrowheads="1"/>
          </p:cNvSpPr>
          <p:nvPr/>
        </p:nvSpPr>
        <p:spPr bwMode="auto">
          <a:xfrm>
            <a:off x="2955925" y="109855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checkerboard(across)">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solidFill>
                  <a:srgbClr val="7B9899"/>
                </a:solidFill>
              </a:rPr>
              <a:t>Cost Saving in a cluster</a:t>
            </a:r>
          </a:p>
        </p:txBody>
      </p:sp>
      <p:sp>
        <p:nvSpPr>
          <p:cNvPr id="21507" name="Rectangle 3"/>
          <p:cNvSpPr>
            <a:spLocks noGrp="1" noChangeArrowheads="1"/>
          </p:cNvSpPr>
          <p:nvPr>
            <p:ph sz="quarter" idx="1"/>
          </p:nvPr>
        </p:nvSpPr>
        <p:spPr>
          <a:xfrm>
            <a:off x="301625" y="1527175"/>
            <a:ext cx="8504238" cy="4572000"/>
          </a:xfrm>
        </p:spPr>
        <p:txBody>
          <a:bodyPr/>
          <a:lstStyle/>
          <a:p>
            <a:pPr eaLnBrk="1" hangingPunct="1"/>
            <a:r>
              <a:rPr lang="en-US"/>
              <a:t>Button cost lower in cluster: Figure 3.1</a:t>
            </a:r>
          </a:p>
          <a:p>
            <a:pPr lvl="1" eaLnBrk="1" hangingPunct="1"/>
            <a:r>
              <a:rPr lang="en-US"/>
              <a:t>Higher total demand for buttons allow button maker to realize economies of scale.</a:t>
            </a:r>
          </a:p>
          <a:p>
            <a:pPr lvl="1" eaLnBrk="1" hangingPunct="1"/>
            <a:endParaRPr lang="en-US"/>
          </a:p>
          <a:p>
            <a:pPr lvl="1" eaLnBrk="1" hangingPunct="1"/>
            <a:r>
              <a:rPr lang="en-US"/>
              <a:t>Button makers can specialize in types of buttons, reducing modification costs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
          <p:cNvSpPr>
            <a:spLocks noGrp="1" noChangeArrowheads="1"/>
          </p:cNvSpPr>
          <p:nvPr>
            <p:ph type="body" idx="1"/>
          </p:nvPr>
        </p:nvSpPr>
        <p:spPr/>
        <p:txBody>
          <a:bodyPr/>
          <a:lstStyle/>
          <a:p>
            <a:pPr eaLnBrk="1" hangingPunct="1">
              <a:tabLst>
                <a:tab pos="1090137" algn="l"/>
              </a:tabLst>
            </a:pPr>
            <a:r>
              <a:rPr lang="en-US" dirty="0"/>
              <a:t>The Tradeoffs</a:t>
            </a:r>
          </a:p>
          <a:p>
            <a:pPr marL="491490" lvl="1" eaLnBrk="1" hangingPunct="1">
              <a:spcBef>
                <a:spcPts val="1800"/>
              </a:spcBef>
              <a:tabLst>
                <a:tab pos="1090137" algn="l"/>
              </a:tabLst>
            </a:pPr>
            <a:r>
              <a:rPr lang="en-US" dirty="0"/>
              <a:t>Benefit: Localization economies reduce cost of intermediate input</a:t>
            </a:r>
          </a:p>
          <a:p>
            <a:pPr marL="491490" lvl="1" eaLnBrk="1" hangingPunct="1">
              <a:spcBef>
                <a:spcPts val="1800"/>
              </a:spcBef>
              <a:tabLst>
                <a:tab pos="1090137" algn="l"/>
              </a:tabLst>
            </a:pPr>
            <a:r>
              <a:rPr lang="en-US" dirty="0"/>
              <a:t>Cost: Competition for workers increases labor cost</a:t>
            </a:r>
          </a:p>
          <a:p>
            <a:pPr eaLnBrk="1" hangingPunct="1">
              <a:spcBef>
                <a:spcPts val="1800"/>
              </a:spcBef>
              <a:tabLst>
                <a:tab pos="1090137" algn="l"/>
              </a:tabLst>
            </a:pPr>
            <a:r>
              <a:rPr lang="en-US" dirty="0"/>
              <a:t>Starting with isolated firms, will a cluster of firms form?</a:t>
            </a:r>
          </a:p>
          <a:p>
            <a:pPr eaLnBrk="1" hangingPunct="1">
              <a:spcBef>
                <a:spcPts val="1800"/>
              </a:spcBef>
              <a:tabLst>
                <a:tab pos="1090137" algn="l"/>
              </a:tabLst>
            </a:pPr>
            <a:r>
              <a:rPr lang="en-US" dirty="0"/>
              <a:t>How big will the cluster be?</a:t>
            </a:r>
          </a:p>
          <a:p>
            <a:pPr marL="0" indent="0" eaLnBrk="1" hangingPunct="1">
              <a:spcBef>
                <a:spcPts val="1800"/>
              </a:spcBef>
              <a:buNone/>
              <a:tabLst>
                <a:tab pos="1090137" algn="l"/>
              </a:tabLst>
            </a:pPr>
            <a:endParaRPr lang="en-US" dirty="0"/>
          </a:p>
        </p:txBody>
      </p:sp>
      <p:sp>
        <p:nvSpPr>
          <p:cNvPr id="242691" name="Rectangle 2"/>
          <p:cNvSpPr>
            <a:spLocks noGrp="1" noChangeArrowheads="1"/>
          </p:cNvSpPr>
          <p:nvPr>
            <p:ph type="title"/>
          </p:nvPr>
        </p:nvSpPr>
        <p:spPr/>
        <p:txBody>
          <a:bodyPr/>
          <a:lstStyle/>
          <a:p>
            <a:pPr eaLnBrk="1" hangingPunct="1"/>
            <a:r>
              <a:rPr lang="en-US"/>
              <a:t>Self-Reinforcing Effects of Clustering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1"/>
          <p:cNvPicPr>
            <a:picLocks noChangeAspect="1" noChangeArrowheads="1"/>
          </p:cNvPicPr>
          <p:nvPr/>
        </p:nvPicPr>
        <p:blipFill>
          <a:blip r:embed="rId2" cstate="print"/>
          <a:srcRect/>
          <a:stretch>
            <a:fillRect/>
          </a:stretch>
        </p:blipFill>
        <p:spPr bwMode="auto">
          <a:xfrm>
            <a:off x="2994660" y="342900"/>
            <a:ext cx="3234690" cy="228600"/>
          </a:xfrm>
          <a:prstGeom prst="rect">
            <a:avLst/>
          </a:prstGeom>
          <a:noFill/>
          <a:ln w="12700">
            <a:noFill/>
            <a:miter lim="800000"/>
            <a:headEnd/>
            <a:tailEnd/>
          </a:ln>
        </p:spPr>
      </p:pic>
      <p:pic>
        <p:nvPicPr>
          <p:cNvPr id="243715" name="Picture 2"/>
          <p:cNvPicPr>
            <a:picLocks noChangeAspect="1" noChangeArrowheads="1"/>
          </p:cNvPicPr>
          <p:nvPr/>
        </p:nvPicPr>
        <p:blipFill>
          <a:blip r:embed="rId3" cstate="print"/>
          <a:srcRect/>
          <a:stretch>
            <a:fillRect/>
          </a:stretch>
        </p:blipFill>
        <p:spPr bwMode="auto">
          <a:xfrm>
            <a:off x="3124200" y="609600"/>
            <a:ext cx="2937510" cy="5372100"/>
          </a:xfrm>
          <a:prstGeom prst="rect">
            <a:avLst/>
          </a:prstGeom>
          <a:noFill/>
          <a:ln w="12700">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1"/>
          <p:cNvPicPr>
            <a:picLocks noChangeAspect="1" noChangeArrowheads="1"/>
          </p:cNvPicPr>
          <p:nvPr/>
        </p:nvPicPr>
        <p:blipFill>
          <a:blip r:embed="rId2" cstate="print"/>
          <a:srcRect/>
          <a:stretch>
            <a:fillRect/>
          </a:stretch>
        </p:blipFill>
        <p:spPr bwMode="auto">
          <a:xfrm>
            <a:off x="2503170" y="422910"/>
            <a:ext cx="3234690" cy="228600"/>
          </a:xfrm>
          <a:prstGeom prst="rect">
            <a:avLst/>
          </a:prstGeom>
          <a:noFill/>
          <a:ln w="12700">
            <a:noFill/>
            <a:miter lim="800000"/>
            <a:headEnd/>
            <a:tailEnd/>
          </a:ln>
        </p:spPr>
      </p:pic>
      <p:pic>
        <p:nvPicPr>
          <p:cNvPr id="244739" name="Picture 2"/>
          <p:cNvPicPr>
            <a:picLocks noChangeAspect="1" noChangeArrowheads="1"/>
          </p:cNvPicPr>
          <p:nvPr/>
        </p:nvPicPr>
        <p:blipFill>
          <a:blip r:embed="rId3" cstate="print"/>
          <a:srcRect/>
          <a:stretch>
            <a:fillRect/>
          </a:stretch>
        </p:blipFill>
        <p:spPr bwMode="auto">
          <a:xfrm>
            <a:off x="1760220" y="-274320"/>
            <a:ext cx="4594860" cy="5966460"/>
          </a:xfrm>
          <a:prstGeom prst="rect">
            <a:avLst/>
          </a:prstGeom>
          <a:noFill/>
          <a:ln w="12700">
            <a:noFill/>
            <a:miter lim="800000"/>
            <a:headEnd/>
            <a:tailEnd/>
          </a:ln>
        </p:spPr>
      </p:pic>
      <p:pic>
        <p:nvPicPr>
          <p:cNvPr id="244740" name="Picture 3"/>
          <p:cNvPicPr>
            <a:picLocks noChangeAspect="1" noChangeArrowheads="1"/>
          </p:cNvPicPr>
          <p:nvPr/>
        </p:nvPicPr>
        <p:blipFill>
          <a:blip r:embed="rId4" cstate="print"/>
          <a:srcRect/>
          <a:stretch>
            <a:fillRect/>
          </a:stretch>
        </p:blipFill>
        <p:spPr bwMode="auto">
          <a:xfrm>
            <a:off x="1485900" y="1440180"/>
            <a:ext cx="6685122" cy="3486150"/>
          </a:xfrm>
          <a:prstGeom prst="rect">
            <a:avLst/>
          </a:prstGeom>
          <a:noFill/>
          <a:ln w="12700">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Grp="1" noChangeArrowheads="1"/>
          </p:cNvSpPr>
          <p:nvPr>
            <p:ph type="body" idx="1"/>
          </p:nvPr>
        </p:nvSpPr>
        <p:spPr/>
        <p:txBody>
          <a:bodyPr/>
          <a:lstStyle/>
          <a:p>
            <a:pPr eaLnBrk="1" hangingPunct="1">
              <a:tabLst>
                <a:tab pos="1090137" algn="l"/>
              </a:tabLst>
            </a:pPr>
            <a:r>
              <a:rPr lang="en-US" dirty="0"/>
              <a:t>Rapidly changing products necessitates intermediate inputs</a:t>
            </a:r>
          </a:p>
          <a:p>
            <a:pPr marL="491490" lvl="1" eaLnBrk="1" hangingPunct="1">
              <a:spcBef>
                <a:spcPts val="1800"/>
              </a:spcBef>
              <a:tabLst>
                <a:tab pos="1090137" algn="l"/>
              </a:tabLst>
            </a:pPr>
            <a:r>
              <a:rPr lang="en-US" dirty="0"/>
              <a:t>Electronic components</a:t>
            </a:r>
          </a:p>
          <a:p>
            <a:pPr marL="491490" lvl="1" eaLnBrk="1" hangingPunct="1">
              <a:spcBef>
                <a:spcPts val="1800"/>
              </a:spcBef>
              <a:tabLst>
                <a:tab pos="1090137" algn="l"/>
              </a:tabLst>
            </a:pPr>
            <a:r>
              <a:rPr lang="en-US" dirty="0"/>
              <a:t>Testing facilities</a:t>
            </a:r>
          </a:p>
          <a:p>
            <a:pPr eaLnBrk="1" hangingPunct="1">
              <a:spcBef>
                <a:spcPts val="1800"/>
              </a:spcBef>
              <a:tabLst>
                <a:tab pos="1090137" algn="l"/>
              </a:tabLst>
            </a:pPr>
            <a:r>
              <a:rPr lang="en-US" dirty="0"/>
              <a:t>Firms share intermediate input suppliers to exploit scale economies </a:t>
            </a:r>
          </a:p>
          <a:p>
            <a:pPr eaLnBrk="1" hangingPunct="1">
              <a:spcBef>
                <a:spcPts val="1800"/>
              </a:spcBef>
              <a:tabLst>
                <a:tab pos="1090137" algn="l"/>
              </a:tabLst>
            </a:pPr>
            <a:r>
              <a:rPr lang="en-US" dirty="0"/>
              <a:t>Face time in design and fabrication requires proximity and cluster</a:t>
            </a:r>
          </a:p>
        </p:txBody>
      </p:sp>
      <p:sp>
        <p:nvSpPr>
          <p:cNvPr id="241667" name="Rectangle 2"/>
          <p:cNvSpPr>
            <a:spLocks noGrp="1" noChangeArrowheads="1"/>
          </p:cNvSpPr>
          <p:nvPr>
            <p:ph type="title"/>
          </p:nvPr>
        </p:nvSpPr>
        <p:spPr/>
        <p:txBody>
          <a:bodyPr/>
          <a:lstStyle/>
          <a:p>
            <a:pPr eaLnBrk="1" hangingPunct="1"/>
            <a:r>
              <a:rPr lang="en-US"/>
              <a:t>Another Example: High-Technology Firms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solidFill>
                  <a:srgbClr val="993300"/>
                </a:solidFill>
              </a:rPr>
              <a:t>Why do Firms Cluster?</a:t>
            </a:r>
          </a:p>
        </p:txBody>
      </p:sp>
      <p:sp>
        <p:nvSpPr>
          <p:cNvPr id="52227" name="Rectangle 3"/>
          <p:cNvSpPr>
            <a:spLocks noGrp="1" noChangeArrowheads="1"/>
          </p:cNvSpPr>
          <p:nvPr>
            <p:ph sz="quarter" idx="1"/>
          </p:nvPr>
        </p:nvSpPr>
        <p:spPr>
          <a:xfrm>
            <a:off x="301625" y="1527175"/>
            <a:ext cx="8504238" cy="4572000"/>
          </a:xfrm>
        </p:spPr>
        <p:txBody>
          <a:bodyPr>
            <a:normAutofit/>
          </a:bodyPr>
          <a:lstStyle/>
          <a:p>
            <a:pPr marL="274320" indent="-274320" eaLnBrk="1" fontAlgn="auto" hangingPunct="1">
              <a:lnSpc>
                <a:spcPct val="90000"/>
              </a:lnSpc>
              <a:spcAft>
                <a:spcPts val="0"/>
              </a:spcAft>
              <a:buFont typeface="Wingdings 2"/>
              <a:buChar char=""/>
              <a:defRPr/>
            </a:pPr>
            <a:r>
              <a:rPr lang="en-US" dirty="0">
                <a:solidFill>
                  <a:schemeClr val="bg2">
                    <a:lumMod val="10000"/>
                  </a:schemeClr>
                </a:solidFill>
              </a:rPr>
              <a:t>2. Sharing A labor Pool</a:t>
            </a:r>
          </a:p>
          <a:p>
            <a:pPr marL="274320" indent="-274320" eaLnBrk="1" fontAlgn="auto" hangingPunct="1">
              <a:lnSpc>
                <a:spcPct val="90000"/>
              </a:lnSpc>
              <a:spcAft>
                <a:spcPts val="0"/>
              </a:spcAft>
              <a:buFont typeface="Wingdings 2"/>
              <a:buChar char=""/>
              <a:defRPr/>
            </a:pPr>
            <a:endParaRPr lang="en-US" dirty="0">
              <a:solidFill>
                <a:schemeClr val="bg2">
                  <a:lumMod val="10000"/>
                </a:schemeClr>
              </a:solidFill>
            </a:endParaRPr>
          </a:p>
          <a:p>
            <a:pPr marL="548640" lvl="1" indent="-274320" eaLnBrk="1" fontAlgn="auto" hangingPunct="1">
              <a:lnSpc>
                <a:spcPct val="90000"/>
              </a:lnSpc>
              <a:spcAft>
                <a:spcPts val="0"/>
              </a:spcAft>
              <a:buFont typeface="Wingdings"/>
              <a:buChar char=""/>
              <a:defRPr/>
            </a:pPr>
            <a:r>
              <a:rPr lang="en-US" dirty="0"/>
              <a:t>Sharing a labor pool is beneficial to firms given significant variation in demand facing each firm, e.g., Software &amp; TV programs.</a:t>
            </a:r>
          </a:p>
          <a:p>
            <a:pPr marL="548640" lvl="1" indent="-274320" eaLnBrk="1" fontAlgn="auto" hangingPunct="1">
              <a:lnSpc>
                <a:spcPct val="90000"/>
              </a:lnSpc>
              <a:spcAft>
                <a:spcPts val="0"/>
              </a:spcAft>
              <a:buFont typeface="Wingdings"/>
              <a:buChar char=""/>
              <a:defRPr/>
            </a:pPr>
            <a:endParaRPr lang="en-US" dirty="0"/>
          </a:p>
          <a:p>
            <a:pPr marL="548640" lvl="1" indent="-274320" eaLnBrk="1" fontAlgn="auto" hangingPunct="1">
              <a:lnSpc>
                <a:spcPct val="90000"/>
              </a:lnSpc>
              <a:spcAft>
                <a:spcPts val="0"/>
              </a:spcAft>
              <a:buFont typeface="Wingdings"/>
              <a:buChar char=""/>
              <a:defRPr/>
            </a:pPr>
            <a:r>
              <a:rPr lang="en-US" dirty="0"/>
              <a:t>Industry-wide demand is constant: zero-sum changes in demands facing individual firms</a:t>
            </a:r>
          </a:p>
          <a:p>
            <a:pPr marL="548640" lvl="1" indent="-274320" eaLnBrk="1" fontAlgn="auto" hangingPunct="1">
              <a:lnSpc>
                <a:spcPct val="90000"/>
              </a:lnSpc>
              <a:spcAft>
                <a:spcPts val="0"/>
              </a:spcAft>
              <a:buFont typeface="Wingdings"/>
              <a:buChar char=""/>
              <a:defRPr/>
            </a:pPr>
            <a:endParaRPr lang="en-US" dirty="0"/>
          </a:p>
          <a:p>
            <a:pPr marL="548640" lvl="1" indent="-274320" eaLnBrk="1" fontAlgn="auto" hangingPunct="1">
              <a:lnSpc>
                <a:spcPct val="90000"/>
              </a:lnSpc>
              <a:spcAft>
                <a:spcPts val="0"/>
              </a:spcAft>
              <a:buFont typeface="Wingdings"/>
              <a:buChar char=""/>
              <a:defRPr/>
            </a:pPr>
            <a:r>
              <a:rPr lang="en-US" dirty="0">
                <a:solidFill>
                  <a:srgbClr val="CCCC00"/>
                </a:solidFill>
              </a:rPr>
              <a:t> </a:t>
            </a:r>
            <a:r>
              <a:rPr lang="en-US" dirty="0"/>
              <a:t>A cluster of firms facilitates the transfer of workers from unsuccessful firms to successful ones.</a:t>
            </a:r>
          </a:p>
          <a:p>
            <a:pPr marL="548640" lvl="1" indent="-274320" eaLnBrk="1" fontAlgn="auto" hangingPunct="1">
              <a:lnSpc>
                <a:spcPct val="90000"/>
              </a:lnSpc>
              <a:spcAft>
                <a:spcPts val="0"/>
              </a:spcAft>
              <a:buFont typeface="Wingdings"/>
              <a:buChar char=""/>
              <a:defRPr/>
            </a:pPr>
            <a:endParaRPr lang="en-US" dirty="0"/>
          </a:p>
          <a:p>
            <a:pPr marL="274320" indent="-274320" eaLnBrk="1" fontAlgn="auto" hangingPunct="1">
              <a:lnSpc>
                <a:spcPct val="90000"/>
              </a:lnSpc>
              <a:spcAft>
                <a:spcPts val="0"/>
              </a:spcAft>
              <a:buFont typeface="Wingdings" pitchFamily="2" charset="2"/>
              <a:buNone/>
              <a:defRPr/>
            </a:pPr>
            <a:endParaRPr lang="en-US" dirty="0">
              <a:solidFill>
                <a:srgbClr val="CC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2" dur="500"/>
                                        <p:tgtEl>
                                          <p:spTgt spid="52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17" dur="500"/>
                                        <p:tgtEl>
                                          <p:spTgt spid="522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Effect transition="in" filter="blinds(horizontal)">
                                      <p:cBhvr>
                                        <p:cTn id="22"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solidFill>
                  <a:srgbClr val="7B9899"/>
                </a:solidFill>
              </a:rPr>
              <a:t>Cluster vs. Isolated Site</a:t>
            </a:r>
          </a:p>
        </p:txBody>
      </p:sp>
      <p:sp>
        <p:nvSpPr>
          <p:cNvPr id="23555" name="Rectangle 3"/>
          <p:cNvSpPr>
            <a:spLocks noGrp="1" noChangeArrowheads="1"/>
          </p:cNvSpPr>
          <p:nvPr>
            <p:ph sz="quarter" idx="1"/>
          </p:nvPr>
        </p:nvSpPr>
        <p:spPr>
          <a:xfrm>
            <a:off x="301625" y="1527175"/>
            <a:ext cx="8504238" cy="4572000"/>
          </a:xfrm>
        </p:spPr>
        <p:txBody>
          <a:bodyPr/>
          <a:lstStyle/>
          <a:p>
            <a:pPr eaLnBrk="1" hangingPunct="1"/>
            <a:r>
              <a:rPr lang="en-US"/>
              <a:t>A firm has two choices.  Either to locate in:</a:t>
            </a:r>
          </a:p>
          <a:p>
            <a:pPr lvl="1" eaLnBrk="1" hangingPunct="1"/>
            <a:r>
              <a:rPr lang="en-US"/>
              <a:t>an isolated site or</a:t>
            </a:r>
          </a:p>
          <a:p>
            <a:pPr lvl="1" eaLnBrk="1" hangingPunct="1"/>
            <a:r>
              <a:rPr lang="en-US"/>
              <a:t> in a cluster?</a:t>
            </a:r>
          </a:p>
          <a:p>
            <a:pPr lvl="1" eaLnBrk="1" hangingPunct="1"/>
            <a:r>
              <a:rPr lang="en-US" i="1">
                <a:solidFill>
                  <a:srgbClr val="002060"/>
                </a:solidFill>
              </a:rPr>
              <a:t>Which option does the firm prefer?</a:t>
            </a:r>
          </a:p>
          <a:p>
            <a:pPr lvl="2" eaLnBrk="1" hangingPunct="1"/>
            <a:r>
              <a:rPr lang="en-US" i="1">
                <a:solidFill>
                  <a:srgbClr val="002060"/>
                </a:solidFill>
              </a:rPr>
              <a:t>This will depend on the labor cost under each.</a:t>
            </a:r>
          </a:p>
          <a:p>
            <a:pPr lvl="2" eaLnBrk="1" hangingPunct="1"/>
            <a:endParaRPr lang="en-US" i="1">
              <a:solidFill>
                <a:srgbClr val="002060"/>
              </a:solidFill>
            </a:endParaRPr>
          </a:p>
          <a:p>
            <a:pPr lvl="1" eaLnBrk="1" hangingPunct="1"/>
            <a:r>
              <a:rPr lang="en-US" i="1">
                <a:solidFill>
                  <a:srgbClr val="002060"/>
                </a:solidFill>
              </a:rPr>
              <a:t>How does the labor supply curve look like in each case?</a:t>
            </a:r>
          </a:p>
          <a:p>
            <a:pPr lvl="1" eaLnBrk="1" hangingPunct="1"/>
            <a:endParaRPr lang="en-US" i="1">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3_02"/>
          <p:cNvPicPr>
            <a:picLocks noChangeAspect="1" noChangeArrowheads="1"/>
          </p:cNvPicPr>
          <p:nvPr/>
        </p:nvPicPr>
        <p:blipFill>
          <a:blip r:embed="rId2" cstate="print"/>
          <a:srcRect/>
          <a:stretch>
            <a:fillRect/>
          </a:stretch>
        </p:blipFill>
        <p:spPr bwMode="auto">
          <a:xfrm>
            <a:off x="838200" y="457200"/>
            <a:ext cx="7391400" cy="5843588"/>
          </a:xfrm>
          <a:prstGeom prst="rect">
            <a:avLst/>
          </a:prstGeom>
          <a:noFill/>
          <a:ln w="9525">
            <a:noFill/>
            <a:miter lim="800000"/>
            <a:headEnd/>
            <a:tailEnd/>
          </a:ln>
        </p:spPr>
      </p:pic>
      <p:sp>
        <p:nvSpPr>
          <p:cNvPr id="32771" name="Rectangle 5"/>
          <p:cNvSpPr>
            <a:spLocks noChangeArrowheads="1"/>
          </p:cNvSpPr>
          <p:nvPr/>
        </p:nvSpPr>
        <p:spPr bwMode="auto">
          <a:xfrm>
            <a:off x="4572000" y="4953000"/>
            <a:ext cx="3657600" cy="1371600"/>
          </a:xfrm>
          <a:prstGeom prst="rect">
            <a:avLst/>
          </a:prstGeom>
          <a:solidFill>
            <a:schemeClr val="bg2">
              <a:lumMod val="10000"/>
            </a:schemeClr>
          </a:solidFill>
          <a:ln w="9525">
            <a:noFill/>
            <a:miter lim="800000"/>
            <a:headEnd/>
            <a:tailEnd/>
          </a:ln>
        </p:spPr>
        <p:txBody>
          <a:bodyPr wrap="none" anchor="ctr"/>
          <a:lstStyle/>
          <a:p>
            <a:pPr>
              <a:defRPr/>
            </a:pPr>
            <a:endParaRPr lang="en-US"/>
          </a:p>
        </p:txBody>
      </p:sp>
      <p:sp>
        <p:nvSpPr>
          <p:cNvPr id="24580" name="Text Box 7"/>
          <p:cNvSpPr txBox="1">
            <a:spLocks noChangeArrowheads="1"/>
          </p:cNvSpPr>
          <p:nvPr/>
        </p:nvSpPr>
        <p:spPr bwMode="auto">
          <a:xfrm>
            <a:off x="4724400" y="5181600"/>
            <a:ext cx="3302000" cy="915988"/>
          </a:xfrm>
          <a:prstGeom prst="rect">
            <a:avLst/>
          </a:prstGeom>
          <a:noFill/>
          <a:ln w="9525">
            <a:noFill/>
            <a:miter lim="800000"/>
            <a:headEnd/>
            <a:tailEnd/>
          </a:ln>
        </p:spPr>
        <p:txBody>
          <a:bodyPr>
            <a:spAutoFit/>
          </a:bodyPr>
          <a:lstStyle/>
          <a:p>
            <a:r>
              <a:rPr lang="en-US">
                <a:solidFill>
                  <a:srgbClr val="5D57A9"/>
                </a:solidFill>
              </a:rPr>
              <a:t>What would the wage be in the cluster to ensure locational equilibrium?</a:t>
            </a:r>
          </a:p>
        </p:txBody>
      </p:sp>
      <p:sp>
        <p:nvSpPr>
          <p:cNvPr id="24581" name="Rectangle 8"/>
          <p:cNvSpPr>
            <a:spLocks noChangeArrowheads="1"/>
          </p:cNvSpPr>
          <p:nvPr/>
        </p:nvSpPr>
        <p:spPr bwMode="auto">
          <a:xfrm>
            <a:off x="4572000" y="3048000"/>
            <a:ext cx="304800" cy="304800"/>
          </a:xfrm>
          <a:prstGeom prst="rect">
            <a:avLst/>
          </a:prstGeom>
          <a:solidFill>
            <a:srgbClr val="C0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3_02"/>
          <p:cNvPicPr>
            <a:picLocks noChangeAspect="1" noChangeArrowheads="1"/>
          </p:cNvPicPr>
          <p:nvPr/>
        </p:nvPicPr>
        <p:blipFill>
          <a:blip r:embed="rId2" cstate="print"/>
          <a:srcRect/>
          <a:stretch>
            <a:fillRect/>
          </a:stretch>
        </p:blipFill>
        <p:spPr bwMode="auto">
          <a:xfrm>
            <a:off x="838200" y="457200"/>
            <a:ext cx="7391400" cy="5843588"/>
          </a:xfrm>
          <a:prstGeom prst="rect">
            <a:avLst/>
          </a:prstGeom>
          <a:noFill/>
          <a:ln w="9525">
            <a:noFill/>
            <a:miter lim="800000"/>
            <a:headEnd/>
            <a:tailEnd/>
          </a:ln>
        </p:spPr>
      </p:pic>
      <p:sp>
        <p:nvSpPr>
          <p:cNvPr id="33795" name="Rectangle 3"/>
          <p:cNvSpPr>
            <a:spLocks noChangeArrowheads="1"/>
          </p:cNvSpPr>
          <p:nvPr/>
        </p:nvSpPr>
        <p:spPr bwMode="auto">
          <a:xfrm>
            <a:off x="838200" y="4800600"/>
            <a:ext cx="7391400" cy="1600200"/>
          </a:xfrm>
          <a:prstGeom prst="rect">
            <a:avLst/>
          </a:prstGeom>
          <a:solidFill>
            <a:schemeClr val="tx2">
              <a:lumMod val="50000"/>
            </a:schemeClr>
          </a:solidFill>
          <a:ln w="9525">
            <a:noFill/>
            <a:miter lim="800000"/>
            <a:headEnd/>
            <a:tailEnd/>
          </a:ln>
        </p:spPr>
        <p:txBody>
          <a:bodyPr wrap="none" anchor="ctr"/>
          <a:lstStyle/>
          <a:p>
            <a:pPr>
              <a:defRPr/>
            </a:pPr>
            <a:endParaRPr lang="en-US">
              <a:solidFill>
                <a:schemeClr val="bg2"/>
              </a:solidFill>
            </a:endParaRPr>
          </a:p>
        </p:txBody>
      </p:sp>
      <p:sp>
        <p:nvSpPr>
          <p:cNvPr id="81924" name="Rectangle 4"/>
          <p:cNvSpPr>
            <a:spLocks noChangeArrowheads="1"/>
          </p:cNvSpPr>
          <p:nvPr/>
        </p:nvSpPr>
        <p:spPr bwMode="auto">
          <a:xfrm>
            <a:off x="4572000" y="3048000"/>
            <a:ext cx="304800" cy="3048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81926" name="Text Box 6"/>
          <p:cNvSpPr txBox="1">
            <a:spLocks noChangeArrowheads="1"/>
          </p:cNvSpPr>
          <p:nvPr/>
        </p:nvSpPr>
        <p:spPr bwMode="auto">
          <a:xfrm>
            <a:off x="990600" y="4953000"/>
            <a:ext cx="7391400" cy="1465263"/>
          </a:xfrm>
          <a:prstGeom prst="rect">
            <a:avLst/>
          </a:prstGeom>
          <a:noFill/>
          <a:ln w="9525">
            <a:noFill/>
            <a:miter lim="800000"/>
            <a:headEnd/>
            <a:tailEnd/>
          </a:ln>
        </p:spPr>
        <p:txBody>
          <a:bodyPr>
            <a:spAutoFit/>
          </a:bodyPr>
          <a:lstStyle/>
          <a:p>
            <a:pPr>
              <a:buFontTx/>
              <a:buChar char="•"/>
            </a:pPr>
            <a:r>
              <a:rPr lang="en-US" dirty="0">
                <a:solidFill>
                  <a:schemeClr val="bg2"/>
                </a:solidFill>
              </a:rPr>
              <a:t> To achieve </a:t>
            </a:r>
            <a:r>
              <a:rPr lang="en-US" dirty="0" err="1">
                <a:solidFill>
                  <a:schemeClr val="bg2"/>
                </a:solidFill>
              </a:rPr>
              <a:t>locational</a:t>
            </a:r>
            <a:r>
              <a:rPr lang="en-US" dirty="0">
                <a:solidFill>
                  <a:schemeClr val="bg2"/>
                </a:solidFill>
              </a:rPr>
              <a:t> equilibrium, the wage in the cluster should equal the expected wage in the isolated Site.</a:t>
            </a:r>
          </a:p>
          <a:p>
            <a:pPr>
              <a:buFontTx/>
              <a:buChar char="•"/>
            </a:pPr>
            <a:endParaRPr lang="en-US" dirty="0">
              <a:solidFill>
                <a:schemeClr val="bg2"/>
              </a:solidFill>
            </a:endParaRPr>
          </a:p>
          <a:p>
            <a:pPr>
              <a:buFontTx/>
              <a:buChar char="•"/>
            </a:pPr>
            <a:r>
              <a:rPr lang="en-US" dirty="0">
                <a:solidFill>
                  <a:schemeClr val="bg2"/>
                </a:solidFill>
              </a:rPr>
              <a:t> EW= ½ *16 + ½ *4 = 10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Effect transition="in" filter="fade">
                                      <p:cBhvr>
                                        <p:cTn id="7" dur="1000"/>
                                        <p:tgtEl>
                                          <p:spTgt spid="81926">
                                            <p:txEl>
                                              <p:pRg st="0" end="0"/>
                                            </p:txEl>
                                          </p:spTgt>
                                        </p:tgtEl>
                                      </p:cBhvr>
                                    </p:animEffect>
                                    <p:anim calcmode="lin" valueType="num">
                                      <p:cBhvr>
                                        <p:cTn id="8" dur="1000" fill="hold"/>
                                        <p:tgtEl>
                                          <p:spTgt spid="819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1926">
                                            <p:txEl>
                                              <p:pRg st="2" end="2"/>
                                            </p:txEl>
                                          </p:spTgt>
                                        </p:tgtEl>
                                        <p:attrNameLst>
                                          <p:attrName>style.visibility</p:attrName>
                                        </p:attrNameLst>
                                      </p:cBhvr>
                                      <p:to>
                                        <p:strVal val="visible"/>
                                      </p:to>
                                    </p:set>
                                    <p:anim calcmode="lin" valueType="num">
                                      <p:cBhvr additive="base">
                                        <p:cTn id="14" dur="500" fill="hold"/>
                                        <p:tgtEl>
                                          <p:spTgt spid="81926">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19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1924"/>
                                        </p:tgtEl>
                                      </p:cBhvr>
                                    </p:animEffect>
                                    <p:set>
                                      <p:cBhvr>
                                        <p:cTn id="20" dur="1" fill="hold">
                                          <p:stCondLst>
                                            <p:cond delay="499"/>
                                          </p:stCondLst>
                                        </p:cTn>
                                        <p:tgtEl>
                                          <p:spTgt spid="819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solidFill>
                  <a:srgbClr val="FF9900"/>
                </a:solidFill>
              </a:rPr>
              <a:t>Purpose</a:t>
            </a:r>
          </a:p>
        </p:txBody>
      </p:sp>
      <p:sp>
        <p:nvSpPr>
          <p:cNvPr id="4099" name="Rectangle 3"/>
          <p:cNvSpPr>
            <a:spLocks noGrp="1" noChangeArrowheads="1"/>
          </p:cNvSpPr>
          <p:nvPr>
            <p:ph sz="quarter" idx="1"/>
          </p:nvPr>
        </p:nvSpPr>
        <p:spPr>
          <a:xfrm>
            <a:off x="301625" y="1527175"/>
            <a:ext cx="8504238" cy="4572000"/>
          </a:xfrm>
        </p:spPr>
        <p:txBody>
          <a:bodyPr/>
          <a:lstStyle/>
          <a:p>
            <a:pPr eaLnBrk="1" hangingPunct="1"/>
            <a:r>
              <a:rPr lang="en-US" dirty="0"/>
              <a:t>In the factory town model of chapter 1, firms were not attracted to locations where other competitors operated.</a:t>
            </a:r>
          </a:p>
          <a:p>
            <a:pPr eaLnBrk="1" hangingPunct="1"/>
            <a:r>
              <a:rPr lang="en-US" dirty="0"/>
              <a:t>However, most firms are attracted to the locations of other firms.  In this chapter we explore the forces that cause firms to locate close to one another in clusters.</a:t>
            </a:r>
          </a:p>
          <a:p>
            <a:pPr eaLnBrk="1" hangingPunct="1"/>
            <a:r>
              <a:rPr lang="en-US" dirty="0"/>
              <a:t>When firms realize cost savings from concentration they locate close to one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Which location results in a higher profit?</a:t>
            </a:r>
          </a:p>
        </p:txBody>
      </p:sp>
      <p:sp>
        <p:nvSpPr>
          <p:cNvPr id="59395" name="Rectangle 3"/>
          <p:cNvSpPr>
            <a:spLocks noGrp="1" noChangeArrowheads="1"/>
          </p:cNvSpPr>
          <p:nvPr>
            <p:ph sz="quarter" idx="1"/>
          </p:nvPr>
        </p:nvSpPr>
        <p:spPr>
          <a:xfrm>
            <a:off x="301625" y="1447800"/>
            <a:ext cx="8504238" cy="4572000"/>
          </a:xfrm>
        </p:spPr>
        <p:txBody>
          <a:bodyPr/>
          <a:lstStyle/>
          <a:p>
            <a:pPr eaLnBrk="1" hangingPunct="1"/>
            <a:r>
              <a:rPr lang="en-US" sz="2400" dirty="0"/>
              <a:t>How can we represent firm profit graphically?</a:t>
            </a:r>
          </a:p>
          <a:p>
            <a:pPr lvl="1" eaLnBrk="1" hangingPunct="1"/>
            <a:r>
              <a:rPr lang="en-US" sz="2000" dirty="0"/>
              <a:t>Remember: Labor demand is the marginal revenue product (MRP); the dollar value created by the extra worker.  </a:t>
            </a:r>
          </a:p>
          <a:p>
            <a:pPr lvl="1" eaLnBrk="1" hangingPunct="1"/>
            <a:r>
              <a:rPr lang="en-US" sz="2000" dirty="0"/>
              <a:t>Example:</a:t>
            </a:r>
          </a:p>
          <a:p>
            <a:pPr lvl="1" eaLnBrk="1" hangingPunct="1">
              <a:buNone/>
            </a:pPr>
            <a:endParaRPr lang="en-US" sz="2000" dirty="0"/>
          </a:p>
        </p:txBody>
      </p:sp>
      <p:graphicFrame>
        <p:nvGraphicFramePr>
          <p:cNvPr id="4" name="Table 3"/>
          <p:cNvGraphicFramePr>
            <a:graphicFrameLocks noGrp="1"/>
          </p:cNvGraphicFramePr>
          <p:nvPr/>
        </p:nvGraphicFramePr>
        <p:xfrm>
          <a:off x="685800" y="3124200"/>
          <a:ext cx="3505200" cy="3414563"/>
        </p:xfrm>
        <a:graphic>
          <a:graphicData uri="http://schemas.openxmlformats.org/drawingml/2006/table">
            <a:tbl>
              <a:tblPr firstRow="1" bandRow="1">
                <a:tableStyleId>{5940675A-B579-460E-94D1-54222C63F5DA}</a:tableStyleId>
              </a:tblPr>
              <a:tblGrid>
                <a:gridCol w="922421">
                  <a:extLst>
                    <a:ext uri="{9D8B030D-6E8A-4147-A177-3AD203B41FA5}">
                      <a16:colId xmlns:a16="http://schemas.microsoft.com/office/drawing/2014/main" val="20000"/>
                    </a:ext>
                  </a:extLst>
                </a:gridCol>
                <a:gridCol w="1058779">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357739">
                <a:tc gridSpan="3">
                  <a:txBody>
                    <a:bodyPr/>
                    <a:lstStyle/>
                    <a:p>
                      <a:pPr algn="ctr"/>
                      <a:r>
                        <a:rPr lang="en-US" sz="1400" dirty="0"/>
                        <a:t>Price of final product=$2</a:t>
                      </a:r>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0"/>
                  </a:ext>
                </a:extLst>
              </a:tr>
              <a:tr h="715478">
                <a:tc>
                  <a:txBody>
                    <a:bodyPr/>
                    <a:lstStyle/>
                    <a:p>
                      <a:r>
                        <a:rPr lang="en-US" sz="1400" dirty="0"/>
                        <a:t>Worker</a:t>
                      </a:r>
                    </a:p>
                  </a:txBody>
                  <a:tcPr/>
                </a:tc>
                <a:tc>
                  <a:txBody>
                    <a:bodyPr/>
                    <a:lstStyle/>
                    <a:p>
                      <a:r>
                        <a:rPr lang="en-US" sz="1400" dirty="0"/>
                        <a:t>Marginal Product</a:t>
                      </a:r>
                    </a:p>
                  </a:txBody>
                  <a:tcPr/>
                </a:tc>
                <a:tc>
                  <a:txBody>
                    <a:bodyPr/>
                    <a:lstStyle/>
                    <a:p>
                      <a:r>
                        <a:rPr lang="en-US" sz="1400" dirty="0"/>
                        <a:t>Value of Marginal Product (MRP)</a:t>
                      </a:r>
                    </a:p>
                  </a:txBody>
                  <a:tcPr/>
                </a:tc>
                <a:extLst>
                  <a:ext uri="{0D108BD9-81ED-4DB2-BD59-A6C34878D82A}">
                    <a16:rowId xmlns:a16="http://schemas.microsoft.com/office/drawing/2014/main" val="10001"/>
                  </a:ext>
                </a:extLst>
              </a:tr>
              <a:tr h="581326">
                <a:tc>
                  <a:txBody>
                    <a:bodyPr/>
                    <a:lstStyle/>
                    <a:p>
                      <a:r>
                        <a:rPr lang="en-US" sz="2000" dirty="0"/>
                        <a:t>1</a:t>
                      </a:r>
                    </a:p>
                  </a:txBody>
                  <a:tcPr/>
                </a:tc>
                <a:tc>
                  <a:txBody>
                    <a:bodyPr/>
                    <a:lstStyle/>
                    <a:p>
                      <a:r>
                        <a:rPr lang="en-US" sz="2000" dirty="0"/>
                        <a:t>20</a:t>
                      </a:r>
                    </a:p>
                  </a:txBody>
                  <a:tcPr/>
                </a:tc>
                <a:tc>
                  <a:txBody>
                    <a:bodyPr/>
                    <a:lstStyle/>
                    <a:p>
                      <a:endParaRPr lang="en-US" sz="1400" dirty="0"/>
                    </a:p>
                  </a:txBody>
                  <a:tcPr/>
                </a:tc>
                <a:extLst>
                  <a:ext uri="{0D108BD9-81ED-4DB2-BD59-A6C34878D82A}">
                    <a16:rowId xmlns:a16="http://schemas.microsoft.com/office/drawing/2014/main" val="10002"/>
                  </a:ext>
                </a:extLst>
              </a:tr>
              <a:tr h="581326">
                <a:tc>
                  <a:txBody>
                    <a:bodyPr/>
                    <a:lstStyle/>
                    <a:p>
                      <a:r>
                        <a:rPr lang="en-US" sz="2000" dirty="0"/>
                        <a:t>2</a:t>
                      </a:r>
                    </a:p>
                  </a:txBody>
                  <a:tcPr/>
                </a:tc>
                <a:tc>
                  <a:txBody>
                    <a:bodyPr/>
                    <a:lstStyle/>
                    <a:p>
                      <a:r>
                        <a:rPr lang="en-US" sz="2000" dirty="0"/>
                        <a:t>15</a:t>
                      </a:r>
                    </a:p>
                  </a:txBody>
                  <a:tcPr/>
                </a:tc>
                <a:tc>
                  <a:txBody>
                    <a:bodyPr/>
                    <a:lstStyle/>
                    <a:p>
                      <a:endParaRPr lang="en-US" sz="1400" dirty="0"/>
                    </a:p>
                  </a:txBody>
                  <a:tcPr/>
                </a:tc>
                <a:extLst>
                  <a:ext uri="{0D108BD9-81ED-4DB2-BD59-A6C34878D82A}">
                    <a16:rowId xmlns:a16="http://schemas.microsoft.com/office/drawing/2014/main" val="10003"/>
                  </a:ext>
                </a:extLst>
              </a:tr>
              <a:tr h="581326">
                <a:tc>
                  <a:txBody>
                    <a:bodyPr/>
                    <a:lstStyle/>
                    <a:p>
                      <a:r>
                        <a:rPr lang="en-US" sz="2000" dirty="0"/>
                        <a:t>3</a:t>
                      </a:r>
                    </a:p>
                  </a:txBody>
                  <a:tcPr/>
                </a:tc>
                <a:tc>
                  <a:txBody>
                    <a:bodyPr/>
                    <a:lstStyle/>
                    <a:p>
                      <a:r>
                        <a:rPr lang="en-US" sz="2000" dirty="0"/>
                        <a:t>10</a:t>
                      </a:r>
                    </a:p>
                  </a:txBody>
                  <a:tcPr/>
                </a:tc>
                <a:tc>
                  <a:txBody>
                    <a:bodyPr/>
                    <a:lstStyle/>
                    <a:p>
                      <a:endParaRPr lang="en-US" sz="1400" dirty="0"/>
                    </a:p>
                  </a:txBody>
                  <a:tcPr/>
                </a:tc>
                <a:extLst>
                  <a:ext uri="{0D108BD9-81ED-4DB2-BD59-A6C34878D82A}">
                    <a16:rowId xmlns:a16="http://schemas.microsoft.com/office/drawing/2014/main" val="10004"/>
                  </a:ext>
                </a:extLst>
              </a:tr>
              <a:tr h="581326">
                <a:tc>
                  <a:txBody>
                    <a:bodyPr/>
                    <a:lstStyle/>
                    <a:p>
                      <a:r>
                        <a:rPr lang="en-US" sz="2000" dirty="0"/>
                        <a:t>4</a:t>
                      </a:r>
                    </a:p>
                  </a:txBody>
                  <a:tcPr/>
                </a:tc>
                <a:tc>
                  <a:txBody>
                    <a:bodyPr/>
                    <a:lstStyle/>
                    <a:p>
                      <a:r>
                        <a:rPr lang="en-US" sz="2000" dirty="0"/>
                        <a:t>5</a:t>
                      </a:r>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6" name="Rectangle 5"/>
          <p:cNvSpPr>
            <a:spLocks noChangeArrowheads="1"/>
          </p:cNvSpPr>
          <p:nvPr/>
        </p:nvSpPr>
        <p:spPr bwMode="auto">
          <a:xfrm>
            <a:off x="5138739" y="3047999"/>
            <a:ext cx="3471862" cy="3233249"/>
          </a:xfrm>
          <a:prstGeom prst="rect">
            <a:avLst/>
          </a:prstGeom>
          <a:solidFill>
            <a:srgbClr val="F3F6F9"/>
          </a:solidFill>
          <a:ln w="239713">
            <a:solidFill>
              <a:srgbClr val="F3F6F9"/>
            </a:solidFill>
            <a:miter lim="800000"/>
            <a:headEnd/>
            <a:tailEnd/>
          </a:ln>
        </p:spPr>
        <p:txBody>
          <a:bodyPr/>
          <a:lstStyle/>
          <a:p>
            <a:endParaRPr lang="en-US"/>
          </a:p>
        </p:txBody>
      </p:sp>
      <p:sp>
        <p:nvSpPr>
          <p:cNvPr id="7" name="Rectangle 6"/>
          <p:cNvSpPr>
            <a:spLocks noChangeArrowheads="1"/>
          </p:cNvSpPr>
          <p:nvPr/>
        </p:nvSpPr>
        <p:spPr bwMode="auto">
          <a:xfrm>
            <a:off x="5138739" y="3047999"/>
            <a:ext cx="3471862" cy="3233249"/>
          </a:xfrm>
          <a:prstGeom prst="rect">
            <a:avLst/>
          </a:prstGeom>
          <a:solidFill>
            <a:srgbClr val="F2F4F8"/>
          </a:solidFill>
          <a:ln w="219075">
            <a:solidFill>
              <a:srgbClr val="F2F4F8"/>
            </a:solidFill>
            <a:miter lim="800000"/>
            <a:headEnd/>
            <a:tailEnd/>
          </a:ln>
        </p:spPr>
        <p:txBody>
          <a:bodyPr/>
          <a:lstStyle/>
          <a:p>
            <a:endParaRPr lang="en-US"/>
          </a:p>
        </p:txBody>
      </p:sp>
      <p:sp>
        <p:nvSpPr>
          <p:cNvPr id="8" name="Rectangle 7"/>
          <p:cNvSpPr>
            <a:spLocks noChangeArrowheads="1"/>
          </p:cNvSpPr>
          <p:nvPr/>
        </p:nvSpPr>
        <p:spPr bwMode="auto">
          <a:xfrm>
            <a:off x="5138739" y="3047999"/>
            <a:ext cx="3471862" cy="3233249"/>
          </a:xfrm>
          <a:prstGeom prst="rect">
            <a:avLst/>
          </a:prstGeom>
          <a:solidFill>
            <a:srgbClr val="F1F4F7"/>
          </a:solidFill>
          <a:ln w="196850">
            <a:solidFill>
              <a:srgbClr val="F1F4F7"/>
            </a:solidFill>
            <a:miter lim="800000"/>
            <a:headEnd/>
            <a:tailEnd/>
          </a:ln>
        </p:spPr>
        <p:txBody>
          <a:bodyPr/>
          <a:lstStyle/>
          <a:p>
            <a:endParaRPr lang="en-US"/>
          </a:p>
        </p:txBody>
      </p:sp>
      <p:sp>
        <p:nvSpPr>
          <p:cNvPr id="9" name="Rectangle 8"/>
          <p:cNvSpPr>
            <a:spLocks noChangeArrowheads="1"/>
          </p:cNvSpPr>
          <p:nvPr/>
        </p:nvSpPr>
        <p:spPr bwMode="auto">
          <a:xfrm>
            <a:off x="5138739" y="3047999"/>
            <a:ext cx="3471862" cy="3233249"/>
          </a:xfrm>
          <a:prstGeom prst="rect">
            <a:avLst/>
          </a:prstGeom>
          <a:solidFill>
            <a:srgbClr val="F0F2F5"/>
          </a:solidFill>
          <a:ln w="174625">
            <a:solidFill>
              <a:srgbClr val="F0F2F5"/>
            </a:solidFill>
            <a:miter lim="800000"/>
            <a:headEnd/>
            <a:tailEnd/>
          </a:ln>
        </p:spPr>
        <p:txBody>
          <a:bodyPr/>
          <a:lstStyle/>
          <a:p>
            <a:endParaRPr lang="en-US"/>
          </a:p>
        </p:txBody>
      </p:sp>
      <p:sp>
        <p:nvSpPr>
          <p:cNvPr id="10" name="Rectangle 9"/>
          <p:cNvSpPr>
            <a:spLocks noChangeArrowheads="1"/>
          </p:cNvSpPr>
          <p:nvPr/>
        </p:nvSpPr>
        <p:spPr bwMode="auto">
          <a:xfrm>
            <a:off x="5138739" y="3047999"/>
            <a:ext cx="3471862" cy="3233249"/>
          </a:xfrm>
          <a:prstGeom prst="rect">
            <a:avLst/>
          </a:prstGeom>
          <a:solidFill>
            <a:srgbClr val="EEF1F4"/>
          </a:solidFill>
          <a:ln w="152400">
            <a:solidFill>
              <a:srgbClr val="EEF1F4"/>
            </a:solidFill>
            <a:miter lim="800000"/>
            <a:headEnd/>
            <a:tailEnd/>
          </a:ln>
        </p:spPr>
        <p:txBody>
          <a:bodyPr/>
          <a:lstStyle/>
          <a:p>
            <a:endParaRPr lang="en-US"/>
          </a:p>
        </p:txBody>
      </p:sp>
      <p:sp>
        <p:nvSpPr>
          <p:cNvPr id="11" name="Rectangle 10"/>
          <p:cNvSpPr>
            <a:spLocks noChangeArrowheads="1"/>
          </p:cNvSpPr>
          <p:nvPr/>
        </p:nvSpPr>
        <p:spPr bwMode="auto">
          <a:xfrm>
            <a:off x="5138739" y="3047999"/>
            <a:ext cx="3471862" cy="3233249"/>
          </a:xfrm>
          <a:prstGeom prst="rect">
            <a:avLst/>
          </a:prstGeom>
          <a:solidFill>
            <a:srgbClr val="EDEFF3"/>
          </a:solidFill>
          <a:ln w="131763">
            <a:solidFill>
              <a:srgbClr val="EDEFF3"/>
            </a:solidFill>
            <a:miter lim="800000"/>
            <a:headEnd/>
            <a:tailEnd/>
          </a:ln>
        </p:spPr>
        <p:txBody>
          <a:bodyPr/>
          <a:lstStyle/>
          <a:p>
            <a:endParaRPr lang="en-US"/>
          </a:p>
        </p:txBody>
      </p:sp>
      <p:sp>
        <p:nvSpPr>
          <p:cNvPr id="12" name="Rectangle 11"/>
          <p:cNvSpPr>
            <a:spLocks noChangeArrowheads="1"/>
          </p:cNvSpPr>
          <p:nvPr/>
        </p:nvSpPr>
        <p:spPr bwMode="auto">
          <a:xfrm>
            <a:off x="5138739" y="3047999"/>
            <a:ext cx="3471862" cy="3233249"/>
          </a:xfrm>
          <a:prstGeom prst="rect">
            <a:avLst/>
          </a:prstGeom>
          <a:solidFill>
            <a:srgbClr val="EBEEF2"/>
          </a:solidFill>
          <a:ln w="109538">
            <a:solidFill>
              <a:srgbClr val="EBEEF2"/>
            </a:solidFill>
            <a:miter lim="800000"/>
            <a:headEnd/>
            <a:tailEnd/>
          </a:ln>
        </p:spPr>
        <p:txBody>
          <a:bodyPr/>
          <a:lstStyle/>
          <a:p>
            <a:endParaRPr lang="en-US"/>
          </a:p>
        </p:txBody>
      </p:sp>
      <p:sp>
        <p:nvSpPr>
          <p:cNvPr id="13" name="Rectangle 12"/>
          <p:cNvSpPr>
            <a:spLocks noChangeArrowheads="1"/>
          </p:cNvSpPr>
          <p:nvPr/>
        </p:nvSpPr>
        <p:spPr bwMode="auto">
          <a:xfrm>
            <a:off x="5138739" y="3047999"/>
            <a:ext cx="3471862" cy="3233249"/>
          </a:xfrm>
          <a:prstGeom prst="rect">
            <a:avLst/>
          </a:prstGeom>
          <a:solidFill>
            <a:srgbClr val="EAECF1"/>
          </a:solidFill>
          <a:ln w="87313">
            <a:solidFill>
              <a:srgbClr val="EAECF1"/>
            </a:solidFill>
            <a:miter lim="800000"/>
            <a:headEnd/>
            <a:tailEnd/>
          </a:ln>
        </p:spPr>
        <p:txBody>
          <a:bodyPr/>
          <a:lstStyle/>
          <a:p>
            <a:endParaRPr lang="en-US"/>
          </a:p>
        </p:txBody>
      </p:sp>
      <p:sp>
        <p:nvSpPr>
          <p:cNvPr id="14" name="Rectangle 13"/>
          <p:cNvSpPr>
            <a:spLocks noChangeArrowheads="1"/>
          </p:cNvSpPr>
          <p:nvPr/>
        </p:nvSpPr>
        <p:spPr bwMode="auto">
          <a:xfrm>
            <a:off x="5138739" y="3047999"/>
            <a:ext cx="3471862" cy="3233249"/>
          </a:xfrm>
          <a:prstGeom prst="rect">
            <a:avLst/>
          </a:prstGeom>
          <a:solidFill>
            <a:srgbClr val="E9EBF0"/>
          </a:solidFill>
          <a:ln w="65088">
            <a:solidFill>
              <a:srgbClr val="E9EBF0"/>
            </a:solidFill>
            <a:miter lim="800000"/>
            <a:headEnd/>
            <a:tailEnd/>
          </a:ln>
        </p:spPr>
        <p:txBody>
          <a:bodyPr/>
          <a:lstStyle/>
          <a:p>
            <a:endParaRPr lang="en-US"/>
          </a:p>
        </p:txBody>
      </p:sp>
      <p:sp>
        <p:nvSpPr>
          <p:cNvPr id="18" name="Rectangle 17"/>
          <p:cNvSpPr>
            <a:spLocks noChangeArrowheads="1"/>
          </p:cNvSpPr>
          <p:nvPr/>
        </p:nvSpPr>
        <p:spPr bwMode="auto">
          <a:xfrm>
            <a:off x="7010401" y="6609604"/>
            <a:ext cx="1506281" cy="184666"/>
          </a:xfrm>
          <a:prstGeom prst="rect">
            <a:avLst/>
          </a:prstGeom>
          <a:noFill/>
          <a:ln w="9525">
            <a:noFill/>
            <a:miter lim="800000"/>
            <a:headEnd/>
            <a:tailEnd/>
          </a:ln>
        </p:spPr>
        <p:txBody>
          <a:bodyPr wrap="square" lIns="0" tIns="0" rIns="0" bIns="0">
            <a:spAutoFit/>
          </a:bodyPr>
          <a:lstStyle/>
          <a:p>
            <a:pPr eaLnBrk="0" hangingPunct="0"/>
            <a:r>
              <a:rPr lang="en-US" sz="1200" b="1" u="none" dirty="0">
                <a:solidFill>
                  <a:srgbClr val="000000"/>
                </a:solidFill>
              </a:rPr>
              <a:t>Quantity of Labor</a:t>
            </a:r>
            <a:endParaRPr lang="en-US" sz="1600" u="none" dirty="0">
              <a:latin typeface="Times New Roman" pitchFamily="18" charset="0"/>
            </a:endParaRPr>
          </a:p>
        </p:txBody>
      </p:sp>
      <p:sp>
        <p:nvSpPr>
          <p:cNvPr id="19" name="Freeform 41"/>
          <p:cNvSpPr>
            <a:spLocks/>
          </p:cNvSpPr>
          <p:nvPr/>
        </p:nvSpPr>
        <p:spPr bwMode="auto">
          <a:xfrm>
            <a:off x="5029202" y="2944590"/>
            <a:ext cx="3471862" cy="3247759"/>
          </a:xfrm>
          <a:custGeom>
            <a:avLst/>
            <a:gdLst>
              <a:gd name="T0" fmla="*/ 0 w 3276"/>
              <a:gd name="T1" fmla="*/ 0 h 2686"/>
              <a:gd name="T2" fmla="*/ 0 w 3276"/>
              <a:gd name="T3" fmla="*/ 2147483647 h 2686"/>
              <a:gd name="T4" fmla="*/ 2147483647 w 3276"/>
              <a:gd name="T5" fmla="*/ 2147483647 h 2686"/>
              <a:gd name="T6" fmla="*/ 0 60000 65536"/>
              <a:gd name="T7" fmla="*/ 0 60000 65536"/>
              <a:gd name="T8" fmla="*/ 0 60000 65536"/>
              <a:gd name="T9" fmla="*/ 0 w 3276"/>
              <a:gd name="T10" fmla="*/ 0 h 2686"/>
              <a:gd name="T11" fmla="*/ 3276 w 3276"/>
              <a:gd name="T12" fmla="*/ 2686 h 2686"/>
            </a:gdLst>
            <a:ahLst/>
            <a:cxnLst>
              <a:cxn ang="T6">
                <a:pos x="T0" y="T1"/>
              </a:cxn>
              <a:cxn ang="T7">
                <a:pos x="T2" y="T3"/>
              </a:cxn>
              <a:cxn ang="T8">
                <a:pos x="T4" y="T5"/>
              </a:cxn>
            </a:cxnLst>
            <a:rect l="T9" t="T10" r="T11" b="T12"/>
            <a:pathLst>
              <a:path w="3276" h="2686">
                <a:moveTo>
                  <a:pt x="0" y="0"/>
                </a:moveTo>
                <a:lnTo>
                  <a:pt x="0" y="2686"/>
                </a:lnTo>
                <a:lnTo>
                  <a:pt x="3276" y="2686"/>
                </a:lnTo>
              </a:path>
            </a:pathLst>
          </a:custGeom>
          <a:noFill/>
          <a:ln w="22225">
            <a:solidFill>
              <a:srgbClr val="000000"/>
            </a:solidFill>
            <a:round/>
            <a:headEnd/>
            <a:tailEnd/>
          </a:ln>
        </p:spPr>
        <p:txBody>
          <a:bodyPr/>
          <a:lstStyle/>
          <a:p>
            <a:endParaRPr lang="en-US"/>
          </a:p>
        </p:txBody>
      </p:sp>
      <p:cxnSp>
        <p:nvCxnSpPr>
          <p:cNvPr id="21" name="Straight Connector 20"/>
          <p:cNvCxnSpPr/>
          <p:nvPr/>
        </p:nvCxnSpPr>
        <p:spPr>
          <a:xfrm>
            <a:off x="5029200" y="5257780"/>
            <a:ext cx="2362200"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223470" y="5230893"/>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785071" y="5230099"/>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1" y="5105400"/>
            <a:ext cx="533400" cy="369332"/>
          </a:xfrm>
          <a:prstGeom prst="rect">
            <a:avLst/>
          </a:prstGeom>
          <a:noFill/>
        </p:spPr>
        <p:txBody>
          <a:bodyPr wrap="square" rtlCol="0">
            <a:spAutoFit/>
          </a:bodyPr>
          <a:lstStyle/>
          <a:p>
            <a:r>
              <a:rPr lang="en-US" dirty="0"/>
              <a:t>10</a:t>
            </a:r>
          </a:p>
        </p:txBody>
      </p:sp>
      <p:sp>
        <p:nvSpPr>
          <p:cNvPr id="25" name="TextBox 24"/>
          <p:cNvSpPr txBox="1"/>
          <p:nvPr/>
        </p:nvSpPr>
        <p:spPr>
          <a:xfrm>
            <a:off x="5410200" y="6172200"/>
            <a:ext cx="260988" cy="369332"/>
          </a:xfrm>
          <a:prstGeom prst="rect">
            <a:avLst/>
          </a:prstGeom>
          <a:noFill/>
        </p:spPr>
        <p:txBody>
          <a:bodyPr wrap="square" rtlCol="0">
            <a:spAutoFit/>
          </a:bodyPr>
          <a:lstStyle/>
          <a:p>
            <a:r>
              <a:rPr lang="en-US" dirty="0"/>
              <a:t>1</a:t>
            </a:r>
          </a:p>
        </p:txBody>
      </p:sp>
      <p:sp>
        <p:nvSpPr>
          <p:cNvPr id="26" name="TextBox 25"/>
          <p:cNvSpPr txBox="1"/>
          <p:nvPr/>
        </p:nvSpPr>
        <p:spPr>
          <a:xfrm>
            <a:off x="6673212" y="6172200"/>
            <a:ext cx="260988" cy="369332"/>
          </a:xfrm>
          <a:prstGeom prst="rect">
            <a:avLst/>
          </a:prstGeom>
          <a:noFill/>
        </p:spPr>
        <p:txBody>
          <a:bodyPr wrap="square" rtlCol="0">
            <a:spAutoFit/>
          </a:bodyPr>
          <a:lstStyle/>
          <a:p>
            <a:r>
              <a:rPr lang="en-US" dirty="0"/>
              <a:t>3</a:t>
            </a:r>
          </a:p>
        </p:txBody>
      </p:sp>
      <p:sp>
        <p:nvSpPr>
          <p:cNvPr id="27" name="TextBox 26"/>
          <p:cNvSpPr txBox="1"/>
          <p:nvPr/>
        </p:nvSpPr>
        <p:spPr>
          <a:xfrm>
            <a:off x="4572000" y="4507468"/>
            <a:ext cx="457200" cy="369332"/>
          </a:xfrm>
          <a:prstGeom prst="rect">
            <a:avLst/>
          </a:prstGeom>
          <a:noFill/>
        </p:spPr>
        <p:txBody>
          <a:bodyPr wrap="square" rtlCol="0">
            <a:spAutoFit/>
          </a:bodyPr>
          <a:lstStyle/>
          <a:p>
            <a:r>
              <a:rPr lang="en-US" dirty="0"/>
              <a:t>20</a:t>
            </a:r>
          </a:p>
        </p:txBody>
      </p:sp>
      <p:cxnSp>
        <p:nvCxnSpPr>
          <p:cNvPr id="28" name="Straight Connector 27"/>
          <p:cNvCxnSpPr/>
          <p:nvPr/>
        </p:nvCxnSpPr>
        <p:spPr>
          <a:xfrm>
            <a:off x="5029200" y="464818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533132" y="4245626"/>
            <a:ext cx="24508"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19800" y="6172200"/>
            <a:ext cx="260988" cy="369332"/>
          </a:xfrm>
          <a:prstGeom prst="rect">
            <a:avLst/>
          </a:prstGeom>
          <a:noFill/>
        </p:spPr>
        <p:txBody>
          <a:bodyPr wrap="square" rtlCol="0">
            <a:spAutoFit/>
          </a:bodyPr>
          <a:lstStyle/>
          <a:p>
            <a:r>
              <a:rPr lang="en-US" dirty="0"/>
              <a:t>2</a:t>
            </a:r>
          </a:p>
        </p:txBody>
      </p:sp>
      <p:cxnSp>
        <p:nvCxnSpPr>
          <p:cNvPr id="35" name="Straight Connector 34"/>
          <p:cNvCxnSpPr/>
          <p:nvPr/>
        </p:nvCxnSpPr>
        <p:spPr>
          <a:xfrm rot="5400000">
            <a:off x="6699471" y="5230099"/>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962400" y="4572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24500" y="3390900"/>
            <a:ext cx="2209800" cy="213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4572000" y="4572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5180806" y="4571206"/>
            <a:ext cx="3200400"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5790406" y="4571206"/>
            <a:ext cx="3200400"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029200" y="403858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29200" y="335280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82812" y="6172200"/>
            <a:ext cx="260988" cy="369332"/>
          </a:xfrm>
          <a:prstGeom prst="rect">
            <a:avLst/>
          </a:prstGeom>
          <a:noFill/>
        </p:spPr>
        <p:txBody>
          <a:bodyPr wrap="square" rtlCol="0">
            <a:spAutoFit/>
          </a:bodyPr>
          <a:lstStyle/>
          <a:p>
            <a:r>
              <a:rPr lang="en-US" dirty="0"/>
              <a:t>4</a:t>
            </a:r>
          </a:p>
        </p:txBody>
      </p:sp>
      <p:sp>
        <p:nvSpPr>
          <p:cNvPr id="85" name="TextBox 84"/>
          <p:cNvSpPr txBox="1"/>
          <p:nvPr/>
        </p:nvSpPr>
        <p:spPr>
          <a:xfrm>
            <a:off x="4572000" y="3810000"/>
            <a:ext cx="457200" cy="369332"/>
          </a:xfrm>
          <a:prstGeom prst="rect">
            <a:avLst/>
          </a:prstGeom>
          <a:noFill/>
        </p:spPr>
        <p:txBody>
          <a:bodyPr wrap="square" rtlCol="0">
            <a:spAutoFit/>
          </a:bodyPr>
          <a:lstStyle/>
          <a:p>
            <a:r>
              <a:rPr lang="en-US" dirty="0"/>
              <a:t>30</a:t>
            </a:r>
          </a:p>
        </p:txBody>
      </p:sp>
      <p:sp>
        <p:nvSpPr>
          <p:cNvPr id="86" name="TextBox 85"/>
          <p:cNvSpPr txBox="1"/>
          <p:nvPr/>
        </p:nvSpPr>
        <p:spPr>
          <a:xfrm>
            <a:off x="4572000" y="2667000"/>
            <a:ext cx="457200" cy="923330"/>
          </a:xfrm>
          <a:prstGeom prst="rect">
            <a:avLst/>
          </a:prstGeom>
          <a:noFill/>
        </p:spPr>
        <p:txBody>
          <a:bodyPr wrap="square" rtlCol="0">
            <a:spAutoFit/>
          </a:bodyPr>
          <a:lstStyle/>
          <a:p>
            <a:r>
              <a:rPr lang="en-US" dirty="0"/>
              <a:t>$</a:t>
            </a:r>
          </a:p>
          <a:p>
            <a:endParaRPr lang="en-US" dirty="0"/>
          </a:p>
          <a:p>
            <a:r>
              <a:rPr lang="en-US" dirty="0"/>
              <a:t>40</a:t>
            </a:r>
          </a:p>
        </p:txBody>
      </p:sp>
      <p:sp>
        <p:nvSpPr>
          <p:cNvPr id="87" name="TextBox 86"/>
          <p:cNvSpPr txBox="1"/>
          <p:nvPr/>
        </p:nvSpPr>
        <p:spPr>
          <a:xfrm>
            <a:off x="7620000" y="5638800"/>
            <a:ext cx="631904" cy="369332"/>
          </a:xfrm>
          <a:prstGeom prst="rect">
            <a:avLst/>
          </a:prstGeom>
          <a:noFill/>
        </p:spPr>
        <p:txBody>
          <a:bodyPr wrap="none" rtlCol="0">
            <a:spAutoFit/>
          </a:bodyPr>
          <a:lstStyle/>
          <a:p>
            <a:r>
              <a:rPr lang="en-US" dirty="0"/>
              <a:t>MRP</a:t>
            </a:r>
          </a:p>
        </p:txBody>
      </p:sp>
      <p:sp>
        <p:nvSpPr>
          <p:cNvPr id="91" name="TextBox 90"/>
          <p:cNvSpPr txBox="1"/>
          <p:nvPr/>
        </p:nvSpPr>
        <p:spPr>
          <a:xfrm>
            <a:off x="2971800" y="4369475"/>
            <a:ext cx="437940" cy="2031325"/>
          </a:xfrm>
          <a:prstGeom prst="rect">
            <a:avLst/>
          </a:prstGeom>
          <a:noFill/>
        </p:spPr>
        <p:txBody>
          <a:bodyPr wrap="none" rtlCol="0">
            <a:spAutoFit/>
          </a:bodyPr>
          <a:lstStyle/>
          <a:p>
            <a:r>
              <a:rPr lang="en-US" dirty="0"/>
              <a:t>40</a:t>
            </a:r>
          </a:p>
          <a:p>
            <a:endParaRPr lang="en-US" dirty="0"/>
          </a:p>
          <a:p>
            <a:r>
              <a:rPr lang="en-US" dirty="0"/>
              <a:t>30</a:t>
            </a:r>
          </a:p>
          <a:p>
            <a:endParaRPr lang="en-US" dirty="0"/>
          </a:p>
          <a:p>
            <a:r>
              <a:rPr lang="en-US" dirty="0"/>
              <a:t>20</a:t>
            </a:r>
          </a:p>
          <a:p>
            <a:endParaRPr lang="en-US" dirty="0"/>
          </a:p>
          <a:p>
            <a:r>
              <a:rPr lang="en-US" dirty="0"/>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1000"/>
                                        <p:tgtEl>
                                          <p:spTgt spid="91"/>
                                        </p:tgtEl>
                                      </p:cBhvr>
                                    </p:animEffect>
                                    <p:anim calcmode="lin" valueType="num">
                                      <p:cBhvr>
                                        <p:cTn id="15" dur="1000" fill="hold"/>
                                        <p:tgtEl>
                                          <p:spTgt spid="91"/>
                                        </p:tgtEl>
                                        <p:attrNameLst>
                                          <p:attrName>ppt_x</p:attrName>
                                        </p:attrNameLst>
                                      </p:cBhvr>
                                      <p:tavLst>
                                        <p:tav tm="0">
                                          <p:val>
                                            <p:strVal val="#ppt_x"/>
                                          </p:val>
                                        </p:tav>
                                        <p:tav tm="100000">
                                          <p:val>
                                            <p:strVal val="#ppt_x"/>
                                          </p:val>
                                        </p:tav>
                                      </p:tavLst>
                                    </p:anim>
                                    <p:anim calcmode="lin" valueType="num">
                                      <p:cBhvr>
                                        <p:cTn id="16"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3" presetClass="entr" presetSubtype="1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par>
                                <p:cTn id="73" presetID="3" presetClass="entr" presetSubtype="1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linds(horizontal)">
                                      <p:cBhvr>
                                        <p:cTn id="75" dur="500"/>
                                        <p:tgtEl>
                                          <p:spTgt spid="28"/>
                                        </p:tgtEl>
                                      </p:cBhvr>
                                    </p:animEffect>
                                  </p:childTnLst>
                                </p:cTn>
                              </p:par>
                              <p:par>
                                <p:cTn id="76" presetID="3" presetClass="entr" presetSubtype="1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blinds(horizontal)">
                                      <p:cBhvr>
                                        <p:cTn id="78" dur="500"/>
                                        <p:tgtEl>
                                          <p:spTgt spid="2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par>
                                <p:cTn id="82" presetID="3" presetClass="entr" presetSubtype="10"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linds(horizontal)">
                                      <p:cBhvr>
                                        <p:cTn id="84" dur="500"/>
                                        <p:tgtEl>
                                          <p:spTgt spid="35"/>
                                        </p:tgtEl>
                                      </p:cBhvr>
                                    </p:animEffect>
                                  </p:childTnLst>
                                </p:cTn>
                              </p:par>
                              <p:par>
                                <p:cTn id="85" presetID="3" presetClass="entr" presetSubtype="1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blinds(horizontal)">
                                      <p:cBhvr>
                                        <p:cTn id="87" dur="500"/>
                                        <p:tgtEl>
                                          <p:spTgt spid="68"/>
                                        </p:tgtEl>
                                      </p:cBhvr>
                                    </p:animEffect>
                                  </p:childTnLst>
                                </p:cTn>
                              </p:par>
                              <p:par>
                                <p:cTn id="88" presetID="3" presetClass="entr" presetSubtype="1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blinds(horizontal)">
                                      <p:cBhvr>
                                        <p:cTn id="90" dur="500"/>
                                        <p:tgtEl>
                                          <p:spTgt spid="70"/>
                                        </p:tgtEl>
                                      </p:cBhvr>
                                    </p:animEffect>
                                  </p:childTnLst>
                                </p:cTn>
                              </p:par>
                              <p:par>
                                <p:cTn id="91" presetID="3" presetClass="entr" presetSubtype="10" fill="hold"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blinds(horizontal)">
                                      <p:cBhvr>
                                        <p:cTn id="93" dur="500"/>
                                        <p:tgtEl>
                                          <p:spTgt spid="71"/>
                                        </p:tgtEl>
                                      </p:cBhvr>
                                    </p:animEffect>
                                  </p:childTnLst>
                                </p:cTn>
                              </p:par>
                              <p:par>
                                <p:cTn id="94" presetID="3" presetClass="entr" presetSubtype="10" fill="hold"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blinds(horizontal)">
                                      <p:cBhvr>
                                        <p:cTn id="96" dur="500"/>
                                        <p:tgtEl>
                                          <p:spTgt spid="75"/>
                                        </p:tgtEl>
                                      </p:cBhvr>
                                    </p:animEffect>
                                  </p:childTnLst>
                                </p:cTn>
                              </p:par>
                              <p:par>
                                <p:cTn id="97" presetID="3" presetClass="entr" presetSubtype="1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blinds(horizontal)">
                                      <p:cBhvr>
                                        <p:cTn id="99" dur="500"/>
                                        <p:tgtEl>
                                          <p:spTgt spid="77"/>
                                        </p:tgtEl>
                                      </p:cBhvr>
                                    </p:animEffect>
                                  </p:childTnLst>
                                </p:cTn>
                              </p:par>
                              <p:par>
                                <p:cTn id="100" presetID="3" presetClass="entr" presetSubtype="10" fill="hold"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blinds(horizontal)">
                                      <p:cBhvr>
                                        <p:cTn id="102" dur="500"/>
                                        <p:tgtEl>
                                          <p:spTgt spid="82"/>
                                        </p:tgtEl>
                                      </p:cBhvr>
                                    </p:animEffect>
                                  </p:childTnLst>
                                </p:cTn>
                              </p:par>
                              <p:par>
                                <p:cTn id="103" presetID="3" presetClass="entr" presetSubtype="10" fill="hold"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blinds(horizontal)">
                                      <p:cBhvr>
                                        <p:cTn id="105" dur="500"/>
                                        <p:tgtEl>
                                          <p:spTgt spid="8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blinds(horizontal)">
                                      <p:cBhvr>
                                        <p:cTn id="108" dur="500"/>
                                        <p:tgtEl>
                                          <p:spTgt spid="84"/>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blinds(horizontal)">
                                      <p:cBhvr>
                                        <p:cTn id="111" dur="500"/>
                                        <p:tgtEl>
                                          <p:spTgt spid="85"/>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blinds(horizontal)">
                                      <p:cBhvr>
                                        <p:cTn id="114" dur="500"/>
                                        <p:tgtEl>
                                          <p:spTgt spid="86"/>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blinds(horizontal)">
                                      <p:cBhvr>
                                        <p:cTn id="1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8" grpId="0"/>
      <p:bldP spid="19" grpId="0" animBg="1"/>
      <p:bldP spid="24" grpId="0"/>
      <p:bldP spid="25" grpId="0"/>
      <p:bldP spid="26" grpId="0"/>
      <p:bldP spid="27" grpId="0"/>
      <p:bldP spid="30" grpId="0"/>
      <p:bldP spid="84" grpId="0"/>
      <p:bldP spid="85" grpId="0"/>
      <p:bldP spid="86" grpId="0"/>
      <p:bldP spid="87"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Which location results in a higher profit?</a:t>
            </a:r>
          </a:p>
        </p:txBody>
      </p:sp>
      <p:sp>
        <p:nvSpPr>
          <p:cNvPr id="59395" name="Rectangle 3"/>
          <p:cNvSpPr>
            <a:spLocks noGrp="1" noChangeArrowheads="1"/>
          </p:cNvSpPr>
          <p:nvPr>
            <p:ph sz="quarter" idx="1"/>
          </p:nvPr>
        </p:nvSpPr>
        <p:spPr>
          <a:xfrm>
            <a:off x="301625" y="1527175"/>
            <a:ext cx="8504238" cy="4572000"/>
          </a:xfrm>
        </p:spPr>
        <p:txBody>
          <a:bodyPr/>
          <a:lstStyle/>
          <a:p>
            <a:pPr eaLnBrk="1" hangingPunct="1"/>
            <a:r>
              <a:rPr lang="en-US" sz="2800" dirty="0"/>
              <a:t>How can we represent firm profit graphically?</a:t>
            </a:r>
          </a:p>
          <a:p>
            <a:pPr lvl="1" eaLnBrk="1" hangingPunct="1"/>
            <a:r>
              <a:rPr lang="en-US" sz="2400" dirty="0"/>
              <a:t>The wage line is the cost of hiring an extra worker</a:t>
            </a:r>
          </a:p>
          <a:p>
            <a:pPr lvl="1" eaLnBrk="1" hangingPunct="1"/>
            <a:r>
              <a:rPr lang="en-US" sz="2400" dirty="0"/>
              <a:t>Assume the wage is $20</a:t>
            </a:r>
          </a:p>
          <a:p>
            <a:pPr lvl="1" eaLnBrk="1" hangingPunct="1"/>
            <a:r>
              <a:rPr lang="en-US" sz="2400" dirty="0"/>
              <a:t>Firm profit is the </a:t>
            </a:r>
          </a:p>
          <a:p>
            <a:pPr lvl="1" eaLnBrk="1" hangingPunct="1">
              <a:buNone/>
            </a:pPr>
            <a:r>
              <a:rPr lang="en-US" sz="2400" dirty="0"/>
              <a:t>difference between MRP </a:t>
            </a:r>
          </a:p>
          <a:p>
            <a:pPr lvl="1" eaLnBrk="1" hangingPunct="1">
              <a:buNone/>
            </a:pPr>
            <a:r>
              <a:rPr lang="en-US" sz="2400" dirty="0"/>
              <a:t>and the wage.</a:t>
            </a:r>
          </a:p>
        </p:txBody>
      </p:sp>
      <p:sp>
        <p:nvSpPr>
          <p:cNvPr id="4" name="Rectangle 3"/>
          <p:cNvSpPr>
            <a:spLocks noChangeArrowheads="1"/>
          </p:cNvSpPr>
          <p:nvPr/>
        </p:nvSpPr>
        <p:spPr bwMode="auto">
          <a:xfrm>
            <a:off x="5138739" y="3047999"/>
            <a:ext cx="3471862" cy="3233249"/>
          </a:xfrm>
          <a:prstGeom prst="rect">
            <a:avLst/>
          </a:prstGeom>
          <a:solidFill>
            <a:srgbClr val="F3F6F9"/>
          </a:solidFill>
          <a:ln w="239713">
            <a:solidFill>
              <a:srgbClr val="F3F6F9"/>
            </a:solidFill>
            <a:miter lim="800000"/>
            <a:headEnd/>
            <a:tailEnd/>
          </a:ln>
        </p:spPr>
        <p:txBody>
          <a:bodyPr/>
          <a:lstStyle/>
          <a:p>
            <a:endParaRPr lang="en-US"/>
          </a:p>
        </p:txBody>
      </p:sp>
      <p:sp>
        <p:nvSpPr>
          <p:cNvPr id="5" name="Rectangle 4"/>
          <p:cNvSpPr>
            <a:spLocks noChangeArrowheads="1"/>
          </p:cNvSpPr>
          <p:nvPr/>
        </p:nvSpPr>
        <p:spPr bwMode="auto">
          <a:xfrm>
            <a:off x="5138739" y="3047999"/>
            <a:ext cx="3471862" cy="3233249"/>
          </a:xfrm>
          <a:prstGeom prst="rect">
            <a:avLst/>
          </a:prstGeom>
          <a:solidFill>
            <a:srgbClr val="F2F4F8"/>
          </a:solidFill>
          <a:ln w="219075">
            <a:solidFill>
              <a:srgbClr val="F2F4F8"/>
            </a:solidFill>
            <a:miter lim="800000"/>
            <a:headEnd/>
            <a:tailEnd/>
          </a:ln>
        </p:spPr>
        <p:txBody>
          <a:bodyPr/>
          <a:lstStyle/>
          <a:p>
            <a:endParaRPr lang="en-US"/>
          </a:p>
        </p:txBody>
      </p:sp>
      <p:sp>
        <p:nvSpPr>
          <p:cNvPr id="6" name="Rectangle 5"/>
          <p:cNvSpPr>
            <a:spLocks noChangeArrowheads="1"/>
          </p:cNvSpPr>
          <p:nvPr/>
        </p:nvSpPr>
        <p:spPr bwMode="auto">
          <a:xfrm>
            <a:off x="5138739" y="3047999"/>
            <a:ext cx="3471862" cy="3233249"/>
          </a:xfrm>
          <a:prstGeom prst="rect">
            <a:avLst/>
          </a:prstGeom>
          <a:solidFill>
            <a:srgbClr val="F1F4F7"/>
          </a:solidFill>
          <a:ln w="196850">
            <a:solidFill>
              <a:srgbClr val="F1F4F7"/>
            </a:solidFill>
            <a:miter lim="800000"/>
            <a:headEnd/>
            <a:tailEnd/>
          </a:ln>
        </p:spPr>
        <p:txBody>
          <a:bodyPr/>
          <a:lstStyle/>
          <a:p>
            <a:endParaRPr lang="en-US"/>
          </a:p>
        </p:txBody>
      </p:sp>
      <p:sp>
        <p:nvSpPr>
          <p:cNvPr id="7" name="Rectangle 6"/>
          <p:cNvSpPr>
            <a:spLocks noChangeArrowheads="1"/>
          </p:cNvSpPr>
          <p:nvPr/>
        </p:nvSpPr>
        <p:spPr bwMode="auto">
          <a:xfrm>
            <a:off x="5138739" y="3047999"/>
            <a:ext cx="3471862" cy="3233249"/>
          </a:xfrm>
          <a:prstGeom prst="rect">
            <a:avLst/>
          </a:prstGeom>
          <a:solidFill>
            <a:srgbClr val="F0F2F5"/>
          </a:solidFill>
          <a:ln w="174625">
            <a:solidFill>
              <a:srgbClr val="F0F2F5"/>
            </a:solidFill>
            <a:miter lim="800000"/>
            <a:headEnd/>
            <a:tailEnd/>
          </a:ln>
        </p:spPr>
        <p:txBody>
          <a:bodyPr/>
          <a:lstStyle/>
          <a:p>
            <a:endParaRPr lang="en-US"/>
          </a:p>
        </p:txBody>
      </p:sp>
      <p:sp>
        <p:nvSpPr>
          <p:cNvPr id="8" name="Rectangle 7"/>
          <p:cNvSpPr>
            <a:spLocks noChangeArrowheads="1"/>
          </p:cNvSpPr>
          <p:nvPr/>
        </p:nvSpPr>
        <p:spPr bwMode="auto">
          <a:xfrm>
            <a:off x="5138739" y="3047999"/>
            <a:ext cx="3471862" cy="3233249"/>
          </a:xfrm>
          <a:prstGeom prst="rect">
            <a:avLst/>
          </a:prstGeom>
          <a:solidFill>
            <a:srgbClr val="EEF1F4"/>
          </a:solidFill>
          <a:ln w="152400">
            <a:solidFill>
              <a:srgbClr val="EEF1F4"/>
            </a:solidFill>
            <a:miter lim="800000"/>
            <a:headEnd/>
            <a:tailEnd/>
          </a:ln>
        </p:spPr>
        <p:txBody>
          <a:bodyPr/>
          <a:lstStyle/>
          <a:p>
            <a:endParaRPr lang="en-US"/>
          </a:p>
        </p:txBody>
      </p:sp>
      <p:sp>
        <p:nvSpPr>
          <p:cNvPr id="9" name="Rectangle 8"/>
          <p:cNvSpPr>
            <a:spLocks noChangeArrowheads="1"/>
          </p:cNvSpPr>
          <p:nvPr/>
        </p:nvSpPr>
        <p:spPr bwMode="auto">
          <a:xfrm>
            <a:off x="5138739" y="3047999"/>
            <a:ext cx="3471862" cy="3233249"/>
          </a:xfrm>
          <a:prstGeom prst="rect">
            <a:avLst/>
          </a:prstGeom>
          <a:solidFill>
            <a:srgbClr val="EDEFF3"/>
          </a:solidFill>
          <a:ln w="131763">
            <a:solidFill>
              <a:srgbClr val="EDEFF3"/>
            </a:solidFill>
            <a:miter lim="800000"/>
            <a:headEnd/>
            <a:tailEnd/>
          </a:ln>
        </p:spPr>
        <p:txBody>
          <a:bodyPr/>
          <a:lstStyle/>
          <a:p>
            <a:endParaRPr lang="en-US"/>
          </a:p>
        </p:txBody>
      </p:sp>
      <p:sp>
        <p:nvSpPr>
          <p:cNvPr id="10" name="Rectangle 9"/>
          <p:cNvSpPr>
            <a:spLocks noChangeArrowheads="1"/>
          </p:cNvSpPr>
          <p:nvPr/>
        </p:nvSpPr>
        <p:spPr bwMode="auto">
          <a:xfrm>
            <a:off x="5138739" y="3047999"/>
            <a:ext cx="3471862" cy="3233249"/>
          </a:xfrm>
          <a:prstGeom prst="rect">
            <a:avLst/>
          </a:prstGeom>
          <a:solidFill>
            <a:srgbClr val="EBEEF2"/>
          </a:solidFill>
          <a:ln w="109538">
            <a:solidFill>
              <a:srgbClr val="EBEEF2"/>
            </a:solidFill>
            <a:miter lim="800000"/>
            <a:headEnd/>
            <a:tailEnd/>
          </a:ln>
        </p:spPr>
        <p:txBody>
          <a:bodyPr/>
          <a:lstStyle/>
          <a:p>
            <a:endParaRPr lang="en-US"/>
          </a:p>
        </p:txBody>
      </p:sp>
      <p:sp>
        <p:nvSpPr>
          <p:cNvPr id="11" name="Rectangle 10"/>
          <p:cNvSpPr>
            <a:spLocks noChangeArrowheads="1"/>
          </p:cNvSpPr>
          <p:nvPr/>
        </p:nvSpPr>
        <p:spPr bwMode="auto">
          <a:xfrm>
            <a:off x="5138739" y="3047999"/>
            <a:ext cx="3471862" cy="3233249"/>
          </a:xfrm>
          <a:prstGeom prst="rect">
            <a:avLst/>
          </a:prstGeom>
          <a:solidFill>
            <a:srgbClr val="EAECF1"/>
          </a:solidFill>
          <a:ln w="87313">
            <a:solidFill>
              <a:srgbClr val="EAECF1"/>
            </a:solidFill>
            <a:miter lim="800000"/>
            <a:headEnd/>
            <a:tailEnd/>
          </a:ln>
        </p:spPr>
        <p:txBody>
          <a:bodyPr/>
          <a:lstStyle/>
          <a:p>
            <a:endParaRPr lang="en-US"/>
          </a:p>
        </p:txBody>
      </p:sp>
      <p:sp>
        <p:nvSpPr>
          <p:cNvPr id="12" name="Rectangle 11"/>
          <p:cNvSpPr>
            <a:spLocks noChangeArrowheads="1"/>
          </p:cNvSpPr>
          <p:nvPr/>
        </p:nvSpPr>
        <p:spPr bwMode="auto">
          <a:xfrm>
            <a:off x="5138739" y="3047999"/>
            <a:ext cx="3471862" cy="3233249"/>
          </a:xfrm>
          <a:prstGeom prst="rect">
            <a:avLst/>
          </a:prstGeom>
          <a:solidFill>
            <a:srgbClr val="E9EBF0"/>
          </a:solidFill>
          <a:ln w="65088">
            <a:solidFill>
              <a:srgbClr val="E9EBF0"/>
            </a:solidFill>
            <a:miter lim="800000"/>
            <a:headEnd/>
            <a:tailEnd/>
          </a:ln>
        </p:spPr>
        <p:txBody>
          <a:bodyPr/>
          <a:lstStyle/>
          <a:p>
            <a:endParaRPr lang="en-US"/>
          </a:p>
        </p:txBody>
      </p:sp>
      <p:sp>
        <p:nvSpPr>
          <p:cNvPr id="13" name="Rectangle 12"/>
          <p:cNvSpPr>
            <a:spLocks noChangeArrowheads="1"/>
          </p:cNvSpPr>
          <p:nvPr/>
        </p:nvSpPr>
        <p:spPr bwMode="auto">
          <a:xfrm>
            <a:off x="7010401" y="6609604"/>
            <a:ext cx="1506281" cy="184666"/>
          </a:xfrm>
          <a:prstGeom prst="rect">
            <a:avLst/>
          </a:prstGeom>
          <a:noFill/>
          <a:ln w="9525">
            <a:noFill/>
            <a:miter lim="800000"/>
            <a:headEnd/>
            <a:tailEnd/>
          </a:ln>
        </p:spPr>
        <p:txBody>
          <a:bodyPr wrap="square" lIns="0" tIns="0" rIns="0" bIns="0">
            <a:spAutoFit/>
          </a:bodyPr>
          <a:lstStyle/>
          <a:p>
            <a:pPr eaLnBrk="0" hangingPunct="0"/>
            <a:r>
              <a:rPr lang="en-US" sz="1200" b="1" u="none" dirty="0">
                <a:solidFill>
                  <a:srgbClr val="000000"/>
                </a:solidFill>
              </a:rPr>
              <a:t>Quantity of Labor</a:t>
            </a:r>
            <a:endParaRPr lang="en-US" sz="1600" u="none" dirty="0">
              <a:latin typeface="Times New Roman" pitchFamily="18" charset="0"/>
            </a:endParaRPr>
          </a:p>
        </p:txBody>
      </p:sp>
      <p:sp>
        <p:nvSpPr>
          <p:cNvPr id="14" name="Freeform 41"/>
          <p:cNvSpPr>
            <a:spLocks/>
          </p:cNvSpPr>
          <p:nvPr/>
        </p:nvSpPr>
        <p:spPr bwMode="auto">
          <a:xfrm>
            <a:off x="5029202" y="2944590"/>
            <a:ext cx="3471862" cy="3247759"/>
          </a:xfrm>
          <a:custGeom>
            <a:avLst/>
            <a:gdLst>
              <a:gd name="T0" fmla="*/ 0 w 3276"/>
              <a:gd name="T1" fmla="*/ 0 h 2686"/>
              <a:gd name="T2" fmla="*/ 0 w 3276"/>
              <a:gd name="T3" fmla="*/ 2147483647 h 2686"/>
              <a:gd name="T4" fmla="*/ 2147483647 w 3276"/>
              <a:gd name="T5" fmla="*/ 2147483647 h 2686"/>
              <a:gd name="T6" fmla="*/ 0 60000 65536"/>
              <a:gd name="T7" fmla="*/ 0 60000 65536"/>
              <a:gd name="T8" fmla="*/ 0 60000 65536"/>
              <a:gd name="T9" fmla="*/ 0 w 3276"/>
              <a:gd name="T10" fmla="*/ 0 h 2686"/>
              <a:gd name="T11" fmla="*/ 3276 w 3276"/>
              <a:gd name="T12" fmla="*/ 2686 h 2686"/>
            </a:gdLst>
            <a:ahLst/>
            <a:cxnLst>
              <a:cxn ang="T6">
                <a:pos x="T0" y="T1"/>
              </a:cxn>
              <a:cxn ang="T7">
                <a:pos x="T2" y="T3"/>
              </a:cxn>
              <a:cxn ang="T8">
                <a:pos x="T4" y="T5"/>
              </a:cxn>
            </a:cxnLst>
            <a:rect l="T9" t="T10" r="T11" b="T12"/>
            <a:pathLst>
              <a:path w="3276" h="2686">
                <a:moveTo>
                  <a:pt x="0" y="0"/>
                </a:moveTo>
                <a:lnTo>
                  <a:pt x="0" y="2686"/>
                </a:lnTo>
                <a:lnTo>
                  <a:pt x="3276" y="2686"/>
                </a:lnTo>
              </a:path>
            </a:pathLst>
          </a:custGeom>
          <a:noFill/>
          <a:ln w="22225">
            <a:solidFill>
              <a:srgbClr val="000000"/>
            </a:solidFill>
            <a:round/>
            <a:headEnd/>
            <a:tailEnd/>
          </a:ln>
        </p:spPr>
        <p:txBody>
          <a:bodyPr/>
          <a:lstStyle/>
          <a:p>
            <a:endParaRPr lang="en-US"/>
          </a:p>
        </p:txBody>
      </p:sp>
      <p:cxnSp>
        <p:nvCxnSpPr>
          <p:cNvPr id="15" name="Straight Connector 14"/>
          <p:cNvCxnSpPr/>
          <p:nvPr/>
        </p:nvCxnSpPr>
        <p:spPr>
          <a:xfrm>
            <a:off x="5029200" y="5257780"/>
            <a:ext cx="2362200"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8223470" y="5230893"/>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785071" y="5230099"/>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1" y="5105400"/>
            <a:ext cx="533400" cy="369332"/>
          </a:xfrm>
          <a:prstGeom prst="rect">
            <a:avLst/>
          </a:prstGeom>
          <a:noFill/>
        </p:spPr>
        <p:txBody>
          <a:bodyPr wrap="square" rtlCol="0">
            <a:spAutoFit/>
          </a:bodyPr>
          <a:lstStyle/>
          <a:p>
            <a:r>
              <a:rPr lang="en-US" dirty="0"/>
              <a:t>10</a:t>
            </a:r>
          </a:p>
        </p:txBody>
      </p:sp>
      <p:sp>
        <p:nvSpPr>
          <p:cNvPr id="19" name="TextBox 18"/>
          <p:cNvSpPr txBox="1"/>
          <p:nvPr/>
        </p:nvSpPr>
        <p:spPr>
          <a:xfrm>
            <a:off x="5410200" y="6172200"/>
            <a:ext cx="260988" cy="369332"/>
          </a:xfrm>
          <a:prstGeom prst="rect">
            <a:avLst/>
          </a:prstGeom>
          <a:noFill/>
        </p:spPr>
        <p:txBody>
          <a:bodyPr wrap="square" rtlCol="0">
            <a:spAutoFit/>
          </a:bodyPr>
          <a:lstStyle/>
          <a:p>
            <a:r>
              <a:rPr lang="en-US" dirty="0"/>
              <a:t>1</a:t>
            </a:r>
          </a:p>
        </p:txBody>
      </p:sp>
      <p:sp>
        <p:nvSpPr>
          <p:cNvPr id="20" name="TextBox 19"/>
          <p:cNvSpPr txBox="1"/>
          <p:nvPr/>
        </p:nvSpPr>
        <p:spPr>
          <a:xfrm>
            <a:off x="6673212" y="6172200"/>
            <a:ext cx="260988" cy="369332"/>
          </a:xfrm>
          <a:prstGeom prst="rect">
            <a:avLst/>
          </a:prstGeom>
          <a:noFill/>
        </p:spPr>
        <p:txBody>
          <a:bodyPr wrap="square" rtlCol="0">
            <a:spAutoFit/>
          </a:bodyPr>
          <a:lstStyle/>
          <a:p>
            <a:r>
              <a:rPr lang="en-US" dirty="0"/>
              <a:t>3</a:t>
            </a:r>
          </a:p>
        </p:txBody>
      </p:sp>
      <p:sp>
        <p:nvSpPr>
          <p:cNvPr id="21" name="TextBox 20"/>
          <p:cNvSpPr txBox="1"/>
          <p:nvPr/>
        </p:nvSpPr>
        <p:spPr>
          <a:xfrm>
            <a:off x="4572000" y="4507468"/>
            <a:ext cx="457200" cy="369332"/>
          </a:xfrm>
          <a:prstGeom prst="rect">
            <a:avLst/>
          </a:prstGeom>
          <a:noFill/>
        </p:spPr>
        <p:txBody>
          <a:bodyPr wrap="square" rtlCol="0">
            <a:spAutoFit/>
          </a:bodyPr>
          <a:lstStyle/>
          <a:p>
            <a:r>
              <a:rPr lang="en-US" dirty="0"/>
              <a:t>20</a:t>
            </a:r>
          </a:p>
        </p:txBody>
      </p:sp>
      <p:cxnSp>
        <p:nvCxnSpPr>
          <p:cNvPr id="22" name="Straight Connector 21"/>
          <p:cNvCxnSpPr/>
          <p:nvPr/>
        </p:nvCxnSpPr>
        <p:spPr>
          <a:xfrm>
            <a:off x="5029200" y="464818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533132" y="4245626"/>
            <a:ext cx="24508"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19800" y="6172200"/>
            <a:ext cx="260988" cy="369332"/>
          </a:xfrm>
          <a:prstGeom prst="rect">
            <a:avLst/>
          </a:prstGeom>
          <a:noFill/>
        </p:spPr>
        <p:txBody>
          <a:bodyPr wrap="square" rtlCol="0">
            <a:spAutoFit/>
          </a:bodyPr>
          <a:lstStyle/>
          <a:p>
            <a:r>
              <a:rPr lang="en-US" dirty="0"/>
              <a:t>2</a:t>
            </a:r>
          </a:p>
        </p:txBody>
      </p:sp>
      <p:sp>
        <p:nvSpPr>
          <p:cNvPr id="25" name="TextBox 24"/>
          <p:cNvSpPr txBox="1"/>
          <p:nvPr/>
        </p:nvSpPr>
        <p:spPr>
          <a:xfrm>
            <a:off x="7772400" y="4963180"/>
            <a:ext cx="975998" cy="523220"/>
          </a:xfrm>
          <a:prstGeom prst="rect">
            <a:avLst/>
          </a:prstGeom>
          <a:noFill/>
        </p:spPr>
        <p:txBody>
          <a:bodyPr wrap="square" rtlCol="0">
            <a:spAutoFit/>
          </a:bodyPr>
          <a:lstStyle/>
          <a:p>
            <a:r>
              <a:rPr lang="en-US" sz="1400" dirty="0"/>
              <a:t>Labor </a:t>
            </a:r>
          </a:p>
          <a:p>
            <a:r>
              <a:rPr lang="en-US" sz="1400" dirty="0"/>
              <a:t>Demand</a:t>
            </a:r>
          </a:p>
        </p:txBody>
      </p:sp>
      <p:cxnSp>
        <p:nvCxnSpPr>
          <p:cNvPr id="26" name="Straight Connector 25"/>
          <p:cNvCxnSpPr/>
          <p:nvPr/>
        </p:nvCxnSpPr>
        <p:spPr>
          <a:xfrm rot="5400000">
            <a:off x="6699471" y="5230099"/>
            <a:ext cx="12254" cy="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962400" y="4572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524500" y="3390900"/>
            <a:ext cx="2209800" cy="213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72000" y="4572000"/>
            <a:ext cx="320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180806" y="4571206"/>
            <a:ext cx="3200400"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790406" y="4571206"/>
            <a:ext cx="3200400"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29200" y="403858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9200" y="3352800"/>
            <a:ext cx="2396356" cy="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82812" y="6172200"/>
            <a:ext cx="260988" cy="369332"/>
          </a:xfrm>
          <a:prstGeom prst="rect">
            <a:avLst/>
          </a:prstGeom>
          <a:noFill/>
        </p:spPr>
        <p:txBody>
          <a:bodyPr wrap="square" rtlCol="0">
            <a:spAutoFit/>
          </a:bodyPr>
          <a:lstStyle/>
          <a:p>
            <a:r>
              <a:rPr lang="en-US" dirty="0"/>
              <a:t>4</a:t>
            </a:r>
          </a:p>
        </p:txBody>
      </p:sp>
      <p:sp>
        <p:nvSpPr>
          <p:cNvPr id="35" name="TextBox 34"/>
          <p:cNvSpPr txBox="1"/>
          <p:nvPr/>
        </p:nvSpPr>
        <p:spPr>
          <a:xfrm>
            <a:off x="4572000" y="3810000"/>
            <a:ext cx="457200" cy="369332"/>
          </a:xfrm>
          <a:prstGeom prst="rect">
            <a:avLst/>
          </a:prstGeom>
          <a:noFill/>
        </p:spPr>
        <p:txBody>
          <a:bodyPr wrap="square" rtlCol="0">
            <a:spAutoFit/>
          </a:bodyPr>
          <a:lstStyle/>
          <a:p>
            <a:r>
              <a:rPr lang="en-US" dirty="0"/>
              <a:t>30</a:t>
            </a:r>
          </a:p>
        </p:txBody>
      </p:sp>
      <p:sp>
        <p:nvSpPr>
          <p:cNvPr id="36" name="TextBox 35"/>
          <p:cNvSpPr txBox="1"/>
          <p:nvPr/>
        </p:nvSpPr>
        <p:spPr>
          <a:xfrm>
            <a:off x="4572000" y="2667000"/>
            <a:ext cx="457200" cy="923330"/>
          </a:xfrm>
          <a:prstGeom prst="rect">
            <a:avLst/>
          </a:prstGeom>
          <a:noFill/>
        </p:spPr>
        <p:txBody>
          <a:bodyPr wrap="square" rtlCol="0">
            <a:spAutoFit/>
          </a:bodyPr>
          <a:lstStyle/>
          <a:p>
            <a:r>
              <a:rPr lang="en-US" dirty="0"/>
              <a:t>$</a:t>
            </a:r>
          </a:p>
          <a:p>
            <a:endParaRPr lang="en-US" dirty="0"/>
          </a:p>
          <a:p>
            <a:r>
              <a:rPr lang="en-US" dirty="0"/>
              <a:t>40</a:t>
            </a:r>
          </a:p>
        </p:txBody>
      </p:sp>
      <p:sp>
        <p:nvSpPr>
          <p:cNvPr id="37" name="TextBox 36"/>
          <p:cNvSpPr txBox="1"/>
          <p:nvPr/>
        </p:nvSpPr>
        <p:spPr>
          <a:xfrm>
            <a:off x="7620000" y="5638800"/>
            <a:ext cx="631904" cy="369332"/>
          </a:xfrm>
          <a:prstGeom prst="rect">
            <a:avLst/>
          </a:prstGeom>
          <a:noFill/>
        </p:spPr>
        <p:txBody>
          <a:bodyPr wrap="none" rtlCol="0">
            <a:spAutoFit/>
          </a:bodyPr>
          <a:lstStyle/>
          <a:p>
            <a:r>
              <a:rPr lang="en-US" dirty="0"/>
              <a:t>MRP</a:t>
            </a:r>
          </a:p>
        </p:txBody>
      </p:sp>
      <p:cxnSp>
        <p:nvCxnSpPr>
          <p:cNvPr id="38" name="Straight Connector 37"/>
          <p:cNvCxnSpPr/>
          <p:nvPr/>
        </p:nvCxnSpPr>
        <p:spPr>
          <a:xfrm>
            <a:off x="5029200" y="4648200"/>
            <a:ext cx="2396356" cy="2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7" dur="5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ppt_x</p:attrName>
                                        </p:attrNameLst>
                                      </p:cBhvr>
                                      <p:tavLst>
                                        <p:tav tm="0">
                                          <p:val>
                                            <p:strVal val="#ppt_x-.2"/>
                                          </p:val>
                                        </p:tav>
                                        <p:tav tm="100000">
                                          <p:val>
                                            <p:strVal val="#ppt_x"/>
                                          </p:val>
                                        </p:tav>
                                      </p:tavLst>
                                    </p:anim>
                                    <p:anim calcmode="lin" valueType="num">
                                      <p:cBhvr>
                                        <p:cTn id="1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30" dur="500"/>
                                        <p:tgtEl>
                                          <p:spTgt spid="5939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35" dur="500"/>
                                        <p:tgtEl>
                                          <p:spTgt spid="5939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9395">
                                            <p:txEl>
                                              <p:pRg st="5" end="5"/>
                                            </p:txEl>
                                          </p:spTgt>
                                        </p:tgtEl>
                                        <p:attrNameLst>
                                          <p:attrName>style.visibility</p:attrName>
                                        </p:attrNameLst>
                                      </p:cBhvr>
                                      <p:to>
                                        <p:strVal val="visible"/>
                                      </p:to>
                                    </p:set>
                                    <p:animEffect transition="in" filter="blinds(horizontal)">
                                      <p:cBhvr>
                                        <p:cTn id="40"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03_02"/>
          <p:cNvPicPr>
            <a:picLocks noChangeAspect="1" noChangeArrowheads="1"/>
          </p:cNvPicPr>
          <p:nvPr/>
        </p:nvPicPr>
        <p:blipFill>
          <a:blip r:embed="rId2" cstate="print"/>
          <a:srcRect/>
          <a:stretch>
            <a:fillRect/>
          </a:stretch>
        </p:blipFill>
        <p:spPr bwMode="auto">
          <a:xfrm>
            <a:off x="838200" y="457200"/>
            <a:ext cx="7391400" cy="5791200"/>
          </a:xfrm>
          <a:prstGeom prst="rect">
            <a:avLst/>
          </a:prstGeom>
          <a:noFill/>
          <a:ln w="9525">
            <a:noFill/>
            <a:miter lim="800000"/>
            <a:headEnd/>
            <a:tailEnd/>
          </a:ln>
        </p:spPr>
      </p:pic>
      <p:sp>
        <p:nvSpPr>
          <p:cNvPr id="35843" name="Rectangle 5"/>
          <p:cNvSpPr>
            <a:spLocks noChangeArrowheads="1"/>
          </p:cNvSpPr>
          <p:nvPr/>
        </p:nvSpPr>
        <p:spPr bwMode="auto">
          <a:xfrm>
            <a:off x="838200" y="4876800"/>
            <a:ext cx="7391400" cy="1447800"/>
          </a:xfrm>
          <a:prstGeom prst="rect">
            <a:avLst/>
          </a:prstGeom>
          <a:solidFill>
            <a:schemeClr val="tx2">
              <a:lumMod val="50000"/>
            </a:schemeClr>
          </a:solidFill>
          <a:ln w="9525">
            <a:solidFill>
              <a:schemeClr val="tx1"/>
            </a:solidFill>
            <a:miter lim="800000"/>
            <a:headEnd/>
            <a:tailEnd/>
          </a:ln>
        </p:spPr>
        <p:txBody>
          <a:bodyPr wrap="none" anchor="ctr"/>
          <a:lstStyle/>
          <a:p>
            <a:pPr>
              <a:defRPr/>
            </a:pPr>
            <a:endParaRPr lang="en-US"/>
          </a:p>
        </p:txBody>
      </p:sp>
      <p:sp>
        <p:nvSpPr>
          <p:cNvPr id="60425" name="AutoShape 9"/>
          <p:cNvSpPr>
            <a:spLocks noChangeArrowheads="1"/>
          </p:cNvSpPr>
          <p:nvPr/>
        </p:nvSpPr>
        <p:spPr bwMode="auto">
          <a:xfrm>
            <a:off x="1066800" y="1600200"/>
            <a:ext cx="1219200" cy="838200"/>
          </a:xfrm>
          <a:prstGeom prst="rtTriangle">
            <a:avLst/>
          </a:prstGeom>
          <a:solidFill>
            <a:srgbClr val="99CC00"/>
          </a:solidFill>
          <a:ln w="9525">
            <a:solidFill>
              <a:schemeClr val="tx1"/>
            </a:solidFill>
            <a:miter lim="800000"/>
            <a:headEnd/>
            <a:tailEnd/>
          </a:ln>
        </p:spPr>
        <p:txBody>
          <a:bodyPr wrap="none" anchor="ctr"/>
          <a:lstStyle/>
          <a:p>
            <a:endParaRPr lang="en-US"/>
          </a:p>
        </p:txBody>
      </p:sp>
      <p:sp>
        <p:nvSpPr>
          <p:cNvPr id="60427" name="AutoShape 11"/>
          <p:cNvSpPr>
            <a:spLocks noChangeArrowheads="1"/>
          </p:cNvSpPr>
          <p:nvPr/>
        </p:nvSpPr>
        <p:spPr bwMode="auto">
          <a:xfrm>
            <a:off x="1066800" y="2895600"/>
            <a:ext cx="1219200" cy="914400"/>
          </a:xfrm>
          <a:prstGeom prst="rtTriangle">
            <a:avLst/>
          </a:prstGeom>
          <a:solidFill>
            <a:schemeClr val="accent3">
              <a:lumMod val="75000"/>
            </a:schemeClr>
          </a:solidFill>
          <a:ln w="9525">
            <a:solidFill>
              <a:schemeClr val="tx1"/>
            </a:solidFill>
            <a:miter lim="800000"/>
            <a:headEnd/>
            <a:tailEnd/>
          </a:ln>
        </p:spPr>
        <p:txBody>
          <a:bodyPr wrap="none" anchor="ctr"/>
          <a:lstStyle/>
          <a:p>
            <a:pPr>
              <a:defRPr/>
            </a:pPr>
            <a:endParaRPr lang="en-US"/>
          </a:p>
        </p:txBody>
      </p:sp>
      <p:sp>
        <p:nvSpPr>
          <p:cNvPr id="60429" name="AutoShape 13"/>
          <p:cNvSpPr>
            <a:spLocks noChangeArrowheads="1"/>
          </p:cNvSpPr>
          <p:nvPr/>
        </p:nvSpPr>
        <p:spPr bwMode="auto">
          <a:xfrm>
            <a:off x="4953000" y="1600200"/>
            <a:ext cx="2133600" cy="1524000"/>
          </a:xfrm>
          <a:prstGeom prst="rtTriangle">
            <a:avLst/>
          </a:prstGeom>
          <a:solidFill>
            <a:srgbClr val="99CC00"/>
          </a:solidFill>
          <a:ln w="9525">
            <a:solidFill>
              <a:schemeClr val="tx1"/>
            </a:solidFill>
            <a:miter lim="800000"/>
            <a:headEnd/>
            <a:tailEnd/>
          </a:ln>
        </p:spPr>
        <p:txBody>
          <a:bodyPr wrap="none" anchor="ctr"/>
          <a:lstStyle/>
          <a:p>
            <a:endParaRPr lang="en-US"/>
          </a:p>
        </p:txBody>
      </p:sp>
      <p:sp>
        <p:nvSpPr>
          <p:cNvPr id="60432" name="Text Box 16"/>
          <p:cNvSpPr txBox="1">
            <a:spLocks noChangeArrowheads="1"/>
          </p:cNvSpPr>
          <p:nvPr/>
        </p:nvSpPr>
        <p:spPr bwMode="auto">
          <a:xfrm>
            <a:off x="1219200" y="2057400"/>
            <a:ext cx="560388" cy="366713"/>
          </a:xfrm>
          <a:prstGeom prst="rect">
            <a:avLst/>
          </a:prstGeom>
          <a:noFill/>
          <a:ln w="9525">
            <a:noFill/>
            <a:miter lim="800000"/>
            <a:headEnd/>
            <a:tailEnd/>
          </a:ln>
        </p:spPr>
        <p:txBody>
          <a:bodyPr wrap="none">
            <a:spAutoFit/>
          </a:bodyPr>
          <a:lstStyle/>
          <a:p>
            <a:r>
              <a:rPr lang="en-US"/>
              <a:t>$48</a:t>
            </a:r>
          </a:p>
        </p:txBody>
      </p:sp>
      <p:sp>
        <p:nvSpPr>
          <p:cNvPr id="60433" name="Text Box 17"/>
          <p:cNvSpPr txBox="1">
            <a:spLocks noChangeArrowheads="1"/>
          </p:cNvSpPr>
          <p:nvPr/>
        </p:nvSpPr>
        <p:spPr bwMode="auto">
          <a:xfrm>
            <a:off x="1143000" y="3352800"/>
            <a:ext cx="560388" cy="366713"/>
          </a:xfrm>
          <a:prstGeom prst="rect">
            <a:avLst/>
          </a:prstGeom>
          <a:noFill/>
          <a:ln w="9525">
            <a:noFill/>
            <a:miter lim="800000"/>
            <a:headEnd/>
            <a:tailEnd/>
          </a:ln>
        </p:spPr>
        <p:txBody>
          <a:bodyPr wrap="none">
            <a:spAutoFit/>
          </a:bodyPr>
          <a:lstStyle/>
          <a:p>
            <a:r>
              <a:rPr lang="en-US"/>
              <a:t>$48</a:t>
            </a:r>
          </a:p>
        </p:txBody>
      </p:sp>
      <p:sp>
        <p:nvSpPr>
          <p:cNvPr id="60434" name="Text Box 18"/>
          <p:cNvSpPr txBox="1">
            <a:spLocks noChangeArrowheads="1"/>
          </p:cNvSpPr>
          <p:nvPr/>
        </p:nvSpPr>
        <p:spPr bwMode="auto">
          <a:xfrm>
            <a:off x="5562600" y="2438400"/>
            <a:ext cx="685800" cy="366713"/>
          </a:xfrm>
          <a:prstGeom prst="rect">
            <a:avLst/>
          </a:prstGeom>
          <a:noFill/>
          <a:ln w="9525">
            <a:noFill/>
            <a:miter lim="800000"/>
            <a:headEnd/>
            <a:tailEnd/>
          </a:ln>
        </p:spPr>
        <p:txBody>
          <a:bodyPr wrap="none">
            <a:spAutoFit/>
          </a:bodyPr>
          <a:lstStyle/>
          <a:p>
            <a:r>
              <a:rPr lang="en-US"/>
              <a:t>$147</a:t>
            </a:r>
          </a:p>
        </p:txBody>
      </p:sp>
      <p:sp>
        <p:nvSpPr>
          <p:cNvPr id="60435" name="AutoShape 19"/>
          <p:cNvSpPr>
            <a:spLocks noChangeArrowheads="1"/>
          </p:cNvSpPr>
          <p:nvPr/>
        </p:nvSpPr>
        <p:spPr bwMode="auto">
          <a:xfrm>
            <a:off x="4953000" y="2895600"/>
            <a:ext cx="304800" cy="228600"/>
          </a:xfrm>
          <a:prstGeom prst="rtTriangle">
            <a:avLst/>
          </a:prstGeom>
          <a:solidFill>
            <a:schemeClr val="accent3">
              <a:lumMod val="75000"/>
            </a:schemeClr>
          </a:solidFill>
          <a:ln w="9525">
            <a:solidFill>
              <a:schemeClr val="tx1"/>
            </a:solidFill>
            <a:miter lim="800000"/>
            <a:headEnd/>
            <a:tailEnd/>
          </a:ln>
        </p:spPr>
        <p:txBody>
          <a:bodyPr wrap="none" anchor="ctr"/>
          <a:lstStyle/>
          <a:p>
            <a:pPr>
              <a:defRPr/>
            </a:pPr>
            <a:endParaRPr lang="en-US"/>
          </a:p>
        </p:txBody>
      </p:sp>
      <p:sp>
        <p:nvSpPr>
          <p:cNvPr id="60436" name="Text Box 20"/>
          <p:cNvSpPr txBox="1">
            <a:spLocks noChangeArrowheads="1"/>
          </p:cNvSpPr>
          <p:nvPr/>
        </p:nvSpPr>
        <p:spPr bwMode="auto">
          <a:xfrm>
            <a:off x="4953000" y="2757488"/>
            <a:ext cx="533400" cy="366712"/>
          </a:xfrm>
          <a:prstGeom prst="rect">
            <a:avLst/>
          </a:prstGeom>
          <a:noFill/>
          <a:ln w="9525">
            <a:noFill/>
            <a:miter lim="800000"/>
            <a:headEnd/>
            <a:tailEnd/>
          </a:ln>
        </p:spPr>
        <p:txBody>
          <a:bodyPr>
            <a:spAutoFit/>
          </a:bodyPr>
          <a:lstStyle/>
          <a:p>
            <a:r>
              <a:rPr lang="en-US"/>
              <a:t>$3</a:t>
            </a:r>
          </a:p>
        </p:txBody>
      </p:sp>
      <p:sp>
        <p:nvSpPr>
          <p:cNvPr id="60437" name="Text Box 21"/>
          <p:cNvSpPr txBox="1">
            <a:spLocks noChangeArrowheads="1"/>
          </p:cNvSpPr>
          <p:nvPr/>
        </p:nvSpPr>
        <p:spPr bwMode="auto">
          <a:xfrm>
            <a:off x="1295400" y="5105400"/>
            <a:ext cx="6092825" cy="366713"/>
          </a:xfrm>
          <a:prstGeom prst="rect">
            <a:avLst/>
          </a:prstGeom>
          <a:noFill/>
          <a:ln w="9525">
            <a:noFill/>
            <a:miter lim="800000"/>
            <a:headEnd/>
            <a:tailEnd/>
          </a:ln>
        </p:spPr>
        <p:txBody>
          <a:bodyPr wrap="none">
            <a:spAutoFit/>
          </a:bodyPr>
          <a:lstStyle/>
          <a:p>
            <a:pPr>
              <a:defRPr/>
            </a:pPr>
            <a:r>
              <a:rPr lang="en-US" dirty="0">
                <a:solidFill>
                  <a:schemeClr val="accent2">
                    <a:lumMod val="60000"/>
                    <a:lumOff val="40000"/>
                  </a:schemeClr>
                </a:solidFill>
              </a:rPr>
              <a:t>Expected profit in an isolated site= ½ .48 + ½ .48 =$48  </a:t>
            </a:r>
          </a:p>
        </p:txBody>
      </p:sp>
      <p:sp>
        <p:nvSpPr>
          <p:cNvPr id="60438" name="Text Box 22"/>
          <p:cNvSpPr txBox="1">
            <a:spLocks noChangeArrowheads="1"/>
          </p:cNvSpPr>
          <p:nvPr/>
        </p:nvSpPr>
        <p:spPr bwMode="auto">
          <a:xfrm>
            <a:off x="1295400" y="5486400"/>
            <a:ext cx="6092825" cy="366713"/>
          </a:xfrm>
          <a:prstGeom prst="rect">
            <a:avLst/>
          </a:prstGeom>
          <a:noFill/>
          <a:ln w="9525">
            <a:noFill/>
            <a:miter lim="800000"/>
            <a:headEnd/>
            <a:tailEnd/>
          </a:ln>
        </p:spPr>
        <p:txBody>
          <a:bodyPr wrap="none">
            <a:spAutoFit/>
          </a:bodyPr>
          <a:lstStyle/>
          <a:p>
            <a:pPr>
              <a:defRPr/>
            </a:pPr>
            <a:r>
              <a:rPr lang="en-US" dirty="0">
                <a:solidFill>
                  <a:schemeClr val="accent2">
                    <a:lumMod val="60000"/>
                    <a:lumOff val="40000"/>
                  </a:schemeClr>
                </a:solidFill>
              </a:rPr>
              <a:t>Expected profit in an isolated site= ½ .147 + ½ .3 =$75  </a:t>
            </a:r>
          </a:p>
        </p:txBody>
      </p:sp>
      <p:sp>
        <p:nvSpPr>
          <p:cNvPr id="60439" name="Oval 23"/>
          <p:cNvSpPr>
            <a:spLocks noChangeArrowheads="1"/>
          </p:cNvSpPr>
          <p:nvPr/>
        </p:nvSpPr>
        <p:spPr bwMode="auto">
          <a:xfrm>
            <a:off x="6705600" y="5486400"/>
            <a:ext cx="609600" cy="457200"/>
          </a:xfrm>
          <a:prstGeom prst="ellipse">
            <a:avLst/>
          </a:prstGeom>
          <a:noFill/>
          <a:ln w="28575">
            <a:solidFill>
              <a:srgbClr val="475AB9"/>
            </a:solidFill>
            <a:round/>
            <a:headEnd/>
            <a:tailEnd/>
          </a:ln>
        </p:spPr>
        <p:txBody>
          <a:bodyPr wrap="none" anchor="ctr"/>
          <a:lstStyle/>
          <a:p>
            <a:endParaRPr lang="en-US"/>
          </a:p>
        </p:txBody>
      </p:sp>
      <p:sp>
        <p:nvSpPr>
          <p:cNvPr id="27663" name="Text Box 24"/>
          <p:cNvSpPr txBox="1">
            <a:spLocks noChangeArrowheads="1"/>
          </p:cNvSpPr>
          <p:nvPr/>
        </p:nvSpPr>
        <p:spPr bwMode="auto">
          <a:xfrm>
            <a:off x="765175" y="2743200"/>
            <a:ext cx="377825" cy="304800"/>
          </a:xfrm>
          <a:prstGeom prst="rect">
            <a:avLst/>
          </a:prstGeom>
          <a:noFill/>
          <a:ln w="9525">
            <a:noFill/>
            <a:miter lim="800000"/>
            <a:headEnd/>
            <a:tailEnd/>
          </a:ln>
        </p:spPr>
        <p:txBody>
          <a:bodyPr wrap="none">
            <a:spAutoFit/>
          </a:bodyPr>
          <a:lstStyle/>
          <a:p>
            <a:r>
              <a:rPr lang="en-US" sz="1400">
                <a:solidFill>
                  <a:srgbClr val="000000"/>
                </a:solidFill>
              </a:rPr>
              <a:t>12</a:t>
            </a:r>
          </a:p>
        </p:txBody>
      </p:sp>
      <p:sp>
        <p:nvSpPr>
          <p:cNvPr id="16" name="Rectangle 2"/>
          <p:cNvSpPr>
            <a:spLocks noGrp="1" noChangeArrowheads="1"/>
          </p:cNvSpPr>
          <p:nvPr>
            <p:ph type="title"/>
          </p:nvPr>
        </p:nvSpPr>
        <p:spPr>
          <a:xfrm>
            <a:off x="301625" y="228600"/>
            <a:ext cx="8534400" cy="609600"/>
          </a:xfrm>
          <a:solidFill>
            <a:schemeClr val="bg1"/>
          </a:solidFill>
        </p:spPr>
        <p:txBody>
          <a:bodyPr/>
          <a:lstStyle/>
          <a:p>
            <a:pPr eaLnBrk="1" hangingPunct="1"/>
            <a:r>
              <a:rPr lang="en-US" dirty="0"/>
              <a:t>Move to Cluster Increases Expected Profit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linds(horizontal)">
                                      <p:cBhvr>
                                        <p:cTn id="7" dur="500"/>
                                        <p:tgtEl>
                                          <p:spTgt spid="604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32"/>
                                        </p:tgtEl>
                                        <p:attrNameLst>
                                          <p:attrName>style.visibility</p:attrName>
                                        </p:attrNameLst>
                                      </p:cBhvr>
                                      <p:to>
                                        <p:strVal val="visible"/>
                                      </p:to>
                                    </p:set>
                                    <p:animEffect transition="in" filter="blinds(horizontal)">
                                      <p:cBhvr>
                                        <p:cTn id="12" dur="500"/>
                                        <p:tgtEl>
                                          <p:spTgt spid="604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27"/>
                                        </p:tgtEl>
                                        <p:attrNameLst>
                                          <p:attrName>style.visibility</p:attrName>
                                        </p:attrNameLst>
                                      </p:cBhvr>
                                      <p:to>
                                        <p:strVal val="visible"/>
                                      </p:to>
                                    </p:set>
                                    <p:animEffect transition="in" filter="blinds(horizontal)">
                                      <p:cBhvr>
                                        <p:cTn id="17" dur="500"/>
                                        <p:tgtEl>
                                          <p:spTgt spid="604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33"/>
                                        </p:tgtEl>
                                        <p:attrNameLst>
                                          <p:attrName>style.visibility</p:attrName>
                                        </p:attrNameLst>
                                      </p:cBhvr>
                                      <p:to>
                                        <p:strVal val="visible"/>
                                      </p:to>
                                    </p:set>
                                    <p:animEffect transition="in" filter="blinds(horizontal)">
                                      <p:cBhvr>
                                        <p:cTn id="22" dur="500"/>
                                        <p:tgtEl>
                                          <p:spTgt spid="604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37"/>
                                        </p:tgtEl>
                                        <p:attrNameLst>
                                          <p:attrName>style.visibility</p:attrName>
                                        </p:attrNameLst>
                                      </p:cBhvr>
                                      <p:to>
                                        <p:strVal val="visible"/>
                                      </p:to>
                                    </p:set>
                                    <p:animEffect transition="in" filter="blinds(horizontal)">
                                      <p:cBhvr>
                                        <p:cTn id="27" dur="500"/>
                                        <p:tgtEl>
                                          <p:spTgt spid="604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429"/>
                                        </p:tgtEl>
                                        <p:attrNameLst>
                                          <p:attrName>style.visibility</p:attrName>
                                        </p:attrNameLst>
                                      </p:cBhvr>
                                      <p:to>
                                        <p:strVal val="visible"/>
                                      </p:to>
                                    </p:set>
                                    <p:animEffect transition="in" filter="blinds(horizontal)">
                                      <p:cBhvr>
                                        <p:cTn id="32" dur="500"/>
                                        <p:tgtEl>
                                          <p:spTgt spid="604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434"/>
                                        </p:tgtEl>
                                        <p:attrNameLst>
                                          <p:attrName>style.visibility</p:attrName>
                                        </p:attrNameLst>
                                      </p:cBhvr>
                                      <p:to>
                                        <p:strVal val="visible"/>
                                      </p:to>
                                    </p:set>
                                    <p:animEffect transition="in" filter="blinds(horizontal)">
                                      <p:cBhvr>
                                        <p:cTn id="37" dur="500"/>
                                        <p:tgtEl>
                                          <p:spTgt spid="604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435"/>
                                        </p:tgtEl>
                                        <p:attrNameLst>
                                          <p:attrName>style.visibility</p:attrName>
                                        </p:attrNameLst>
                                      </p:cBhvr>
                                      <p:to>
                                        <p:strVal val="visible"/>
                                      </p:to>
                                    </p:set>
                                    <p:animEffect transition="in" filter="blinds(horizontal)">
                                      <p:cBhvr>
                                        <p:cTn id="42" dur="500"/>
                                        <p:tgtEl>
                                          <p:spTgt spid="604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0436"/>
                                        </p:tgtEl>
                                        <p:attrNameLst>
                                          <p:attrName>style.visibility</p:attrName>
                                        </p:attrNameLst>
                                      </p:cBhvr>
                                      <p:to>
                                        <p:strVal val="visible"/>
                                      </p:to>
                                    </p:set>
                                    <p:animEffect transition="in" filter="blinds(horizontal)">
                                      <p:cBhvr>
                                        <p:cTn id="47" dur="500"/>
                                        <p:tgtEl>
                                          <p:spTgt spid="604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438"/>
                                        </p:tgtEl>
                                        <p:attrNameLst>
                                          <p:attrName>style.visibility</p:attrName>
                                        </p:attrNameLst>
                                      </p:cBhvr>
                                      <p:to>
                                        <p:strVal val="visible"/>
                                      </p:to>
                                    </p:set>
                                    <p:animEffect transition="in" filter="blinds(horizontal)">
                                      <p:cBhvr>
                                        <p:cTn id="52" dur="500"/>
                                        <p:tgtEl>
                                          <p:spTgt spid="604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0439"/>
                                        </p:tgtEl>
                                        <p:attrNameLst>
                                          <p:attrName>style.visibility</p:attrName>
                                        </p:attrNameLst>
                                      </p:cBhvr>
                                      <p:to>
                                        <p:strVal val="visible"/>
                                      </p:to>
                                    </p:set>
                                    <p:animEffect transition="in" filter="blinds(horizontal)">
                                      <p:cBhvr>
                                        <p:cTn id="57" dur="500"/>
                                        <p:tgtEl>
                                          <p:spTgt spid="60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7" grpId="0" animBg="1"/>
      <p:bldP spid="60429" grpId="0" animBg="1"/>
      <p:bldP spid="60432" grpId="0"/>
      <p:bldP spid="60433" grpId="0"/>
      <p:bldP spid="60434" grpId="0"/>
      <p:bldP spid="60435" grpId="0" animBg="1"/>
      <p:bldP spid="60436" grpId="0"/>
      <p:bldP spid="60437" grpId="0"/>
      <p:bldP spid="60438" grpId="0"/>
      <p:bldP spid="604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solidFill>
                  <a:srgbClr val="7B9899"/>
                </a:solidFill>
              </a:rPr>
              <a:t>Why do Firms Cluster?</a:t>
            </a:r>
          </a:p>
        </p:txBody>
      </p:sp>
      <p:sp>
        <p:nvSpPr>
          <p:cNvPr id="53251" name="Rectangle 3"/>
          <p:cNvSpPr>
            <a:spLocks noGrp="1" noChangeArrowheads="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dirty="0">
                <a:solidFill>
                  <a:schemeClr val="tx2">
                    <a:lumMod val="50000"/>
                  </a:schemeClr>
                </a:solidFill>
              </a:rPr>
              <a:t>3. Labor Matching</a:t>
            </a:r>
          </a:p>
          <a:p>
            <a:pPr marL="548640" lvl="1" indent="-274320" eaLnBrk="1" fontAlgn="auto" hangingPunct="1">
              <a:spcAft>
                <a:spcPts val="0"/>
              </a:spcAft>
              <a:buFont typeface="Wingdings"/>
              <a:buChar char=""/>
              <a:defRPr/>
            </a:pPr>
            <a:r>
              <a:rPr lang="en-US" dirty="0"/>
              <a:t>Firms and workers not always perfectly matched.</a:t>
            </a:r>
          </a:p>
          <a:p>
            <a:pPr marL="548640" lvl="1" indent="-274320" eaLnBrk="1" fontAlgn="auto" hangingPunct="1">
              <a:spcAft>
                <a:spcPts val="0"/>
              </a:spcAft>
              <a:buFont typeface="Wingdings"/>
              <a:buChar char=""/>
              <a:defRPr/>
            </a:pPr>
            <a:r>
              <a:rPr lang="en-US" dirty="0"/>
              <a:t>Mismatches require training costs to eliminate skill gap.</a:t>
            </a:r>
          </a:p>
          <a:p>
            <a:pPr marL="548640" lvl="1" indent="-274320" eaLnBrk="1" fontAlgn="auto" hangingPunct="1">
              <a:spcAft>
                <a:spcPts val="0"/>
              </a:spcAft>
              <a:buFont typeface="Wingdings"/>
              <a:buChar char=""/>
              <a:defRPr/>
            </a:pPr>
            <a:r>
              <a:rPr lang="en-US" dirty="0"/>
              <a:t>Show that larger city allows better matches</a:t>
            </a:r>
          </a:p>
        </p:txBody>
      </p:sp>
      <p:pic>
        <p:nvPicPr>
          <p:cNvPr id="28676" name="Picture 4" descr="C:\Documents and Settings\rahmed\Local Settings\Temporary Internet Files\Content.IE5\6SFLI1IC\MCj02899850000[1].wmf"/>
          <p:cNvPicPr>
            <a:picLocks noChangeAspect="1" noChangeArrowheads="1"/>
          </p:cNvPicPr>
          <p:nvPr/>
        </p:nvPicPr>
        <p:blipFill>
          <a:blip r:embed="rId2" cstate="print"/>
          <a:srcRect/>
          <a:stretch>
            <a:fillRect/>
          </a:stretch>
        </p:blipFill>
        <p:spPr bwMode="auto">
          <a:xfrm>
            <a:off x="6096000" y="3429000"/>
            <a:ext cx="2286000" cy="2478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2"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solidFill>
                  <a:srgbClr val="7B9899"/>
                </a:solidFill>
              </a:rPr>
              <a:t>A Model of Labor Matching</a:t>
            </a:r>
          </a:p>
        </p:txBody>
      </p:sp>
      <p:sp>
        <p:nvSpPr>
          <p:cNvPr id="66563"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sz="2800"/>
              <a:t>Each firm enters market with skill requirement</a:t>
            </a:r>
          </a:p>
          <a:p>
            <a:pPr eaLnBrk="1" hangingPunct="1">
              <a:lnSpc>
                <a:spcPct val="90000"/>
              </a:lnSpc>
            </a:pPr>
            <a:r>
              <a:rPr lang="en-US" sz="2800"/>
              <a:t>Firms compete for workers driving profit to zero</a:t>
            </a:r>
          </a:p>
          <a:p>
            <a:pPr eaLnBrk="1" hangingPunct="1">
              <a:lnSpc>
                <a:spcPct val="90000"/>
              </a:lnSpc>
            </a:pPr>
            <a:r>
              <a:rPr lang="en-US" sz="2800"/>
              <a:t>Each firm offers a wage of $12</a:t>
            </a:r>
          </a:p>
          <a:p>
            <a:pPr eaLnBrk="1" hangingPunct="1">
              <a:lnSpc>
                <a:spcPct val="90000"/>
              </a:lnSpc>
            </a:pPr>
            <a:r>
              <a:rPr lang="en-US" sz="2800"/>
              <a:t>Each firm hires 2 workers</a:t>
            </a:r>
          </a:p>
          <a:p>
            <a:pPr eaLnBrk="1" hangingPunct="1">
              <a:lnSpc>
                <a:spcPct val="90000"/>
              </a:lnSpc>
            </a:pPr>
            <a:r>
              <a:rPr lang="en-US" sz="2800"/>
              <a:t>Workers have varying skills on unit circle</a:t>
            </a:r>
          </a:p>
          <a:p>
            <a:pPr eaLnBrk="1" hangingPunct="1">
              <a:lnSpc>
                <a:spcPct val="90000"/>
              </a:lnSpc>
            </a:pPr>
            <a:r>
              <a:rPr lang="en-US" sz="2800"/>
              <a:t>Workers incur training cost to close gap</a:t>
            </a:r>
          </a:p>
          <a:p>
            <a:pPr eaLnBrk="1" hangingPunct="1">
              <a:lnSpc>
                <a:spcPct val="90000"/>
              </a:lnSpc>
            </a:pPr>
            <a:r>
              <a:rPr lang="en-US" sz="2800"/>
              <a:t>Workers accept highest net wage</a:t>
            </a:r>
          </a:p>
          <a:p>
            <a:pPr eaLnBrk="1" hangingPunct="1">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blinds(horizontal)">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blinds(horizontal)">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blinds(horizontal)">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blinds(horizontal)">
                                      <p:cBhvr>
                                        <p:cTn id="32" dur="500"/>
                                        <p:tgtEl>
                                          <p:spTgt spid="66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blinds(horizontal)">
                                      <p:cBhvr>
                                        <p:cTn id="37"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8" name="Text Box 34"/>
          <p:cNvSpPr txBox="1">
            <a:spLocks noChangeArrowheads="1"/>
          </p:cNvSpPr>
          <p:nvPr/>
        </p:nvSpPr>
        <p:spPr bwMode="auto">
          <a:xfrm>
            <a:off x="3352800" y="4648200"/>
            <a:ext cx="484188" cy="336550"/>
          </a:xfrm>
          <a:prstGeom prst="rect">
            <a:avLst/>
          </a:prstGeom>
          <a:noFill/>
          <a:ln w="9525">
            <a:noFill/>
            <a:miter lim="800000"/>
            <a:headEnd/>
            <a:tailEnd/>
          </a:ln>
        </p:spPr>
        <p:txBody>
          <a:bodyPr wrap="none">
            <a:spAutoFit/>
          </a:bodyPr>
          <a:lstStyle/>
          <a:p>
            <a:r>
              <a:rPr lang="en-US" sz="1600" dirty="0"/>
              <a:t>5/8</a:t>
            </a:r>
          </a:p>
        </p:txBody>
      </p:sp>
      <p:sp>
        <p:nvSpPr>
          <p:cNvPr id="67617" name="Text Box 33"/>
          <p:cNvSpPr txBox="1">
            <a:spLocks noChangeArrowheads="1"/>
          </p:cNvSpPr>
          <p:nvPr/>
        </p:nvSpPr>
        <p:spPr bwMode="auto">
          <a:xfrm>
            <a:off x="4926013" y="3048000"/>
            <a:ext cx="484187" cy="336550"/>
          </a:xfrm>
          <a:prstGeom prst="rect">
            <a:avLst/>
          </a:prstGeom>
          <a:noFill/>
          <a:ln w="9525">
            <a:noFill/>
            <a:miter lim="800000"/>
            <a:headEnd/>
            <a:tailEnd/>
          </a:ln>
        </p:spPr>
        <p:txBody>
          <a:bodyPr wrap="none">
            <a:spAutoFit/>
          </a:bodyPr>
          <a:lstStyle/>
          <a:p>
            <a:r>
              <a:rPr lang="en-US" sz="1600" dirty="0"/>
              <a:t>1/8</a:t>
            </a:r>
          </a:p>
        </p:txBody>
      </p:sp>
      <p:sp>
        <p:nvSpPr>
          <p:cNvPr id="30722" name="Rectangle 2"/>
          <p:cNvSpPr>
            <a:spLocks noGrp="1" noChangeArrowheads="1"/>
          </p:cNvSpPr>
          <p:nvPr>
            <p:ph type="title"/>
          </p:nvPr>
        </p:nvSpPr>
        <p:spPr/>
        <p:txBody>
          <a:bodyPr/>
          <a:lstStyle/>
          <a:p>
            <a:pPr eaLnBrk="1" hangingPunct="1"/>
            <a:r>
              <a:rPr lang="en-US">
                <a:solidFill>
                  <a:srgbClr val="7B9899"/>
                </a:solidFill>
              </a:rPr>
              <a:t>Skills Matching</a:t>
            </a:r>
          </a:p>
        </p:txBody>
      </p:sp>
      <p:sp>
        <p:nvSpPr>
          <p:cNvPr id="30723" name="Oval 4"/>
          <p:cNvSpPr>
            <a:spLocks noChangeArrowheads="1"/>
          </p:cNvSpPr>
          <p:nvPr/>
        </p:nvSpPr>
        <p:spPr bwMode="auto">
          <a:xfrm>
            <a:off x="3048000" y="2667000"/>
            <a:ext cx="2667000" cy="2667000"/>
          </a:xfrm>
          <a:prstGeom prst="ellipse">
            <a:avLst/>
          </a:prstGeom>
          <a:noFill/>
          <a:ln w="28575">
            <a:solidFill>
              <a:schemeClr val="bg1"/>
            </a:solidFill>
            <a:round/>
            <a:headEnd/>
            <a:tailEnd/>
          </a:ln>
        </p:spPr>
        <p:txBody>
          <a:bodyPr wrap="none" anchor="ctr"/>
          <a:lstStyle/>
          <a:p>
            <a:endParaRPr lang="en-US"/>
          </a:p>
        </p:txBody>
      </p:sp>
      <p:sp>
        <p:nvSpPr>
          <p:cNvPr id="30724" name="AutoShape 5"/>
          <p:cNvSpPr>
            <a:spLocks noChangeArrowheads="1"/>
          </p:cNvSpPr>
          <p:nvPr/>
        </p:nvSpPr>
        <p:spPr bwMode="auto">
          <a:xfrm>
            <a:off x="4343400" y="2590800"/>
            <a:ext cx="152400" cy="147638"/>
          </a:xfrm>
          <a:prstGeom prst="diamond">
            <a:avLst/>
          </a:prstGeom>
          <a:solidFill>
            <a:schemeClr val="bg2"/>
          </a:solidFill>
          <a:ln w="9525">
            <a:solidFill>
              <a:schemeClr val="tx1"/>
            </a:solidFill>
            <a:miter lim="800000"/>
            <a:headEnd/>
            <a:tailEnd/>
          </a:ln>
        </p:spPr>
        <p:txBody>
          <a:bodyPr wrap="none" anchor="ctr"/>
          <a:lstStyle/>
          <a:p>
            <a:endParaRPr lang="en-US"/>
          </a:p>
        </p:txBody>
      </p:sp>
      <p:sp>
        <p:nvSpPr>
          <p:cNvPr id="30725" name="AutoShape 7"/>
          <p:cNvSpPr>
            <a:spLocks noChangeArrowheads="1"/>
          </p:cNvSpPr>
          <p:nvPr/>
        </p:nvSpPr>
        <p:spPr bwMode="auto">
          <a:xfrm>
            <a:off x="2971800" y="3886200"/>
            <a:ext cx="152400" cy="147638"/>
          </a:xfrm>
          <a:prstGeom prst="diamond">
            <a:avLst/>
          </a:prstGeom>
          <a:solidFill>
            <a:schemeClr val="bg2"/>
          </a:solidFill>
          <a:ln w="9525">
            <a:solidFill>
              <a:schemeClr val="tx1"/>
            </a:solidFill>
            <a:miter lim="800000"/>
            <a:headEnd/>
            <a:tailEnd/>
          </a:ln>
        </p:spPr>
        <p:txBody>
          <a:bodyPr wrap="none" anchor="ctr"/>
          <a:lstStyle/>
          <a:p>
            <a:endParaRPr lang="en-US"/>
          </a:p>
        </p:txBody>
      </p:sp>
      <p:sp>
        <p:nvSpPr>
          <p:cNvPr id="30726" name="AutoShape 8"/>
          <p:cNvSpPr>
            <a:spLocks noChangeArrowheads="1"/>
          </p:cNvSpPr>
          <p:nvPr/>
        </p:nvSpPr>
        <p:spPr bwMode="auto">
          <a:xfrm>
            <a:off x="4343400" y="5257800"/>
            <a:ext cx="152400" cy="147638"/>
          </a:xfrm>
          <a:prstGeom prst="diamond">
            <a:avLst/>
          </a:prstGeom>
          <a:solidFill>
            <a:schemeClr val="bg2"/>
          </a:solidFill>
          <a:ln w="9525">
            <a:solidFill>
              <a:schemeClr val="tx1"/>
            </a:solidFill>
            <a:miter lim="800000"/>
            <a:headEnd/>
            <a:tailEnd/>
          </a:ln>
        </p:spPr>
        <p:txBody>
          <a:bodyPr wrap="none" anchor="ctr"/>
          <a:lstStyle/>
          <a:p>
            <a:endParaRPr lang="en-US"/>
          </a:p>
        </p:txBody>
      </p:sp>
      <p:sp>
        <p:nvSpPr>
          <p:cNvPr id="30727" name="AutoShape 9"/>
          <p:cNvSpPr>
            <a:spLocks noChangeArrowheads="1"/>
          </p:cNvSpPr>
          <p:nvPr/>
        </p:nvSpPr>
        <p:spPr bwMode="auto">
          <a:xfrm>
            <a:off x="5638800" y="3962400"/>
            <a:ext cx="152400" cy="147638"/>
          </a:xfrm>
          <a:prstGeom prst="diamond">
            <a:avLst/>
          </a:prstGeom>
          <a:solidFill>
            <a:schemeClr val="bg2"/>
          </a:solidFill>
          <a:ln w="9525">
            <a:solidFill>
              <a:schemeClr val="tx1"/>
            </a:solidFill>
            <a:miter lim="800000"/>
            <a:headEnd/>
            <a:tailEnd/>
          </a:ln>
        </p:spPr>
        <p:txBody>
          <a:bodyPr wrap="none" anchor="ctr"/>
          <a:lstStyle/>
          <a:p>
            <a:endParaRPr lang="en-US"/>
          </a:p>
        </p:txBody>
      </p:sp>
      <p:sp>
        <p:nvSpPr>
          <p:cNvPr id="30728" name="Text Box 10"/>
          <p:cNvSpPr txBox="1">
            <a:spLocks noChangeArrowheads="1"/>
          </p:cNvSpPr>
          <p:nvPr/>
        </p:nvSpPr>
        <p:spPr bwMode="auto">
          <a:xfrm>
            <a:off x="4170363" y="2209800"/>
            <a:ext cx="477837" cy="336550"/>
          </a:xfrm>
          <a:prstGeom prst="rect">
            <a:avLst/>
          </a:prstGeom>
          <a:noFill/>
          <a:ln w="9525">
            <a:noFill/>
            <a:miter lim="800000"/>
            <a:headEnd/>
            <a:tailEnd/>
          </a:ln>
        </p:spPr>
        <p:txBody>
          <a:bodyPr wrap="none">
            <a:spAutoFit/>
          </a:bodyPr>
          <a:lstStyle/>
          <a:p>
            <a:r>
              <a:rPr lang="en-US" sz="1600"/>
              <a:t>W1</a:t>
            </a:r>
          </a:p>
        </p:txBody>
      </p:sp>
      <p:sp>
        <p:nvSpPr>
          <p:cNvPr id="30729" name="Text Box 11"/>
          <p:cNvSpPr txBox="1">
            <a:spLocks noChangeArrowheads="1"/>
          </p:cNvSpPr>
          <p:nvPr/>
        </p:nvSpPr>
        <p:spPr bwMode="auto">
          <a:xfrm>
            <a:off x="2493963" y="3810000"/>
            <a:ext cx="477837" cy="336550"/>
          </a:xfrm>
          <a:prstGeom prst="rect">
            <a:avLst/>
          </a:prstGeom>
          <a:noFill/>
          <a:ln w="9525">
            <a:noFill/>
            <a:miter lim="800000"/>
            <a:headEnd/>
            <a:tailEnd/>
          </a:ln>
        </p:spPr>
        <p:txBody>
          <a:bodyPr wrap="none">
            <a:spAutoFit/>
          </a:bodyPr>
          <a:lstStyle/>
          <a:p>
            <a:r>
              <a:rPr lang="en-US" sz="1600"/>
              <a:t>W4</a:t>
            </a:r>
          </a:p>
        </p:txBody>
      </p:sp>
      <p:sp>
        <p:nvSpPr>
          <p:cNvPr id="30730" name="Text Box 12"/>
          <p:cNvSpPr txBox="1">
            <a:spLocks noChangeArrowheads="1"/>
          </p:cNvSpPr>
          <p:nvPr/>
        </p:nvSpPr>
        <p:spPr bwMode="auto">
          <a:xfrm>
            <a:off x="4183063" y="5410200"/>
            <a:ext cx="477837" cy="336550"/>
          </a:xfrm>
          <a:prstGeom prst="rect">
            <a:avLst/>
          </a:prstGeom>
          <a:noFill/>
          <a:ln w="9525">
            <a:noFill/>
            <a:miter lim="800000"/>
            <a:headEnd/>
            <a:tailEnd/>
          </a:ln>
        </p:spPr>
        <p:txBody>
          <a:bodyPr wrap="none">
            <a:spAutoFit/>
          </a:bodyPr>
          <a:lstStyle/>
          <a:p>
            <a:r>
              <a:rPr lang="en-US" sz="1600"/>
              <a:t>W3</a:t>
            </a:r>
          </a:p>
        </p:txBody>
      </p:sp>
      <p:sp>
        <p:nvSpPr>
          <p:cNvPr id="30731" name="Text Box 13"/>
          <p:cNvSpPr txBox="1">
            <a:spLocks noChangeArrowheads="1"/>
          </p:cNvSpPr>
          <p:nvPr/>
        </p:nvSpPr>
        <p:spPr bwMode="auto">
          <a:xfrm>
            <a:off x="5791200" y="3886200"/>
            <a:ext cx="477838" cy="336550"/>
          </a:xfrm>
          <a:prstGeom prst="rect">
            <a:avLst/>
          </a:prstGeom>
          <a:noFill/>
          <a:ln w="9525">
            <a:noFill/>
            <a:miter lim="800000"/>
            <a:headEnd/>
            <a:tailEnd/>
          </a:ln>
        </p:spPr>
        <p:txBody>
          <a:bodyPr wrap="none">
            <a:spAutoFit/>
          </a:bodyPr>
          <a:lstStyle/>
          <a:p>
            <a:r>
              <a:rPr lang="en-US" sz="1600"/>
              <a:t>W2</a:t>
            </a:r>
          </a:p>
        </p:txBody>
      </p:sp>
      <p:sp>
        <p:nvSpPr>
          <p:cNvPr id="30732" name="Text Box 14"/>
          <p:cNvSpPr txBox="1">
            <a:spLocks noChangeArrowheads="1"/>
          </p:cNvSpPr>
          <p:nvPr/>
        </p:nvSpPr>
        <p:spPr bwMode="auto">
          <a:xfrm>
            <a:off x="4267200" y="2743200"/>
            <a:ext cx="295275" cy="336550"/>
          </a:xfrm>
          <a:prstGeom prst="rect">
            <a:avLst/>
          </a:prstGeom>
          <a:noFill/>
          <a:ln w="9525">
            <a:noFill/>
            <a:miter lim="800000"/>
            <a:headEnd/>
            <a:tailEnd/>
          </a:ln>
        </p:spPr>
        <p:txBody>
          <a:bodyPr wrap="none">
            <a:spAutoFit/>
          </a:bodyPr>
          <a:lstStyle/>
          <a:p>
            <a:r>
              <a:rPr lang="en-US" sz="1600"/>
              <a:t>0</a:t>
            </a:r>
          </a:p>
        </p:txBody>
      </p:sp>
      <p:sp>
        <p:nvSpPr>
          <p:cNvPr id="30733" name="Text Box 15"/>
          <p:cNvSpPr txBox="1">
            <a:spLocks noChangeArrowheads="1"/>
          </p:cNvSpPr>
          <p:nvPr/>
        </p:nvSpPr>
        <p:spPr bwMode="auto">
          <a:xfrm>
            <a:off x="3124200" y="3810000"/>
            <a:ext cx="484188" cy="336550"/>
          </a:xfrm>
          <a:prstGeom prst="rect">
            <a:avLst/>
          </a:prstGeom>
          <a:noFill/>
          <a:ln w="9525">
            <a:noFill/>
            <a:miter lim="800000"/>
            <a:headEnd/>
            <a:tailEnd/>
          </a:ln>
        </p:spPr>
        <p:txBody>
          <a:bodyPr wrap="none">
            <a:spAutoFit/>
          </a:bodyPr>
          <a:lstStyle/>
          <a:p>
            <a:r>
              <a:rPr lang="en-US" sz="1600"/>
              <a:t>6/8</a:t>
            </a:r>
          </a:p>
        </p:txBody>
      </p:sp>
      <p:sp>
        <p:nvSpPr>
          <p:cNvPr id="30734" name="Text Box 16"/>
          <p:cNvSpPr txBox="1">
            <a:spLocks noChangeArrowheads="1"/>
          </p:cNvSpPr>
          <p:nvPr/>
        </p:nvSpPr>
        <p:spPr bwMode="auto">
          <a:xfrm>
            <a:off x="4114800" y="4876800"/>
            <a:ext cx="484188" cy="336550"/>
          </a:xfrm>
          <a:prstGeom prst="rect">
            <a:avLst/>
          </a:prstGeom>
          <a:noFill/>
          <a:ln w="9525">
            <a:noFill/>
            <a:miter lim="800000"/>
            <a:headEnd/>
            <a:tailEnd/>
          </a:ln>
        </p:spPr>
        <p:txBody>
          <a:bodyPr wrap="none">
            <a:spAutoFit/>
          </a:bodyPr>
          <a:lstStyle/>
          <a:p>
            <a:r>
              <a:rPr lang="en-US" sz="1600"/>
              <a:t>4/8</a:t>
            </a:r>
          </a:p>
        </p:txBody>
      </p:sp>
      <p:sp>
        <p:nvSpPr>
          <p:cNvPr id="30735" name="Text Box 17"/>
          <p:cNvSpPr txBox="1">
            <a:spLocks noChangeArrowheads="1"/>
          </p:cNvSpPr>
          <p:nvPr/>
        </p:nvSpPr>
        <p:spPr bwMode="auto">
          <a:xfrm>
            <a:off x="5181600" y="3886200"/>
            <a:ext cx="484188" cy="336550"/>
          </a:xfrm>
          <a:prstGeom prst="rect">
            <a:avLst/>
          </a:prstGeom>
          <a:noFill/>
          <a:ln w="9525">
            <a:noFill/>
            <a:miter lim="800000"/>
            <a:headEnd/>
            <a:tailEnd/>
          </a:ln>
        </p:spPr>
        <p:txBody>
          <a:bodyPr wrap="none">
            <a:spAutoFit/>
          </a:bodyPr>
          <a:lstStyle/>
          <a:p>
            <a:r>
              <a:rPr lang="en-US" sz="1600"/>
              <a:t>2/8</a:t>
            </a:r>
          </a:p>
        </p:txBody>
      </p:sp>
      <p:sp>
        <p:nvSpPr>
          <p:cNvPr id="67602" name="AutoShape 18"/>
          <p:cNvSpPr>
            <a:spLocks noChangeArrowheads="1"/>
          </p:cNvSpPr>
          <p:nvPr/>
        </p:nvSpPr>
        <p:spPr bwMode="auto">
          <a:xfrm>
            <a:off x="3352800" y="4876800"/>
            <a:ext cx="76200" cy="76200"/>
          </a:xfrm>
          <a:prstGeom prst="flowChartConnector">
            <a:avLst/>
          </a:prstGeom>
          <a:solidFill>
            <a:srgbClr val="993300"/>
          </a:solidFill>
          <a:ln w="9525">
            <a:solidFill>
              <a:schemeClr val="tx1"/>
            </a:solidFill>
            <a:round/>
            <a:headEnd/>
            <a:tailEnd/>
          </a:ln>
        </p:spPr>
        <p:txBody>
          <a:bodyPr wrap="none" anchor="ctr"/>
          <a:lstStyle/>
          <a:p>
            <a:endParaRPr lang="en-US"/>
          </a:p>
        </p:txBody>
      </p:sp>
      <p:pic>
        <p:nvPicPr>
          <p:cNvPr id="67606" name="Picture 22" descr="MCj02900830000[1]"/>
          <p:cNvPicPr>
            <a:picLocks noChangeAspect="1" noChangeArrowheads="1"/>
          </p:cNvPicPr>
          <p:nvPr/>
        </p:nvPicPr>
        <p:blipFill>
          <a:blip r:embed="rId2" cstate="print"/>
          <a:srcRect/>
          <a:stretch>
            <a:fillRect/>
          </a:stretch>
        </p:blipFill>
        <p:spPr bwMode="auto">
          <a:xfrm>
            <a:off x="5410200" y="2667000"/>
            <a:ext cx="434975" cy="439738"/>
          </a:xfrm>
          <a:prstGeom prst="rect">
            <a:avLst/>
          </a:prstGeom>
          <a:noFill/>
          <a:ln w="9525">
            <a:noFill/>
            <a:miter lim="800000"/>
            <a:headEnd/>
            <a:tailEnd/>
          </a:ln>
        </p:spPr>
      </p:pic>
      <p:pic>
        <p:nvPicPr>
          <p:cNvPr id="67613" name="Picture 29" descr="MCj02873380000[1]"/>
          <p:cNvPicPr>
            <a:picLocks noChangeAspect="1" noChangeArrowheads="1"/>
          </p:cNvPicPr>
          <p:nvPr/>
        </p:nvPicPr>
        <p:blipFill>
          <a:blip r:embed="rId3" cstate="print"/>
          <a:srcRect/>
          <a:stretch>
            <a:fillRect/>
          </a:stretch>
        </p:blipFill>
        <p:spPr bwMode="auto">
          <a:xfrm>
            <a:off x="3048000" y="4876800"/>
            <a:ext cx="242888" cy="393700"/>
          </a:xfrm>
          <a:prstGeom prst="rect">
            <a:avLst/>
          </a:prstGeom>
          <a:noFill/>
          <a:ln w="9525">
            <a:noFill/>
            <a:miter lim="800000"/>
            <a:headEnd/>
            <a:tailEnd/>
          </a:ln>
        </p:spPr>
      </p:pic>
      <p:sp>
        <p:nvSpPr>
          <p:cNvPr id="67616" name="AutoShape 32"/>
          <p:cNvSpPr>
            <a:spLocks noChangeArrowheads="1"/>
          </p:cNvSpPr>
          <p:nvPr/>
        </p:nvSpPr>
        <p:spPr bwMode="auto">
          <a:xfrm>
            <a:off x="5334000" y="3048000"/>
            <a:ext cx="76200" cy="76200"/>
          </a:xfrm>
          <a:prstGeom prst="flowChartConnector">
            <a:avLst/>
          </a:prstGeom>
          <a:solidFill>
            <a:srgbClr val="993300"/>
          </a:solidFill>
          <a:ln w="9525">
            <a:solidFill>
              <a:schemeClr val="tx1"/>
            </a:solidFill>
            <a:round/>
            <a:headEnd/>
            <a:tailEnd/>
          </a:ln>
        </p:spPr>
        <p:txBody>
          <a:bodyPr wrap="none" anchor="ctr"/>
          <a:lstStyle/>
          <a:p>
            <a:endParaRPr lang="en-US"/>
          </a:p>
        </p:txBody>
      </p:sp>
      <p:sp>
        <p:nvSpPr>
          <p:cNvPr id="30742" name="Text Box 37"/>
          <p:cNvSpPr txBox="1">
            <a:spLocks noChangeArrowheads="1"/>
          </p:cNvSpPr>
          <p:nvPr/>
        </p:nvSpPr>
        <p:spPr bwMode="auto">
          <a:xfrm>
            <a:off x="1127125" y="2165350"/>
            <a:ext cx="184150" cy="366713"/>
          </a:xfrm>
          <a:prstGeom prst="rect">
            <a:avLst/>
          </a:prstGeom>
          <a:noFill/>
          <a:ln w="9525">
            <a:noFill/>
            <a:miter lim="800000"/>
            <a:headEnd/>
            <a:tailEnd/>
          </a:ln>
        </p:spPr>
        <p:txBody>
          <a:bodyPr wrap="none">
            <a:spAutoFit/>
          </a:bodyPr>
          <a:lstStyle/>
          <a:p>
            <a:endParaRPr lang="en-US"/>
          </a:p>
        </p:txBody>
      </p:sp>
      <p:sp>
        <p:nvSpPr>
          <p:cNvPr id="67622" name="Text Box 38"/>
          <p:cNvSpPr txBox="1">
            <a:spLocks noChangeArrowheads="1"/>
          </p:cNvSpPr>
          <p:nvPr/>
        </p:nvSpPr>
        <p:spPr bwMode="auto">
          <a:xfrm>
            <a:off x="685800" y="1676400"/>
            <a:ext cx="1524000" cy="923330"/>
          </a:xfrm>
          <a:prstGeom prst="rect">
            <a:avLst/>
          </a:prstGeom>
          <a:solidFill>
            <a:srgbClr val="FF9900"/>
          </a:solidFill>
          <a:ln w="9525">
            <a:noFill/>
            <a:miter lim="800000"/>
            <a:headEnd/>
            <a:tailEnd/>
          </a:ln>
        </p:spPr>
        <p:txBody>
          <a:bodyPr>
            <a:spAutoFit/>
          </a:bodyPr>
          <a:lstStyle/>
          <a:p>
            <a:r>
              <a:rPr lang="en-US" dirty="0"/>
              <a:t>1. Assume a market with 2 firms</a:t>
            </a:r>
          </a:p>
        </p:txBody>
      </p:sp>
      <p:sp>
        <p:nvSpPr>
          <p:cNvPr id="67623" name="Text Box 39"/>
          <p:cNvSpPr txBox="1">
            <a:spLocks noChangeArrowheads="1"/>
          </p:cNvSpPr>
          <p:nvPr/>
        </p:nvSpPr>
        <p:spPr bwMode="auto">
          <a:xfrm>
            <a:off x="609600" y="4191000"/>
            <a:ext cx="1539875" cy="2031325"/>
          </a:xfrm>
          <a:prstGeom prst="rect">
            <a:avLst/>
          </a:prstGeom>
          <a:solidFill>
            <a:srgbClr val="CCCC00"/>
          </a:solidFill>
          <a:ln w="9525">
            <a:noFill/>
            <a:miter lim="800000"/>
            <a:headEnd/>
            <a:tailEnd/>
          </a:ln>
        </p:spPr>
        <p:txBody>
          <a:bodyPr>
            <a:spAutoFit/>
          </a:bodyPr>
          <a:lstStyle/>
          <a:p>
            <a:r>
              <a:rPr lang="en-US" dirty="0"/>
              <a:t>2. …and 4 workers with skills that are evenly distributed around a unit circle</a:t>
            </a:r>
          </a:p>
        </p:txBody>
      </p:sp>
      <p:sp>
        <p:nvSpPr>
          <p:cNvPr id="67624" name="Text Box 40"/>
          <p:cNvSpPr txBox="1">
            <a:spLocks noChangeArrowheads="1"/>
          </p:cNvSpPr>
          <p:nvPr/>
        </p:nvSpPr>
        <p:spPr bwMode="auto">
          <a:xfrm>
            <a:off x="6781800" y="1752600"/>
            <a:ext cx="1524000" cy="641350"/>
          </a:xfrm>
          <a:prstGeom prst="rect">
            <a:avLst/>
          </a:prstGeom>
          <a:solidFill>
            <a:schemeClr val="hlink"/>
          </a:solidFill>
          <a:ln w="9525">
            <a:noFill/>
            <a:miter lim="800000"/>
            <a:headEnd/>
            <a:tailEnd/>
          </a:ln>
        </p:spPr>
        <p:txBody>
          <a:bodyPr>
            <a:spAutoFit/>
          </a:bodyPr>
          <a:lstStyle/>
          <a:p>
            <a:r>
              <a:rPr lang="en-US" dirty="0"/>
              <a:t>3. The skill gap is 1/8.</a:t>
            </a:r>
          </a:p>
        </p:txBody>
      </p:sp>
      <p:sp>
        <p:nvSpPr>
          <p:cNvPr id="67625" name="Text Box 41"/>
          <p:cNvSpPr txBox="1">
            <a:spLocks noChangeArrowheads="1"/>
          </p:cNvSpPr>
          <p:nvPr/>
        </p:nvSpPr>
        <p:spPr bwMode="auto">
          <a:xfrm>
            <a:off x="6934200" y="3048000"/>
            <a:ext cx="1905000" cy="2308324"/>
          </a:xfrm>
          <a:prstGeom prst="rect">
            <a:avLst/>
          </a:prstGeom>
          <a:solidFill>
            <a:srgbClr val="CCFFCC"/>
          </a:solidFill>
          <a:ln w="9525">
            <a:noFill/>
            <a:miter lim="800000"/>
            <a:headEnd/>
            <a:tailEnd/>
          </a:ln>
        </p:spPr>
        <p:txBody>
          <a:bodyPr wrap="square">
            <a:spAutoFit/>
          </a:bodyPr>
          <a:lstStyle/>
          <a:p>
            <a:r>
              <a:rPr lang="en-US" dirty="0">
                <a:solidFill>
                  <a:srgbClr val="993300"/>
                </a:solidFill>
              </a:rPr>
              <a:t>3. The worker incurs a training cost proportional to the skill gap.</a:t>
            </a:r>
          </a:p>
          <a:p>
            <a:endParaRPr lang="en-US" dirty="0">
              <a:solidFill>
                <a:srgbClr val="993300"/>
              </a:solidFill>
            </a:endParaRPr>
          </a:p>
          <a:p>
            <a:r>
              <a:rPr lang="en-US" dirty="0">
                <a:solidFill>
                  <a:srgbClr val="993300"/>
                </a:solidFill>
              </a:rPr>
              <a:t>Training cost= skill gap * unit training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7606"/>
                                        </p:tgtEl>
                                        <p:attrNameLst>
                                          <p:attrName>style.visibility</p:attrName>
                                        </p:attrNameLst>
                                      </p:cBhvr>
                                      <p:to>
                                        <p:strVal val="visible"/>
                                      </p:to>
                                    </p:set>
                                    <p:animEffect transition="in" filter="circle(in)">
                                      <p:cBhvr>
                                        <p:cTn id="7" dur="2000"/>
                                        <p:tgtEl>
                                          <p:spTgt spid="6760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7617"/>
                                        </p:tgtEl>
                                        <p:attrNameLst>
                                          <p:attrName>style.visibility</p:attrName>
                                        </p:attrNameLst>
                                      </p:cBhvr>
                                      <p:to>
                                        <p:strVal val="visible"/>
                                      </p:to>
                                    </p:set>
                                    <p:animEffect transition="in" filter="circle(in)">
                                      <p:cBhvr>
                                        <p:cTn id="10" dur="2000"/>
                                        <p:tgtEl>
                                          <p:spTgt spid="6761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7618"/>
                                        </p:tgtEl>
                                        <p:attrNameLst>
                                          <p:attrName>style.visibility</p:attrName>
                                        </p:attrNameLst>
                                      </p:cBhvr>
                                      <p:to>
                                        <p:strVal val="visible"/>
                                      </p:to>
                                    </p:set>
                                    <p:animEffect transition="in" filter="circle(in)">
                                      <p:cBhvr>
                                        <p:cTn id="13" dur="2000"/>
                                        <p:tgtEl>
                                          <p:spTgt spid="67618"/>
                                        </p:tgtEl>
                                      </p:cBhvr>
                                    </p:animEffect>
                                  </p:childTnLst>
                                </p:cTn>
                              </p:par>
                              <p:par>
                                <p:cTn id="14" presetID="6" presetClass="entr" presetSubtype="16" fill="hold" nodeType="withEffect">
                                  <p:stCondLst>
                                    <p:cond delay="0"/>
                                  </p:stCondLst>
                                  <p:childTnLst>
                                    <p:set>
                                      <p:cBhvr>
                                        <p:cTn id="15" dur="1" fill="hold">
                                          <p:stCondLst>
                                            <p:cond delay="0"/>
                                          </p:stCondLst>
                                        </p:cTn>
                                        <p:tgtEl>
                                          <p:spTgt spid="67613"/>
                                        </p:tgtEl>
                                        <p:attrNameLst>
                                          <p:attrName>style.visibility</p:attrName>
                                        </p:attrNameLst>
                                      </p:cBhvr>
                                      <p:to>
                                        <p:strVal val="visible"/>
                                      </p:to>
                                    </p:set>
                                    <p:animEffect transition="in" filter="circle(in)">
                                      <p:cBhvr>
                                        <p:cTn id="16" dur="2000"/>
                                        <p:tgtEl>
                                          <p:spTgt spid="676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7602"/>
                                        </p:tgtEl>
                                        <p:attrNameLst>
                                          <p:attrName>style.visibility</p:attrName>
                                        </p:attrNameLst>
                                      </p:cBhvr>
                                      <p:to>
                                        <p:strVal val="visible"/>
                                      </p:to>
                                    </p:set>
                                    <p:anim calcmode="lin" valueType="num">
                                      <p:cBhvr>
                                        <p:cTn id="19" dur="1000" fill="hold"/>
                                        <p:tgtEl>
                                          <p:spTgt spid="67602"/>
                                        </p:tgtEl>
                                        <p:attrNameLst>
                                          <p:attrName>ppt_w</p:attrName>
                                        </p:attrNameLst>
                                      </p:cBhvr>
                                      <p:tavLst>
                                        <p:tav tm="0">
                                          <p:val>
                                            <p:fltVal val="0"/>
                                          </p:val>
                                        </p:tav>
                                        <p:tav tm="100000">
                                          <p:val>
                                            <p:strVal val="#ppt_w"/>
                                          </p:val>
                                        </p:tav>
                                      </p:tavLst>
                                    </p:anim>
                                    <p:anim calcmode="lin" valueType="num">
                                      <p:cBhvr>
                                        <p:cTn id="20" dur="1000" fill="hold"/>
                                        <p:tgtEl>
                                          <p:spTgt spid="67602"/>
                                        </p:tgtEl>
                                        <p:attrNameLst>
                                          <p:attrName>ppt_h</p:attrName>
                                        </p:attrNameLst>
                                      </p:cBhvr>
                                      <p:tavLst>
                                        <p:tav tm="0">
                                          <p:val>
                                            <p:fltVal val="0"/>
                                          </p:val>
                                        </p:tav>
                                        <p:tav tm="100000">
                                          <p:val>
                                            <p:strVal val="#ppt_h"/>
                                          </p:val>
                                        </p:tav>
                                      </p:tavLst>
                                    </p:anim>
                                    <p:anim calcmode="lin" valueType="num">
                                      <p:cBhvr>
                                        <p:cTn id="21" dur="1000" fill="hold"/>
                                        <p:tgtEl>
                                          <p:spTgt spid="67602"/>
                                        </p:tgtEl>
                                        <p:attrNameLst>
                                          <p:attrName>style.rotation</p:attrName>
                                        </p:attrNameLst>
                                      </p:cBhvr>
                                      <p:tavLst>
                                        <p:tav tm="0">
                                          <p:val>
                                            <p:fltVal val="90"/>
                                          </p:val>
                                        </p:tav>
                                        <p:tav tm="100000">
                                          <p:val>
                                            <p:fltVal val="0"/>
                                          </p:val>
                                        </p:tav>
                                      </p:tavLst>
                                    </p:anim>
                                    <p:animEffect transition="in" filter="fade">
                                      <p:cBhvr>
                                        <p:cTn id="22" dur="1000"/>
                                        <p:tgtEl>
                                          <p:spTgt spid="6760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7616"/>
                                        </p:tgtEl>
                                        <p:attrNameLst>
                                          <p:attrName>style.visibility</p:attrName>
                                        </p:attrNameLst>
                                      </p:cBhvr>
                                      <p:to>
                                        <p:strVal val="visible"/>
                                      </p:to>
                                    </p:set>
                                    <p:anim calcmode="lin" valueType="num">
                                      <p:cBhvr>
                                        <p:cTn id="25" dur="1000" fill="hold"/>
                                        <p:tgtEl>
                                          <p:spTgt spid="67616"/>
                                        </p:tgtEl>
                                        <p:attrNameLst>
                                          <p:attrName>ppt_w</p:attrName>
                                        </p:attrNameLst>
                                      </p:cBhvr>
                                      <p:tavLst>
                                        <p:tav tm="0">
                                          <p:val>
                                            <p:fltVal val="0"/>
                                          </p:val>
                                        </p:tav>
                                        <p:tav tm="100000">
                                          <p:val>
                                            <p:strVal val="#ppt_w"/>
                                          </p:val>
                                        </p:tav>
                                      </p:tavLst>
                                    </p:anim>
                                    <p:anim calcmode="lin" valueType="num">
                                      <p:cBhvr>
                                        <p:cTn id="26" dur="1000" fill="hold"/>
                                        <p:tgtEl>
                                          <p:spTgt spid="67616"/>
                                        </p:tgtEl>
                                        <p:attrNameLst>
                                          <p:attrName>ppt_h</p:attrName>
                                        </p:attrNameLst>
                                      </p:cBhvr>
                                      <p:tavLst>
                                        <p:tav tm="0">
                                          <p:val>
                                            <p:fltVal val="0"/>
                                          </p:val>
                                        </p:tav>
                                        <p:tav tm="100000">
                                          <p:val>
                                            <p:strVal val="#ppt_h"/>
                                          </p:val>
                                        </p:tav>
                                      </p:tavLst>
                                    </p:anim>
                                    <p:anim calcmode="lin" valueType="num">
                                      <p:cBhvr>
                                        <p:cTn id="27" dur="1000" fill="hold"/>
                                        <p:tgtEl>
                                          <p:spTgt spid="67616"/>
                                        </p:tgtEl>
                                        <p:attrNameLst>
                                          <p:attrName>style.rotation</p:attrName>
                                        </p:attrNameLst>
                                      </p:cBhvr>
                                      <p:tavLst>
                                        <p:tav tm="0">
                                          <p:val>
                                            <p:fltVal val="90"/>
                                          </p:val>
                                        </p:tav>
                                        <p:tav tm="100000">
                                          <p:val>
                                            <p:fltVal val="0"/>
                                          </p:val>
                                        </p:tav>
                                      </p:tavLst>
                                    </p:anim>
                                    <p:animEffect transition="in" filter="fade">
                                      <p:cBhvr>
                                        <p:cTn id="28" dur="1000"/>
                                        <p:tgtEl>
                                          <p:spTgt spid="676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7622"/>
                                        </p:tgtEl>
                                        <p:attrNameLst>
                                          <p:attrName>style.visibility</p:attrName>
                                        </p:attrNameLst>
                                      </p:cBhvr>
                                      <p:to>
                                        <p:strVal val="visible"/>
                                      </p:to>
                                    </p:set>
                                    <p:animEffect transition="in" filter="blinds(horizontal)">
                                      <p:cBhvr>
                                        <p:cTn id="33" dur="500"/>
                                        <p:tgtEl>
                                          <p:spTgt spid="676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7623"/>
                                        </p:tgtEl>
                                        <p:attrNameLst>
                                          <p:attrName>style.visibility</p:attrName>
                                        </p:attrNameLst>
                                      </p:cBhvr>
                                      <p:to>
                                        <p:strVal val="visible"/>
                                      </p:to>
                                    </p:set>
                                    <p:animEffect transition="in" filter="blinds(horizontal)">
                                      <p:cBhvr>
                                        <p:cTn id="38" dur="500"/>
                                        <p:tgtEl>
                                          <p:spTgt spid="676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7624"/>
                                        </p:tgtEl>
                                        <p:attrNameLst>
                                          <p:attrName>style.visibility</p:attrName>
                                        </p:attrNameLst>
                                      </p:cBhvr>
                                      <p:to>
                                        <p:strVal val="visible"/>
                                      </p:to>
                                    </p:set>
                                    <p:animEffect transition="in" filter="blinds(horizontal)">
                                      <p:cBhvr>
                                        <p:cTn id="43" dur="500"/>
                                        <p:tgtEl>
                                          <p:spTgt spid="676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7625"/>
                                        </p:tgtEl>
                                        <p:attrNameLst>
                                          <p:attrName>style.visibility</p:attrName>
                                        </p:attrNameLst>
                                      </p:cBhvr>
                                      <p:to>
                                        <p:strVal val="visible"/>
                                      </p:to>
                                    </p:set>
                                    <p:animEffect transition="in" filter="blinds(horizontal)">
                                      <p:cBhvr>
                                        <p:cTn id="48" dur="500"/>
                                        <p:tgtEl>
                                          <p:spTgt spid="67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8" grpId="0"/>
      <p:bldP spid="67617" grpId="0"/>
      <p:bldP spid="67602" grpId="0" animBg="1"/>
      <p:bldP spid="67616" grpId="0" animBg="1"/>
      <p:bldP spid="67622" grpId="0" animBg="1"/>
      <p:bldP spid="67623" grpId="0" animBg="1"/>
      <p:bldP spid="67624" grpId="0" animBg="1"/>
      <p:bldP spid="676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solidFill>
                  <a:srgbClr val="7B9899"/>
                </a:solidFill>
              </a:rPr>
              <a:t>Net Wage</a:t>
            </a:r>
          </a:p>
        </p:txBody>
      </p:sp>
      <p:sp>
        <p:nvSpPr>
          <p:cNvPr id="68611" name="Rectangle 3"/>
          <p:cNvSpPr>
            <a:spLocks noGrp="1" noChangeArrowheads="1"/>
          </p:cNvSpPr>
          <p:nvPr>
            <p:ph sz="quarter" idx="1"/>
          </p:nvPr>
        </p:nvSpPr>
        <p:spPr>
          <a:xfrm>
            <a:off x="301625" y="1527175"/>
            <a:ext cx="8504238" cy="4572000"/>
          </a:xfrm>
        </p:spPr>
        <p:txBody>
          <a:bodyPr/>
          <a:lstStyle/>
          <a:p>
            <a:pPr eaLnBrk="1" hangingPunct="1"/>
            <a:r>
              <a:rPr lang="en-US" dirty="0"/>
              <a:t>The worker incurs the training cost.</a:t>
            </a:r>
          </a:p>
          <a:p>
            <a:pPr eaLnBrk="1" hangingPunct="1"/>
            <a:r>
              <a:rPr lang="en-US" dirty="0"/>
              <a:t>Training cost=skill gap x unit training cost.</a:t>
            </a:r>
          </a:p>
          <a:p>
            <a:pPr eaLnBrk="1" hangingPunct="1"/>
            <a:r>
              <a:rPr lang="en-US" dirty="0"/>
              <a:t>Net wage = Gross wage- training cost.</a:t>
            </a:r>
          </a:p>
          <a:p>
            <a:pPr eaLnBrk="1" hangingPunct="1"/>
            <a:r>
              <a:rPr lang="en-US" dirty="0"/>
              <a:t>Suppose the gross wage=$12, the unit training cost is 24 (which is the training cost for a unit of skill difference), then </a:t>
            </a:r>
            <a:r>
              <a:rPr lang="en-US" dirty="0">
                <a:solidFill>
                  <a:srgbClr val="C00000"/>
                </a:solidFill>
              </a:rPr>
              <a:t>can you calculate the net wage?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blinds(horizontal)">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blinds(horizontal)">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blinds(horizontal)">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solidFill>
                  <a:srgbClr val="7B9899"/>
                </a:solidFill>
              </a:rPr>
              <a:t>More Skill Types</a:t>
            </a:r>
          </a:p>
        </p:txBody>
      </p:sp>
      <p:pic>
        <p:nvPicPr>
          <p:cNvPr id="32771" name="Picture 4" descr="03_03"/>
          <p:cNvPicPr>
            <a:picLocks noGrp="1" noChangeAspect="1" noChangeArrowheads="1"/>
          </p:cNvPicPr>
          <p:nvPr>
            <p:ph sz="quarter" idx="1"/>
          </p:nvPr>
        </p:nvPicPr>
        <p:blipFill>
          <a:blip r:embed="rId2" cstate="print"/>
          <a:srcRect/>
          <a:stretch>
            <a:fillRect/>
          </a:stretch>
        </p:blipFill>
        <p:spPr>
          <a:xfrm>
            <a:off x="1752600" y="1719263"/>
            <a:ext cx="5181600" cy="4051300"/>
          </a:xfrm>
        </p:spPr>
      </p:pic>
      <p:sp>
        <p:nvSpPr>
          <p:cNvPr id="61445" name="Rectangle 5"/>
          <p:cNvSpPr>
            <a:spLocks noChangeArrowheads="1"/>
          </p:cNvSpPr>
          <p:nvPr/>
        </p:nvSpPr>
        <p:spPr bwMode="auto">
          <a:xfrm>
            <a:off x="4343400" y="1676400"/>
            <a:ext cx="2590800" cy="411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61446" name="Text Box 6"/>
          <p:cNvSpPr txBox="1">
            <a:spLocks noChangeArrowheads="1"/>
          </p:cNvSpPr>
          <p:nvPr/>
        </p:nvSpPr>
        <p:spPr bwMode="auto">
          <a:xfrm>
            <a:off x="4572000" y="3200400"/>
            <a:ext cx="2149475" cy="915988"/>
          </a:xfrm>
          <a:prstGeom prst="rect">
            <a:avLst/>
          </a:prstGeom>
          <a:noFill/>
          <a:ln w="9525">
            <a:noFill/>
            <a:miter lim="800000"/>
            <a:headEnd/>
            <a:tailEnd/>
          </a:ln>
        </p:spPr>
        <p:txBody>
          <a:bodyPr>
            <a:spAutoFit/>
          </a:bodyPr>
          <a:lstStyle/>
          <a:p>
            <a:r>
              <a:rPr lang="en-US">
                <a:solidFill>
                  <a:srgbClr val="5446BA"/>
                </a:solidFill>
              </a:rPr>
              <a:t>As the number of workers increases to 6.</a:t>
            </a:r>
          </a:p>
        </p:txBody>
      </p:sp>
      <p:sp>
        <p:nvSpPr>
          <p:cNvPr id="61447" name="Text Box 7"/>
          <p:cNvSpPr txBox="1">
            <a:spLocks noChangeArrowheads="1"/>
          </p:cNvSpPr>
          <p:nvPr/>
        </p:nvSpPr>
        <p:spPr bwMode="auto">
          <a:xfrm>
            <a:off x="7223125" y="2241550"/>
            <a:ext cx="1616075" cy="1190625"/>
          </a:xfrm>
          <a:prstGeom prst="rect">
            <a:avLst/>
          </a:prstGeom>
          <a:noFill/>
          <a:ln w="9525">
            <a:noFill/>
            <a:miter lim="800000"/>
            <a:headEnd/>
            <a:tailEnd/>
          </a:ln>
        </p:spPr>
        <p:txBody>
          <a:bodyPr>
            <a:spAutoFit/>
          </a:bodyPr>
          <a:lstStyle/>
          <a:p>
            <a:r>
              <a:rPr lang="en-US"/>
              <a:t>1. The wage gap declines from 1/8 to 1/12</a:t>
            </a:r>
          </a:p>
        </p:txBody>
      </p:sp>
      <p:sp>
        <p:nvSpPr>
          <p:cNvPr id="61448" name="Text Box 8"/>
          <p:cNvSpPr txBox="1">
            <a:spLocks noChangeArrowheads="1"/>
          </p:cNvSpPr>
          <p:nvPr/>
        </p:nvSpPr>
        <p:spPr bwMode="auto">
          <a:xfrm>
            <a:off x="7162800" y="3810000"/>
            <a:ext cx="1616075" cy="915988"/>
          </a:xfrm>
          <a:prstGeom prst="rect">
            <a:avLst/>
          </a:prstGeom>
          <a:noFill/>
          <a:ln w="9525">
            <a:noFill/>
            <a:miter lim="800000"/>
            <a:headEnd/>
            <a:tailEnd/>
          </a:ln>
        </p:spPr>
        <p:txBody>
          <a:bodyPr>
            <a:spAutoFit/>
          </a:bodyPr>
          <a:lstStyle/>
          <a:p>
            <a:r>
              <a:rPr lang="en-US"/>
              <a:t>2. Workers incur a lower training cost</a:t>
            </a:r>
          </a:p>
        </p:txBody>
      </p:sp>
      <p:sp>
        <p:nvSpPr>
          <p:cNvPr id="61449" name="Text Box 9"/>
          <p:cNvSpPr txBox="1">
            <a:spLocks noChangeArrowheads="1"/>
          </p:cNvSpPr>
          <p:nvPr/>
        </p:nvSpPr>
        <p:spPr bwMode="auto">
          <a:xfrm>
            <a:off x="7239000" y="5257800"/>
            <a:ext cx="1616075" cy="641350"/>
          </a:xfrm>
          <a:prstGeom prst="rect">
            <a:avLst/>
          </a:prstGeom>
          <a:noFill/>
          <a:ln w="9525">
            <a:noFill/>
            <a:miter lim="800000"/>
            <a:headEnd/>
            <a:tailEnd/>
          </a:ln>
        </p:spPr>
        <p:txBody>
          <a:bodyPr>
            <a:spAutoFit/>
          </a:bodyPr>
          <a:lstStyle/>
          <a:p>
            <a:pPr>
              <a:defRPr/>
            </a:pPr>
            <a:r>
              <a:rPr lang="en-US" dirty="0">
                <a:solidFill>
                  <a:schemeClr val="tx2">
                    <a:lumMod val="50000"/>
                  </a:schemeClr>
                </a:solidFill>
              </a:rPr>
              <a:t>3. What is the net wage?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1446"/>
                                        </p:tgtEl>
                                      </p:cBhvr>
                                    </p:animEffect>
                                    <p:set>
                                      <p:cBhvr>
                                        <p:cTn id="7" dur="1" fill="hold">
                                          <p:stCondLst>
                                            <p:cond delay="499"/>
                                          </p:stCondLst>
                                        </p:cTn>
                                        <p:tgtEl>
                                          <p:spTgt spid="6144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1445"/>
                                        </p:tgtEl>
                                      </p:cBhvr>
                                    </p:animEffect>
                                    <p:set>
                                      <p:cBhvr>
                                        <p:cTn id="10" dur="1" fill="hold">
                                          <p:stCondLst>
                                            <p:cond delay="499"/>
                                          </p:stCondLst>
                                        </p:cTn>
                                        <p:tgtEl>
                                          <p:spTgt spid="6144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447"/>
                                        </p:tgtEl>
                                        <p:attrNameLst>
                                          <p:attrName>style.visibility</p:attrName>
                                        </p:attrNameLst>
                                      </p:cBhvr>
                                      <p:to>
                                        <p:strVal val="visible"/>
                                      </p:to>
                                    </p:set>
                                    <p:animEffect transition="in" filter="blinds(horizontal)">
                                      <p:cBhvr>
                                        <p:cTn id="15" dur="500"/>
                                        <p:tgtEl>
                                          <p:spTgt spid="6144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1448"/>
                                        </p:tgtEl>
                                        <p:attrNameLst>
                                          <p:attrName>style.visibility</p:attrName>
                                        </p:attrNameLst>
                                      </p:cBhvr>
                                      <p:to>
                                        <p:strVal val="visible"/>
                                      </p:to>
                                    </p:set>
                                    <p:animEffect transition="in" filter="blinds(horizontal)">
                                      <p:cBhvr>
                                        <p:cTn id="20" dur="500"/>
                                        <p:tgtEl>
                                          <p:spTgt spid="6144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1449"/>
                                        </p:tgtEl>
                                        <p:attrNameLst>
                                          <p:attrName>style.visibility</p:attrName>
                                        </p:attrNameLst>
                                      </p:cBhvr>
                                      <p:to>
                                        <p:strVal val="visible"/>
                                      </p:to>
                                    </p:set>
                                    <p:animEffect transition="in" filter="blinds(horizontal)">
                                      <p:cBhvr>
                                        <p:cTn id="25"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p:bldP spid="61447" grpId="0"/>
      <p:bldP spid="61448" grpId="0"/>
      <p:bldP spid="614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bg2">
                    <a:lumMod val="25000"/>
                  </a:schemeClr>
                </a:solidFill>
              </a:rPr>
              <a:t>Net Wage</a:t>
            </a:r>
          </a:p>
        </p:txBody>
      </p:sp>
      <p:pic>
        <p:nvPicPr>
          <p:cNvPr id="33795" name="Picture 4" descr="03_tb02"/>
          <p:cNvPicPr>
            <a:picLocks noChangeAspect="1" noChangeArrowheads="1"/>
          </p:cNvPicPr>
          <p:nvPr/>
        </p:nvPicPr>
        <p:blipFill>
          <a:blip r:embed="rId2" cstate="print"/>
          <a:srcRect/>
          <a:stretch>
            <a:fillRect/>
          </a:stretch>
        </p:blipFill>
        <p:spPr bwMode="auto">
          <a:xfrm>
            <a:off x="609600" y="3170238"/>
            <a:ext cx="7848600" cy="17827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solidFill>
                  <a:srgbClr val="7B9899"/>
                </a:solidFill>
              </a:rPr>
              <a:t>Agglomeration economies</a:t>
            </a:r>
          </a:p>
        </p:txBody>
      </p:sp>
      <p:sp>
        <p:nvSpPr>
          <p:cNvPr id="34819" name="Rectangle 3"/>
          <p:cNvSpPr>
            <a:spLocks noGrp="1" noChangeArrowheads="1"/>
          </p:cNvSpPr>
          <p:nvPr>
            <p:ph sz="quarter" idx="1"/>
          </p:nvPr>
        </p:nvSpPr>
        <p:spPr>
          <a:xfrm>
            <a:off x="301625" y="1527175"/>
            <a:ext cx="8504238" cy="4572000"/>
          </a:xfrm>
        </p:spPr>
        <p:txBody>
          <a:bodyPr/>
          <a:lstStyle/>
          <a:p>
            <a:pPr eaLnBrk="1" hangingPunct="1"/>
            <a:r>
              <a:rPr lang="en-US"/>
              <a:t>Workers are better off in a cluster of workers.</a:t>
            </a:r>
          </a:p>
          <a:p>
            <a:pPr eaLnBrk="1" hangingPunct="1"/>
            <a:r>
              <a:rPr lang="en-US"/>
              <a:t>Are firms better off?</a:t>
            </a:r>
          </a:p>
          <a:p>
            <a:pPr eaLnBrk="1" hangingPunct="1"/>
            <a:r>
              <a:rPr lang="en-US"/>
              <a:t>The higher net wage attracts more workers to live in large numbers in cities, which attracts more firms that compete for workers.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siteresources.worldbank.org/INTWDR2009/Images/4231005-1225136306446/G0.2-Distance-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87615" cy="609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228600"/>
            <a:ext cx="8887615" cy="646331"/>
          </a:xfrm>
          <a:prstGeom prst="rect">
            <a:avLst/>
          </a:prstGeom>
          <a:solidFill>
            <a:schemeClr val="bg2">
              <a:lumMod val="50000"/>
            </a:schemeClr>
          </a:solidFill>
        </p:spPr>
        <p:txBody>
          <a:bodyPr wrap="square" rtlCol="0">
            <a:spAutoFit/>
          </a:bodyPr>
          <a:lstStyle/>
          <a:p>
            <a:pPr algn="ctr"/>
            <a:r>
              <a:rPr lang="en-US" dirty="0"/>
              <a:t>Clustering of Economic Activity</a:t>
            </a:r>
          </a:p>
          <a:p>
            <a:pPr algn="ctr"/>
            <a:r>
              <a:rPr lang="en-US" dirty="0"/>
              <a:t>Economic Production Per Square Kilometer in the United States</a:t>
            </a:r>
          </a:p>
        </p:txBody>
      </p:sp>
    </p:spTree>
    <p:extLst>
      <p:ext uri="{BB962C8B-B14F-4D97-AF65-F5344CB8AC3E}">
        <p14:creationId xmlns:p14="http://schemas.microsoft.com/office/powerpoint/2010/main" val="1739928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solidFill>
                  <a:srgbClr val="7B9899"/>
                </a:solidFill>
              </a:rPr>
              <a:t>Why do Firms Cluster?</a:t>
            </a:r>
          </a:p>
        </p:txBody>
      </p:sp>
      <p:sp>
        <p:nvSpPr>
          <p:cNvPr id="55299" name="Rectangle 3"/>
          <p:cNvSpPr>
            <a:spLocks noGrp="1" noChangeArrowheads="1"/>
          </p:cNvSpPr>
          <p:nvPr>
            <p:ph sz="quarter" idx="1"/>
          </p:nvPr>
        </p:nvSpPr>
        <p:spPr>
          <a:xfrm>
            <a:off x="304800" y="1524000"/>
            <a:ext cx="8504238" cy="4572000"/>
          </a:xfrm>
        </p:spPr>
        <p:txBody>
          <a:bodyPr>
            <a:normAutofit lnSpcReduction="10000"/>
          </a:bodyPr>
          <a:lstStyle/>
          <a:p>
            <a:pPr marL="274320" indent="-274320" eaLnBrk="1" fontAlgn="auto" hangingPunct="1">
              <a:spcAft>
                <a:spcPts val="0"/>
              </a:spcAft>
              <a:buFont typeface="Wingdings 2"/>
              <a:buChar char=""/>
              <a:defRPr/>
            </a:pPr>
            <a:r>
              <a:rPr lang="en-US" dirty="0">
                <a:solidFill>
                  <a:schemeClr val="bg2">
                    <a:lumMod val="10000"/>
                  </a:schemeClr>
                </a:solidFill>
              </a:rPr>
              <a:t>4. Knowledge Spillovers</a:t>
            </a:r>
          </a:p>
          <a:p>
            <a:pPr marL="548640" lvl="1" indent="-274320" eaLnBrk="1" fontAlgn="auto" hangingPunct="1">
              <a:spcAft>
                <a:spcPts val="0"/>
              </a:spcAft>
              <a:buFont typeface="Wingdings"/>
              <a:buChar char=""/>
              <a:defRPr/>
            </a:pPr>
            <a:r>
              <a:rPr lang="en-US" sz="2600" dirty="0"/>
              <a:t>Firms in an industry share ideas and knowledge</a:t>
            </a:r>
          </a:p>
          <a:p>
            <a:pPr marL="823277" lvl="2" indent="-274320" eaLnBrk="1" fontAlgn="auto" hangingPunct="1">
              <a:spcAft>
                <a:spcPts val="0"/>
              </a:spcAft>
              <a:buFont typeface="Wingdings"/>
              <a:buChar char=""/>
              <a:defRPr/>
            </a:pPr>
            <a:r>
              <a:rPr lang="en-US" sz="2400" dirty="0"/>
              <a:t>mysteries of trade are “in the air”</a:t>
            </a:r>
          </a:p>
          <a:p>
            <a:pPr marL="823277" lvl="2" indent="-274320" eaLnBrk="1" fontAlgn="auto" hangingPunct="1">
              <a:spcAft>
                <a:spcPts val="0"/>
              </a:spcAft>
              <a:buFont typeface="Wingdings"/>
              <a:buChar char=""/>
              <a:defRPr/>
            </a:pPr>
            <a:r>
              <a:rPr lang="en-US" sz="2400" dirty="0"/>
              <a:t>innovations are promptly discussed, improved, and adopted</a:t>
            </a:r>
          </a:p>
          <a:p>
            <a:pPr marL="274320" indent="-274320" eaLnBrk="1" fontAlgn="auto" hangingPunct="1">
              <a:spcAft>
                <a:spcPts val="0"/>
              </a:spcAft>
              <a:buFont typeface="Wingdings" pitchFamily="2" charset="2"/>
              <a:buNone/>
              <a:defRPr/>
            </a:pPr>
            <a:endParaRPr lang="en-US" dirty="0"/>
          </a:p>
          <a:p>
            <a:pPr marL="274320" indent="-274320" eaLnBrk="1" fontAlgn="auto" hangingPunct="1">
              <a:spcAft>
                <a:spcPts val="0"/>
              </a:spcAft>
              <a:buFont typeface="Wingdings" pitchFamily="2" charset="2"/>
              <a:buNone/>
              <a:defRPr/>
            </a:pPr>
            <a:r>
              <a:rPr lang="en-US" sz="2200" dirty="0"/>
              <a:t>   “... a close relationship, almost a partnership, grows up among related firms in a given geographical area. The ability, for example, of members of the group to meet without inconvenience to discuss common problems and matters of mutual interest is not an inconsiderable advantage of close geographical association.” (</a:t>
            </a:r>
            <a:r>
              <a:rPr lang="en-US" sz="2200" dirty="0" err="1"/>
              <a:t>Estall</a:t>
            </a:r>
            <a:r>
              <a:rPr lang="en-US" sz="2200" dirty="0"/>
              <a:t> and Buchanan 1961: 109) </a:t>
            </a:r>
          </a:p>
          <a:p>
            <a:pPr marL="274320" indent="-274320" eaLnBrk="1" fontAlgn="auto" hangingPunct="1">
              <a:spcAft>
                <a:spcPts val="0"/>
              </a:spcAft>
              <a:buFont typeface="Wingdings" pitchFamily="2" charset="2"/>
              <a:buNone/>
              <a:defRPr/>
            </a:pPr>
            <a:endParaRPr lang="en-US" dirty="0"/>
          </a:p>
          <a:p>
            <a:pPr marL="274320" indent="-274320" eaLnBrk="1" fontAlgn="auto" hangingPunct="1">
              <a:spcAft>
                <a:spcPts val="0"/>
              </a:spcAft>
              <a:buFont typeface="Wingdings" pitchFamily="2" charset="2"/>
              <a:buNone/>
              <a:defRPr/>
            </a:pPr>
            <a:endParaRPr lang="en-US" sz="2100" dirty="0"/>
          </a:p>
          <a:p>
            <a:pPr marL="274320" indent="-274320" eaLnBrk="1" fontAlgn="auto" hangingPunct="1">
              <a:spcAft>
                <a:spcPts val="0"/>
              </a:spcAft>
              <a:buFont typeface="Wingdings" pitchFamily="2" charset="2"/>
              <a:buNone/>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solidFill>
                  <a:srgbClr val="7B9899"/>
                </a:solidFill>
              </a:rPr>
              <a:t>Why do Firms Cluster?</a:t>
            </a:r>
          </a:p>
        </p:txBody>
      </p:sp>
      <p:sp>
        <p:nvSpPr>
          <p:cNvPr id="55299" name="Rectangle 3"/>
          <p:cNvSpPr>
            <a:spLocks noGrp="1" noChangeArrowheads="1"/>
          </p:cNvSpPr>
          <p:nvPr>
            <p:ph sz="quarter" idx="1"/>
          </p:nvPr>
        </p:nvSpPr>
        <p:spPr>
          <a:xfrm>
            <a:off x="304800" y="1524000"/>
            <a:ext cx="8504238" cy="4572000"/>
          </a:xfrm>
        </p:spPr>
        <p:txBody>
          <a:bodyPr>
            <a:normAutofit lnSpcReduction="10000"/>
          </a:bodyPr>
          <a:lstStyle/>
          <a:p>
            <a:pPr marL="274320" indent="-274320" eaLnBrk="1" fontAlgn="auto" hangingPunct="1">
              <a:spcAft>
                <a:spcPts val="0"/>
              </a:spcAft>
              <a:buFont typeface="Wingdings 2"/>
              <a:buChar char=""/>
              <a:defRPr/>
            </a:pPr>
            <a:r>
              <a:rPr lang="en-US" dirty="0">
                <a:solidFill>
                  <a:schemeClr val="bg2">
                    <a:lumMod val="10000"/>
                  </a:schemeClr>
                </a:solidFill>
              </a:rPr>
              <a:t>4. Knowledge Spillovers</a:t>
            </a:r>
          </a:p>
          <a:p>
            <a:pPr marL="548640" lvl="1" indent="-274320" eaLnBrk="1" fontAlgn="auto" hangingPunct="1">
              <a:spcAft>
                <a:spcPts val="0"/>
              </a:spcAft>
              <a:buFont typeface="Wingdings"/>
              <a:buChar char=""/>
              <a:defRPr/>
            </a:pPr>
            <a:r>
              <a:rPr lang="en-US" sz="2600" dirty="0"/>
              <a:t>Detroit: The motor city</a:t>
            </a:r>
          </a:p>
          <a:p>
            <a:pPr marL="274320" lvl="1" indent="0" eaLnBrk="1" fontAlgn="auto" hangingPunct="1">
              <a:spcAft>
                <a:spcPts val="0"/>
              </a:spcAft>
              <a:buNone/>
              <a:defRPr/>
            </a:pPr>
            <a:r>
              <a:rPr lang="en-US" sz="2600" dirty="0"/>
              <a:t>“…there was an explosion in automotive entrepreneurship in Detroit in 1900.  Detroit seemed to have had a budding automotive genius on every street corner. Ford Ransom </a:t>
            </a:r>
            <a:r>
              <a:rPr lang="en-US" sz="2600" dirty="0" err="1"/>
              <a:t>Olds</a:t>
            </a:r>
            <a:r>
              <a:rPr lang="en-US" sz="2600" dirty="0"/>
              <a:t>, the Dodge brothers, David Dunbar Buick and the Fisher brothers all worked in the Motor City…..Ford was able to open a new company with backing from the Dodge brothers who were making engine and </a:t>
            </a:r>
            <a:r>
              <a:rPr lang="en-US" sz="2600" dirty="0" err="1"/>
              <a:t>chasis</a:t>
            </a:r>
            <a:r>
              <a:rPr lang="en-US" sz="2600" dirty="0"/>
              <a:t> components. They supplied Ford with both financing and parts.” </a:t>
            </a:r>
            <a:r>
              <a:rPr lang="en-US" sz="2600" dirty="0" err="1"/>
              <a:t>Glaeser</a:t>
            </a:r>
            <a:r>
              <a:rPr lang="en-US" sz="2600" dirty="0"/>
              <a:t> (2011)</a:t>
            </a:r>
            <a:endParaRPr lang="en-US" dirty="0"/>
          </a:p>
          <a:p>
            <a:pPr marL="274320" indent="-274320" eaLnBrk="1" fontAlgn="auto" hangingPunct="1">
              <a:spcAft>
                <a:spcPts val="0"/>
              </a:spcAft>
              <a:buFont typeface="Wingdings" pitchFamily="2" charset="2"/>
              <a:buNone/>
              <a:defRPr/>
            </a:pPr>
            <a:endParaRPr lang="en-US" sz="2100" dirty="0"/>
          </a:p>
          <a:p>
            <a:pPr marL="274320" indent="-274320" eaLnBrk="1" fontAlgn="auto" hangingPunct="1">
              <a:spcAft>
                <a:spcPts val="0"/>
              </a:spcAft>
              <a:buFont typeface="Wingdings" pitchFamily="2" charset="2"/>
              <a:buNone/>
              <a:defRPr/>
            </a:pPr>
            <a:endParaRPr lang="en-US" dirty="0"/>
          </a:p>
        </p:txBody>
      </p:sp>
    </p:spTree>
    <p:extLst>
      <p:ext uri="{BB962C8B-B14F-4D97-AF65-F5344CB8AC3E}">
        <p14:creationId xmlns:p14="http://schemas.microsoft.com/office/powerpoint/2010/main" val="3032671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
          <p:cNvSpPr>
            <a:spLocks noGrp="1" noChangeArrowheads="1"/>
          </p:cNvSpPr>
          <p:nvPr>
            <p:ph type="body" idx="1"/>
          </p:nvPr>
        </p:nvSpPr>
        <p:spPr/>
        <p:txBody>
          <a:bodyPr/>
          <a:lstStyle/>
          <a:p>
            <a:pPr eaLnBrk="1" hangingPunct="1">
              <a:tabLst>
                <a:tab pos="1090137" algn="l"/>
              </a:tabLst>
            </a:pPr>
            <a:r>
              <a:rPr lang="en-US" dirty="0"/>
              <a:t>Higher Labor Productivity </a:t>
            </a:r>
          </a:p>
          <a:p>
            <a:pPr marL="491490" lvl="1" eaLnBrk="1" hangingPunct="1">
              <a:spcBef>
                <a:spcPts val="1800"/>
              </a:spcBef>
              <a:tabLst>
                <a:tab pos="1090137" algn="l"/>
              </a:tabLst>
            </a:pPr>
            <a:r>
              <a:rPr lang="en-US" dirty="0"/>
              <a:t>Henderson: Elasticity (output per worker, industry output) = 0.02 to 0.11</a:t>
            </a:r>
          </a:p>
          <a:p>
            <a:pPr marL="491490" lvl="1" eaLnBrk="1" hangingPunct="1">
              <a:spcBef>
                <a:spcPts val="1800"/>
              </a:spcBef>
              <a:tabLst>
                <a:tab pos="1090137" algn="l"/>
              </a:tabLst>
            </a:pPr>
            <a:r>
              <a:rPr lang="en-US" dirty="0" err="1"/>
              <a:t>Mun</a:t>
            </a:r>
            <a:r>
              <a:rPr lang="en-US" dirty="0"/>
              <a:t> &amp; </a:t>
            </a:r>
            <a:r>
              <a:rPr lang="en-US" dirty="0" err="1"/>
              <a:t>Huchinson</a:t>
            </a:r>
            <a:r>
              <a:rPr lang="en-US" dirty="0"/>
              <a:t>: Productivity elasticity = 0.27</a:t>
            </a:r>
          </a:p>
          <a:p>
            <a:pPr eaLnBrk="1" hangingPunct="1">
              <a:spcBef>
                <a:spcPts val="1800"/>
              </a:spcBef>
              <a:tabLst>
                <a:tab pos="1090137" algn="l"/>
              </a:tabLst>
            </a:pPr>
            <a:r>
              <a:rPr lang="en-US" dirty="0"/>
              <a:t>Firm Births</a:t>
            </a:r>
          </a:p>
          <a:p>
            <a:pPr marL="491490" lvl="1" eaLnBrk="1" hangingPunct="1">
              <a:spcBef>
                <a:spcPts val="1800"/>
              </a:spcBef>
              <a:tabLst>
                <a:tab pos="1090137" algn="l"/>
              </a:tabLst>
            </a:pPr>
            <a:r>
              <a:rPr lang="en-US" dirty="0"/>
              <a:t>Carlton: Elasticity (births, industry output) = 0.43</a:t>
            </a:r>
          </a:p>
          <a:p>
            <a:pPr marL="491490" lvl="1" eaLnBrk="1" hangingPunct="1">
              <a:spcBef>
                <a:spcPts val="1800"/>
              </a:spcBef>
              <a:tabLst>
                <a:tab pos="1090137" algn="l"/>
              </a:tabLst>
            </a:pPr>
            <a:r>
              <a:rPr lang="en-US" dirty="0"/>
              <a:t>Head, Reis, Swenson: Japanese plants cluster</a:t>
            </a:r>
          </a:p>
          <a:p>
            <a:pPr marL="491490" lvl="1" eaLnBrk="1" hangingPunct="1">
              <a:spcBef>
                <a:spcPts val="1800"/>
              </a:spcBef>
              <a:tabLst>
                <a:tab pos="1090137" algn="l"/>
              </a:tabLst>
            </a:pPr>
            <a:r>
              <a:rPr lang="en-US" dirty="0"/>
              <a:t>Rosenthal &amp; Strange: births more numerous in locations close to industry concentrations</a:t>
            </a:r>
          </a:p>
        </p:txBody>
      </p:sp>
      <p:sp>
        <p:nvSpPr>
          <p:cNvPr id="259075" name="Rectangle 2"/>
          <p:cNvSpPr>
            <a:spLocks noGrp="1" noChangeArrowheads="1"/>
          </p:cNvSpPr>
          <p:nvPr>
            <p:ph type="title"/>
          </p:nvPr>
        </p:nvSpPr>
        <p:spPr>
          <a:xfrm>
            <a:off x="381000" y="381000"/>
            <a:ext cx="8534400" cy="758825"/>
          </a:xfrm>
        </p:spPr>
        <p:txBody>
          <a:bodyPr/>
          <a:lstStyle/>
          <a:p>
            <a:pPr eaLnBrk="1" hangingPunct="1"/>
            <a:r>
              <a:rPr lang="en-US" dirty="0"/>
              <a:t>Evidence of Localization Economies: Productivity &amp; Births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
          <p:cNvSpPr>
            <a:spLocks noGrp="1" noChangeArrowheads="1"/>
          </p:cNvSpPr>
          <p:nvPr>
            <p:ph type="body" idx="1"/>
          </p:nvPr>
        </p:nvSpPr>
        <p:spPr/>
        <p:txBody>
          <a:bodyPr/>
          <a:lstStyle/>
          <a:p>
            <a:pPr eaLnBrk="1" hangingPunct="1">
              <a:tabLst>
                <a:tab pos="1090137" algn="l"/>
              </a:tabLst>
            </a:pPr>
            <a:r>
              <a:rPr lang="en-US" dirty="0"/>
              <a:t>Henderson, </a:t>
            </a:r>
            <a:r>
              <a:rPr lang="en-US" dirty="0" err="1"/>
              <a:t>Kuncor</a:t>
            </a:r>
            <a:r>
              <a:rPr lang="en-US" dirty="0"/>
              <a:t>, Turner: growth more rapid close to existing concentrations</a:t>
            </a:r>
          </a:p>
          <a:p>
            <a:pPr eaLnBrk="1" hangingPunct="1">
              <a:spcBef>
                <a:spcPts val="1800"/>
              </a:spcBef>
              <a:tabLst>
                <a:tab pos="1090137" algn="l"/>
              </a:tabLst>
            </a:pPr>
            <a:r>
              <a:rPr lang="en-US" dirty="0"/>
              <a:t>Rosenthal &amp; Strange: rapid growth close to locations with existing jobs</a:t>
            </a:r>
          </a:p>
          <a:p>
            <a:pPr eaLnBrk="1" hangingPunct="1">
              <a:spcBef>
                <a:spcPts val="1800"/>
              </a:spcBef>
              <a:tabLst>
                <a:tab pos="1090137" algn="l"/>
              </a:tabLst>
            </a:pPr>
            <a:r>
              <a:rPr lang="en-US" dirty="0"/>
              <a:t>Localization economies attenuate rapidly with distance</a:t>
            </a:r>
          </a:p>
        </p:txBody>
      </p:sp>
      <p:sp>
        <p:nvSpPr>
          <p:cNvPr id="260099" name="Rectangle 2"/>
          <p:cNvSpPr>
            <a:spLocks noGrp="1" noChangeArrowheads="1"/>
          </p:cNvSpPr>
          <p:nvPr>
            <p:ph type="title"/>
          </p:nvPr>
        </p:nvSpPr>
        <p:spPr>
          <a:xfrm>
            <a:off x="301625" y="384175"/>
            <a:ext cx="8534400" cy="758825"/>
          </a:xfrm>
        </p:spPr>
        <p:txBody>
          <a:bodyPr/>
          <a:lstStyle/>
          <a:p>
            <a:pPr eaLnBrk="1" hangingPunct="1"/>
            <a:r>
              <a:rPr lang="en-US" dirty="0"/>
              <a:t>Evidence of Localization Economies: Employment Growth</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solidFill>
                  <a:srgbClr val="7B9899"/>
                </a:solidFill>
              </a:rPr>
              <a:t>Urbanization Economies</a:t>
            </a:r>
          </a:p>
        </p:txBody>
      </p:sp>
      <p:sp>
        <p:nvSpPr>
          <p:cNvPr id="82947" name="Rectangle 3"/>
          <p:cNvSpPr>
            <a:spLocks noGrp="1" noChangeArrowheads="1"/>
          </p:cNvSpPr>
          <p:nvPr>
            <p:ph sz="quarter" idx="1"/>
          </p:nvPr>
        </p:nvSpPr>
        <p:spPr>
          <a:xfrm>
            <a:off x="301625" y="1527175"/>
            <a:ext cx="8504238" cy="4572000"/>
          </a:xfrm>
        </p:spPr>
        <p:txBody>
          <a:bodyPr/>
          <a:lstStyle/>
          <a:p>
            <a:pPr eaLnBrk="1" hangingPunct="1"/>
            <a:r>
              <a:rPr lang="en-US"/>
              <a:t>Cost savings from the clustering of firms from different industries.</a:t>
            </a:r>
          </a:p>
          <a:p>
            <a:pPr eaLnBrk="1" hangingPunct="1"/>
            <a:r>
              <a:rPr lang="en-US"/>
              <a:t>These happen for the same reasons mentioned before.</a:t>
            </a:r>
          </a:p>
          <a:p>
            <a:pPr eaLnBrk="1" hangingPunct="1"/>
            <a:endParaRPr lang="en-US"/>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12" dur="500"/>
                                        <p:tgtEl>
                                          <p:spTgt spid="82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
          <p:cNvSpPr>
            <a:spLocks noGrp="1" noChangeArrowheads="1"/>
          </p:cNvSpPr>
          <p:nvPr>
            <p:ph type="body" idx="1"/>
          </p:nvPr>
        </p:nvSpPr>
        <p:spPr/>
        <p:txBody>
          <a:bodyPr/>
          <a:lstStyle/>
          <a:p>
            <a:pPr eaLnBrk="1" hangingPunct="1">
              <a:tabLst>
                <a:tab pos="1090137" algn="l"/>
                <a:tab pos="1410177" algn="l"/>
              </a:tabLst>
            </a:pPr>
            <a:r>
              <a:rPr lang="en-US" dirty="0"/>
              <a:t>Diverse city is fertile ground for new ideas</a:t>
            </a:r>
          </a:p>
          <a:p>
            <a:pPr eaLnBrk="1" hangingPunct="1">
              <a:spcBef>
                <a:spcPts val="1800"/>
              </a:spcBef>
              <a:tabLst>
                <a:tab pos="1090137" algn="l"/>
                <a:tab pos="1410177" algn="l"/>
              </a:tabLst>
            </a:pPr>
            <a:r>
              <a:rPr lang="en-US" dirty="0"/>
              <a:t>Bulk of patents issued to people in large cities</a:t>
            </a:r>
          </a:p>
          <a:p>
            <a:pPr eaLnBrk="1" hangingPunct="1">
              <a:spcBef>
                <a:spcPts val="1800"/>
              </a:spcBef>
              <a:tabLst>
                <a:tab pos="1090137" algn="l"/>
                <a:tab pos="1410177" algn="l"/>
              </a:tabLst>
            </a:pPr>
            <a:r>
              <a:rPr lang="en-US" dirty="0"/>
              <a:t>Evidence of Urbanization Economies</a:t>
            </a:r>
          </a:p>
          <a:p>
            <a:pPr marL="491490" lvl="1" eaLnBrk="1" hangingPunct="1">
              <a:spcBef>
                <a:spcPts val="1800"/>
              </a:spcBef>
              <a:tabLst>
                <a:tab pos="1090137" algn="l"/>
                <a:tab pos="1410177" algn="l"/>
              </a:tabLst>
            </a:pPr>
            <a:r>
              <a:rPr lang="en-US" dirty="0"/>
              <a:t>Elasticity of productivity </a:t>
            </a:r>
            <a:r>
              <a:rPr lang="en-US" dirty="0" err="1"/>
              <a:t>w.r.t</a:t>
            </a:r>
            <a:r>
              <a:rPr lang="en-US" dirty="0"/>
              <a:t>. population is 0.03 to 0.08</a:t>
            </a:r>
          </a:p>
          <a:p>
            <a:pPr marL="491490" lvl="1" eaLnBrk="1" hangingPunct="1">
              <a:spcBef>
                <a:spcPts val="1800"/>
              </a:spcBef>
              <a:tabLst>
                <a:tab pos="1090137" algn="l"/>
                <a:tab pos="1410177" algn="l"/>
              </a:tabLst>
            </a:pPr>
            <a:r>
              <a:rPr lang="en-US" dirty="0"/>
              <a:t>Diversity promotes employment growth, especially in innovative industries</a:t>
            </a:r>
          </a:p>
        </p:txBody>
      </p:sp>
      <p:sp>
        <p:nvSpPr>
          <p:cNvPr id="263171" name="Rectangle 2"/>
          <p:cNvSpPr>
            <a:spLocks noGrp="1" noChangeArrowheads="1"/>
          </p:cNvSpPr>
          <p:nvPr>
            <p:ph type="title"/>
          </p:nvPr>
        </p:nvSpPr>
        <p:spPr>
          <a:xfrm>
            <a:off x="301625" y="384175"/>
            <a:ext cx="8534400" cy="758825"/>
          </a:xfrm>
        </p:spPr>
        <p:txBody>
          <a:bodyPr/>
          <a:lstStyle/>
          <a:p>
            <a:pPr eaLnBrk="1" hangingPunct="1"/>
            <a:r>
              <a:rPr lang="en-US" dirty="0"/>
              <a:t>Urbanization Economies and Knowledge Spillovers</a:t>
            </a:r>
          </a:p>
        </p:txBody>
      </p:sp>
    </p:spTree>
    <p:extLst>
      <p:ext uri="{BB962C8B-B14F-4D97-AF65-F5344CB8AC3E}">
        <p14:creationId xmlns:p14="http://schemas.microsoft.com/office/powerpoint/2010/main" val="2950533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r>
              <a:rPr lang="en-US">
                <a:solidFill>
                  <a:srgbClr val="FF9933"/>
                </a:solidFill>
              </a:rPr>
              <a:t>Specialized and Diverse Cities</a:t>
            </a:r>
          </a:p>
        </p:txBody>
      </p:sp>
      <p:sp>
        <p:nvSpPr>
          <p:cNvPr id="121859" name="Rectangle 3"/>
          <p:cNvSpPr>
            <a:spLocks noGrp="1" noChangeArrowheads="1"/>
          </p:cNvSpPr>
          <p:nvPr>
            <p:ph type="body" idx="1"/>
          </p:nvPr>
        </p:nvSpPr>
        <p:spPr>
          <a:xfrm>
            <a:off x="301625" y="1527175"/>
            <a:ext cx="8504238" cy="4572000"/>
          </a:xfrm>
        </p:spPr>
        <p:txBody>
          <a:bodyPr/>
          <a:lstStyle/>
          <a:p>
            <a:pPr eaLnBrk="1" hangingPunct="1"/>
            <a:r>
              <a:rPr lang="en-US" dirty="0"/>
              <a:t>Specialized (diverse) cities develop because of localization (urbanization) economies</a:t>
            </a:r>
          </a:p>
          <a:p>
            <a:pPr eaLnBrk="1" hangingPunct="1"/>
            <a:r>
              <a:rPr lang="en-US" dirty="0"/>
              <a:t>Both cities are important for firms at different stages of product development</a:t>
            </a:r>
          </a:p>
          <a:p>
            <a:pPr lvl="1" eaLnBrk="1" hangingPunct="1"/>
            <a:r>
              <a:rPr lang="en-US" dirty="0"/>
              <a:t>Young firms benefit from proximity to a diversity of economic activities. </a:t>
            </a:r>
          </a:p>
          <a:p>
            <a:pPr lvl="1" eaLnBrk="1" hangingPunct="1"/>
            <a:r>
              <a:rPr lang="en-US" dirty="0"/>
              <a:t>Specialized cities attract mature firms</a:t>
            </a:r>
          </a:p>
          <a:p>
            <a:pPr eaLnBrk="1" hangingPunct="1"/>
            <a:r>
              <a:rPr lang="en-US" dirty="0"/>
              <a:t>Both cities are important for different divisions within a firm. With improvements in communication</a:t>
            </a:r>
          </a:p>
          <a:p>
            <a:pPr lvl="1" eaLnBrk="1" hangingPunct="1"/>
            <a:r>
              <a:rPr lang="en-US" dirty="0"/>
              <a:t>Headquarters are located in diverse cities</a:t>
            </a:r>
          </a:p>
          <a:p>
            <a:pPr lvl="1" eaLnBrk="1" hangingPunct="1"/>
            <a:r>
              <a:rPr lang="en-US" dirty="0"/>
              <a:t>Production units locate in specialized cities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blinds(horizontal)">
                                      <p:cBhvr>
                                        <p:cTn id="7" dur="5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blinds(horizontal)">
                                      <p:cBhvr>
                                        <p:cTn id="12" dur="500"/>
                                        <p:tgtEl>
                                          <p:spTgt spid="121859">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animEffect transition="in" filter="blinds(horizontal)">
                                      <p:cBhvr>
                                        <p:cTn id="15" dur="500"/>
                                        <p:tgtEl>
                                          <p:spTgt spid="121859">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1859">
                                            <p:txEl>
                                              <p:pRg st="3" end="3"/>
                                            </p:txEl>
                                          </p:spTgt>
                                        </p:tgtEl>
                                        <p:attrNameLst>
                                          <p:attrName>style.visibility</p:attrName>
                                        </p:attrNameLst>
                                      </p:cBhvr>
                                      <p:to>
                                        <p:strVal val="visible"/>
                                      </p:to>
                                    </p:set>
                                    <p:animEffect transition="in" filter="blinds(horizontal)">
                                      <p:cBhvr>
                                        <p:cTn id="18" dur="500"/>
                                        <p:tgtEl>
                                          <p:spTgt spid="12185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1859">
                                            <p:txEl>
                                              <p:pRg st="4" end="4"/>
                                            </p:txEl>
                                          </p:spTgt>
                                        </p:tgtEl>
                                        <p:attrNameLst>
                                          <p:attrName>style.visibility</p:attrName>
                                        </p:attrNameLst>
                                      </p:cBhvr>
                                      <p:to>
                                        <p:strVal val="visible"/>
                                      </p:to>
                                    </p:set>
                                    <p:animEffect transition="in" filter="blinds(horizontal)">
                                      <p:cBhvr>
                                        <p:cTn id="23" dur="500"/>
                                        <p:tgtEl>
                                          <p:spTgt spid="121859">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1859">
                                            <p:txEl>
                                              <p:pRg st="5" end="5"/>
                                            </p:txEl>
                                          </p:spTgt>
                                        </p:tgtEl>
                                        <p:attrNameLst>
                                          <p:attrName>style.visibility</p:attrName>
                                        </p:attrNameLst>
                                      </p:cBhvr>
                                      <p:to>
                                        <p:strVal val="visible"/>
                                      </p:to>
                                    </p:set>
                                    <p:animEffect transition="in" filter="blinds(horizontal)">
                                      <p:cBhvr>
                                        <p:cTn id="26" dur="500"/>
                                        <p:tgtEl>
                                          <p:spTgt spid="121859">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1859">
                                            <p:txEl>
                                              <p:pRg st="6" end="6"/>
                                            </p:txEl>
                                          </p:spTgt>
                                        </p:tgtEl>
                                        <p:attrNameLst>
                                          <p:attrName>style.visibility</p:attrName>
                                        </p:attrNameLst>
                                      </p:cBhvr>
                                      <p:to>
                                        <p:strVal val="visible"/>
                                      </p:to>
                                    </p:set>
                                    <p:animEffect transition="in" filter="blinds(horizontal)">
                                      <p:cBhvr>
                                        <p:cTn id="29"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
          <p:cNvSpPr>
            <a:spLocks noGrp="1" noChangeArrowheads="1"/>
          </p:cNvSpPr>
          <p:nvPr>
            <p:ph type="body" idx="1"/>
          </p:nvPr>
        </p:nvSpPr>
        <p:spPr>
          <a:xfrm>
            <a:off x="388620" y="1440180"/>
            <a:ext cx="8343900" cy="4617720"/>
          </a:xfrm>
        </p:spPr>
        <p:txBody>
          <a:bodyPr/>
          <a:lstStyle/>
          <a:p>
            <a:pPr eaLnBrk="1" hangingPunct="1">
              <a:tabLst>
                <a:tab pos="1090137" algn="l"/>
                <a:tab pos="1410177" algn="l"/>
              </a:tabLst>
            </a:pPr>
            <a:r>
              <a:rPr lang="en-US" sz="2400" dirty="0"/>
              <a:t>Corporate headquarters cluster in cities to share firms providing business services</a:t>
            </a:r>
          </a:p>
          <a:p>
            <a:pPr eaLnBrk="1" hangingPunct="1">
              <a:spcBef>
                <a:spcPts val="1800"/>
              </a:spcBef>
              <a:tabLst>
                <a:tab pos="1090137" algn="l"/>
                <a:tab pos="1410177" algn="l"/>
              </a:tabLst>
            </a:pPr>
            <a:r>
              <a:rPr lang="en-US" sz="2400" dirty="0"/>
              <a:t>Large cities increasingly specialized in managerial functions</a:t>
            </a:r>
          </a:p>
          <a:p>
            <a:pPr eaLnBrk="1" hangingPunct="1">
              <a:spcBef>
                <a:spcPts val="1800"/>
              </a:spcBef>
              <a:tabLst>
                <a:tab pos="1090137" algn="l"/>
                <a:tab pos="1410177" algn="l"/>
              </a:tabLst>
            </a:pPr>
            <a:r>
              <a:rPr lang="en-US" sz="2400" dirty="0"/>
              <a:t>Small cities increasingly specialized in production</a:t>
            </a:r>
          </a:p>
        </p:txBody>
      </p:sp>
      <p:sp>
        <p:nvSpPr>
          <p:cNvPr id="262147" name="Rectangle 2"/>
          <p:cNvSpPr>
            <a:spLocks noGrp="1" noChangeArrowheads="1"/>
          </p:cNvSpPr>
          <p:nvPr>
            <p:ph type="title"/>
          </p:nvPr>
        </p:nvSpPr>
        <p:spPr/>
        <p:txBody>
          <a:bodyPr/>
          <a:lstStyle/>
          <a:p>
            <a:pPr eaLnBrk="1" hangingPunct="1"/>
            <a:r>
              <a:rPr lang="en-US"/>
              <a:t>Corporate HQ and Functional Specialization</a:t>
            </a:r>
          </a:p>
        </p:txBody>
      </p:sp>
      <p:pic>
        <p:nvPicPr>
          <p:cNvPr id="262148" name="Picture 3"/>
          <p:cNvPicPr>
            <a:picLocks noChangeAspect="1" noChangeArrowheads="1"/>
          </p:cNvPicPr>
          <p:nvPr/>
        </p:nvPicPr>
        <p:blipFill>
          <a:blip r:embed="rId2" cstate="print"/>
          <a:srcRect/>
          <a:stretch>
            <a:fillRect/>
          </a:stretch>
        </p:blipFill>
        <p:spPr bwMode="auto">
          <a:xfrm>
            <a:off x="480060" y="3223260"/>
            <a:ext cx="8355330" cy="2994660"/>
          </a:xfrm>
          <a:prstGeom prst="rect">
            <a:avLst/>
          </a:prstGeom>
          <a:noFill/>
          <a:ln w="12700">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
          <p:cNvSpPr>
            <a:spLocks noGrp="1" noChangeArrowheads="1"/>
          </p:cNvSpPr>
          <p:nvPr>
            <p:ph type="body" idx="1"/>
          </p:nvPr>
        </p:nvSpPr>
        <p:spPr>
          <a:xfrm>
            <a:off x="301752" y="1371600"/>
            <a:ext cx="8503920" cy="4572000"/>
          </a:xfrm>
        </p:spPr>
        <p:txBody>
          <a:bodyPr/>
          <a:lstStyle/>
          <a:p>
            <a:pPr eaLnBrk="1" hangingPunct="1">
              <a:tabLst>
                <a:tab pos="1090137" algn="l"/>
                <a:tab pos="1410177" algn="l"/>
              </a:tabLst>
            </a:pPr>
            <a:r>
              <a:rPr lang="en-US" sz="2100" dirty="0"/>
              <a:t>Joint Labor Supply</a:t>
            </a:r>
          </a:p>
          <a:p>
            <a:pPr marL="491490" lvl="1" eaLnBrk="1" hangingPunct="1">
              <a:spcBef>
                <a:spcPts val="1800"/>
              </a:spcBef>
              <a:tabLst>
                <a:tab pos="1090137" algn="l"/>
                <a:tab pos="1410177" algn="l"/>
              </a:tabLst>
            </a:pPr>
            <a:r>
              <a:rPr lang="en-US" sz="1900" dirty="0"/>
              <a:t>Large cities offer better job opportunities for two-earner families</a:t>
            </a:r>
          </a:p>
          <a:p>
            <a:pPr marL="491490" lvl="1" eaLnBrk="1" hangingPunct="1">
              <a:spcBef>
                <a:spcPts val="1800"/>
              </a:spcBef>
              <a:tabLst>
                <a:tab pos="1090137" algn="l"/>
                <a:tab pos="1410177" algn="l"/>
              </a:tabLst>
            </a:pPr>
            <a:r>
              <a:rPr lang="en-US" sz="1900" dirty="0"/>
              <a:t>History: metal-processing firms (men) located close to textile mills (women)</a:t>
            </a:r>
          </a:p>
          <a:p>
            <a:pPr marL="491490" lvl="1" eaLnBrk="1" hangingPunct="1">
              <a:spcBef>
                <a:spcPts val="1800"/>
              </a:spcBef>
              <a:tabLst>
                <a:tab pos="1090137" algn="l"/>
                <a:tab pos="1410177" algn="l"/>
              </a:tabLst>
            </a:pPr>
            <a:r>
              <a:rPr lang="en-US" sz="1900" dirty="0"/>
              <a:t>Current: power couples attracted to cities, with better employment matches</a:t>
            </a:r>
          </a:p>
          <a:p>
            <a:pPr eaLnBrk="1" hangingPunct="1">
              <a:spcBef>
                <a:spcPts val="1800"/>
              </a:spcBef>
              <a:tabLst>
                <a:tab pos="1090137" algn="l"/>
                <a:tab pos="1410177" algn="l"/>
              </a:tabLst>
            </a:pPr>
            <a:r>
              <a:rPr lang="en-US" sz="2100" dirty="0"/>
              <a:t>Learning Opportunities</a:t>
            </a:r>
          </a:p>
          <a:p>
            <a:pPr marL="491490" lvl="1" eaLnBrk="1" hangingPunct="1">
              <a:spcBef>
                <a:spcPts val="1800"/>
              </a:spcBef>
              <a:tabLst>
                <a:tab pos="1090137" algn="l"/>
                <a:tab pos="1410177" algn="l"/>
              </a:tabLst>
            </a:pPr>
            <a:r>
              <a:rPr lang="en-US" sz="1900" dirty="0"/>
              <a:t>Human capital increased by learning through imitation</a:t>
            </a:r>
          </a:p>
          <a:p>
            <a:pPr marL="491490" lvl="1" eaLnBrk="1" hangingPunct="1">
              <a:spcBef>
                <a:spcPts val="1800"/>
              </a:spcBef>
              <a:tabLst>
                <a:tab pos="1090137" algn="l"/>
                <a:tab pos="1410177" algn="l"/>
              </a:tabLst>
            </a:pPr>
            <a:r>
              <a:rPr lang="en-US" sz="1900" dirty="0"/>
              <a:t>The skill and experience acquired in large cities results in a  permanent increase in wage</a:t>
            </a:r>
          </a:p>
          <a:p>
            <a:pPr eaLnBrk="1" hangingPunct="1">
              <a:spcBef>
                <a:spcPts val="1800"/>
              </a:spcBef>
              <a:tabLst>
                <a:tab pos="1090137" algn="l"/>
                <a:tab pos="1410177" algn="l"/>
              </a:tabLst>
            </a:pPr>
            <a:r>
              <a:rPr lang="en-US" sz="2100" dirty="0"/>
              <a:t>Social Opportunities: Better matches of social interest in large city</a:t>
            </a:r>
          </a:p>
        </p:txBody>
      </p:sp>
      <p:sp>
        <p:nvSpPr>
          <p:cNvPr id="264195" name="Rectangle 2"/>
          <p:cNvSpPr>
            <a:spLocks noGrp="1" noChangeArrowheads="1"/>
          </p:cNvSpPr>
          <p:nvPr>
            <p:ph type="title"/>
          </p:nvPr>
        </p:nvSpPr>
        <p:spPr/>
        <p:txBody>
          <a:bodyPr/>
          <a:lstStyle/>
          <a:p>
            <a:pPr eaLnBrk="1" hangingPunct="1"/>
            <a:r>
              <a:rPr lang="en-US"/>
              <a:t>Other Benefits of Urban Size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solidFill>
                  <a:srgbClr val="7B9899"/>
                </a:solidFill>
              </a:rPr>
              <a:t>Assignment</a:t>
            </a:r>
          </a:p>
        </p:txBody>
      </p:sp>
      <p:sp>
        <p:nvSpPr>
          <p:cNvPr id="48131" name="Rectangle 3"/>
          <p:cNvSpPr>
            <a:spLocks noGrp="1" noChangeArrowheads="1"/>
          </p:cNvSpPr>
          <p:nvPr>
            <p:ph sz="quarter" idx="1"/>
          </p:nvPr>
        </p:nvSpPr>
        <p:spPr>
          <a:xfrm>
            <a:off x="301625" y="1527175"/>
            <a:ext cx="8504238" cy="4572000"/>
          </a:xfrm>
        </p:spPr>
        <p:txBody>
          <a:bodyPr/>
          <a:lstStyle/>
          <a:p>
            <a:pPr eaLnBrk="1" hangingPunct="1"/>
            <a:r>
              <a:rPr lang="en-US"/>
              <a:t>Discussion </a:t>
            </a:r>
            <a:r>
              <a:rPr lang="en-US" dirty="0"/>
              <a:t>question: Check the list of ten dead U.S. cities.  Which of these are specialized cities? What does this imply about the costs or benefits of specialized cities?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srcRect/>
          <a:stretch>
            <a:fillRect/>
          </a:stretch>
        </p:blipFill>
        <p:spPr bwMode="auto">
          <a:xfrm>
            <a:off x="-406400" y="-1600200"/>
            <a:ext cx="10058400" cy="7962900"/>
          </a:xfrm>
          <a:prstGeom prst="rect">
            <a:avLst/>
          </a:prstGeom>
          <a:noFill/>
          <a:ln w="25400">
            <a:noFill/>
            <a:miter lim="800000"/>
            <a:headEnd/>
            <a:tailEnd/>
          </a:ln>
        </p:spPr>
      </p:pic>
      <p:sp>
        <p:nvSpPr>
          <p:cNvPr id="2" name="Title 1"/>
          <p:cNvSpPr>
            <a:spLocks noGrp="1"/>
          </p:cNvSpPr>
          <p:nvPr>
            <p:ph type="title"/>
          </p:nvPr>
        </p:nvSpPr>
        <p:spPr/>
        <p:txBody>
          <a:bodyPr/>
          <a:lstStyle/>
          <a:p>
            <a:r>
              <a:rPr lang="en-US" dirty="0"/>
              <a:t>How do firms of a given industry locate?</a:t>
            </a:r>
          </a:p>
        </p:txBody>
      </p:sp>
      <p:sp>
        <p:nvSpPr>
          <p:cNvPr id="3" name="Content Placeholder 2"/>
          <p:cNvSpPr>
            <a:spLocks noGrp="1"/>
          </p:cNvSpPr>
          <p:nvPr>
            <p:ph sz="quarter" idx="1"/>
          </p:nvPr>
        </p:nvSpPr>
        <p:spPr/>
        <p:txBody>
          <a:bodyPr/>
          <a:lstStyle/>
          <a:p>
            <a:r>
              <a:rPr lang="en-US" dirty="0"/>
              <a:t>Industry: Costume Jewelry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Industry: Carpets and Rugs</a:t>
            </a:r>
          </a:p>
        </p:txBody>
      </p:sp>
      <p:pic>
        <p:nvPicPr>
          <p:cNvPr id="5" name="Picture 3"/>
          <p:cNvPicPr>
            <a:picLocks noChangeAspect="1"/>
          </p:cNvPicPr>
          <p:nvPr/>
        </p:nvPicPr>
        <p:blipFill>
          <a:blip r:embed="rId2" cstate="print"/>
          <a:srcRect/>
          <a:stretch>
            <a:fillRect/>
          </a:stretch>
        </p:blipFill>
        <p:spPr bwMode="auto">
          <a:xfrm>
            <a:off x="-304800" y="1981200"/>
            <a:ext cx="10058400" cy="10261600"/>
          </a:xfrm>
          <a:prstGeom prst="rect">
            <a:avLst/>
          </a:prstGeom>
          <a:noFill/>
          <a:ln w="25400">
            <a:noFill/>
            <a:miter lim="800000"/>
            <a:headEnd/>
            <a:tailEnd/>
          </a:ln>
        </p:spPr>
      </p:pic>
      <p:sp>
        <p:nvSpPr>
          <p:cNvPr id="7" name="Title 1"/>
          <p:cNvSpPr txBox="1">
            <a:spLocks/>
          </p:cNvSpPr>
          <p:nvPr/>
        </p:nvSpPr>
        <p:spPr bwMode="auto">
          <a:xfrm>
            <a:off x="304800"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r>
              <a:rPr lang="en-US" dirty="0"/>
              <a:t>How do firms of a given industry locate?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rgbClr val="7B9899"/>
                </a:solidFill>
              </a:rPr>
              <a:t>Economies from Location</a:t>
            </a:r>
          </a:p>
        </p:txBody>
      </p:sp>
      <p:sp>
        <p:nvSpPr>
          <p:cNvPr id="36867" name="Rectangle 3"/>
          <p:cNvSpPr>
            <a:spLocks noGrp="1" noChangeArrowheads="1"/>
          </p:cNvSpPr>
          <p:nvPr>
            <p:ph sz="quarter" idx="1"/>
          </p:nvPr>
        </p:nvSpPr>
        <p:spPr>
          <a:xfrm>
            <a:off x="301625" y="1527175"/>
            <a:ext cx="8504238" cy="4572000"/>
          </a:xfrm>
        </p:spPr>
        <p:txBody>
          <a:bodyPr>
            <a:normAutofit/>
          </a:bodyPr>
          <a:lstStyle/>
          <a:p>
            <a:pPr marL="548640" lvl="1" indent="-274320" eaLnBrk="1" fontAlgn="auto" hangingPunct="1">
              <a:spcAft>
                <a:spcPts val="0"/>
              </a:spcAft>
              <a:buFont typeface="Wingdings"/>
              <a:buChar char=""/>
              <a:defRPr/>
            </a:pPr>
            <a:r>
              <a:rPr lang="en-US" dirty="0">
                <a:solidFill>
                  <a:schemeClr val="tx2">
                    <a:lumMod val="75000"/>
                  </a:schemeClr>
                </a:solidFill>
              </a:rPr>
              <a:t>Localization Economies: refers to cost savings when firms of a given industry locate together.</a:t>
            </a:r>
          </a:p>
          <a:p>
            <a:pPr marL="548640" lvl="1" indent="-274320" eaLnBrk="1" fontAlgn="auto" hangingPunct="1">
              <a:spcAft>
                <a:spcPts val="0"/>
              </a:spcAft>
              <a:buFont typeface="Wingdings"/>
              <a:buChar char=""/>
              <a:defRPr/>
            </a:pPr>
            <a:r>
              <a:rPr lang="en-US" dirty="0">
                <a:solidFill>
                  <a:schemeClr val="tx2">
                    <a:lumMod val="75000"/>
                  </a:schemeClr>
                </a:solidFill>
              </a:rPr>
              <a:t>Urbanization Economies: refers to cost saving from locating together of firms across different industries.  The location of one industry attracts another.</a:t>
            </a:r>
          </a:p>
          <a:p>
            <a:pPr marL="548640" lvl="1" indent="-274320" eaLnBrk="1" fontAlgn="auto" hangingPunct="1">
              <a:spcAft>
                <a:spcPts val="0"/>
              </a:spcAft>
              <a:buFont typeface="Wingdings"/>
              <a:buChar char=""/>
              <a:defRPr/>
            </a:pPr>
            <a:r>
              <a:rPr lang="en-US" dirty="0">
                <a:solidFill>
                  <a:schemeClr val="tx2">
                    <a:lumMod val="75000"/>
                  </a:schemeClr>
                </a:solidFill>
              </a:rPr>
              <a:t>Urbanization economies leads to the development of large diverse cities.</a:t>
            </a:r>
          </a:p>
          <a:p>
            <a:pPr marL="548640" lvl="1" indent="-274320" eaLnBrk="1" fontAlgn="auto" hangingPunct="1">
              <a:spcAft>
                <a:spcPts val="0"/>
              </a:spcAft>
              <a:buFont typeface="Wingdings"/>
              <a:buChar char=""/>
              <a:defRPr/>
            </a:pPr>
            <a:r>
              <a:rPr lang="en-US" dirty="0">
                <a:solidFill>
                  <a:schemeClr val="tx2">
                    <a:lumMod val="75000"/>
                  </a:schemeClr>
                </a:solidFill>
              </a:rPr>
              <a:t>Urbanization and localization economies are termed agglomeration economies</a:t>
            </a:r>
          </a:p>
          <a:p>
            <a:pPr marL="274320" indent="-274320" eaLnBrk="1" fontAlgn="auto" hangingPunct="1">
              <a:spcAft>
                <a:spcPts val="0"/>
              </a:spcAft>
              <a:buFont typeface="Wingdings 2"/>
              <a:buChar char=""/>
              <a:defRPr/>
            </a:pPr>
            <a:endParaRPr lang="en-US"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7" dur="500"/>
                                        <p:tgtEl>
                                          <p:spTgt spid="3686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blinds(horizontal)">
                                      <p:cBhvr>
                                        <p:cTn id="20"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229600" cy="914400"/>
          </a:xfrm>
        </p:spPr>
        <p:txBody>
          <a:bodyPr/>
          <a:lstStyle/>
          <a:p>
            <a:pPr eaLnBrk="1" hangingPunct="1"/>
            <a:r>
              <a:rPr lang="en-US">
                <a:solidFill>
                  <a:srgbClr val="7B9899"/>
                </a:solidFill>
              </a:rPr>
              <a:t>Why do Firms Cluster?</a:t>
            </a:r>
          </a:p>
        </p:txBody>
      </p:sp>
      <p:sp>
        <p:nvSpPr>
          <p:cNvPr id="48131" name="Rectangle 3"/>
          <p:cNvSpPr>
            <a:spLocks noGrp="1" noChangeArrowheads="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dirty="0">
                <a:solidFill>
                  <a:schemeClr val="tx2">
                    <a:lumMod val="50000"/>
                  </a:schemeClr>
                </a:solidFill>
              </a:rPr>
              <a:t>1. Sharing Intermediate Inputs</a:t>
            </a:r>
          </a:p>
          <a:p>
            <a:pPr marL="274320" indent="-274320" eaLnBrk="1" fontAlgn="auto" hangingPunct="1">
              <a:spcAft>
                <a:spcPts val="0"/>
              </a:spcAft>
              <a:buFont typeface="Wingdings 2"/>
              <a:buChar char=""/>
              <a:defRPr/>
            </a:pPr>
            <a:endParaRPr lang="en-US" dirty="0">
              <a:solidFill>
                <a:schemeClr val="tx2">
                  <a:lumMod val="50000"/>
                </a:schemeClr>
              </a:solidFill>
            </a:endParaRPr>
          </a:p>
          <a:p>
            <a:pPr marL="548640" lvl="1" indent="-274320" eaLnBrk="1" fontAlgn="auto" hangingPunct="1">
              <a:spcAft>
                <a:spcPts val="0"/>
              </a:spcAft>
              <a:buFont typeface="Wingdings"/>
              <a:buChar char=""/>
              <a:defRPr/>
            </a:pPr>
            <a:r>
              <a:rPr lang="en-US" dirty="0"/>
              <a:t>The Button-Dress model:</a:t>
            </a:r>
          </a:p>
          <a:p>
            <a:pPr marL="822960" lvl="2" eaLnBrk="1" fontAlgn="auto" hangingPunct="1">
              <a:spcAft>
                <a:spcPts val="0"/>
              </a:spcAft>
              <a:buClr>
                <a:schemeClr val="accent3"/>
              </a:buClr>
              <a:buFont typeface="Wingdings 2"/>
              <a:buChar char=""/>
              <a:defRPr/>
            </a:pPr>
            <a:r>
              <a:rPr lang="en-US" dirty="0"/>
              <a:t>Button making is subject to economies of scale.  Dress makers will not make their own buttons.  They will buy them from a few independent button makers who can realize cost savings as they face a large demand. </a:t>
            </a:r>
            <a:r>
              <a:rPr lang="en-US" dirty="0">
                <a:solidFill>
                  <a:schemeClr val="bg1"/>
                </a:solidFill>
              </a:rPr>
              <a:t>(why?)</a:t>
            </a:r>
          </a:p>
          <a:p>
            <a:pPr marL="822960" lvl="2" eaLnBrk="1" fontAlgn="auto" hangingPunct="1">
              <a:spcAft>
                <a:spcPts val="0"/>
              </a:spcAft>
              <a:buClr>
                <a:schemeClr val="accent3"/>
              </a:buClr>
              <a:buFont typeface="Wingdings 2"/>
              <a:buChar cha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normAutofit/>
          </a:bodyPr>
          <a:lstStyle/>
          <a:p>
            <a:pPr eaLnBrk="1" fontAlgn="auto" hangingPunct="1">
              <a:spcAft>
                <a:spcPts val="0"/>
              </a:spcAft>
              <a:defRPr/>
            </a:pPr>
            <a:r>
              <a:rPr lang="en-US" dirty="0">
                <a:solidFill>
                  <a:schemeClr val="tx2">
                    <a:lumMod val="75000"/>
                  </a:schemeClr>
                </a:solidFill>
              </a:rPr>
              <a:t>Economies of Scale in Button Making</a:t>
            </a:r>
          </a:p>
        </p:txBody>
      </p:sp>
      <p:sp>
        <p:nvSpPr>
          <p:cNvPr id="18435" name="Line 4"/>
          <p:cNvSpPr>
            <a:spLocks noChangeShapeType="1"/>
          </p:cNvSpPr>
          <p:nvPr/>
        </p:nvSpPr>
        <p:spPr bwMode="auto">
          <a:xfrm>
            <a:off x="2895600" y="2209800"/>
            <a:ext cx="0" cy="3200400"/>
          </a:xfrm>
          <a:prstGeom prst="line">
            <a:avLst/>
          </a:prstGeom>
          <a:noFill/>
          <a:ln w="38100">
            <a:solidFill>
              <a:schemeClr val="tx1"/>
            </a:solidFill>
            <a:round/>
            <a:headEnd/>
            <a:tailEnd/>
          </a:ln>
        </p:spPr>
        <p:txBody>
          <a:bodyPr/>
          <a:lstStyle/>
          <a:p>
            <a:endParaRPr lang="en-US"/>
          </a:p>
        </p:txBody>
      </p:sp>
      <p:sp>
        <p:nvSpPr>
          <p:cNvPr id="18436" name="Line 5"/>
          <p:cNvSpPr>
            <a:spLocks noChangeShapeType="1"/>
          </p:cNvSpPr>
          <p:nvPr/>
        </p:nvSpPr>
        <p:spPr bwMode="auto">
          <a:xfrm flipH="1">
            <a:off x="2895600" y="5410200"/>
            <a:ext cx="3429000" cy="0"/>
          </a:xfrm>
          <a:prstGeom prst="line">
            <a:avLst/>
          </a:prstGeom>
          <a:noFill/>
          <a:ln w="38100">
            <a:solidFill>
              <a:schemeClr val="tx1"/>
            </a:solidFill>
            <a:round/>
            <a:headEnd/>
            <a:tailEnd/>
          </a:ln>
        </p:spPr>
        <p:txBody>
          <a:bodyPr/>
          <a:lstStyle/>
          <a:p>
            <a:endParaRPr lang="en-US"/>
          </a:p>
        </p:txBody>
      </p:sp>
      <p:sp>
        <p:nvSpPr>
          <p:cNvPr id="18437" name="Freeform 6"/>
          <p:cNvSpPr>
            <a:spLocks/>
          </p:cNvSpPr>
          <p:nvPr/>
        </p:nvSpPr>
        <p:spPr bwMode="auto">
          <a:xfrm>
            <a:off x="3276600" y="2819400"/>
            <a:ext cx="2743200" cy="1905000"/>
          </a:xfrm>
          <a:custGeom>
            <a:avLst/>
            <a:gdLst>
              <a:gd name="T0" fmla="*/ 0 w 1728"/>
              <a:gd name="T1" fmla="*/ 0 h 1248"/>
              <a:gd name="T2" fmla="*/ 2147483647 w 1728"/>
              <a:gd name="T3" fmla="*/ 2147483647 h 1248"/>
              <a:gd name="T4" fmla="*/ 2147483647 w 1728"/>
              <a:gd name="T5" fmla="*/ 2147483647 h 1248"/>
              <a:gd name="T6" fmla="*/ 0 60000 65536"/>
              <a:gd name="T7" fmla="*/ 0 60000 65536"/>
              <a:gd name="T8" fmla="*/ 0 60000 65536"/>
              <a:gd name="T9" fmla="*/ 0 w 1728"/>
              <a:gd name="T10" fmla="*/ 0 h 1248"/>
              <a:gd name="T11" fmla="*/ 1728 w 1728"/>
              <a:gd name="T12" fmla="*/ 1248 h 1248"/>
            </a:gdLst>
            <a:ahLst/>
            <a:cxnLst>
              <a:cxn ang="T6">
                <a:pos x="T0" y="T1"/>
              </a:cxn>
              <a:cxn ang="T7">
                <a:pos x="T2" y="T3"/>
              </a:cxn>
              <a:cxn ang="T8">
                <a:pos x="T4" y="T5"/>
              </a:cxn>
            </a:cxnLst>
            <a:rect l="T9" t="T10" r="T11" b="T12"/>
            <a:pathLst>
              <a:path w="1728" h="1248">
                <a:moveTo>
                  <a:pt x="0" y="0"/>
                </a:moveTo>
                <a:cubicBezTo>
                  <a:pt x="216" y="328"/>
                  <a:pt x="432" y="656"/>
                  <a:pt x="720" y="864"/>
                </a:cubicBezTo>
                <a:cubicBezTo>
                  <a:pt x="1008" y="1072"/>
                  <a:pt x="1560" y="1184"/>
                  <a:pt x="1728" y="1248"/>
                </a:cubicBezTo>
              </a:path>
            </a:pathLst>
          </a:custGeom>
          <a:noFill/>
          <a:ln w="38100">
            <a:solidFill>
              <a:srgbClr val="FF0000"/>
            </a:solidFill>
            <a:round/>
            <a:headEnd/>
            <a:tailEnd/>
          </a:ln>
        </p:spPr>
        <p:txBody>
          <a:bodyPr/>
          <a:lstStyle/>
          <a:p>
            <a:endParaRPr lang="en-US"/>
          </a:p>
        </p:txBody>
      </p:sp>
      <p:sp>
        <p:nvSpPr>
          <p:cNvPr id="18438" name="Text Box 7"/>
          <p:cNvSpPr txBox="1">
            <a:spLocks noChangeArrowheads="1"/>
          </p:cNvSpPr>
          <p:nvPr/>
        </p:nvSpPr>
        <p:spPr bwMode="auto">
          <a:xfrm rot="16200000">
            <a:off x="1178599" y="3235999"/>
            <a:ext cx="2150269" cy="369332"/>
          </a:xfrm>
          <a:prstGeom prst="rect">
            <a:avLst/>
          </a:prstGeom>
          <a:noFill/>
          <a:ln w="9525">
            <a:noFill/>
            <a:miter lim="800000"/>
            <a:headEnd/>
            <a:tailEnd/>
          </a:ln>
        </p:spPr>
        <p:txBody>
          <a:bodyPr wrap="square">
            <a:spAutoFit/>
          </a:bodyPr>
          <a:lstStyle/>
          <a:p>
            <a:r>
              <a:rPr lang="en-US" dirty="0"/>
              <a:t>Cost of one button</a:t>
            </a:r>
          </a:p>
        </p:txBody>
      </p:sp>
      <p:sp>
        <p:nvSpPr>
          <p:cNvPr id="18439" name="Text Box 8"/>
          <p:cNvSpPr txBox="1">
            <a:spLocks noChangeArrowheads="1"/>
          </p:cNvSpPr>
          <p:nvPr/>
        </p:nvSpPr>
        <p:spPr bwMode="auto">
          <a:xfrm>
            <a:off x="3352800" y="5486400"/>
            <a:ext cx="311150" cy="366713"/>
          </a:xfrm>
          <a:prstGeom prst="rect">
            <a:avLst/>
          </a:prstGeom>
          <a:noFill/>
          <a:ln w="9525">
            <a:noFill/>
            <a:miter lim="800000"/>
            <a:headEnd/>
            <a:tailEnd/>
          </a:ln>
        </p:spPr>
        <p:txBody>
          <a:bodyPr wrap="none">
            <a:spAutoFit/>
          </a:bodyPr>
          <a:lstStyle/>
          <a:p>
            <a:r>
              <a:rPr lang="en-US"/>
              <a:t>1</a:t>
            </a:r>
          </a:p>
        </p:txBody>
      </p:sp>
      <p:sp>
        <p:nvSpPr>
          <p:cNvPr id="18440" name="Text Box 9"/>
          <p:cNvSpPr txBox="1">
            <a:spLocks noChangeArrowheads="1"/>
          </p:cNvSpPr>
          <p:nvPr/>
        </p:nvSpPr>
        <p:spPr bwMode="auto">
          <a:xfrm>
            <a:off x="5486400" y="5522913"/>
            <a:ext cx="438150" cy="366712"/>
          </a:xfrm>
          <a:prstGeom prst="rect">
            <a:avLst/>
          </a:prstGeom>
          <a:noFill/>
          <a:ln w="9525">
            <a:noFill/>
            <a:miter lim="800000"/>
            <a:headEnd/>
            <a:tailEnd/>
          </a:ln>
        </p:spPr>
        <p:txBody>
          <a:bodyPr wrap="none">
            <a:spAutoFit/>
          </a:bodyPr>
          <a:lstStyle/>
          <a:p>
            <a:r>
              <a:rPr lang="en-US"/>
              <a:t>20</a:t>
            </a:r>
          </a:p>
        </p:txBody>
      </p:sp>
      <p:sp>
        <p:nvSpPr>
          <p:cNvPr id="18441" name="Line 10"/>
          <p:cNvSpPr>
            <a:spLocks noChangeShapeType="1"/>
          </p:cNvSpPr>
          <p:nvPr/>
        </p:nvSpPr>
        <p:spPr bwMode="auto">
          <a:xfrm flipV="1">
            <a:off x="3505200" y="3200400"/>
            <a:ext cx="0" cy="2209800"/>
          </a:xfrm>
          <a:prstGeom prst="line">
            <a:avLst/>
          </a:prstGeom>
          <a:noFill/>
          <a:ln w="9525">
            <a:solidFill>
              <a:schemeClr val="tx1"/>
            </a:solidFill>
            <a:prstDash val="dash"/>
            <a:round/>
            <a:headEnd/>
            <a:tailEnd/>
          </a:ln>
        </p:spPr>
        <p:txBody>
          <a:bodyPr/>
          <a:lstStyle/>
          <a:p>
            <a:endParaRPr lang="en-US"/>
          </a:p>
        </p:txBody>
      </p:sp>
      <p:sp>
        <p:nvSpPr>
          <p:cNvPr id="18442" name="Line 11"/>
          <p:cNvSpPr>
            <a:spLocks noChangeShapeType="1"/>
          </p:cNvSpPr>
          <p:nvPr/>
        </p:nvSpPr>
        <p:spPr bwMode="auto">
          <a:xfrm flipV="1">
            <a:off x="5715000" y="4648200"/>
            <a:ext cx="0" cy="762000"/>
          </a:xfrm>
          <a:prstGeom prst="line">
            <a:avLst/>
          </a:prstGeom>
          <a:noFill/>
          <a:ln w="9525">
            <a:solidFill>
              <a:schemeClr val="tx1"/>
            </a:solidFill>
            <a:prstDash val="dash"/>
            <a:round/>
            <a:headEnd/>
            <a:tailEnd/>
          </a:ln>
        </p:spPr>
        <p:txBody>
          <a:bodyPr/>
          <a:lstStyle/>
          <a:p>
            <a:endParaRPr lang="en-US"/>
          </a:p>
        </p:txBody>
      </p:sp>
      <p:sp>
        <p:nvSpPr>
          <p:cNvPr id="18443" name="Line 12"/>
          <p:cNvSpPr>
            <a:spLocks noChangeShapeType="1"/>
          </p:cNvSpPr>
          <p:nvPr/>
        </p:nvSpPr>
        <p:spPr bwMode="auto">
          <a:xfrm flipV="1">
            <a:off x="2895600" y="3200400"/>
            <a:ext cx="609600" cy="0"/>
          </a:xfrm>
          <a:prstGeom prst="line">
            <a:avLst/>
          </a:prstGeom>
          <a:noFill/>
          <a:ln w="9525">
            <a:solidFill>
              <a:schemeClr val="tx1"/>
            </a:solidFill>
            <a:prstDash val="dash"/>
            <a:round/>
            <a:headEnd/>
            <a:tailEnd/>
          </a:ln>
        </p:spPr>
        <p:txBody>
          <a:bodyPr/>
          <a:lstStyle/>
          <a:p>
            <a:endParaRPr lang="en-US"/>
          </a:p>
        </p:txBody>
      </p:sp>
      <p:sp>
        <p:nvSpPr>
          <p:cNvPr id="18444" name="Line 13"/>
          <p:cNvSpPr>
            <a:spLocks noChangeShapeType="1"/>
          </p:cNvSpPr>
          <p:nvPr/>
        </p:nvSpPr>
        <p:spPr bwMode="auto">
          <a:xfrm flipV="1">
            <a:off x="2895600" y="4648200"/>
            <a:ext cx="2819400" cy="0"/>
          </a:xfrm>
          <a:prstGeom prst="line">
            <a:avLst/>
          </a:prstGeom>
          <a:noFill/>
          <a:ln w="9525">
            <a:solidFill>
              <a:schemeClr val="tx1"/>
            </a:solidFill>
            <a:prstDash val="dash"/>
            <a:round/>
            <a:headEnd/>
            <a:tailEnd/>
          </a:ln>
        </p:spPr>
        <p:txBody>
          <a:bodyPr/>
          <a:lstStyle/>
          <a:p>
            <a:endParaRPr lang="en-US"/>
          </a:p>
        </p:txBody>
      </p:sp>
      <p:sp>
        <p:nvSpPr>
          <p:cNvPr id="18445" name="Text Box 14"/>
          <p:cNvSpPr txBox="1">
            <a:spLocks noChangeArrowheads="1"/>
          </p:cNvSpPr>
          <p:nvPr/>
        </p:nvSpPr>
        <p:spPr bwMode="auto">
          <a:xfrm>
            <a:off x="2508250" y="4495800"/>
            <a:ext cx="311150" cy="366713"/>
          </a:xfrm>
          <a:prstGeom prst="rect">
            <a:avLst/>
          </a:prstGeom>
          <a:noFill/>
          <a:ln w="9525">
            <a:noFill/>
            <a:miter lim="800000"/>
            <a:headEnd/>
            <a:tailEnd/>
          </a:ln>
        </p:spPr>
        <p:txBody>
          <a:bodyPr wrap="none">
            <a:spAutoFit/>
          </a:bodyPr>
          <a:lstStyle/>
          <a:p>
            <a:r>
              <a:rPr lang="en-US"/>
              <a:t>3</a:t>
            </a:r>
          </a:p>
        </p:txBody>
      </p:sp>
      <p:sp>
        <p:nvSpPr>
          <p:cNvPr id="18446" name="Text Box 15"/>
          <p:cNvSpPr txBox="1">
            <a:spLocks noChangeArrowheads="1"/>
          </p:cNvSpPr>
          <p:nvPr/>
        </p:nvSpPr>
        <p:spPr bwMode="auto">
          <a:xfrm>
            <a:off x="2438400" y="3048000"/>
            <a:ext cx="438150" cy="366713"/>
          </a:xfrm>
          <a:prstGeom prst="rect">
            <a:avLst/>
          </a:prstGeom>
          <a:noFill/>
          <a:ln w="9525">
            <a:noFill/>
            <a:miter lim="800000"/>
            <a:headEnd/>
            <a:tailEnd/>
          </a:ln>
        </p:spPr>
        <p:txBody>
          <a:bodyPr wrap="none">
            <a:spAutoFit/>
          </a:bodyPr>
          <a:lstStyle/>
          <a:p>
            <a:r>
              <a:rPr lang="en-US"/>
              <a:t>10</a:t>
            </a:r>
          </a:p>
        </p:txBody>
      </p:sp>
      <p:sp>
        <p:nvSpPr>
          <p:cNvPr id="160784" name="AutoShape 16"/>
          <p:cNvSpPr>
            <a:spLocks/>
          </p:cNvSpPr>
          <p:nvPr/>
        </p:nvSpPr>
        <p:spPr bwMode="auto">
          <a:xfrm>
            <a:off x="4495800" y="2514600"/>
            <a:ext cx="1752600" cy="1447800"/>
          </a:xfrm>
          <a:prstGeom prst="callout1">
            <a:avLst>
              <a:gd name="adj1" fmla="val 9375"/>
              <a:gd name="adj2" fmla="val -4347"/>
              <a:gd name="adj3" fmla="val 46356"/>
              <a:gd name="adj4" fmla="val -54801"/>
            </a:avLst>
          </a:prstGeom>
          <a:solidFill>
            <a:schemeClr val="accent3">
              <a:lumMod val="50000"/>
            </a:schemeClr>
          </a:solidFill>
          <a:ln w="9525">
            <a:solidFill>
              <a:schemeClr val="tx1"/>
            </a:solidFill>
            <a:miter lim="800000"/>
            <a:headEnd/>
            <a:tailEnd/>
          </a:ln>
        </p:spPr>
        <p:txBody>
          <a:bodyPr/>
          <a:lstStyle/>
          <a:p>
            <a:pPr algn="ctr">
              <a:defRPr/>
            </a:pPr>
            <a:r>
              <a:rPr lang="en-US" dirty="0">
                <a:solidFill>
                  <a:schemeClr val="accent2">
                    <a:lumMod val="60000"/>
                    <a:lumOff val="40000"/>
                  </a:schemeClr>
                </a:solidFill>
              </a:rPr>
              <a:t>The cost of a button produced by a dress maker</a:t>
            </a:r>
          </a:p>
        </p:txBody>
      </p:sp>
      <p:sp>
        <p:nvSpPr>
          <p:cNvPr id="160785" name="AutoShape 17"/>
          <p:cNvSpPr>
            <a:spLocks/>
          </p:cNvSpPr>
          <p:nvPr/>
        </p:nvSpPr>
        <p:spPr bwMode="auto">
          <a:xfrm>
            <a:off x="6858000" y="3886200"/>
            <a:ext cx="1752600" cy="1981200"/>
          </a:xfrm>
          <a:prstGeom prst="callout1">
            <a:avLst>
              <a:gd name="adj1" fmla="val 6250"/>
              <a:gd name="adj2" fmla="val -4347"/>
              <a:gd name="adj3" fmla="val 35453"/>
              <a:gd name="adj4" fmla="val -62884"/>
            </a:avLst>
          </a:prstGeom>
          <a:solidFill>
            <a:schemeClr val="accent1"/>
          </a:solidFill>
          <a:ln w="9525">
            <a:solidFill>
              <a:schemeClr val="tx1"/>
            </a:solidFill>
            <a:miter lim="800000"/>
            <a:headEnd/>
            <a:tailEnd/>
          </a:ln>
        </p:spPr>
        <p:txBody>
          <a:bodyPr/>
          <a:lstStyle/>
          <a:p>
            <a:pPr algn="ctr"/>
            <a:endParaRPr lang="en-US" dirty="0"/>
          </a:p>
          <a:p>
            <a:pPr algn="ctr"/>
            <a:r>
              <a:rPr lang="en-US" dirty="0"/>
              <a:t>The cost of a button manufactured by a button producer</a:t>
            </a:r>
          </a:p>
        </p:txBody>
      </p:sp>
      <p:sp>
        <p:nvSpPr>
          <p:cNvPr id="19" name="Oval 18"/>
          <p:cNvSpPr/>
          <p:nvPr/>
        </p:nvSpPr>
        <p:spPr>
          <a:xfrm>
            <a:off x="7391400" y="2362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0" name="TextBox 19"/>
          <p:cNvSpPr txBox="1">
            <a:spLocks noChangeArrowheads="1"/>
          </p:cNvSpPr>
          <p:nvPr/>
        </p:nvSpPr>
        <p:spPr bwMode="auto">
          <a:xfrm>
            <a:off x="7391400" y="2133600"/>
            <a:ext cx="434975" cy="584200"/>
          </a:xfrm>
          <a:prstGeom prst="rect">
            <a:avLst/>
          </a:prstGeom>
          <a:noFill/>
          <a:ln w="9525">
            <a:noFill/>
            <a:miter lim="800000"/>
            <a:headEnd/>
            <a:tailEnd/>
          </a:ln>
        </p:spPr>
        <p:txBody>
          <a:bodyPr wrap="none">
            <a:spAutoFit/>
          </a:bodyPr>
          <a:lstStyle/>
          <a:p>
            <a:r>
              <a:rPr lang="en-US" sz="3200"/>
              <a:t>..</a:t>
            </a:r>
          </a:p>
        </p:txBody>
      </p:sp>
      <p:sp>
        <p:nvSpPr>
          <p:cNvPr id="21" name="Oval 20"/>
          <p:cNvSpPr/>
          <p:nvPr/>
        </p:nvSpPr>
        <p:spPr>
          <a:xfrm>
            <a:off x="7086600" y="2819400"/>
            <a:ext cx="381000" cy="381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2" name="TextBox 21"/>
          <p:cNvSpPr txBox="1">
            <a:spLocks noChangeArrowheads="1"/>
          </p:cNvSpPr>
          <p:nvPr/>
        </p:nvSpPr>
        <p:spPr bwMode="auto">
          <a:xfrm>
            <a:off x="7086600" y="2590800"/>
            <a:ext cx="434975" cy="584200"/>
          </a:xfrm>
          <a:prstGeom prst="rect">
            <a:avLst/>
          </a:prstGeom>
          <a:noFill/>
          <a:ln w="9525">
            <a:noFill/>
            <a:miter lim="800000"/>
            <a:headEnd/>
            <a:tailEnd/>
          </a:ln>
        </p:spPr>
        <p:txBody>
          <a:bodyPr wrap="none">
            <a:spAutoFit/>
          </a:bodyPr>
          <a:lstStyle/>
          <a:p>
            <a:r>
              <a:rPr lang="en-US" sz="3200"/>
              <a:t>..</a:t>
            </a:r>
          </a:p>
        </p:txBody>
      </p:sp>
      <p:sp>
        <p:nvSpPr>
          <p:cNvPr id="23" name="Oval 22"/>
          <p:cNvSpPr/>
          <p:nvPr/>
        </p:nvSpPr>
        <p:spPr>
          <a:xfrm>
            <a:off x="7391400" y="2971800"/>
            <a:ext cx="381000" cy="381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4" name="TextBox 23"/>
          <p:cNvSpPr txBox="1">
            <a:spLocks noChangeArrowheads="1"/>
          </p:cNvSpPr>
          <p:nvPr/>
        </p:nvSpPr>
        <p:spPr bwMode="auto">
          <a:xfrm>
            <a:off x="7391400" y="2743200"/>
            <a:ext cx="434975" cy="584200"/>
          </a:xfrm>
          <a:prstGeom prst="rect">
            <a:avLst/>
          </a:prstGeom>
          <a:noFill/>
          <a:ln w="9525">
            <a:noFill/>
            <a:miter lim="800000"/>
            <a:headEnd/>
            <a:tailEnd/>
          </a:ln>
        </p:spPr>
        <p:txBody>
          <a:bodyPr wrap="none">
            <a:spAutoFit/>
          </a:bodyPr>
          <a:lstStyle/>
          <a:p>
            <a:r>
              <a:rPr lang="en-US" sz="3200"/>
              <a:t>..</a:t>
            </a:r>
          </a:p>
        </p:txBody>
      </p:sp>
      <p:sp>
        <p:nvSpPr>
          <p:cNvPr id="24" name="Text Box 7"/>
          <p:cNvSpPr txBox="1">
            <a:spLocks noChangeArrowheads="1"/>
          </p:cNvSpPr>
          <p:nvPr/>
        </p:nvSpPr>
        <p:spPr bwMode="auto">
          <a:xfrm>
            <a:off x="5334000" y="5715000"/>
            <a:ext cx="1447800" cy="369332"/>
          </a:xfrm>
          <a:prstGeom prst="rect">
            <a:avLst/>
          </a:prstGeom>
          <a:noFill/>
          <a:ln w="9525">
            <a:noFill/>
            <a:miter lim="800000"/>
            <a:headEnd/>
            <a:tailEnd/>
          </a:ln>
        </p:spPr>
        <p:txBody>
          <a:bodyPr>
            <a:spAutoFit/>
          </a:bodyPr>
          <a:lstStyle/>
          <a:p>
            <a:pPr algn="r"/>
            <a:r>
              <a:rPr lang="en-US" dirty="0"/>
              <a:t>buttons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84"/>
                                        </p:tgtEl>
                                        <p:attrNameLst>
                                          <p:attrName>style.visibility</p:attrName>
                                        </p:attrNameLst>
                                      </p:cBhvr>
                                      <p:to>
                                        <p:strVal val="visible"/>
                                      </p:to>
                                    </p:set>
                                    <p:animEffect transition="in" filter="blinds(horizontal)">
                                      <p:cBhvr>
                                        <p:cTn id="7" dur="500"/>
                                        <p:tgtEl>
                                          <p:spTgt spid="16078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785"/>
                                        </p:tgtEl>
                                        <p:attrNameLst>
                                          <p:attrName>style.visibility</p:attrName>
                                        </p:attrNameLst>
                                      </p:cBhvr>
                                      <p:to>
                                        <p:strVal val="visible"/>
                                      </p:to>
                                    </p:set>
                                    <p:animEffect transition="in" filter="blinds(horizontal)">
                                      <p:cBhvr>
                                        <p:cTn id="12" dur="500"/>
                                        <p:tgtEl>
                                          <p:spTgt spid="160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4" grpId="0" animBg="1"/>
      <p:bldP spid="1607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tx2">
                    <a:lumMod val="75000"/>
                  </a:schemeClr>
                </a:solidFill>
              </a:rPr>
              <a:t>Model features</a:t>
            </a:r>
          </a:p>
        </p:txBody>
      </p:sp>
      <p:sp>
        <p:nvSpPr>
          <p:cNvPr id="51203" name="Rectangle 3"/>
          <p:cNvSpPr>
            <a:spLocks noGrp="1" noChangeArrowheads="1"/>
          </p:cNvSpPr>
          <p:nvPr>
            <p:ph sz="quarter" idx="1"/>
          </p:nvPr>
        </p:nvSpPr>
        <p:spPr>
          <a:xfrm>
            <a:off x="301625" y="1527175"/>
            <a:ext cx="8504238" cy="4572000"/>
          </a:xfrm>
        </p:spPr>
        <p:txBody>
          <a:bodyPr>
            <a:normAutofit lnSpcReduction="10000"/>
          </a:bodyPr>
          <a:lstStyle/>
          <a:p>
            <a:pPr marL="548640" lvl="1" indent="-274320" eaLnBrk="1" fontAlgn="auto" hangingPunct="1">
              <a:spcAft>
                <a:spcPts val="0"/>
              </a:spcAft>
              <a:buFont typeface="Wingdings"/>
              <a:buChar char=""/>
              <a:defRPr/>
            </a:pPr>
            <a:r>
              <a:rPr lang="en-US" sz="2800" dirty="0">
                <a:solidFill>
                  <a:schemeClr val="tx2">
                    <a:lumMod val="75000"/>
                  </a:schemeClr>
                </a:solidFill>
              </a:rPr>
              <a:t>Firms producing high fashion dresses: small and nimble.</a:t>
            </a:r>
          </a:p>
          <a:p>
            <a:pPr marL="548640" lvl="1" indent="-274320" eaLnBrk="1" fontAlgn="auto" hangingPunct="1">
              <a:spcAft>
                <a:spcPts val="0"/>
              </a:spcAft>
              <a:buFont typeface="Wingdings"/>
              <a:buChar char=""/>
              <a:defRPr/>
            </a:pPr>
            <a:r>
              <a:rPr lang="en-US" sz="2800" dirty="0">
                <a:solidFill>
                  <a:schemeClr val="tx2">
                    <a:lumMod val="75000"/>
                  </a:schemeClr>
                </a:solidFill>
              </a:rPr>
              <a:t>Scale economies in producing buttons large relative to demand of single dressmaker.</a:t>
            </a:r>
          </a:p>
          <a:p>
            <a:pPr marL="548640" lvl="1" indent="-274320" eaLnBrk="1" fontAlgn="auto" hangingPunct="1">
              <a:spcAft>
                <a:spcPts val="0"/>
              </a:spcAft>
              <a:buFont typeface="Wingdings"/>
              <a:buChar char=""/>
              <a:defRPr/>
            </a:pPr>
            <a:r>
              <a:rPr lang="en-US" sz="2800" dirty="0">
                <a:solidFill>
                  <a:schemeClr val="tx2">
                    <a:lumMod val="75000"/>
                  </a:schemeClr>
                </a:solidFill>
              </a:rPr>
              <a:t>Face time require to design and fabricate buttons to fit dresses.</a:t>
            </a:r>
          </a:p>
          <a:p>
            <a:pPr marL="548640" lvl="1" indent="-274320" eaLnBrk="1" fontAlgn="auto" hangingPunct="1">
              <a:spcAft>
                <a:spcPts val="0"/>
              </a:spcAft>
              <a:buFont typeface="Wingdings"/>
              <a:buChar char=""/>
              <a:defRPr/>
            </a:pPr>
            <a:r>
              <a:rPr lang="en-US" sz="2800" dirty="0">
                <a:solidFill>
                  <a:schemeClr val="tx2">
                    <a:lumMod val="75000"/>
                  </a:schemeClr>
                </a:solidFill>
              </a:rPr>
              <a:t>Modification cost: dress maker pays an extra cost to modify the button to fit his need</a:t>
            </a:r>
          </a:p>
          <a:p>
            <a:pPr marL="548640" lvl="1" indent="-274320" eaLnBrk="1" fontAlgn="auto" hangingPunct="1">
              <a:spcAft>
                <a:spcPts val="0"/>
              </a:spcAft>
              <a:buFont typeface="Wingdings"/>
              <a:buChar char=""/>
              <a:defRPr/>
            </a:pPr>
            <a:r>
              <a:rPr lang="en-US" sz="2800" dirty="0">
                <a:solidFill>
                  <a:schemeClr val="tx2">
                    <a:lumMod val="75000"/>
                  </a:schemeClr>
                </a:solidFill>
              </a:rPr>
              <a:t>Variety in types of buttons demanded (shape, finish, color).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7" dur="500"/>
                                        <p:tgtEl>
                                          <p:spTgt spid="5120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20" dur="500"/>
                                        <p:tgtEl>
                                          <p:spTgt spid="512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25"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8462</TotalTime>
  <Words>1714</Words>
  <Application>Microsoft Office PowerPoint</Application>
  <PresentationFormat>On-screen Show (4:3)</PresentationFormat>
  <Paragraphs>245</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Georgia</vt:lpstr>
      <vt:lpstr>Tahoma</vt:lpstr>
      <vt:lpstr>Times New Roman</vt:lpstr>
      <vt:lpstr>Wingdings</vt:lpstr>
      <vt:lpstr>Wingdings 2</vt:lpstr>
      <vt:lpstr>Civic</vt:lpstr>
      <vt:lpstr>Chapter 3  Why Do Firms Cluster?</vt:lpstr>
      <vt:lpstr>Purpose</vt:lpstr>
      <vt:lpstr>PowerPoint Presentation</vt:lpstr>
      <vt:lpstr>How do firms of a given industry locate?</vt:lpstr>
      <vt:lpstr>PowerPoint Presentation</vt:lpstr>
      <vt:lpstr>Economies from Location</vt:lpstr>
      <vt:lpstr>Why do Firms Cluster?</vt:lpstr>
      <vt:lpstr>Economies of Scale in Button Making</vt:lpstr>
      <vt:lpstr>Model features</vt:lpstr>
      <vt:lpstr>PowerPoint Presentation</vt:lpstr>
      <vt:lpstr>Cost Saving in a cluster</vt:lpstr>
      <vt:lpstr>Self-Reinforcing Effects of Clustering</vt:lpstr>
      <vt:lpstr>PowerPoint Presentation</vt:lpstr>
      <vt:lpstr>PowerPoint Presentation</vt:lpstr>
      <vt:lpstr>Another Example: High-Technology Firms</vt:lpstr>
      <vt:lpstr>Why do Firms Cluster?</vt:lpstr>
      <vt:lpstr>Cluster vs. Isolated Site</vt:lpstr>
      <vt:lpstr>PowerPoint Presentation</vt:lpstr>
      <vt:lpstr>PowerPoint Presentation</vt:lpstr>
      <vt:lpstr>Which location results in a higher profit?</vt:lpstr>
      <vt:lpstr>Which location results in a higher profit?</vt:lpstr>
      <vt:lpstr>Move to Cluster Increases Expected Profit</vt:lpstr>
      <vt:lpstr>Why do Firms Cluster?</vt:lpstr>
      <vt:lpstr>A Model of Labor Matching</vt:lpstr>
      <vt:lpstr>Skills Matching</vt:lpstr>
      <vt:lpstr>Net Wage</vt:lpstr>
      <vt:lpstr>More Skill Types</vt:lpstr>
      <vt:lpstr>Net Wage</vt:lpstr>
      <vt:lpstr>Agglomeration economies</vt:lpstr>
      <vt:lpstr>Why do Firms Cluster?</vt:lpstr>
      <vt:lpstr>Why do Firms Cluster?</vt:lpstr>
      <vt:lpstr>Evidence of Localization Economies: Productivity &amp; Births</vt:lpstr>
      <vt:lpstr>Evidence of Localization Economies: Employment Growth</vt:lpstr>
      <vt:lpstr>Urbanization Economies</vt:lpstr>
      <vt:lpstr>Urbanization Economies and Knowledge Spillovers</vt:lpstr>
      <vt:lpstr>Specialized and Diverse Cities</vt:lpstr>
      <vt:lpstr>Corporate HQ and Functional Specialization</vt:lpstr>
      <vt:lpstr>Other Benefits of Urban Size</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dvd</dc:title>
  <dc:creator>Home</dc:creator>
  <cp:lastModifiedBy>Ahmed, Rasha M.</cp:lastModifiedBy>
  <cp:revision>154</cp:revision>
  <dcterms:created xsi:type="dcterms:W3CDTF">2007-08-08T16:21:21Z</dcterms:created>
  <dcterms:modified xsi:type="dcterms:W3CDTF">2017-02-21T21:29:47Z</dcterms:modified>
</cp:coreProperties>
</file>