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</p:sldMasterIdLst>
  <p:sldIdLst>
    <p:sldId id="256" r:id="rId3"/>
    <p:sldId id="318" r:id="rId4"/>
    <p:sldId id="319" r:id="rId5"/>
    <p:sldId id="287" r:id="rId6"/>
    <p:sldId id="261" r:id="rId7"/>
    <p:sldId id="264" r:id="rId8"/>
    <p:sldId id="267" r:id="rId9"/>
    <p:sldId id="272" r:id="rId10"/>
    <p:sldId id="268" r:id="rId11"/>
    <p:sldId id="273" r:id="rId12"/>
    <p:sldId id="278" r:id="rId13"/>
    <p:sldId id="275" r:id="rId14"/>
    <p:sldId id="276" r:id="rId15"/>
    <p:sldId id="277" r:id="rId16"/>
    <p:sldId id="322" r:id="rId17"/>
    <p:sldId id="324" r:id="rId18"/>
    <p:sldId id="283" r:id="rId19"/>
    <p:sldId id="279" r:id="rId20"/>
    <p:sldId id="270" r:id="rId21"/>
    <p:sldId id="286" r:id="rId22"/>
    <p:sldId id="325" r:id="rId23"/>
    <p:sldId id="326" r:id="rId24"/>
    <p:sldId id="327" r:id="rId25"/>
    <p:sldId id="328" r:id="rId26"/>
    <p:sldId id="329" r:id="rId27"/>
    <p:sldId id="320" r:id="rId28"/>
    <p:sldId id="321" r:id="rId29"/>
    <p:sldId id="316" r:id="rId30"/>
    <p:sldId id="335" r:id="rId31"/>
    <p:sldId id="330" r:id="rId32"/>
    <p:sldId id="334" r:id="rId33"/>
    <p:sldId id="343" r:id="rId34"/>
    <p:sldId id="331" r:id="rId35"/>
    <p:sldId id="344" r:id="rId36"/>
    <p:sldId id="347" r:id="rId37"/>
    <p:sldId id="345" r:id="rId38"/>
    <p:sldId id="346" r:id="rId39"/>
    <p:sldId id="333" r:id="rId40"/>
    <p:sldId id="339" r:id="rId41"/>
    <p:sldId id="349" r:id="rId42"/>
    <p:sldId id="353" r:id="rId43"/>
    <p:sldId id="354" r:id="rId44"/>
    <p:sldId id="355" r:id="rId45"/>
    <p:sldId id="341" r:id="rId46"/>
    <p:sldId id="350" r:id="rId47"/>
    <p:sldId id="35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99" d="100"/>
          <a:sy n="99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C350-2FD5-48F1-8FD8-B7039A144BA3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846C47-7319-44F8-B205-B6C217671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D455-A568-429F-8733-EF1DD3239341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4CA5-3800-4A81-9014-EDF113C9E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D97-7A43-440C-A721-FC2B4247DC2C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92A8-B0CD-45E5-A5E9-027C24E89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6C350-2FD5-48F1-8FD8-B7039A144BA3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46C47-7319-44F8-B205-B6C2176712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5CE60-D668-4A27-B992-BFF50221A986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742EE-A4EB-4B3B-B1FC-FC8A10A3D1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46F72-0900-4786-AEBE-E6809E50E7F4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7F552-CBE8-42D3-8EEE-AC1449B183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E0BD8-304C-4494-9DF4-DD876EA17292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2D27D-133D-40DB-98D2-8CED0D3B25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D3533-AE5F-4DA5-B504-A2E563AA6934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E5B-70C2-485D-BB76-29A05C3CDC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89E1A-C5B8-453D-B7A7-712B44F5F43B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8831-6475-4E4B-954C-AE46524FC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E7C8F-286B-4766-9BCE-246B0CAF8BB3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5CF17-C26E-42C5-A418-D10BB781A6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8A794-4D18-46A6-B4CD-A09491008FD3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B568C-BEFB-4433-A1D3-CA311A568F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CE60-D668-4A27-B992-BFF50221A986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42EE-A4EB-4B3B-B1FC-FC8A10A3D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2F70-538D-405E-BCAB-EB4E8DF48FDB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A1598-9BCA-493F-85C0-E91C9B96B0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DD455-A568-429F-8733-EF1DD3239341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E4CA5-3800-4A81-9014-EDF113C9EA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11D97-7A43-440C-A721-FC2B4247DC2C}" type="datetimeFigureOut">
              <a:rPr lang="en-US" smtClean="0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D92A8-B0CD-45E5-A5E9-027C24E894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6F72-0900-4786-AEBE-E6809E50E7F4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F552-CBE8-42D3-8EEE-AC1449B18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0BD8-304C-4494-9DF4-DD876EA17292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D27D-133D-40DB-98D2-8CED0D3B2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3533-AE5F-4DA5-B504-A2E563AA6934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1E5B-70C2-485D-BB76-29A05C3CD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9E1A-C5B8-453D-B7A7-712B44F5F43B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8831-6475-4E4B-954C-AE46524FC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7C8F-286B-4766-9BCE-246B0CAF8BB3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CF17-C26E-42C5-A418-D10BB781A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A794-4D18-46A6-B4CD-A09491008FD3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568C-BEFB-4433-A1D3-CA311A568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2F70-538D-405E-BCAB-EB4E8DF48FDB}" type="datetimeFigureOut">
              <a:rPr lang="en-US"/>
              <a:pPr>
                <a:defRPr/>
              </a:pPr>
              <a:t>4/17/2017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1598-9BCA-493F-85C0-E91C9B96B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D01E66-C1FE-4219-9565-9779242AADE4}" type="datetimeFigureOut">
              <a:rPr lang="en-US"/>
              <a:pPr>
                <a:defRPr/>
              </a:pPr>
              <a:t>4/17/2017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B8CD995-6746-49EC-A534-45DA92A49AE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CAE2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B4B4B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B4B4B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D01E66-C1FE-4219-9565-9779242AADE4}" type="datetimeFigureOut">
              <a:rPr lang="en-US" smtClean="0"/>
              <a:pPr>
                <a:defRPr/>
              </a:pPr>
              <a:t>4/17/2017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8CD995-6746-49EC-A534-45DA92A49AE2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</a:rPr>
              <a:t>Part 4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Economics of Education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Documents and Settings\rahmed\Local Settings\Temporary Internet Files\Content.IE5\5R4O1XII\MPj043945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7924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C:\Documents and Settings\rahmed\Local Settings\Temporary Internet Files\Content.IE5\N5AMMNBU\MPj043941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048000"/>
            <a:ext cx="906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dirty="0"/>
              <a:t>Externalities From Education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3875" y="2743200"/>
            <a:ext cx="39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2438400"/>
            <a:ext cx="39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8075" y="2630488"/>
            <a:ext cx="39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54875" y="2097088"/>
            <a:ext cx="39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7150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Marginal social benefit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Marginal private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Magnitude of Spillovers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The absolute size of the positive externality declines as a student progresses through K-12 education.</a:t>
            </a:r>
          </a:p>
          <a:p>
            <a:r>
              <a:rPr lang="en-US" sz="3200" dirty="0">
                <a:solidFill>
                  <a:srgbClr val="FFC000"/>
                </a:solidFill>
              </a:rPr>
              <a:t>Evidence: The greatest externality occurs during the earlier years of education</a:t>
            </a:r>
          </a:p>
          <a:p>
            <a:pPr>
              <a:buFont typeface="Wingdings 2" pitchFamily="18" charset="2"/>
              <a:buNone/>
            </a:pPr>
            <a:endParaRPr lang="en-US" sz="3200" dirty="0">
              <a:solidFill>
                <a:srgbClr val="92D05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3200" i="1" dirty="0">
                <a:solidFill>
                  <a:srgbClr val="92D050"/>
                </a:solidFill>
              </a:rPr>
              <a:t>What does that imply about the shape of the MSB curve?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4595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4608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9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24596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4606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4607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5334000" y="3973513"/>
            <a:ext cx="143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362200" y="1643063"/>
            <a:ext cx="1600200" cy="2319337"/>
            <a:chOff x="1627" y="1293"/>
            <a:chExt cx="899" cy="1296"/>
          </a:xfrm>
        </p:grpSpPr>
        <p:sp>
          <p:nvSpPr>
            <p:cNvPr id="24604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899" cy="1296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5" name="Rectangle 22"/>
            <p:cNvSpPr>
              <a:spLocks noChangeArrowheads="1"/>
            </p:cNvSpPr>
            <p:nvPr/>
          </p:nvSpPr>
          <p:spPr bwMode="auto">
            <a:xfrm>
              <a:off x="1970" y="1652"/>
              <a:ext cx="34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2</a:t>
              </a:r>
              <a:endParaRPr lang="en-US" sz="1700" b="1" dirty="0">
                <a:solidFill>
                  <a:srgbClr val="000000"/>
                </a:solidFill>
                <a:latin typeface="Perpetua" pitchFamily="18" charset="0"/>
              </a:endParaRPr>
            </a:p>
          </p:txBody>
        </p:sp>
      </p:grpSp>
      <p:sp>
        <p:nvSpPr>
          <p:cNvPr id="34" name="Line 21"/>
          <p:cNvSpPr>
            <a:spLocks noChangeShapeType="1"/>
          </p:cNvSpPr>
          <p:nvPr/>
        </p:nvSpPr>
        <p:spPr bwMode="auto">
          <a:xfrm flipH="1" flipV="1">
            <a:off x="3962400" y="3962400"/>
            <a:ext cx="2133600" cy="1828800"/>
          </a:xfrm>
          <a:prstGeom prst="line">
            <a:avLst/>
          </a:prstGeom>
          <a:noFill/>
          <a:ln w="58738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05600" y="1830388"/>
            <a:ext cx="2133600" cy="3503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spillover effect is relatively small.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MSB is given by MSB</a:t>
            </a: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The market for education is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61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5619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5633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34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25620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5631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5632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27"/>
          <p:cNvSpPr txBox="1">
            <a:spLocks noChangeArrowheads="1"/>
          </p:cNvSpPr>
          <p:nvPr/>
        </p:nvSpPr>
        <p:spPr bwMode="auto">
          <a:xfrm>
            <a:off x="5272088" y="3973513"/>
            <a:ext cx="1433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60960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optimal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098925" y="5076825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68725" y="1676400"/>
            <a:ext cx="2251075" cy="3886200"/>
            <a:chOff x="1994" y="1226"/>
            <a:chExt cx="1499" cy="2172"/>
          </a:xfrm>
        </p:grpSpPr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 flipV="1">
              <a:off x="1994" y="1226"/>
              <a:ext cx="1499" cy="2172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30" name="Rectangle 22"/>
            <p:cNvSpPr>
              <a:spLocks noChangeArrowheads="1"/>
            </p:cNvSpPr>
            <p:nvPr/>
          </p:nvSpPr>
          <p:spPr bwMode="auto">
            <a:xfrm>
              <a:off x="2326" y="1524"/>
              <a:ext cx="40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1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05600" y="1830388"/>
            <a:ext cx="2133600" cy="3416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spillover effect is relatively large.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MSB is given by MSB</a:t>
            </a: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The market for education is inefficient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6661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2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sp>
        <p:nvSpPr>
          <p:cNvPr id="26644" name="Rectangle 44"/>
          <p:cNvSpPr>
            <a:spLocks noChangeArrowheads="1"/>
          </p:cNvSpPr>
          <p:nvPr/>
        </p:nvSpPr>
        <p:spPr bwMode="auto">
          <a:xfrm>
            <a:off x="762000" y="3868738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$5,000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447800" y="3962400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32488" y="3810000"/>
            <a:ext cx="1433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60960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optimal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098925" y="5076825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51" name="Group 20"/>
          <p:cNvGrpSpPr>
            <a:grpSpLocks/>
          </p:cNvGrpSpPr>
          <p:nvPr/>
        </p:nvGrpSpPr>
        <p:grpSpPr bwMode="auto">
          <a:xfrm>
            <a:off x="3768725" y="1676400"/>
            <a:ext cx="2251075" cy="3886200"/>
            <a:chOff x="1994" y="1226"/>
            <a:chExt cx="1499" cy="2172"/>
          </a:xfrm>
        </p:grpSpPr>
        <p:sp>
          <p:nvSpPr>
            <p:cNvPr id="26659" name="Line 21"/>
            <p:cNvSpPr>
              <a:spLocks noChangeShapeType="1"/>
            </p:cNvSpPr>
            <p:nvPr/>
          </p:nvSpPr>
          <p:spPr bwMode="auto">
            <a:xfrm flipH="1" flipV="1">
              <a:off x="1994" y="1226"/>
              <a:ext cx="1499" cy="2172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0" name="Rectangle 22"/>
            <p:cNvSpPr>
              <a:spLocks noChangeArrowheads="1"/>
            </p:cNvSpPr>
            <p:nvPr/>
          </p:nvSpPr>
          <p:spPr bwMode="auto">
            <a:xfrm>
              <a:off x="2326" y="1524"/>
              <a:ext cx="40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10200" y="2209800"/>
            <a:ext cx="1981200" cy="8302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subsidy of $1000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85800" y="4859338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$4,000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447800" y="5027613"/>
            <a:ext cx="4495800" cy="158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932488" y="4800600"/>
            <a:ext cx="1535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Perpetua" pitchFamily="18" charset="0"/>
              </a:rPr>
              <a:t>Supply (MC) with the subsidy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045075" y="4968875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57" name="Oval 43"/>
          <p:cNvSpPr>
            <a:spLocks noChangeArrowheads="1"/>
          </p:cNvSpPr>
          <p:nvPr/>
        </p:nvSpPr>
        <p:spPr bwMode="auto">
          <a:xfrm>
            <a:off x="5045075" y="3886200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58" name="Oval 42"/>
          <p:cNvSpPr>
            <a:spLocks noChangeArrowheads="1"/>
          </p:cNvSpPr>
          <p:nvPr/>
        </p:nvSpPr>
        <p:spPr bwMode="auto">
          <a:xfrm>
            <a:off x="3870325" y="3902075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2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Imperfections in the Capital Market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A child’s education as an investment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Return later in the child’s life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Not possible to use human capital as collateral to secure loan to finance education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Financial institutions offer loans at a premium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The higher than social cost of funds discourages spending on schooling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of a parent-child contract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A child consumes education when he does not have the means to pay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Parents more likely to finance the education of a child if the child commits to repay them in the future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No such contract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Parents are likely to underinvest in a child’s education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government provision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Does the need to ensure the </a:t>
            </a:r>
            <a:r>
              <a:rPr lang="en-US" sz="3200" dirty="0">
                <a:solidFill>
                  <a:srgbClr val="FF0000"/>
                </a:solidFill>
                <a:latin typeface="Perpetua" pitchFamily="18" charset="0"/>
              </a:rPr>
              <a:t>provision of quality education </a:t>
            </a: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justify government intervention?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No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Given the availability of information, the market will supply quality goods.  Demand will adjust to provide quality education.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If information is not available, the government can simply require information disclosure 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government provision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Do the </a:t>
            </a:r>
            <a:r>
              <a:rPr lang="en-US" sz="3200" dirty="0">
                <a:solidFill>
                  <a:srgbClr val="FF0000"/>
                </a:solidFill>
                <a:latin typeface="Perpetua" pitchFamily="18" charset="0"/>
              </a:rPr>
              <a:t>positive externalities </a:t>
            </a: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from education justify government intervention?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Yes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A subsidy that equates the MSB with the marginal cost can correct the market failure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However, the existence of the externality does not necessitate public provision of education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government provision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Does the need for </a:t>
            </a:r>
            <a:r>
              <a:rPr lang="en-US" sz="3200" dirty="0">
                <a:solidFill>
                  <a:srgbClr val="FF0000"/>
                </a:solidFill>
              </a:rPr>
              <a:t>Social and Cultural Cohesion </a:t>
            </a: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justify government intervention?</a:t>
            </a:r>
            <a:endParaRPr lang="en-US" sz="3200" dirty="0">
              <a:solidFill>
                <a:srgbClr val="FFC000"/>
              </a:solidFill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Yes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US population is very diverse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The need to share common experience to avoid breaking apart along those differences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K-12 system as a melting  pot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Builds a shared moral                           framework that can hold                         society together</a:t>
            </a:r>
          </a:p>
        </p:txBody>
      </p:sp>
      <p:pic>
        <p:nvPicPr>
          <p:cNvPr id="2050" name="Picture 2" descr="http://inquirer.files.wordpress.com/2008/05/american-school-children-bellamy-salute.jpg?w=400&amp;h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39055"/>
            <a:ext cx="2819400" cy="21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tx2"/>
                </a:solidFill>
              </a:rPr>
              <a:t>The US education crisis?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US and a sample of world countries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What? Input output relation</a:t>
            </a:r>
            <a:endParaRPr lang="en-US" sz="1800" dirty="0">
              <a:solidFill>
                <a:schemeClr val="tx2"/>
              </a:solidFill>
            </a:endParaRPr>
          </a:p>
          <a:p>
            <a:pPr lvl="0"/>
            <a:r>
              <a:rPr lang="en-US" sz="3200" dirty="0">
                <a:solidFill>
                  <a:schemeClr val="tx2"/>
                </a:solidFill>
              </a:rPr>
              <a:t>Comprehensive analysis of the crisis need to address the following areas: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Who provides education? 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Analyze the market for education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Rationales for intervention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Government failure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How is education financed?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Centralized v decentralized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2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government provision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Does the need for </a:t>
            </a:r>
            <a:r>
              <a:rPr lang="en-US" sz="3200" dirty="0">
                <a:solidFill>
                  <a:srgbClr val="FF0000"/>
                </a:solidFill>
              </a:rPr>
              <a:t>Social and Cultural Cohesion </a:t>
            </a: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justify government intervention?</a:t>
            </a:r>
            <a:endParaRPr lang="en-US" sz="3200" dirty="0">
              <a:solidFill>
                <a:srgbClr val="FFC000"/>
              </a:solidFill>
            </a:endParaRPr>
          </a:p>
          <a:p>
            <a:pPr marL="457200" lvl="1" indent="0">
              <a:spcBef>
                <a:spcPts val="575"/>
              </a:spcBef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A private education market will lead to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C000"/>
                </a:solidFill>
                <a:latin typeface="Perpetua" pitchFamily="18" charset="0"/>
              </a:rPr>
              <a:t>Schools that do not necessarily perpetuate important cultural values, e.g., tolerance, equality 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C000"/>
                </a:solidFill>
                <a:latin typeface="Perpetua" pitchFamily="18" charset="0"/>
              </a:rPr>
              <a:t>Provision of a differentiated product: schools distinguished by a cultural, racial or religious character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C000"/>
                </a:solidFill>
                <a:latin typeface="Perpetua" pitchFamily="18" charset="0"/>
              </a:rPr>
              <a:t>Segregation: schools have children with similar backgrounds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C000"/>
                </a:solidFill>
                <a:latin typeface="Perpetua" pitchFamily="18" charset="0"/>
              </a:rPr>
              <a:t>Unequal opportunity for success as high income families have more options. </a:t>
            </a:r>
          </a:p>
        </p:txBody>
      </p:sp>
    </p:spTree>
    <p:extLst>
      <p:ext uri="{BB962C8B-B14F-4D97-AF65-F5344CB8AC3E}">
        <p14:creationId xmlns:p14="http://schemas.microsoft.com/office/powerpoint/2010/main" val="58924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Hoxby</a:t>
            </a:r>
            <a:r>
              <a:rPr lang="en-US" dirty="0">
                <a:solidFill>
                  <a:schemeClr val="tx2"/>
                </a:solidFill>
              </a:rPr>
              <a:t> (1996) the challenges of financing public schools</a:t>
            </a:r>
          </a:p>
          <a:p>
            <a:r>
              <a:rPr lang="en-US" dirty="0">
                <a:solidFill>
                  <a:schemeClr val="tx2"/>
                </a:solidFill>
              </a:rPr>
              <a:t>A school finance system should achieve: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Allocative efficiency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Production efficiency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equity</a:t>
            </a:r>
          </a:p>
          <a:p>
            <a:r>
              <a:rPr lang="en-US" dirty="0">
                <a:solidFill>
                  <a:schemeClr val="tx2"/>
                </a:solidFill>
              </a:rPr>
              <a:t>Intervention in the education market does not necessarily result in the optimal consumption of education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Inefficiencies typically present with government provision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Free riding: as with any publicly provided good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Moral hazard: parents will under invest in education when the government commits to providing a minimal amount of education- safety net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v. Local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does the government finance education?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Local finance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Taxes collected from a certain district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Used to finance local public good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Tax rate determined by the district’s median voter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Centralized finance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Taxes imposed on statewide or nationwide tax base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Redistribution across states: A district gets a share of the tax money, not necessarily equal to money collected from that district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Tax rate determined by the state’s median voter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 district has little control over tax rates or provision of public good</a:t>
            </a:r>
          </a:p>
          <a:p>
            <a:pPr lvl="2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9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Local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Efficient: in combination with the </a:t>
            </a:r>
            <a:r>
              <a:rPr lang="en-US" dirty="0" err="1">
                <a:solidFill>
                  <a:schemeClr val="tx2"/>
                </a:solidFill>
              </a:rPr>
              <a:t>Tiebout</a:t>
            </a:r>
            <a:r>
              <a:rPr lang="en-US" dirty="0">
                <a:solidFill>
                  <a:schemeClr val="tx2"/>
                </a:solidFill>
              </a:rPr>
              <a:t> (1956) process by which individuals choose the tax rate and size of public good to match their preferences by moving across districts- no under provision</a:t>
            </a:r>
          </a:p>
          <a:p>
            <a:r>
              <a:rPr lang="en-US" dirty="0">
                <a:solidFill>
                  <a:schemeClr val="tx2"/>
                </a:solidFill>
              </a:rPr>
              <a:t>Reduces capital market failure: parents finance 12 years of schooling through lifetime taxes</a:t>
            </a:r>
          </a:p>
          <a:p>
            <a:r>
              <a:rPr lang="en-US" dirty="0">
                <a:solidFill>
                  <a:schemeClr val="tx2"/>
                </a:solidFill>
              </a:rPr>
              <a:t>Solves a principal (tax payers)-agent (school administrators) model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Households unable to verify school outcome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Property values direct measure of unverifiable school outcome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Higher tax revenues from increased property values  </a:t>
            </a:r>
          </a:p>
        </p:txBody>
      </p:sp>
    </p:spTree>
    <p:extLst>
      <p:ext uri="{BB962C8B-B14F-4D97-AF65-F5344CB8AC3E}">
        <p14:creationId xmlns:p14="http://schemas.microsoft.com/office/powerpoint/2010/main" val="319065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Problems of Local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Fiscal spillovers: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When taxes based on property values, people in low valued houses can free ride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median voter chooses a level of school spending that is lower than if the district was homogenous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Answer: Can be solved using zoning regulation</a:t>
            </a:r>
          </a:p>
          <a:p>
            <a:r>
              <a:rPr lang="en-US" dirty="0">
                <a:solidFill>
                  <a:schemeClr val="tx2"/>
                </a:solidFill>
              </a:rPr>
              <a:t>Results in human capital segregation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Will centralized finance lead to human capital integrated schools?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Answer: People will sort themselves </a:t>
            </a:r>
            <a:r>
              <a:rPr lang="en-US" dirty="0" err="1">
                <a:solidFill>
                  <a:schemeClr val="tx2"/>
                </a:solidFill>
              </a:rPr>
              <a:t>Tiebout</a:t>
            </a:r>
            <a:r>
              <a:rPr lang="en-US" dirty="0">
                <a:solidFill>
                  <a:schemeClr val="tx2"/>
                </a:solidFill>
              </a:rPr>
              <a:t> style if there is high correlation between demand for human capital and human capital</a:t>
            </a:r>
          </a:p>
        </p:txBody>
      </p:sp>
    </p:spTree>
    <p:extLst>
      <p:ext uri="{BB962C8B-B14F-4D97-AF65-F5344CB8AC3E}">
        <p14:creationId xmlns:p14="http://schemas.microsoft.com/office/powerpoint/2010/main" val="20409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Education Production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Empirical evidence indicates that: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increasing school spending has a modest impact on achievement.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Urban schools spend more per student than suburban schools yet the achievement gap persists</a:t>
            </a:r>
          </a:p>
          <a:p>
            <a:r>
              <a:rPr lang="en-US" dirty="0">
                <a:solidFill>
                  <a:schemeClr val="tx2"/>
                </a:solidFill>
              </a:rPr>
              <a:t>Questions: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What is the nature of the relationship between school spending and achievement?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What variables determine achievement?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Do scores capture educational output?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Production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to measure achievement?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Scores on standardized tests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Graduation rates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Lifetime income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7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Production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Factors affecting achievement: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H: Home environment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P: Peer group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C:Curriculum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E: Education resources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T: Teacher quality</a:t>
            </a:r>
          </a:p>
          <a:p>
            <a:r>
              <a:rPr lang="en-US" dirty="0">
                <a:solidFill>
                  <a:schemeClr val="tx2"/>
                </a:solidFill>
              </a:rPr>
              <a:t>Marginal gains in achievement will decrease with an increase in a single factor, holding other factors constant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4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Home environment: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Depends on parent income and education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Educated high income parents: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encourage studying, provide extra help and discourage distracting activities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offer needed medical care: 50% of low income children have vision problems that interfere with their education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Offer stable housing: 30% of low income children attend at least 3 different schools by third grade- only 10% for middle class kids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Offer safe housing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Nurturing preschool environment: </a:t>
            </a:r>
            <a:r>
              <a:rPr lang="en-US" dirty="0" err="1"/>
              <a:t>Shonkoff</a:t>
            </a:r>
            <a:r>
              <a:rPr lang="en-US" dirty="0"/>
              <a:t>  and Phillips (2000): early childhood development has a strong impact on the ability to acquire skills which amplifies differences in school achievement 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 lvl="1">
              <a:lnSpc>
                <a:spcPct val="80000"/>
              </a:lnSpc>
              <a:defRPr/>
            </a:pP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5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Externalities from the peer group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peers are smart, motivated, not disruptive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that peer effects most important for grades 5-12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 high achiever in a class of low achievers: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(2009) shows that low achievers have the most to gain so class average increases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 high achiever in a class of medium achievers: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Burke and Sass (2008) shows that class average increases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China, Ding and Lehrer (2007) show that medium achievers gain more (suggesting an increase in class average) than low achievers from the presence of a high achiever (which results in a decline in class average)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9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tx2"/>
                </a:solidFill>
              </a:rPr>
              <a:t>How significant are school resources to achievement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Education production function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Role of: peers, teachers, home environment, curriculum, resources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Is there an achievement gap within the US? Inner city v suburban schools? Why?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Significance of externality from peers  </a:t>
            </a:r>
            <a:endParaRPr lang="en-US" sz="1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Effect of urban segregation on the gap and the average achievement</a:t>
            </a:r>
            <a:endParaRPr lang="en-US" sz="1600" dirty="0">
              <a:solidFill>
                <a:schemeClr val="tx2"/>
              </a:solidFill>
            </a:endParaRPr>
          </a:p>
          <a:p>
            <a:pPr lvl="2"/>
            <a:r>
              <a:rPr lang="en-US" sz="2400" dirty="0" err="1">
                <a:solidFill>
                  <a:schemeClr val="tx2"/>
                </a:solidFill>
              </a:rPr>
              <a:t>Sheff</a:t>
            </a:r>
            <a:r>
              <a:rPr lang="en-US" sz="2400" dirty="0">
                <a:solidFill>
                  <a:schemeClr val="tx2"/>
                </a:solidFill>
              </a:rPr>
              <a:t> v O’Neil and reform measures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Placing the US in international context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98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quality: Demand</a:t>
            </a:r>
          </a:p>
          <a:p>
            <a:pPr lvl="1"/>
            <a:r>
              <a:rPr lang="en-US" dirty="0"/>
              <a:t>Significant variation in quality</a:t>
            </a:r>
          </a:p>
          <a:p>
            <a:pPr lvl="1"/>
            <a:r>
              <a:rPr lang="en-US" dirty="0"/>
              <a:t>Quality measured by: student scores, education, experience and communication skills </a:t>
            </a:r>
          </a:p>
          <a:p>
            <a:pPr lvl="1"/>
            <a:r>
              <a:rPr lang="en-US" dirty="0"/>
              <a:t>productive teachers have superior communication skills</a:t>
            </a:r>
          </a:p>
          <a:p>
            <a:pPr lvl="1"/>
            <a:r>
              <a:rPr lang="en-US" dirty="0"/>
              <a:t>Graduate degrees don’t significantly affect teacher quality</a:t>
            </a:r>
          </a:p>
          <a:p>
            <a:pPr lvl="1"/>
            <a:r>
              <a:rPr lang="en-US" dirty="0" err="1"/>
              <a:t>Hanushek</a:t>
            </a:r>
            <a:r>
              <a:rPr lang="en-US" dirty="0"/>
              <a:t> (2010) and </a:t>
            </a:r>
            <a:r>
              <a:rPr lang="en-US" dirty="0" err="1"/>
              <a:t>Chetty</a:t>
            </a:r>
            <a:r>
              <a:rPr lang="en-US" dirty="0"/>
              <a:t> et. al.(2010): Replacing an average teacher with a superior teacher increases student score 50</a:t>
            </a:r>
            <a:r>
              <a:rPr lang="en-US" baseline="30000" dirty="0"/>
              <a:t>th</a:t>
            </a:r>
            <a:r>
              <a:rPr lang="en-US" dirty="0"/>
              <a:t> percentile to 58</a:t>
            </a:r>
            <a:r>
              <a:rPr lang="en-US" baseline="30000" dirty="0"/>
              <a:t>th</a:t>
            </a:r>
            <a:r>
              <a:rPr lang="en-US" dirty="0"/>
              <a:t> and increases lifetime earning/student by $21,000</a:t>
            </a:r>
          </a:p>
          <a:p>
            <a:pPr lvl="1"/>
            <a:r>
              <a:rPr lang="en-US" dirty="0" err="1"/>
              <a:t>Hanushek</a:t>
            </a:r>
            <a:r>
              <a:rPr lang="en-US" dirty="0"/>
              <a:t> and </a:t>
            </a:r>
            <a:r>
              <a:rPr lang="en-US" dirty="0" err="1"/>
              <a:t>Rivkin</a:t>
            </a:r>
            <a:r>
              <a:rPr lang="en-US" dirty="0"/>
              <a:t> (2010): if we replace the bottom 8% of teachers by average teachers, test scores increase by 45%, eliminate international achievement gap, increases GDP by $112 trillion </a:t>
            </a:r>
          </a:p>
        </p:txBody>
      </p:sp>
    </p:spTree>
    <p:extLst>
      <p:ext uri="{BB962C8B-B14F-4D97-AF65-F5344CB8AC3E}">
        <p14:creationId xmlns:p14="http://schemas.microsoft.com/office/powerpoint/2010/main" val="210282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Quality: Supply</a:t>
            </a:r>
          </a:p>
          <a:p>
            <a:pPr lvl="1"/>
            <a:r>
              <a:rPr lang="en-US" dirty="0"/>
              <a:t>Boyd (2005) </a:t>
            </a:r>
          </a:p>
          <a:p>
            <a:pPr lvl="2"/>
            <a:r>
              <a:rPr lang="en-US" dirty="0"/>
              <a:t>a “draw of home” tendency</a:t>
            </a:r>
          </a:p>
          <a:p>
            <a:pPr lvl="2"/>
            <a:r>
              <a:rPr lang="en-US" dirty="0"/>
              <a:t>In cities more openings than qualified applicants means the need to import suburban raised teachers.  Only lower quality suburban teachers accept</a:t>
            </a:r>
          </a:p>
          <a:p>
            <a:pPr lvl="2"/>
            <a:r>
              <a:rPr lang="en-US" dirty="0"/>
              <a:t>Lower quality of school building, noise, ventilation</a:t>
            </a:r>
          </a:p>
          <a:p>
            <a:pPr lvl="2"/>
            <a:r>
              <a:rPr lang="en-US" dirty="0"/>
              <a:t>In cities higher teacher turnover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3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Quality: Supply</a:t>
            </a:r>
          </a:p>
          <a:p>
            <a:pPr lvl="1"/>
            <a:r>
              <a:rPr lang="en-US" dirty="0"/>
              <a:t>Compensation based on years of experience and graduate degrees</a:t>
            </a:r>
          </a:p>
          <a:p>
            <a:pPr lvl="1"/>
            <a:r>
              <a:rPr lang="en-US" dirty="0"/>
              <a:t>Years of experience:</a:t>
            </a:r>
          </a:p>
          <a:p>
            <a:pPr lvl="2"/>
            <a:r>
              <a:rPr lang="en-US" dirty="0"/>
              <a:t>Productivity increases with the first few years teaching </a:t>
            </a:r>
          </a:p>
          <a:p>
            <a:pPr lvl="2"/>
            <a:r>
              <a:rPr lang="en-US" dirty="0"/>
              <a:t>20 year teacher earns 1.4 times a 3 year teacher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Graduate degrees</a:t>
            </a:r>
          </a:p>
          <a:p>
            <a:pPr lvl="2"/>
            <a:r>
              <a:rPr lang="en-US" dirty="0"/>
              <a:t>No evidence that graduate coursework increases productivity</a:t>
            </a:r>
          </a:p>
          <a:p>
            <a:pPr lvl="2"/>
            <a:r>
              <a:rPr lang="en-US" dirty="0"/>
              <a:t>Evidence: Teach for America students did no worse</a:t>
            </a:r>
          </a:p>
          <a:p>
            <a:pPr lvl="2"/>
            <a:r>
              <a:rPr lang="en-US" dirty="0"/>
              <a:t>Wage premium for masters degree is 26% in the US</a:t>
            </a:r>
          </a:p>
          <a:p>
            <a:pPr lvl="2"/>
            <a:r>
              <a:rPr lang="en-US" dirty="0"/>
              <a:t>Why?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2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size</a:t>
            </a:r>
          </a:p>
          <a:p>
            <a:pPr lvl="1"/>
            <a:r>
              <a:rPr lang="en-US" dirty="0"/>
              <a:t>Smaller class means higher teacher: student ratio</a:t>
            </a:r>
          </a:p>
          <a:p>
            <a:pPr lvl="1"/>
            <a:r>
              <a:rPr lang="en-US" dirty="0"/>
              <a:t>Smaller classes result in higher test scores</a:t>
            </a:r>
          </a:p>
          <a:p>
            <a:pPr lvl="1"/>
            <a:r>
              <a:rPr lang="en-US" dirty="0"/>
              <a:t>Largest benefit to minority groups</a:t>
            </a:r>
          </a:p>
          <a:p>
            <a:pPr lvl="1"/>
            <a:r>
              <a:rPr lang="en-US" dirty="0"/>
              <a:t>Krueger (1999): reducing class size by 1/3 for 4 years:</a:t>
            </a:r>
          </a:p>
          <a:p>
            <a:pPr lvl="2"/>
            <a:r>
              <a:rPr lang="en-US" dirty="0"/>
              <a:t>Extra cost $7400/ student</a:t>
            </a:r>
          </a:p>
          <a:p>
            <a:pPr lvl="2"/>
            <a:r>
              <a:rPr lang="en-US" dirty="0"/>
              <a:t>Increase in lifetime earning per student $9,603 for men and $7,851 for women</a:t>
            </a:r>
          </a:p>
          <a:p>
            <a:pPr lvl="2"/>
            <a:r>
              <a:rPr lang="en-US" dirty="0"/>
              <a:t>Benefits and costs within the same ball park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7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US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High inequality:</a:t>
            </a:r>
          </a:p>
          <a:p>
            <a:pPr lvl="1"/>
            <a:r>
              <a:rPr lang="en-US" dirty="0"/>
              <a:t>Achievement inequality: suburbs and inner city, white and minority </a:t>
            </a:r>
          </a:p>
          <a:p>
            <a:pPr marL="0" indent="0">
              <a:buNone/>
            </a:pPr>
            <a:r>
              <a:rPr lang="en-US" dirty="0"/>
              <a:t>2. Poor average performance: </a:t>
            </a:r>
          </a:p>
          <a:p>
            <a:pPr lvl="1"/>
            <a:r>
              <a:rPr lang="en-US" dirty="0"/>
              <a:t>achievement gap between of US and international students </a:t>
            </a:r>
          </a:p>
          <a:p>
            <a:pPr lvl="1"/>
            <a:r>
              <a:rPr lang="en-US" dirty="0"/>
              <a:t>High US per student spending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Rationales for intervention</a:t>
            </a:r>
          </a:p>
          <a:p>
            <a:r>
              <a:rPr lang="en-US" dirty="0"/>
              <a:t>Reform Measures</a:t>
            </a:r>
          </a:p>
          <a:p>
            <a:r>
              <a:rPr lang="en-US" dirty="0"/>
              <a:t>Effectiveness of the reform</a:t>
            </a:r>
          </a:p>
        </p:txBody>
      </p:sp>
    </p:spTree>
    <p:extLst>
      <p:ext uri="{BB962C8B-B14F-4D97-AF65-F5344CB8AC3E}">
        <p14:creationId xmlns:p14="http://schemas.microsoft.com/office/powerpoint/2010/main" val="1867247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Inequality: Housing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segregation is a reflection of housing segregation.</a:t>
            </a:r>
          </a:p>
          <a:p>
            <a:endParaRPr lang="en-US" dirty="0"/>
          </a:p>
          <a:p>
            <a:r>
              <a:rPr lang="en-US" dirty="0"/>
              <a:t>De jure segregation up to 1954</a:t>
            </a:r>
          </a:p>
          <a:p>
            <a:pPr lvl="1"/>
            <a:r>
              <a:rPr lang="en-US" dirty="0"/>
              <a:t>laws required separation of black and white children across schools</a:t>
            </a:r>
          </a:p>
          <a:p>
            <a:pPr lvl="1"/>
            <a:r>
              <a:rPr lang="en-US" dirty="0"/>
              <a:t>Brown v. Board of Education</a:t>
            </a:r>
          </a:p>
          <a:p>
            <a:pPr lvl="1"/>
            <a:r>
              <a:rPr lang="en-US" dirty="0"/>
              <a:t>Court overturned the precedent : "separate educational facilities are inherently unequal"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De facto segregation:</a:t>
            </a:r>
          </a:p>
          <a:p>
            <a:pPr lvl="1"/>
            <a:r>
              <a:rPr lang="en-US" dirty="0"/>
              <a:t>Schools continued to be segregated even in the absence of segregation laws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Inequality: Unequal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1970 greater equity in distribution of school resources</a:t>
            </a:r>
          </a:p>
          <a:p>
            <a:r>
              <a:rPr lang="en-US" dirty="0"/>
              <a:t>Rothstein (2004) examines inequality in school spending: </a:t>
            </a:r>
          </a:p>
          <a:p>
            <a:pPr lvl="1"/>
            <a:r>
              <a:rPr lang="en-US" dirty="0"/>
              <a:t>Interstate Inequality: Range: 159% of the average in New Jersey to 61% in Mississippi. Variation in states ability to pay</a:t>
            </a:r>
          </a:p>
          <a:p>
            <a:pPr lvl="1"/>
            <a:r>
              <a:rPr lang="en-US" dirty="0"/>
              <a:t>Federal funds 7% of school expenditure, limited ability to equalize spending</a:t>
            </a:r>
          </a:p>
          <a:p>
            <a:pPr lvl="1"/>
            <a:r>
              <a:rPr lang="en-US" dirty="0"/>
              <a:t>Inter district inequality: </a:t>
            </a:r>
          </a:p>
          <a:p>
            <a:pPr lvl="2"/>
            <a:r>
              <a:rPr lang="en-US" dirty="0"/>
              <a:t>due to property tax system.  </a:t>
            </a:r>
          </a:p>
          <a:p>
            <a:pPr lvl="2"/>
            <a:r>
              <a:rPr lang="en-US" dirty="0"/>
              <a:t>NY, WY, IL have the largest gaps.  </a:t>
            </a:r>
          </a:p>
          <a:p>
            <a:pPr lvl="2"/>
            <a:r>
              <a:rPr lang="en-US" dirty="0"/>
              <a:t>State funding sometimes used to equalize gaps: for example, MA spends $8, 416 in high poverty areas and $7,946 in cities and towns with fewest poor</a:t>
            </a:r>
          </a:p>
        </p:txBody>
      </p:sp>
    </p:spTree>
    <p:extLst>
      <p:ext uri="{BB962C8B-B14F-4D97-AF65-F5344CB8AC3E}">
        <p14:creationId xmlns:p14="http://schemas.microsoft.com/office/powerpoint/2010/main" val="2605253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Inequality: Achievement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Standard and Poor (2006) reading proficiency on NAEP exam in 2005:</a:t>
            </a:r>
          </a:p>
          <a:p>
            <a:pPr lvl="2"/>
            <a:r>
              <a:rPr lang="en-US" dirty="0"/>
              <a:t>Asians 39%, whites 37%, Blacks 11%, Hispanics 14%</a:t>
            </a:r>
          </a:p>
          <a:p>
            <a:pPr lvl="2"/>
            <a:r>
              <a:rPr lang="en-US" dirty="0"/>
              <a:t>Economically disadvantaged 15% compared to 38% those not</a:t>
            </a:r>
          </a:p>
          <a:p>
            <a:r>
              <a:rPr lang="en-US" dirty="0"/>
              <a:t>According to Urban Institute (2004) high school graduation rates:</a:t>
            </a:r>
          </a:p>
          <a:p>
            <a:pPr lvl="2"/>
            <a:r>
              <a:rPr lang="en-US" dirty="0"/>
              <a:t>Suburban 73%, central city 58%, </a:t>
            </a:r>
          </a:p>
          <a:p>
            <a:pPr lvl="2"/>
            <a:r>
              <a:rPr lang="en-US" dirty="0"/>
              <a:t>largest gap in New York, lowest rates for minority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9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Money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Coleman report in 1966 on equality of education opportunity as part of the civil rights act </a:t>
            </a:r>
          </a:p>
          <a:p>
            <a:pPr lvl="1"/>
            <a:r>
              <a:rPr lang="en-US" dirty="0"/>
              <a:t>the first cited</a:t>
            </a:r>
          </a:p>
          <a:p>
            <a:pPr lvl="1"/>
            <a:r>
              <a:rPr lang="en-US" dirty="0"/>
              <a:t>Variation in school resources (teacher student ratio, spending per student, library) has an insignificant effect on the gap between while and black children. Spending does not matter</a:t>
            </a:r>
          </a:p>
          <a:p>
            <a:r>
              <a:rPr lang="en-US" dirty="0"/>
              <a:t>Literature on effect of spending on achievement shows mixed results:	</a:t>
            </a:r>
          </a:p>
          <a:p>
            <a:pPr lvl="1"/>
            <a:r>
              <a:rPr lang="en-US" dirty="0"/>
              <a:t>Krueger (1997): smaller classes matter to minority</a:t>
            </a:r>
          </a:p>
          <a:p>
            <a:pPr lvl="1"/>
            <a:r>
              <a:rPr lang="en-US" dirty="0" err="1"/>
              <a:t>Hanushek</a:t>
            </a:r>
            <a:r>
              <a:rPr lang="en-US" dirty="0"/>
              <a:t> (1997): no significant effect</a:t>
            </a:r>
          </a:p>
          <a:p>
            <a:pPr lvl="1"/>
            <a:r>
              <a:rPr lang="en-US" dirty="0" err="1"/>
              <a:t>Hoxby</a:t>
            </a:r>
            <a:r>
              <a:rPr lang="en-US" dirty="0"/>
              <a:t> (2000): using data from Connecticut also finds no effect.</a:t>
            </a:r>
          </a:p>
        </p:txBody>
      </p:sp>
    </p:spTree>
    <p:extLst>
      <p:ext uri="{BB962C8B-B14F-4D97-AF65-F5344CB8AC3E}">
        <p14:creationId xmlns:p14="http://schemas.microsoft.com/office/powerpoint/2010/main" val="275155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Reform: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broad range of programs providing students with school options outside of their district of residence</a:t>
            </a:r>
          </a:p>
          <a:p>
            <a:r>
              <a:rPr lang="en-US" dirty="0"/>
              <a:t>Bring elements of the free market into education</a:t>
            </a:r>
          </a:p>
          <a:p>
            <a:pPr lvl="1"/>
            <a:r>
              <a:rPr lang="en-US" dirty="0"/>
              <a:t>Break the local school monopoly</a:t>
            </a:r>
          </a:p>
          <a:p>
            <a:pPr lvl="1"/>
            <a:r>
              <a:rPr lang="en-US" dirty="0"/>
              <a:t>Offer disadvantaged families choice</a:t>
            </a:r>
          </a:p>
          <a:p>
            <a:pPr lvl="1"/>
            <a:r>
              <a:rPr lang="en-US" dirty="0"/>
              <a:t>Families can choose schools based on performance, specific needs</a:t>
            </a:r>
          </a:p>
          <a:p>
            <a:pPr lvl="1"/>
            <a:r>
              <a:rPr lang="en-US" dirty="0"/>
              <a:t>Competition between schools improves quality</a:t>
            </a:r>
          </a:p>
          <a:p>
            <a:pPr lvl="1"/>
            <a:r>
              <a:rPr lang="en-US" dirty="0"/>
              <a:t>Low performing schools lose funds as funds follow students </a:t>
            </a:r>
          </a:p>
          <a:p>
            <a:pPr lvl="1"/>
            <a:r>
              <a:rPr lang="en-US" dirty="0"/>
              <a:t>Reduce school segregation</a:t>
            </a:r>
          </a:p>
          <a:p>
            <a:pPr lvl="1"/>
            <a:r>
              <a:rPr lang="en-US" dirty="0"/>
              <a:t>National Commission on Education Excellence concerned that the US falling behind due to teacher quality, training, not enough homework, length of school 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/>
              <a:t>Education as a Publicly Provided Good</a:t>
            </a:r>
          </a:p>
        </p:txBody>
      </p:sp>
      <p:pic>
        <p:nvPicPr>
          <p:cNvPr id="14339" name="Picture 2" descr="C:\Documents and Settings\rahmed\Local Settings\Temporary Internet Files\Content.IE5\5R4O1XII\MPj04394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3225"/>
            <a:ext cx="8763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828800"/>
            <a:ext cx="4038600" cy="50292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K-12 education is delivered in a system of primarily public education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90% of school aged children in the US attend public schools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2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Reform: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Inter-district public school choice</a:t>
            </a:r>
          </a:p>
          <a:p>
            <a:r>
              <a:rPr lang="en-US" dirty="0"/>
              <a:t>Magnet Schools</a:t>
            </a:r>
          </a:p>
          <a:p>
            <a:pPr lvl="1"/>
            <a:r>
              <a:rPr lang="en-US" dirty="0"/>
              <a:t>Specialized curriculum, new approach to learning</a:t>
            </a:r>
          </a:p>
          <a:p>
            <a:pPr lvl="1"/>
            <a:r>
              <a:rPr lang="en-US" dirty="0"/>
              <a:t>Tacoma 1968 and Boston 1969</a:t>
            </a:r>
          </a:p>
          <a:p>
            <a:pPr lvl="1"/>
            <a:r>
              <a:rPr lang="en-US" dirty="0"/>
              <a:t>Accepted by courts to address issues of segregation</a:t>
            </a:r>
          </a:p>
          <a:p>
            <a:r>
              <a:rPr lang="en-US" dirty="0"/>
              <a:t>Charter schools</a:t>
            </a:r>
          </a:p>
          <a:p>
            <a:pPr lvl="1"/>
            <a:r>
              <a:rPr lang="en-US" dirty="0"/>
              <a:t>Established privately</a:t>
            </a:r>
          </a:p>
          <a:p>
            <a:pPr lvl="1"/>
            <a:r>
              <a:rPr lang="en-US" dirty="0"/>
              <a:t>Funded by government </a:t>
            </a:r>
          </a:p>
          <a:p>
            <a:pPr lvl="1"/>
            <a:r>
              <a:rPr lang="en-US" dirty="0"/>
              <a:t>St Paul, Minnesota 1992</a:t>
            </a:r>
          </a:p>
          <a:p>
            <a:r>
              <a:rPr lang="en-US" dirty="0"/>
              <a:t>Vouchers</a:t>
            </a:r>
          </a:p>
        </p:txBody>
      </p:sp>
    </p:spTree>
    <p:extLst>
      <p:ext uri="{BB962C8B-B14F-4D97-AF65-F5344CB8AC3E}">
        <p14:creationId xmlns:p14="http://schemas.microsoft.com/office/powerpoint/2010/main" val="116782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choice improve performance?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Evidence:</a:t>
            </a:r>
          </a:p>
          <a:p>
            <a:pPr lvl="1"/>
            <a:r>
              <a:rPr lang="en-US" dirty="0" err="1"/>
              <a:t>Hoxby</a:t>
            </a:r>
            <a:r>
              <a:rPr lang="en-US" dirty="0"/>
              <a:t> (2004): Charter students more proficient than student attending district school</a:t>
            </a:r>
          </a:p>
          <a:p>
            <a:pPr lvl="2"/>
            <a:r>
              <a:rPr lang="en-US" dirty="0"/>
              <a:t>3.8% in reading</a:t>
            </a:r>
          </a:p>
          <a:p>
            <a:pPr lvl="2"/>
            <a:r>
              <a:rPr lang="en-US" dirty="0"/>
              <a:t>1.6% in math</a:t>
            </a:r>
          </a:p>
          <a:p>
            <a:pPr lvl="1"/>
            <a:r>
              <a:rPr lang="en-US" dirty="0" err="1"/>
              <a:t>Carnoy</a:t>
            </a:r>
            <a:r>
              <a:rPr lang="en-US" dirty="0"/>
              <a:t> et al. (2005) and Roy and Mitchell (2005) find no significant difference:</a:t>
            </a:r>
          </a:p>
          <a:p>
            <a:pPr lvl="2"/>
            <a:r>
              <a:rPr lang="en-US" dirty="0"/>
              <a:t>Control for income and race</a:t>
            </a:r>
          </a:p>
          <a:p>
            <a:pPr lvl="1"/>
            <a:r>
              <a:rPr lang="en-US" dirty="0"/>
              <a:t>In general mixed results about the success of charter schools</a:t>
            </a:r>
          </a:p>
        </p:txBody>
      </p:sp>
    </p:spTree>
    <p:extLst>
      <p:ext uri="{BB962C8B-B14F-4D97-AF65-F5344CB8AC3E}">
        <p14:creationId xmlns:p14="http://schemas.microsoft.com/office/powerpoint/2010/main" val="239094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choice improve performance?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Evidence:</a:t>
            </a:r>
          </a:p>
          <a:p>
            <a:pPr lvl="1"/>
            <a:r>
              <a:rPr lang="en-US" dirty="0"/>
              <a:t>Gil et al. (2001) finds small gains to minority student from voucher program</a:t>
            </a:r>
          </a:p>
          <a:p>
            <a:pPr lvl="1"/>
            <a:r>
              <a:rPr lang="en-US" dirty="0"/>
              <a:t>National Center for education statistics: children in public schools do as well after controlling for demographic variables</a:t>
            </a:r>
          </a:p>
          <a:p>
            <a:pPr lvl="1"/>
            <a:r>
              <a:rPr lang="en-US" dirty="0"/>
              <a:t>Bluestone (2008): parental background and community factors are significant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76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choice improve performance?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Evidence:</a:t>
            </a:r>
          </a:p>
          <a:p>
            <a:pPr lvl="1"/>
            <a:r>
              <a:rPr lang="en-US" dirty="0"/>
              <a:t>Six states (AZ, FL, IL IA, MN, PA) offer tax credits for private school tuition</a:t>
            </a:r>
          </a:p>
          <a:p>
            <a:pPr lvl="1"/>
            <a:r>
              <a:rPr lang="en-US" dirty="0" err="1"/>
              <a:t>Hanushek</a:t>
            </a:r>
            <a:r>
              <a:rPr lang="en-US" dirty="0"/>
              <a:t> (2000): </a:t>
            </a:r>
          </a:p>
          <a:p>
            <a:pPr lvl="2"/>
            <a:r>
              <a:rPr lang="en-US" dirty="0"/>
              <a:t>Non catholic private schools performed no better than public schools</a:t>
            </a:r>
          </a:p>
          <a:p>
            <a:pPr lvl="2"/>
            <a:r>
              <a:rPr lang="en-US" dirty="0"/>
              <a:t>Catholic private schools (like suburban public) outperformed public schools especially in inner cities</a:t>
            </a:r>
          </a:p>
          <a:p>
            <a:pPr lvl="3"/>
            <a:r>
              <a:rPr lang="en-US" dirty="0"/>
              <a:t>Rigorous set of academic courses</a:t>
            </a:r>
          </a:p>
          <a:p>
            <a:pPr lvl="3"/>
            <a:r>
              <a:rPr lang="en-US" dirty="0"/>
              <a:t>Strict discipline </a:t>
            </a:r>
          </a:p>
          <a:p>
            <a:pPr lvl="3"/>
            <a:r>
              <a:rPr lang="en-US" dirty="0"/>
              <a:t>Religious training and sense of community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1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school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Who chooses?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Problems with school choice</a:t>
            </a:r>
          </a:p>
          <a:p>
            <a:pPr lvl="1"/>
            <a:r>
              <a:rPr lang="en-US" dirty="0"/>
              <a:t>Who are the choosers?</a:t>
            </a:r>
          </a:p>
          <a:p>
            <a:pPr lvl="2"/>
            <a:r>
              <a:rPr lang="en-US" dirty="0"/>
              <a:t>Self selection: educated and wealthy families will exercise the choice</a:t>
            </a:r>
          </a:p>
          <a:p>
            <a:pPr lvl="3"/>
            <a:r>
              <a:rPr lang="en-US" dirty="0"/>
              <a:t>Access to information</a:t>
            </a:r>
          </a:p>
          <a:p>
            <a:pPr lvl="3"/>
            <a:r>
              <a:rPr lang="en-US" dirty="0"/>
              <a:t>Can afford to pay extra under a voucher</a:t>
            </a:r>
          </a:p>
          <a:p>
            <a:pPr lvl="2"/>
            <a:r>
              <a:rPr lang="en-US" dirty="0" err="1"/>
              <a:t>Weitzel</a:t>
            </a:r>
            <a:r>
              <a:rPr lang="en-US" dirty="0"/>
              <a:t> (2009) suggest that more advantaged families exercise choice at greater rates, causing school choice to increase segregation along socioeconomic lines or separate more and less academically engaged families</a:t>
            </a:r>
          </a:p>
          <a:p>
            <a:pPr lvl="2"/>
            <a:r>
              <a:rPr lang="en-US" dirty="0"/>
              <a:t>Those left behind </a:t>
            </a:r>
          </a:p>
          <a:p>
            <a:pPr lvl="1"/>
            <a:r>
              <a:rPr lang="en-US" dirty="0"/>
              <a:t>Low income/ education families will choose based on proximity to residence or work or based on composition of student body</a:t>
            </a:r>
          </a:p>
          <a:p>
            <a:pPr lvl="1"/>
            <a:r>
              <a:rPr lang="en-US" dirty="0"/>
              <a:t>Introduces more divisions in society</a:t>
            </a:r>
          </a:p>
          <a:p>
            <a:pPr lvl="1"/>
            <a:r>
              <a:rPr lang="en-US" dirty="0" err="1"/>
              <a:t>Bifulco</a:t>
            </a:r>
            <a:r>
              <a:rPr lang="en-US" dirty="0"/>
              <a:t>, Ladd and Ross (2009) find that school choice increased segregation by race and class in Durham NC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90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Reform: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 movement:</a:t>
            </a:r>
          </a:p>
          <a:p>
            <a:pPr lvl="1"/>
            <a:r>
              <a:rPr lang="en-US" dirty="0"/>
              <a:t>Emphasized lack of accountability</a:t>
            </a:r>
          </a:p>
          <a:p>
            <a:r>
              <a:rPr lang="en-US" dirty="0"/>
              <a:t>No Child Left Behind Act </a:t>
            </a:r>
          </a:p>
          <a:p>
            <a:pPr lvl="1"/>
            <a:r>
              <a:rPr lang="en-US" dirty="0"/>
              <a:t>School districts develop criteria to measure performance</a:t>
            </a:r>
          </a:p>
          <a:p>
            <a:pPr lvl="1"/>
            <a:r>
              <a:rPr lang="en-US" dirty="0"/>
              <a:t>Test each year</a:t>
            </a:r>
          </a:p>
          <a:p>
            <a:pPr lvl="1"/>
            <a:r>
              <a:rPr lang="en-US" dirty="0"/>
              <a:t>Identify schools needing improvement</a:t>
            </a:r>
          </a:p>
          <a:p>
            <a:pPr lvl="1"/>
            <a:r>
              <a:rPr lang="en-US" dirty="0"/>
              <a:t>Sanctions to failing schools: losing students, changing management, losing funds</a:t>
            </a:r>
          </a:p>
        </p:txBody>
      </p:sp>
    </p:spTree>
    <p:extLst>
      <p:ext uri="{BB962C8B-B14F-4D97-AF65-F5344CB8AC3E}">
        <p14:creationId xmlns:p14="http://schemas.microsoft.com/office/powerpoint/2010/main" val="238154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Reform: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No Child Left Behind Act </a:t>
            </a:r>
          </a:p>
          <a:p>
            <a:pPr lvl="1"/>
            <a:r>
              <a:rPr lang="en-US" dirty="0"/>
              <a:t>Output of the education production function</a:t>
            </a:r>
          </a:p>
          <a:p>
            <a:pPr lvl="1"/>
            <a:r>
              <a:rPr lang="en-US" dirty="0"/>
              <a:t>Standardized tests do not adequately test learning</a:t>
            </a:r>
          </a:p>
          <a:p>
            <a:pPr lvl="1"/>
            <a:r>
              <a:rPr lang="en-US" dirty="0"/>
              <a:t>Teaching to the test</a:t>
            </a:r>
          </a:p>
          <a:p>
            <a:pPr lvl="1"/>
            <a:r>
              <a:rPr lang="en-US" dirty="0"/>
              <a:t>Limited budgets: improvement to test scores achieved by cutting funding from extracurricular activities</a:t>
            </a:r>
          </a:p>
          <a:p>
            <a:pPr lvl="1"/>
            <a:r>
              <a:rPr lang="en-US" dirty="0"/>
              <a:t>Scores also depend on student background and social factors</a:t>
            </a:r>
          </a:p>
          <a:p>
            <a:pPr lvl="2"/>
            <a:r>
              <a:rPr lang="en-US" dirty="0"/>
              <a:t>Harder for inner city schools to meet the standards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2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International Comparison of Education Expenditure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1676400"/>
          <a:ext cx="5791200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Expenditure /student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Expenditure as  % of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7538" y="5715000"/>
            <a:ext cx="5961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International Comparison of Education Expenditure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Market for K-12: Demand side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No public schools and no regulation requiring school attendance</a:t>
            </a:r>
          </a:p>
          <a:p>
            <a:r>
              <a:rPr lang="en-US" sz="2800" dirty="0">
                <a:solidFill>
                  <a:srgbClr val="FFC000"/>
                </a:solidFill>
              </a:rPr>
              <a:t>Value placed on education: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Additional earning  to the individual as a result of extending education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Better decision making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Interpersonal relationships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Pure satisfaction from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dirty="0"/>
              <a:t>Free Market for K-12: Supply Side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On the supply side we assume: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The market is perfectly competitive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No externalities in production (MSC=MPC)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Constant marginal cost</a:t>
            </a:r>
          </a:p>
        </p:txBody>
      </p:sp>
      <p:pic>
        <p:nvPicPr>
          <p:cNvPr id="19460" name="Picture 3" descr="C:\Documents and Settings\rahmed\Local Settings\Temporary Internet Files\Content.IE5\CPBHL83M\MCj042416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3581400"/>
            <a:ext cx="2606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/>
              <a:t>Market for K-12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35100" y="1871663"/>
            <a:ext cx="5568950" cy="3995737"/>
            <a:chOff x="1627" y="1293"/>
            <a:chExt cx="3130" cy="2233"/>
          </a:xfrm>
        </p:grpSpPr>
        <p:sp>
          <p:nvSpPr>
            <p:cNvPr id="20507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8" name="Rectangle 22"/>
            <p:cNvSpPr>
              <a:spLocks noChangeArrowheads="1"/>
            </p:cNvSpPr>
            <p:nvPr/>
          </p:nvSpPr>
          <p:spPr bwMode="auto">
            <a:xfrm>
              <a:off x="4289" y="3380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0505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0506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32488" y="3810000"/>
            <a:ext cx="1433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54388" y="6092825"/>
            <a:ext cx="129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Positive externalities in consumption: the benefits from education spill over to a third party</a:t>
            </a:r>
          </a:p>
          <a:p>
            <a:r>
              <a:rPr lang="en-US" sz="3200" dirty="0">
                <a:solidFill>
                  <a:srgbClr val="FFC000"/>
                </a:solidFill>
              </a:rPr>
              <a:t>Positive externalities from: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More rapid economic growth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Better functioning democratic process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Better safety and hygiene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Greater charitable contribution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Better decision making and more efficient functioning of markets 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Custom 13">
      <a:dk1>
        <a:srgbClr val="6D776E"/>
      </a:dk1>
      <a:lt1>
        <a:srgbClr val="2B2C31"/>
      </a:lt1>
      <a:dk2>
        <a:srgbClr val="FFFFFF"/>
      </a:dk2>
      <a:lt2>
        <a:srgbClr val="DDDDDD"/>
      </a:lt2>
      <a:accent1>
        <a:srgbClr val="0099CC"/>
      </a:accent1>
      <a:accent2>
        <a:srgbClr val="939EA9"/>
      </a:accent2>
      <a:accent3>
        <a:srgbClr val="B4B4B7"/>
      </a:accent3>
      <a:accent4>
        <a:srgbClr val="DADADA"/>
      </a:accent4>
      <a:accent5>
        <a:srgbClr val="AACAE2"/>
      </a:accent5>
      <a:accent6>
        <a:srgbClr val="858F99"/>
      </a:accent6>
      <a:hlink>
        <a:srgbClr val="FFCC00"/>
      </a:hlink>
      <a:folHlink>
        <a:srgbClr val="BD894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4">
    <a:dk1>
      <a:sysClr val="windowText" lastClr="000000"/>
    </a:dk1>
    <a:lt1>
      <a:srgbClr val="000000"/>
    </a:lt1>
    <a:dk2>
      <a:srgbClr val="FFFFFF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13460</TotalTime>
  <Words>2715</Words>
  <Application>Microsoft Office PowerPoint</Application>
  <PresentationFormat>On-screen Show (4:3)</PresentationFormat>
  <Paragraphs>403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Adobe Caslon Pro Bold</vt:lpstr>
      <vt:lpstr>Arial</vt:lpstr>
      <vt:lpstr>Franklin Gothic Book</vt:lpstr>
      <vt:lpstr>Perpetua</vt:lpstr>
      <vt:lpstr>Times New Roman</vt:lpstr>
      <vt:lpstr>Wingdings 2</vt:lpstr>
      <vt:lpstr>Equity</vt:lpstr>
      <vt:lpstr>Clarity</vt:lpstr>
      <vt:lpstr>Part 4 The Economics of Education</vt:lpstr>
      <vt:lpstr>Introduction</vt:lpstr>
      <vt:lpstr>Introduction</vt:lpstr>
      <vt:lpstr>Education as a Publicly Provided Good</vt:lpstr>
      <vt:lpstr>International Comparison of Education Expenditure</vt:lpstr>
      <vt:lpstr>Free Market for K-12: Demand side</vt:lpstr>
      <vt:lpstr>Free Market for K-12: Supply Side</vt:lpstr>
      <vt:lpstr>Market for K-12</vt:lpstr>
      <vt:lpstr>Externalities from Education</vt:lpstr>
      <vt:lpstr>Externalities From Education</vt:lpstr>
      <vt:lpstr>Magnitude of Spillovers</vt:lpstr>
      <vt:lpstr>Externalities From Education</vt:lpstr>
      <vt:lpstr>Externalities From Education</vt:lpstr>
      <vt:lpstr>Externalities From Education</vt:lpstr>
      <vt:lpstr>Imperfections in the Capital Market</vt:lpstr>
      <vt:lpstr>Absence of a parent-child contract</vt:lpstr>
      <vt:lpstr>Rationale for government provision</vt:lpstr>
      <vt:lpstr>Rationale for government provision</vt:lpstr>
      <vt:lpstr>Rationale for government provision</vt:lpstr>
      <vt:lpstr>Rationale for government provision</vt:lpstr>
      <vt:lpstr>Government failure</vt:lpstr>
      <vt:lpstr>Centralized v. Local Finance</vt:lpstr>
      <vt:lpstr>Advantages of Local Finance</vt:lpstr>
      <vt:lpstr>Possible Problems of Local Finance</vt:lpstr>
      <vt:lpstr>The Education Production Function</vt:lpstr>
      <vt:lpstr>Education Production Function</vt:lpstr>
      <vt:lpstr>Education Production Function</vt:lpstr>
      <vt:lpstr>Empirical Evidence</vt:lpstr>
      <vt:lpstr>Empirical Evidence</vt:lpstr>
      <vt:lpstr>Empirical Evidence</vt:lpstr>
      <vt:lpstr>Empirical Evidence</vt:lpstr>
      <vt:lpstr>Empirical Evidence</vt:lpstr>
      <vt:lpstr>Empirical evidence</vt:lpstr>
      <vt:lpstr>Problems with US education</vt:lpstr>
      <vt:lpstr>Inequality: Housing Segregation</vt:lpstr>
      <vt:lpstr>Inequality: Unequal spending</vt:lpstr>
      <vt:lpstr>Inequality: Achievement gap</vt:lpstr>
      <vt:lpstr>Does Money Matter?</vt:lpstr>
      <vt:lpstr>Reform: School Choice</vt:lpstr>
      <vt:lpstr>Reform: School Choice</vt:lpstr>
      <vt:lpstr>Effectiveness of school choice</vt:lpstr>
      <vt:lpstr>Effectiveness of school choice</vt:lpstr>
      <vt:lpstr>Effectiveness of school choice</vt:lpstr>
      <vt:lpstr>Effectiveness of school choice</vt:lpstr>
      <vt:lpstr>Reform: Accountability</vt:lpstr>
      <vt:lpstr>Reform: Accountability</vt:lpstr>
    </vt:vector>
  </TitlesOfParts>
  <Company>Trinity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Education Crisis and Reform</dc:title>
  <dc:creator>Information Technology</dc:creator>
  <cp:lastModifiedBy>Ahmed, Rasha M.</cp:lastModifiedBy>
  <cp:revision>133</cp:revision>
  <dcterms:created xsi:type="dcterms:W3CDTF">2009-02-18T01:34:51Z</dcterms:created>
  <dcterms:modified xsi:type="dcterms:W3CDTF">2017-04-17T23:45:05Z</dcterms:modified>
</cp:coreProperties>
</file>