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314" r:id="rId3"/>
    <p:sldId id="303" r:id="rId4"/>
    <p:sldId id="296" r:id="rId5"/>
    <p:sldId id="297" r:id="rId6"/>
    <p:sldId id="305" r:id="rId7"/>
    <p:sldId id="308" r:id="rId8"/>
    <p:sldId id="313" r:id="rId9"/>
    <p:sldId id="312" r:id="rId10"/>
    <p:sldId id="310" r:id="rId11"/>
    <p:sldId id="311" r:id="rId12"/>
    <p:sldId id="306" r:id="rId13"/>
    <p:sldId id="307" r:id="rId14"/>
    <p:sldId id="263" r:id="rId15"/>
    <p:sldId id="299" r:id="rId16"/>
    <p:sldId id="264" r:id="rId17"/>
    <p:sldId id="290" r:id="rId18"/>
    <p:sldId id="291" r:id="rId19"/>
    <p:sldId id="266" r:id="rId20"/>
    <p:sldId id="267" r:id="rId21"/>
    <p:sldId id="269" r:id="rId22"/>
    <p:sldId id="301" r:id="rId23"/>
    <p:sldId id="270" r:id="rId24"/>
    <p:sldId id="289" r:id="rId25"/>
    <p:sldId id="268" r:id="rId26"/>
    <p:sldId id="271" r:id="rId27"/>
    <p:sldId id="272" r:id="rId28"/>
    <p:sldId id="273" r:id="rId29"/>
    <p:sldId id="293" r:id="rId30"/>
    <p:sldId id="277" r:id="rId31"/>
    <p:sldId id="278" r:id="rId32"/>
    <p:sldId id="279" r:id="rId33"/>
    <p:sldId id="280" r:id="rId34"/>
    <p:sldId id="281" r:id="rId35"/>
    <p:sldId id="275" r:id="rId36"/>
    <p:sldId id="276" r:id="rId37"/>
    <p:sldId id="282" r:id="rId38"/>
    <p:sldId id="283" r:id="rId39"/>
    <p:sldId id="29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C917"/>
    <a:srgbClr val="D8E8C8"/>
    <a:srgbClr val="CA6F68"/>
    <a:srgbClr val="A87B62"/>
    <a:srgbClr val="C0524A"/>
    <a:srgbClr val="666699"/>
    <a:srgbClr val="008080"/>
    <a:srgbClr val="A26893"/>
    <a:srgbClr val="9A9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229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F8F9-167E-4B3A-B7D3-F0EAA068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A69A-C80E-40E7-A6DF-5FFA970F3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6D6B-27FD-467C-A5AA-E9B28F82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D42CE-D6B3-430D-98B8-BE505B39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39EF-9A33-425D-891C-95C1A4C3A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4276B-B2E5-49B4-B931-8E0EF8640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F42B-0A0D-4EE8-9D65-B52A01354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74B3-3573-4BCF-8715-AC381EB4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7BCCF-2BFD-4FAE-A617-B668A466B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C58B-C964-4DE3-8B4B-75154B05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2FB6-0181-41BC-A8C2-69268E51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8D69-0085-4108-AC81-D8E252FF5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809C-1D8B-4257-9379-40B754C15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18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18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18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19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19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19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19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19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219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9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9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BAD07E-6EBC-4DC6-91F7-8282C869E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</a:t>
            </a:r>
            <a:r>
              <a:rPr lang="en-US" dirty="0" smtClean="0"/>
              <a:t>15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Neighborhoods</a:t>
            </a:r>
            <a:endParaRPr lang="en-US" dirty="0" smtClean="0">
              <a:solidFill>
                <a:srgbClr val="FF9900"/>
              </a:solidFill>
            </a:endParaRPr>
          </a:p>
        </p:txBody>
      </p:sp>
      <p:pic>
        <p:nvPicPr>
          <p:cNvPr id="4100" name="Picture 12" descr="MCBD0668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42672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8" descr="MCBD0668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38538"/>
            <a:ext cx="43434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 Rivalry in Consumption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3541" y="25908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22860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21541" y="24384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86600" y="19050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57800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MSB&gt;MPB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3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Externality from Consumption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08938" y="25908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1138" y="22860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56938" y="24384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9000" y="1944469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57800"/>
            <a:ext cx="82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MSB&gt;MPB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Semi private good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1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Local Public Goods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goods that can be consumed by everyone living in a certain locality- </a:t>
            </a:r>
            <a:r>
              <a:rPr lang="en-US" dirty="0" smtClean="0">
                <a:solidFill>
                  <a:srgbClr val="FFC000"/>
                </a:solidFill>
              </a:rPr>
              <a:t>non excludable</a:t>
            </a:r>
          </a:p>
          <a:p>
            <a:r>
              <a:rPr lang="en-US" dirty="0" smtClean="0"/>
              <a:t>They tend to be public in nature- consumption of one does not diminish the value to another- </a:t>
            </a:r>
            <a:r>
              <a:rPr lang="en-US" dirty="0" smtClean="0">
                <a:solidFill>
                  <a:srgbClr val="FFC000"/>
                </a:solidFill>
              </a:rPr>
              <a:t>non rival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9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Financing local Public Goods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easy to charge people based on use.</a:t>
            </a:r>
          </a:p>
          <a:p>
            <a:r>
              <a:rPr lang="en-US" dirty="0" smtClean="0"/>
              <a:t>Local public goods are financed through</a:t>
            </a:r>
          </a:p>
          <a:p>
            <a:pPr lvl="1"/>
            <a:r>
              <a:rPr lang="en-US" dirty="0" smtClean="0"/>
              <a:t>A head tax: equal amount paid by all</a:t>
            </a:r>
          </a:p>
          <a:p>
            <a:pPr lvl="1"/>
            <a:r>
              <a:rPr lang="en-US" dirty="0" smtClean="0"/>
              <a:t>A property tax: tax levied on the property value</a:t>
            </a:r>
          </a:p>
          <a:p>
            <a:r>
              <a:rPr lang="en-US" dirty="0" smtClean="0"/>
              <a:t>Each tax system creates different incentives for household to locate (</a:t>
            </a:r>
            <a:r>
              <a:rPr lang="en-US" i="1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potentially creating segregated neighborhoods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8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9900"/>
                </a:solidFill>
              </a:rPr>
              <a:t>1. Local Public Goods and Segregation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 first explore the role of local public goods in neighborhood segregation.</a:t>
            </a:r>
          </a:p>
          <a:p>
            <a:pPr eaLnBrk="1" hangingPunct="1">
              <a:defRPr/>
            </a:pPr>
            <a:r>
              <a:rPr lang="en-US" dirty="0" smtClean="0"/>
              <a:t>Do differences in household characteristics or preferences over local public goods generate diverse or segregated neighborhoods?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9900"/>
                </a:solidFill>
              </a:rPr>
              <a:t>1. Local Public Goods and Segregation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 public goods: a park.</a:t>
            </a:r>
          </a:p>
          <a:p>
            <a:pPr eaLnBrk="1" hangingPunct="1">
              <a:defRPr/>
            </a:pPr>
            <a:r>
              <a:rPr lang="en-US" dirty="0" smtClean="0"/>
              <a:t>Three individuals and different preferences</a:t>
            </a:r>
          </a:p>
          <a:p>
            <a:pPr lvl="1" eaLnBrk="1" hangingPunct="1">
              <a:defRPr/>
            </a:pPr>
            <a:r>
              <a:rPr lang="en-US" dirty="0" smtClean="0"/>
              <a:t>High</a:t>
            </a:r>
          </a:p>
          <a:p>
            <a:pPr lvl="1" eaLnBrk="1" hangingPunct="1">
              <a:defRPr/>
            </a:pPr>
            <a:r>
              <a:rPr lang="en-US" dirty="0" smtClean="0"/>
              <a:t>Medium</a:t>
            </a:r>
          </a:p>
          <a:p>
            <a:pPr lvl="1" eaLnBrk="1" hangingPunct="1">
              <a:defRPr/>
            </a:pPr>
            <a:r>
              <a:rPr lang="en-US" dirty="0" smtClean="0"/>
              <a:t>Low</a:t>
            </a:r>
          </a:p>
          <a:p>
            <a:pPr eaLnBrk="1" hangingPunct="1">
              <a:defRPr/>
            </a:pPr>
            <a:r>
              <a:rPr lang="en-US" dirty="0" smtClean="0"/>
              <a:t>Park financed through a head tax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Differences in Demand for Park</a:t>
            </a:r>
          </a:p>
        </p:txBody>
      </p:sp>
      <p:pic>
        <p:nvPicPr>
          <p:cNvPr id="11267" name="Picture 4" descr="0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4759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3063875" cy="13112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524A"/>
                </a:solidFill>
              </a:rPr>
              <a:t>Shown are the demand curves for acres of park for each of three individuals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4572000" y="3886200"/>
            <a:ext cx="152400" cy="152400"/>
          </a:xfrm>
          <a:prstGeom prst="flowChartConnector">
            <a:avLst/>
          </a:prstGeom>
          <a:solidFill>
            <a:srgbClr val="C0524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5105400" y="3886200"/>
            <a:ext cx="152400" cy="152400"/>
          </a:xfrm>
          <a:prstGeom prst="flowChartConnector">
            <a:avLst/>
          </a:prstGeom>
          <a:solidFill>
            <a:srgbClr val="C0524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6477000" y="3886200"/>
            <a:ext cx="152400" cy="152400"/>
          </a:xfrm>
          <a:prstGeom prst="flowChartConnector">
            <a:avLst/>
          </a:prstGeom>
          <a:solidFill>
            <a:srgbClr val="C0524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381000" y="2498725"/>
            <a:ext cx="3063875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cost per acre is $60.  The MC is $20 since the cost will be shared equally.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371600" y="3657600"/>
            <a:ext cx="1600200" cy="1920875"/>
          </a:xfrm>
          <a:prstGeom prst="rect">
            <a:avLst/>
          </a:prstGeom>
          <a:solidFill>
            <a:srgbClr val="F3C91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524A"/>
                </a:solidFill>
              </a:rPr>
              <a:t>How many acres of park does each one choose?</a:t>
            </a:r>
          </a:p>
          <a:p>
            <a:endParaRPr lang="en-US" sz="2000">
              <a:solidFill>
                <a:srgbClr val="C0524A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762000" y="5394325"/>
            <a:ext cx="2971800" cy="1311275"/>
          </a:xfrm>
          <a:prstGeom prst="rect">
            <a:avLst/>
          </a:prstGeom>
          <a:solidFill>
            <a:srgbClr val="C052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Variation in demand creates disagreement about how large the park should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20" grpId="0" animBg="1"/>
      <p:bldP spid="141321" grpId="0" animBg="1"/>
      <p:bldP spid="141322" grpId="0" animBg="1"/>
      <p:bldP spid="141324" grpId="0" animBg="1"/>
      <p:bldP spid="141319" grpId="0" animBg="1"/>
      <p:bldP spid="1413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Majority Rule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Suppose we use majority voting to choose between different park sizes.</a:t>
            </a:r>
          </a:p>
          <a:p>
            <a:pPr eaLnBrk="1" hangingPunct="1">
              <a:defRPr/>
            </a:pPr>
            <a:r>
              <a:rPr lang="en-US" dirty="0" smtClean="0"/>
              <a:t>According to the Median Voter Rule, the voting outcome will match the preferences of the median voter.</a:t>
            </a:r>
          </a:p>
          <a:p>
            <a:pPr eaLnBrk="1" hangingPunct="1">
              <a:defRPr/>
            </a:pPr>
            <a:r>
              <a:rPr lang="en-US" dirty="0" smtClean="0"/>
              <a:t>The median voter is the person whose preferences lie in the middle of all preferences.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2292" name="Picture 5" descr="MCj03013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207963"/>
            <a:ext cx="14414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Majority Rule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14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Suppose we use majority rule to determine between 6, 12 and 28 acres of park.</a:t>
            </a:r>
          </a:p>
          <a:p>
            <a:pPr eaLnBrk="1" hangingPunct="1">
              <a:defRPr/>
            </a:pPr>
            <a:r>
              <a:rPr lang="en-US" sz="2600" dirty="0" smtClean="0"/>
              <a:t> Hold elections between pairs of different park sizes.</a:t>
            </a:r>
          </a:p>
          <a:p>
            <a:pPr eaLnBrk="1" hangingPunct="1">
              <a:defRPr/>
            </a:pPr>
            <a:r>
              <a:rPr lang="en-US" sz="2600" dirty="0" smtClean="0"/>
              <a:t>The median voter always wins. </a:t>
            </a:r>
          </a:p>
          <a:p>
            <a:pPr eaLnBrk="1" hangingPunct="1">
              <a:defRPr/>
            </a:pPr>
            <a:r>
              <a:rPr lang="en-US" sz="2600" dirty="0" smtClean="0"/>
              <a:t>Two of the three citizens are left with a suboptimal choice</a:t>
            </a:r>
          </a:p>
          <a:p>
            <a:pPr eaLnBrk="1" hangingPunct="1">
              <a:defRPr/>
            </a:pPr>
            <a:endParaRPr lang="en-US" sz="2600" dirty="0" smtClean="0"/>
          </a:p>
        </p:txBody>
      </p:sp>
      <p:graphicFrame>
        <p:nvGraphicFramePr>
          <p:cNvPr id="517218" name="Group 98"/>
          <p:cNvGraphicFramePr>
            <a:graphicFrameLocks noGrp="1"/>
          </p:cNvGraphicFramePr>
          <p:nvPr>
            <p:ph sz="quarter" idx="2"/>
          </p:nvPr>
        </p:nvGraphicFramePr>
        <p:xfrm>
          <a:off x="4419600" y="2246313"/>
          <a:ext cx="4419599" cy="1379538"/>
        </p:xfrm>
        <a:graphic>
          <a:graphicData uri="http://schemas.openxmlformats.org/drawingml/2006/table">
            <a:tbl>
              <a:tblPr/>
              <a:tblGrid>
                <a:gridCol w="166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 vs. 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7212" name="Group 92"/>
          <p:cNvGraphicFramePr>
            <a:graphicFrameLocks noGrp="1"/>
          </p:cNvGraphicFramePr>
          <p:nvPr>
            <p:ph sz="quarter" idx="3"/>
          </p:nvPr>
        </p:nvGraphicFramePr>
        <p:xfrm>
          <a:off x="4419600" y="3581400"/>
          <a:ext cx="4419599" cy="842963"/>
        </p:xfrm>
        <a:graphic>
          <a:graphicData uri="http://schemas.openxmlformats.org/drawingml/2006/table">
            <a:tbl>
              <a:tblPr/>
              <a:tblGrid>
                <a:gridCol w="167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 vs. 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7214" name="Text Box 94"/>
          <p:cNvSpPr txBox="1">
            <a:spLocks noChangeArrowheads="1"/>
          </p:cNvSpPr>
          <p:nvPr/>
        </p:nvSpPr>
        <p:spPr bwMode="auto">
          <a:xfrm>
            <a:off x="6324600" y="4754563"/>
            <a:ext cx="15541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C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  <p:bldP spid="5172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Formation of Municipalities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Since a given park size does not satisfy all three groups, they form three municipalities with citizens with similar park preferences</a:t>
            </a:r>
          </a:p>
          <a:p>
            <a:pPr eaLnBrk="1" hangingPunct="1">
              <a:defRPr/>
            </a:pPr>
            <a:r>
              <a:rPr lang="en-US" dirty="0" smtClean="0"/>
              <a:t>By </a:t>
            </a:r>
            <a:r>
              <a:rPr lang="en-US" dirty="0" smtClean="0">
                <a:solidFill>
                  <a:srgbClr val="00B0F0"/>
                </a:solidFill>
              </a:rPr>
              <a:t>voting with their feet</a:t>
            </a:r>
            <a:r>
              <a:rPr lang="en-US" dirty="0" smtClean="0"/>
              <a:t>, citizens sort themselves into homogenous communities and each gets his preferred park size.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5211763"/>
            <a:ext cx="7315200" cy="1570037"/>
          </a:xfrm>
          <a:prstGeom prst="rect">
            <a:avLst/>
          </a:prstGeom>
          <a:solidFill>
            <a:srgbClr val="C052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Causes of segregated neighborhoods: </a:t>
            </a:r>
          </a:p>
          <a:p>
            <a:pPr algn="ctr"/>
            <a:r>
              <a:rPr lang="en-US" sz="3200" dirty="0"/>
              <a:t>1.Variation in demand for local public goods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  <a:effectLst/>
              </a:rPr>
              <a:t>Objective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7550" lvl="1" indent="-457200" eaLnBrk="1" hangingPunct="1">
              <a:spcBef>
                <a:spcPts val="2000"/>
              </a:spcBef>
              <a:tabLst>
                <a:tab pos="1211263" algn="l"/>
                <a:tab pos="1566863" algn="l"/>
              </a:tabLst>
            </a:pPr>
            <a:r>
              <a:rPr lang="en-US" dirty="0" smtClean="0"/>
              <a:t>Understand the formation of neighborhoods</a:t>
            </a:r>
          </a:p>
          <a:p>
            <a:pPr marL="1117600" lvl="2" indent="-457200" eaLnBrk="1" hangingPunct="1">
              <a:spcBef>
                <a:spcPts val="2000"/>
              </a:spcBef>
              <a:buFont typeface="Wingdings" panose="05000000000000000000" pitchFamily="2" charset="2"/>
              <a:buChar char="Ø"/>
              <a:tabLst>
                <a:tab pos="1211263" algn="l"/>
                <a:tab pos="1566863" algn="l"/>
              </a:tabLst>
            </a:pPr>
            <a:r>
              <a:rPr lang="en-US" dirty="0" smtClean="0"/>
              <a:t>Why do people segregate </a:t>
            </a:r>
            <a:r>
              <a:rPr lang="en-US" dirty="0"/>
              <a:t> </a:t>
            </a:r>
            <a:r>
              <a:rPr lang="en-US" dirty="0" smtClean="0"/>
              <a:t>into different neighborhoods?</a:t>
            </a:r>
          </a:p>
          <a:p>
            <a:pPr marL="1117600" lvl="2" indent="-457200" eaLnBrk="1" hangingPunct="1">
              <a:spcBef>
                <a:spcPts val="2000"/>
              </a:spcBef>
              <a:buFont typeface="Wingdings" panose="05000000000000000000" pitchFamily="2" charset="2"/>
              <a:buChar char="Ø"/>
              <a:tabLst>
                <a:tab pos="1211263" algn="l"/>
                <a:tab pos="1566863" algn="l"/>
              </a:tabLst>
            </a:pPr>
            <a:r>
              <a:rPr lang="en-US" dirty="0" smtClean="0"/>
              <a:t>What are the consequences of segregation?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9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9900"/>
                </a:solidFill>
                <a:effectLst/>
              </a:rPr>
              <a:t>2. Variation in the taxed good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Assume instead that property taxes were used to finance provision of the park </a:t>
            </a:r>
          </a:p>
          <a:p>
            <a:pPr eaLnBrk="1" hangingPunct="1">
              <a:defRPr/>
            </a:pPr>
            <a:r>
              <a:rPr lang="en-US" sz="2800" dirty="0" smtClean="0"/>
              <a:t>For simplicity, lets consider individuals with </a:t>
            </a:r>
            <a:r>
              <a:rPr lang="en-US" sz="2800" dirty="0" smtClean="0">
                <a:solidFill>
                  <a:srgbClr val="FFC000"/>
                </a:solidFill>
              </a:rPr>
              <a:t>low park demand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Assume they have different property values.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33" descr="C:\Documents and Settings\rahmed\Local Settings\Temporary Internet Files\Content.IE5\Y5CM3XIV\MCSO0116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31022"/>
            <a:ext cx="5791201" cy="300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  <a:effectLst/>
              </a:rPr>
              <a:t>2. Variation in the taxed good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cost of providing a 6 acre park is $360(=$60x6).</a:t>
            </a:r>
          </a:p>
          <a:p>
            <a:pPr eaLnBrk="1" hangingPunct="1">
              <a:defRPr/>
            </a:pPr>
            <a:r>
              <a:rPr lang="en-US" dirty="0" smtClean="0"/>
              <a:t>What should the property tax rate be?</a:t>
            </a:r>
          </a:p>
          <a:p>
            <a:pPr eaLnBrk="1" hangingPunct="1">
              <a:buNone/>
              <a:defRPr/>
            </a:pPr>
            <a:r>
              <a:rPr lang="en-US" dirty="0" smtClean="0"/>
              <a:t>(t*240+t*100+t*20=360)</a:t>
            </a:r>
          </a:p>
        </p:txBody>
      </p:sp>
      <p:graphicFrame>
        <p:nvGraphicFramePr>
          <p:cNvPr id="149508" name="Group 4"/>
          <p:cNvGraphicFramePr>
            <a:graphicFrameLocks noGrp="1"/>
          </p:cNvGraphicFramePr>
          <p:nvPr/>
        </p:nvGraphicFramePr>
        <p:xfrm>
          <a:off x="914400" y="3962399"/>
          <a:ext cx="7315200" cy="2590801"/>
        </p:xfrm>
        <a:graphic>
          <a:graphicData uri="http://schemas.openxmlformats.org/drawingml/2006/table">
            <a:tbl>
              <a:tblPr/>
              <a:tblGrid>
                <a:gridCol w="263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Property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$ (000)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Tax payment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Low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5791200" y="3962399"/>
            <a:ext cx="2438400" cy="2590800"/>
          </a:xfrm>
          <a:prstGeom prst="rect">
            <a:avLst/>
          </a:prstGeom>
          <a:solidFill>
            <a:srgbClr val="A87B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  <a:effectLst/>
              </a:rPr>
              <a:t>2. Variation in the taxed good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High valued property owners have an incentive to form a municipality of only high valued properties and pay $120 instead of $240.</a:t>
            </a:r>
          </a:p>
        </p:txBody>
      </p:sp>
      <p:graphicFrame>
        <p:nvGraphicFramePr>
          <p:cNvPr id="149508" name="Group 4"/>
          <p:cNvGraphicFramePr>
            <a:graphicFrameLocks noGrp="1"/>
          </p:cNvGraphicFramePr>
          <p:nvPr/>
        </p:nvGraphicFramePr>
        <p:xfrm>
          <a:off x="1447800" y="3200400"/>
          <a:ext cx="6629399" cy="3399156"/>
        </p:xfrm>
        <a:graphic>
          <a:graphicData uri="http://schemas.openxmlformats.org/drawingml/2006/table">
            <a:tbl>
              <a:tblPr/>
              <a:tblGrid>
                <a:gridCol w="169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Property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$ (000)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Tax payment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Mixed Municipality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Low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difference in tax amounts creates incentives for people within the same demand group to segregate:</a:t>
            </a:r>
          </a:p>
          <a:p>
            <a:pPr lvl="1" eaLnBrk="1" hangingPunct="1">
              <a:defRPr/>
            </a:pPr>
            <a:r>
              <a:rPr lang="en-US" dirty="0" smtClean="0"/>
              <a:t>The high value property owners form their own </a:t>
            </a:r>
            <a:r>
              <a:rPr lang="en-US" dirty="0" err="1" smtClean="0"/>
              <a:t>municiaplty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The medium value property owners prefer to live in their own municipality rather than live with the low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A87B62"/>
                </a:solidFill>
                <a:effectLst/>
              </a:rPr>
              <a:t>2. Variation in Consumption of the taxed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With three types of preferences and three property values: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A6F68"/>
                </a:solidFill>
                <a:effectLst/>
              </a:rPr>
              <a:t>2. Variation in Consumption of the taxed good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16447"/>
              </p:ext>
            </p:extLst>
          </p:nvPr>
        </p:nvGraphicFramePr>
        <p:xfrm>
          <a:off x="838200" y="2743200"/>
          <a:ext cx="7543800" cy="2667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High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High property value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High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Medium property value</a:t>
                      </a:r>
                      <a:endParaRPr lang="en-US" sz="1800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High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Low property value</a:t>
                      </a:r>
                      <a:endParaRPr lang="en-US" sz="18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Medium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High property value</a:t>
                      </a:r>
                      <a:endParaRPr lang="en-US" sz="1800" b="0" dirty="0"/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Medium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Medium property value</a:t>
                      </a:r>
                      <a:endParaRPr lang="en-US" sz="18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Medium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Low property value</a:t>
                      </a:r>
                      <a:endParaRPr lang="en-US" sz="1800" b="0" dirty="0"/>
                    </a:p>
                  </a:txBody>
                  <a:tcPr>
                    <a:solidFill>
                      <a:srgbClr val="D8E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Low Demand </a:t>
                      </a:r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High property value</a:t>
                      </a:r>
                      <a:endParaRPr lang="en-US" sz="1800" b="0" dirty="0" smtClean="0"/>
                    </a:p>
                    <a:p>
                      <a:endParaRPr lang="en-US" sz="1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Low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Medium property value</a:t>
                      </a:r>
                      <a:endParaRPr lang="en-US" sz="18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Low Demand 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Low property value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5475288"/>
            <a:ext cx="7315200" cy="1077912"/>
          </a:xfrm>
          <a:prstGeom prst="rect">
            <a:avLst/>
          </a:prstGeom>
          <a:solidFill>
            <a:srgbClr val="C052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Causes of segregated neighborhoods: </a:t>
            </a:r>
          </a:p>
          <a:p>
            <a:pPr algn="ctr"/>
            <a:r>
              <a:rPr lang="en-US" sz="3200"/>
              <a:t>2.Variation in the taxed 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Cj02868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950" y="0"/>
            <a:ext cx="476885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3.Neighborhood Externalities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Types of externalities: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Kid Imitation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Positive adult role models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for kids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Classmates in school: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fo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cused vs. disruptive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Adult externalities: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Job information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drug 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Positive externalities increase with income and education level.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Who gets the desirable neighbors?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9900"/>
                </a:solidFill>
                <a:effectLst/>
              </a:rPr>
              <a:t>A Model of Neighborhood Choice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Two neighborhoods differ in their income mixes.</a:t>
            </a:r>
          </a:p>
          <a:p>
            <a:pPr eaLnBrk="1" hangingPunct="1">
              <a:defRPr/>
            </a:pPr>
            <a:r>
              <a:rPr lang="en-US" dirty="0" smtClean="0"/>
              <a:t>All households prefer high income neighborhoods</a:t>
            </a:r>
          </a:p>
          <a:p>
            <a:pPr eaLnBrk="1" hangingPunct="1">
              <a:defRPr/>
            </a:pPr>
            <a:r>
              <a:rPr lang="en-US" dirty="0" smtClean="0"/>
              <a:t>Households compete by bidding for land and housing.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9900"/>
                </a:solidFill>
                <a:effectLst/>
              </a:rPr>
              <a:t>A Model of Neighborhood Choice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Model setup</a:t>
            </a:r>
          </a:p>
          <a:p>
            <a:pPr lvl="1" eaLnBrk="1" hangingPunct="1">
              <a:defRPr/>
            </a:pPr>
            <a:r>
              <a:rPr lang="en-US" smtClean="0"/>
              <a:t>Two neighborhoods, each with 100 lots</a:t>
            </a:r>
          </a:p>
          <a:p>
            <a:pPr lvl="1" eaLnBrk="1" hangingPunct="1">
              <a:defRPr/>
            </a:pPr>
            <a:r>
              <a:rPr lang="en-US" smtClean="0"/>
              <a:t>Two income groups (high and low), each with 100 households</a:t>
            </a:r>
          </a:p>
          <a:p>
            <a:pPr eaLnBrk="1" hangingPunct="1">
              <a:defRPr/>
            </a:pPr>
            <a:r>
              <a:rPr lang="en-US" smtClean="0"/>
              <a:t>Only difference between neighborhoods is income mix.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9900"/>
                </a:solidFill>
                <a:effectLst/>
              </a:rPr>
              <a:t>A Model of Neighborhood Choice</a:t>
            </a:r>
          </a:p>
        </p:txBody>
      </p:sp>
      <p:graphicFrame>
        <p:nvGraphicFramePr>
          <p:cNvPr id="154124" name="Group 524"/>
          <p:cNvGraphicFramePr>
            <a:graphicFrameLocks noGrp="1"/>
          </p:cNvGraphicFramePr>
          <p:nvPr>
            <p:ph sz="half" idx="1"/>
          </p:nvPr>
        </p:nvGraphicFramePr>
        <p:xfrm>
          <a:off x="1066800" y="1600200"/>
          <a:ext cx="2895600" cy="2971804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4125" name="Group 525"/>
          <p:cNvGraphicFramePr>
            <a:graphicFrameLocks noGrp="1"/>
          </p:cNvGraphicFramePr>
          <p:nvPr>
            <p:ph sz="half" idx="2"/>
          </p:nvPr>
        </p:nvGraphicFramePr>
        <p:xfrm>
          <a:off x="4267200" y="1600200"/>
          <a:ext cx="2895600" cy="2971804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777" name="Text Box 394"/>
          <p:cNvSpPr txBox="1">
            <a:spLocks noChangeArrowheads="1"/>
          </p:cNvSpPr>
          <p:nvPr/>
        </p:nvSpPr>
        <p:spPr bwMode="auto">
          <a:xfrm>
            <a:off x="1600200" y="47244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Neighborhood A</a:t>
            </a:r>
          </a:p>
        </p:txBody>
      </p:sp>
      <p:sp>
        <p:nvSpPr>
          <p:cNvPr id="22778" name="Text Box 522"/>
          <p:cNvSpPr txBox="1">
            <a:spLocks noChangeArrowheads="1"/>
          </p:cNvSpPr>
          <p:nvPr/>
        </p:nvSpPr>
        <p:spPr bwMode="auto">
          <a:xfrm>
            <a:off x="4800600" y="47244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Neighborhood B</a:t>
            </a:r>
          </a:p>
        </p:txBody>
      </p:sp>
      <p:sp>
        <p:nvSpPr>
          <p:cNvPr id="154123" name="Text Box 523"/>
          <p:cNvSpPr txBox="1">
            <a:spLocks noChangeArrowheads="1"/>
          </p:cNvSpPr>
          <p:nvPr/>
        </p:nvSpPr>
        <p:spPr bwMode="auto">
          <a:xfrm>
            <a:off x="1203325" y="5370513"/>
            <a:ext cx="6873875" cy="701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Because the neighborhoods have an identical mix of high and low income households, rent in A=rent in B</a:t>
            </a:r>
          </a:p>
        </p:txBody>
      </p:sp>
      <p:sp>
        <p:nvSpPr>
          <p:cNvPr id="22780" name="Rectangle 527"/>
          <p:cNvSpPr>
            <a:spLocks noChangeArrowheads="1"/>
          </p:cNvSpPr>
          <p:nvPr/>
        </p:nvSpPr>
        <p:spPr bwMode="auto">
          <a:xfrm>
            <a:off x="7772400" y="1752600"/>
            <a:ext cx="228600" cy="228600"/>
          </a:xfrm>
          <a:prstGeom prst="rect">
            <a:avLst/>
          </a:prstGeom>
          <a:solidFill>
            <a:srgbClr val="C052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81" name="Rectangle 528"/>
          <p:cNvSpPr>
            <a:spLocks noChangeArrowheads="1"/>
          </p:cNvSpPr>
          <p:nvPr/>
        </p:nvSpPr>
        <p:spPr bwMode="auto">
          <a:xfrm>
            <a:off x="7772400" y="2514600"/>
            <a:ext cx="228600" cy="2286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82" name="Text Box 529"/>
          <p:cNvSpPr txBox="1">
            <a:spLocks noChangeArrowheads="1"/>
          </p:cNvSpPr>
          <p:nvPr/>
        </p:nvSpPr>
        <p:spPr bwMode="auto">
          <a:xfrm>
            <a:off x="7543800" y="1933575"/>
            <a:ext cx="145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income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Low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Rent Premium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Rent premium for A= rent in A- rent in B, is defined as the extra amount of rent a household is willing to pay for neighborhood A, </a:t>
            </a:r>
          </a:p>
          <a:p>
            <a:pPr>
              <a:defRPr/>
            </a:pPr>
            <a:r>
              <a:rPr lang="en-US" dirty="0" smtClean="0"/>
              <a:t>Rent premium with 50-50 mix will be zero since both neighborhoods are identical.</a:t>
            </a:r>
          </a:p>
          <a:p>
            <a:pPr>
              <a:defRPr/>
            </a:pPr>
            <a:r>
              <a:rPr lang="en-US" dirty="0" smtClean="0"/>
              <a:t>Rent premium increases with the number of high income households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Diversity versus Segregation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Household differ in</a:t>
            </a:r>
          </a:p>
          <a:p>
            <a:pPr lvl="1" eaLnBrk="1" hangingPunct="1">
              <a:defRPr/>
            </a:pPr>
            <a:r>
              <a:rPr lang="en-US" dirty="0" smtClean="0"/>
              <a:t>Income</a:t>
            </a:r>
          </a:p>
          <a:p>
            <a:pPr lvl="1" eaLnBrk="1" hangingPunct="1">
              <a:defRPr/>
            </a:pPr>
            <a:r>
              <a:rPr lang="en-US" dirty="0" smtClean="0"/>
              <a:t>Race</a:t>
            </a:r>
          </a:p>
          <a:p>
            <a:pPr lvl="1" eaLnBrk="1" hangingPunct="1">
              <a:defRPr/>
            </a:pPr>
            <a:r>
              <a:rPr lang="en-US" dirty="0" smtClean="0"/>
              <a:t>Ethnicity</a:t>
            </a:r>
          </a:p>
          <a:p>
            <a:pPr lvl="1" eaLnBrk="1" hangingPunct="1">
              <a:defRPr/>
            </a:pPr>
            <a:r>
              <a:rPr lang="en-US" dirty="0" smtClean="0"/>
              <a:t>Education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Integrated </a:t>
            </a:r>
            <a:r>
              <a:rPr lang="en-US" dirty="0" smtClean="0"/>
              <a:t>neighborhood: different households have an equal representation.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B0F0"/>
                </a:solidFill>
              </a:rPr>
              <a:t>Segregated</a:t>
            </a:r>
            <a:r>
              <a:rPr lang="en-US" dirty="0" smtClean="0"/>
              <a:t> neighborhood: a given type of household is a majority.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5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Premium Curves</a:t>
            </a:r>
          </a:p>
        </p:txBody>
      </p:sp>
      <p:pic>
        <p:nvPicPr>
          <p:cNvPr id="24579" name="Picture 3" descr="0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616075"/>
            <a:ext cx="46275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3063875" cy="1006475"/>
          </a:xfrm>
          <a:prstGeom prst="rect">
            <a:avLst/>
          </a:prstGeom>
          <a:solidFill>
            <a:srgbClr val="A268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Point j: Premium of low-income household (55 high, 45 low) = $5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3200400" cy="1311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premium curve for the high income household is higher than that of the low income household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609600" y="3352800"/>
            <a:ext cx="3124200" cy="1006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Point k: Premium of high-income household (55 high, 45 low) = $8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Unstable equilibrium </a:t>
            </a:r>
          </a:p>
        </p:txBody>
      </p:sp>
      <p:pic>
        <p:nvPicPr>
          <p:cNvPr id="25603" name="Picture 3" descr="0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616075"/>
            <a:ext cx="46275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7200" y="2955925"/>
            <a:ext cx="3200400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Point </a:t>
            </a:r>
            <a:r>
              <a:rPr lang="en-US" sz="2000" dirty="0" err="1"/>
              <a:t>i</a:t>
            </a:r>
            <a:r>
              <a:rPr lang="en-US" sz="2000" dirty="0"/>
              <a:t> is an integrated </a:t>
            </a:r>
            <a:r>
              <a:rPr lang="en-US" sz="2000" dirty="0" smtClean="0"/>
              <a:t>equilibrium. </a:t>
            </a:r>
            <a:r>
              <a:rPr lang="en-US" sz="2000" dirty="0"/>
              <a:t>H</a:t>
            </a:r>
            <a:r>
              <a:rPr lang="en-US" sz="2000" dirty="0" smtClean="0"/>
              <a:t>ouseholds </a:t>
            </a:r>
            <a:r>
              <a:rPr lang="en-US" sz="2000" dirty="0"/>
              <a:t>pay the same amount for each neighborhood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2835275" cy="1311275"/>
          </a:xfrm>
          <a:prstGeom prst="rect">
            <a:avLst/>
          </a:prstGeom>
          <a:solidFill>
            <a:srgbClr val="9A9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Equilibrium requires that everyone in the same neighborhood pay the same rent.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838200" y="4768850"/>
            <a:ext cx="2454275" cy="19208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Point i is unstable equilibrium since a movement of population will generate a different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9" grpId="0" animBg="1"/>
      <p:bldP spid="1618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57"/>
          <p:cNvSpPr txBox="1">
            <a:spLocks noChangeArrowheads="1"/>
          </p:cNvSpPr>
          <p:nvPr/>
        </p:nvSpPr>
        <p:spPr bwMode="auto">
          <a:xfrm>
            <a:off x="7543800" y="2162175"/>
            <a:ext cx="145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income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Low income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Segregated Equilibrium</a:t>
            </a:r>
          </a:p>
        </p:txBody>
      </p:sp>
      <p:graphicFrame>
        <p:nvGraphicFramePr>
          <p:cNvPr id="163074" name="Group 258"/>
          <p:cNvGraphicFramePr>
            <a:graphicFrameLocks noGrp="1"/>
          </p:cNvGraphicFramePr>
          <p:nvPr/>
        </p:nvGraphicFramePr>
        <p:xfrm>
          <a:off x="838200" y="1752600"/>
          <a:ext cx="2895600" cy="2971804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3075" name="Group 259"/>
          <p:cNvGraphicFramePr>
            <a:graphicFrameLocks noGrp="1"/>
          </p:cNvGraphicFramePr>
          <p:nvPr/>
        </p:nvGraphicFramePr>
        <p:xfrm>
          <a:off x="4343400" y="1752600"/>
          <a:ext cx="2895600" cy="2971804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874" name="Text Box 250"/>
          <p:cNvSpPr txBox="1">
            <a:spLocks noChangeArrowheads="1"/>
          </p:cNvSpPr>
          <p:nvPr/>
        </p:nvSpPr>
        <p:spPr bwMode="auto">
          <a:xfrm>
            <a:off x="1371600" y="48768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Neighborhood A</a:t>
            </a:r>
          </a:p>
        </p:txBody>
      </p:sp>
      <p:sp>
        <p:nvSpPr>
          <p:cNvPr id="26875" name="Text Box 251"/>
          <p:cNvSpPr txBox="1">
            <a:spLocks noChangeArrowheads="1"/>
          </p:cNvSpPr>
          <p:nvPr/>
        </p:nvSpPr>
        <p:spPr bwMode="auto">
          <a:xfrm>
            <a:off x="4870450" y="48768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Neighborhood B</a:t>
            </a:r>
          </a:p>
        </p:txBody>
      </p:sp>
      <p:sp>
        <p:nvSpPr>
          <p:cNvPr id="163070" name="Text Box 254"/>
          <p:cNvSpPr txBox="1">
            <a:spLocks noChangeArrowheads="1"/>
          </p:cNvSpPr>
          <p:nvPr/>
        </p:nvSpPr>
        <p:spPr bwMode="auto">
          <a:xfrm>
            <a:off x="990600" y="5334000"/>
            <a:ext cx="672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Neighborhood A becomes more desirable, therefore the rent premium with the new mix will be positive. </a:t>
            </a:r>
          </a:p>
        </p:txBody>
      </p:sp>
      <p:sp>
        <p:nvSpPr>
          <p:cNvPr id="26877" name="Rectangle 255"/>
          <p:cNvSpPr>
            <a:spLocks noChangeArrowheads="1"/>
          </p:cNvSpPr>
          <p:nvPr/>
        </p:nvSpPr>
        <p:spPr bwMode="auto">
          <a:xfrm>
            <a:off x="7772400" y="1897063"/>
            <a:ext cx="228600" cy="228600"/>
          </a:xfrm>
          <a:prstGeom prst="rect">
            <a:avLst/>
          </a:prstGeom>
          <a:solidFill>
            <a:srgbClr val="C052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78" name="Rectangle 256"/>
          <p:cNvSpPr>
            <a:spLocks noChangeArrowheads="1"/>
          </p:cNvSpPr>
          <p:nvPr/>
        </p:nvSpPr>
        <p:spPr bwMode="auto">
          <a:xfrm>
            <a:off x="7772400" y="2659063"/>
            <a:ext cx="228600" cy="2286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Segregated Equilibrium </a:t>
            </a:r>
          </a:p>
        </p:txBody>
      </p:sp>
      <p:pic>
        <p:nvPicPr>
          <p:cNvPr id="27651" name="Picture 3" descr="0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7037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3200400" cy="1616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High income households outbid low income households so that they displace low income households in area A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2835275" cy="1311275"/>
          </a:xfrm>
          <a:prstGeom prst="rect">
            <a:avLst/>
          </a:prstGeom>
          <a:solidFill>
            <a:srgbClr val="9A9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premium for the high income is higher than that for the low income household.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1143000" y="4724400"/>
            <a:ext cx="2530475" cy="1190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increases the mix of high income households moving away from point i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4191000" y="5486400"/>
            <a:ext cx="4724400" cy="1066800"/>
          </a:xfrm>
          <a:prstGeom prst="rect">
            <a:avLst/>
          </a:prstGeom>
          <a:solidFill>
            <a:srgbClr val="CA6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191000" y="54864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Point s is the new equilibrium with segregated neighborhoods.  Self Reinforcing Effects lead to extreme outcomes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  <p:bldP spid="163845" grpId="0" animBg="1"/>
      <p:bldP spid="163848" grpId="0" animBg="1"/>
      <p:bldP spid="1638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54"/>
          <p:cNvSpPr txBox="1">
            <a:spLocks noChangeArrowheads="1"/>
          </p:cNvSpPr>
          <p:nvPr/>
        </p:nvSpPr>
        <p:spPr bwMode="auto">
          <a:xfrm>
            <a:off x="7543800" y="2162175"/>
            <a:ext cx="145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income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Low income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Segregated Equilibrium</a:t>
            </a:r>
          </a:p>
        </p:txBody>
      </p:sp>
      <p:graphicFrame>
        <p:nvGraphicFramePr>
          <p:cNvPr id="164867" name="Group 3"/>
          <p:cNvGraphicFramePr>
            <a:graphicFrameLocks noGrp="1"/>
          </p:cNvGraphicFramePr>
          <p:nvPr/>
        </p:nvGraphicFramePr>
        <p:xfrm>
          <a:off x="838200" y="1752600"/>
          <a:ext cx="2895600" cy="2971804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4990" name="Group 126"/>
          <p:cNvGraphicFramePr>
            <a:graphicFrameLocks noGrp="1"/>
          </p:cNvGraphicFramePr>
          <p:nvPr/>
        </p:nvGraphicFramePr>
        <p:xfrm>
          <a:off x="4343400" y="1752600"/>
          <a:ext cx="2895600" cy="2971804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922" name="Text Box 249"/>
          <p:cNvSpPr txBox="1">
            <a:spLocks noChangeArrowheads="1"/>
          </p:cNvSpPr>
          <p:nvPr/>
        </p:nvSpPr>
        <p:spPr bwMode="auto">
          <a:xfrm>
            <a:off x="1371600" y="48768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Neighborhood A</a:t>
            </a:r>
          </a:p>
        </p:txBody>
      </p:sp>
      <p:sp>
        <p:nvSpPr>
          <p:cNvPr id="28923" name="Text Box 250"/>
          <p:cNvSpPr txBox="1">
            <a:spLocks noChangeArrowheads="1"/>
          </p:cNvSpPr>
          <p:nvPr/>
        </p:nvSpPr>
        <p:spPr bwMode="auto">
          <a:xfrm>
            <a:off x="4870450" y="48768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Neighborhood B</a:t>
            </a:r>
          </a:p>
        </p:txBody>
      </p:sp>
      <p:sp>
        <p:nvSpPr>
          <p:cNvPr id="28924" name="Text Box 251"/>
          <p:cNvSpPr txBox="1">
            <a:spLocks noChangeArrowheads="1"/>
          </p:cNvSpPr>
          <p:nvPr/>
        </p:nvSpPr>
        <p:spPr bwMode="auto">
          <a:xfrm>
            <a:off x="762000" y="5486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9900"/>
                </a:solidFill>
              </a:rPr>
              <a:t>All high income households locate in one neighborhood</a:t>
            </a:r>
          </a:p>
        </p:txBody>
      </p:sp>
      <p:sp>
        <p:nvSpPr>
          <p:cNvPr id="28925" name="Rectangle 252"/>
          <p:cNvSpPr>
            <a:spLocks noChangeArrowheads="1"/>
          </p:cNvSpPr>
          <p:nvPr/>
        </p:nvSpPr>
        <p:spPr bwMode="auto">
          <a:xfrm>
            <a:off x="7772400" y="1897063"/>
            <a:ext cx="228600" cy="228600"/>
          </a:xfrm>
          <a:prstGeom prst="rect">
            <a:avLst/>
          </a:prstGeom>
          <a:solidFill>
            <a:srgbClr val="C052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926" name="Rectangle 253"/>
          <p:cNvSpPr>
            <a:spLocks noChangeArrowheads="1"/>
          </p:cNvSpPr>
          <p:nvPr/>
        </p:nvSpPr>
        <p:spPr bwMode="auto">
          <a:xfrm>
            <a:off x="7772400" y="2659063"/>
            <a:ext cx="228600" cy="2286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8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40055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533400" y="1555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Integrated Equilibrium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762000" y="2093913"/>
            <a:ext cx="2911475" cy="34163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Here, the integrated equilibrium is stable because the premium curve for the low income households is steeper than that of the high income households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Mixed Neighborhoods</a:t>
            </a:r>
          </a:p>
        </p:txBody>
      </p:sp>
      <p:pic>
        <p:nvPicPr>
          <p:cNvPr id="30723" name="Picture 4" descr="08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4687888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62000" y="2093913"/>
            <a:ext cx="2911475" cy="3378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 third possibility is a mixed neighborhood.  Point m is a stable equilibrium since a deviation away from m results in a movement back to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The Role of Lot Size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When variation in land consumption is allowed integration is more likely.</a:t>
            </a:r>
          </a:p>
          <a:p>
            <a:pPr eaLnBrk="1" hangingPunct="1">
              <a:defRPr/>
            </a:pPr>
            <a:r>
              <a:rPr lang="en-US" sz="2800" dirty="0" smtClean="0"/>
              <a:t>Landowner perspective: high-income      household with larger                               premium loses bidding war                           against two low-income                       households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31750" name="Homepage"/>
          <p:cNvSpPr>
            <a:spLocks noEditPoints="1" noChangeArrowheads="1"/>
          </p:cNvSpPr>
          <p:nvPr/>
        </p:nvSpPr>
        <p:spPr bwMode="auto">
          <a:xfrm>
            <a:off x="6858000" y="3276600"/>
            <a:ext cx="1371600" cy="1828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Homepage"/>
          <p:cNvSpPr>
            <a:spLocks noEditPoints="1" noChangeArrowheads="1"/>
          </p:cNvSpPr>
          <p:nvPr/>
        </p:nvSpPr>
        <p:spPr bwMode="auto">
          <a:xfrm>
            <a:off x="6858000" y="4267200"/>
            <a:ext cx="1371600" cy="1828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Homepage"/>
          <p:cNvSpPr>
            <a:spLocks noEditPoints="1" noChangeArrowheads="1"/>
          </p:cNvSpPr>
          <p:nvPr/>
        </p:nvSpPr>
        <p:spPr bwMode="auto">
          <a:xfrm>
            <a:off x="5257800" y="3276600"/>
            <a:ext cx="1371600" cy="1981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51" name="Picture 4" descr="08_tb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45113"/>
            <a:ext cx="74676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838200" y="5334000"/>
            <a:ext cx="7467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5715000" y="44307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$8</a:t>
            </a:r>
          </a:p>
        </p:txBody>
      </p:sp>
      <p:sp>
        <p:nvSpPr>
          <p:cNvPr id="31754" name="TextBox 16"/>
          <p:cNvSpPr txBox="1">
            <a:spLocks noChangeArrowheads="1"/>
          </p:cNvSpPr>
          <p:nvPr/>
        </p:nvSpPr>
        <p:spPr bwMode="auto">
          <a:xfrm>
            <a:off x="6873875" y="3352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$5</a:t>
            </a:r>
          </a:p>
        </p:txBody>
      </p:sp>
      <p:sp>
        <p:nvSpPr>
          <p:cNvPr id="31755" name="TextBox 17"/>
          <p:cNvSpPr txBox="1">
            <a:spLocks noChangeArrowheads="1"/>
          </p:cNvSpPr>
          <p:nvPr/>
        </p:nvSpPr>
        <p:spPr bwMode="auto">
          <a:xfrm>
            <a:off x="6873875" y="43545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$5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Minimum Lot Size Zoning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Sometimes governments specify a minimum lot size for residential development.</a:t>
            </a:r>
          </a:p>
          <a:p>
            <a:pPr eaLnBrk="1" hangingPunct="1">
              <a:defRPr/>
            </a:pPr>
            <a:r>
              <a:rPr lang="en-US" dirty="0" smtClean="0"/>
              <a:t>Under Minimum Lot Size (MLS) zoning low income households are more likely to be outbid by high income households</a:t>
            </a:r>
          </a:p>
          <a:p>
            <a:pPr eaLnBrk="1" hangingPunct="1">
              <a:defRPr/>
            </a:pPr>
            <a:r>
              <a:rPr lang="en-US" dirty="0" smtClean="0"/>
              <a:t>The goal is to exclude households whose tax contribution falls short of their consumption of the public good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C:\Documents and Settings\rahmed\Local Settings\Temporary Internet Files\Content.IE5\UJ25Q21E\MPj04373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88"/>
            <a:ext cx="8797925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Minimum Lot Size Zoning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2296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What are the implications of MLS zoning 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Neighborhood segregation?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Low income neighborhoods?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Population density and urban sprawl?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2819400" cy="4525963"/>
          </a:xfrm>
        </p:spPr>
        <p:txBody>
          <a:bodyPr/>
          <a:lstStyle/>
          <a:p>
            <a:r>
              <a:rPr lang="en-US" dirty="0" smtClean="0">
                <a:solidFill>
                  <a:srgbClr val="CA6F68"/>
                </a:solidFill>
              </a:rPr>
              <a:t>Per capita income in Boston by census tract</a:t>
            </a:r>
          </a:p>
          <a:p>
            <a:r>
              <a:rPr lang="en-US" dirty="0" smtClean="0">
                <a:solidFill>
                  <a:srgbClr val="CA6F68"/>
                </a:solidFill>
              </a:rPr>
              <a:t>How equal is income distribution?</a:t>
            </a:r>
            <a:endParaRPr lang="en-US" dirty="0">
              <a:solidFill>
                <a:srgbClr val="CA6F68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"/>
            <a:ext cx="5403850" cy="6025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906" y="457200"/>
            <a:ext cx="5519588" cy="5816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2819400" cy="4525963"/>
          </a:xfrm>
        </p:spPr>
        <p:txBody>
          <a:bodyPr/>
          <a:lstStyle/>
          <a:p>
            <a:r>
              <a:rPr lang="en-US" dirty="0" smtClean="0">
                <a:solidFill>
                  <a:srgbClr val="CA6F68"/>
                </a:solidFill>
              </a:rPr>
              <a:t>Educational Attainment in Denver by census tract</a:t>
            </a:r>
          </a:p>
          <a:p>
            <a:r>
              <a:rPr lang="en-US" dirty="0" smtClean="0">
                <a:solidFill>
                  <a:srgbClr val="CA6F68"/>
                </a:solidFill>
              </a:rPr>
              <a:t>Are census tracts with high education attainment  clustered or randomly distributed?</a:t>
            </a:r>
            <a:endParaRPr lang="en-US" dirty="0">
              <a:solidFill>
                <a:srgbClr val="CA6F6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  <a:effectLst/>
              </a:rPr>
              <a:t>Residential Choice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639018"/>
          </a:xfrm>
        </p:spPr>
        <p:txBody>
          <a:bodyPr/>
          <a:lstStyle/>
          <a:p>
            <a:pPr eaLnBrk="1" hangingPunct="1">
              <a:tabLst>
                <a:tab pos="1211263" algn="l"/>
                <a:tab pos="1566863" algn="l"/>
              </a:tabLst>
            </a:pPr>
            <a:r>
              <a:rPr lang="en-US" dirty="0" smtClean="0"/>
              <a:t>In this chapter we extend the model of residential choice to account for other factors besides proximity to work</a:t>
            </a:r>
          </a:p>
        </p:txBody>
      </p:sp>
      <p:pic>
        <p:nvPicPr>
          <p:cNvPr id="4" name="Picture 22" descr="C:\Documents and Settings\rahmed\Local Settings\Temporary Internet Files\Content.IE5\YT2G414T\MCj03030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39218"/>
            <a:ext cx="3200400" cy="3325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2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  <a:effectLst/>
              </a:rPr>
              <a:t>Residential Choice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5562600" cy="510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Clr>
                <a:schemeClr val="bg1">
                  <a:lumMod val="50000"/>
                </a:schemeClr>
              </a:buClr>
              <a:tabLst>
                <a:tab pos="1211263" algn="l"/>
                <a:tab pos="1566863" algn="l"/>
              </a:tabLst>
            </a:pPr>
            <a:r>
              <a:rPr lang="en-US" sz="2800" kern="0" dirty="0" smtClean="0">
                <a:solidFill>
                  <a:schemeClr val="tx1">
                    <a:lumMod val="10000"/>
                  </a:schemeClr>
                </a:solidFill>
                <a:effectLst/>
              </a:rPr>
              <a:t>People value neighborhood attributes, e.g., school, park space, safety, referred to as local public goods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tabLst>
                <a:tab pos="1211263" algn="l"/>
                <a:tab pos="1566863" algn="l"/>
              </a:tabLst>
            </a:pPr>
            <a:r>
              <a:rPr lang="en-US" sz="2800" kern="0" dirty="0" smtClean="0">
                <a:solidFill>
                  <a:schemeClr val="tx1">
                    <a:lumMod val="10000"/>
                  </a:schemeClr>
                </a:solidFill>
                <a:effectLst/>
              </a:rPr>
              <a:t>People differ in their preferences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tabLst>
                <a:tab pos="1211263" algn="l"/>
                <a:tab pos="1566863" algn="l"/>
              </a:tabLst>
            </a:pPr>
            <a:r>
              <a:rPr lang="en-US" sz="2800" kern="0" dirty="0" smtClean="0">
                <a:solidFill>
                  <a:schemeClr val="tx1">
                    <a:lumMod val="10000"/>
                  </a:schemeClr>
                </a:solidFill>
                <a:effectLst/>
              </a:rPr>
              <a:t>These attributes differ from   one neighborhood to another</a:t>
            </a:r>
          </a:p>
        </p:txBody>
      </p:sp>
      <p:pic>
        <p:nvPicPr>
          <p:cNvPr id="4" name="Picture 22" descr="C:\Documents and Settings\rahmed\Local Settings\Temporary Internet Files\Content.IE5\YT2G414T\MCj03030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71800"/>
            <a:ext cx="3200400" cy="3325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2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Local Public Goods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Local</a:t>
            </a:r>
            <a:r>
              <a:rPr lang="en-US" dirty="0" smtClean="0"/>
              <a:t>- Goods available for people living in a certain locality to consumer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Public Goods</a:t>
            </a:r>
            <a:r>
              <a:rPr lang="en-US" dirty="0" smtClean="0"/>
              <a:t>-They are:</a:t>
            </a:r>
          </a:p>
          <a:p>
            <a:pPr lvl="1"/>
            <a:r>
              <a:rPr lang="en-US" dirty="0" smtClean="0"/>
              <a:t>Non rival in consumption- consumption by one does not limit the value to others</a:t>
            </a:r>
          </a:p>
          <a:p>
            <a:pPr lvl="1"/>
            <a:r>
              <a:rPr lang="en-US" dirty="0" smtClean="0"/>
              <a:t>Non excludable – no mechanism to exclude people from consuming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Rival in Consumption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08938" y="25908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1138" y="22860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56938" y="2477869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23738" y="1944469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57800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MSB=MPB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3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Ripple">
  <a:themeElements>
    <a:clrScheme name="Ripple 7">
      <a:dk1>
        <a:srgbClr val="686B5D"/>
      </a:dk1>
      <a:lt1>
        <a:srgbClr val="DCDAD0"/>
      </a:lt1>
      <a:dk2>
        <a:srgbClr val="525040"/>
      </a:dk2>
      <a:lt2>
        <a:srgbClr val="D3D2A6"/>
      </a:lt2>
      <a:accent1>
        <a:srgbClr val="5D8770"/>
      </a:accent1>
      <a:accent2>
        <a:srgbClr val="686B5D"/>
      </a:accent2>
      <a:accent3>
        <a:srgbClr val="B3B3AF"/>
      </a:accent3>
      <a:accent4>
        <a:srgbClr val="BCBAB1"/>
      </a:accent4>
      <a:accent5>
        <a:srgbClr val="B6C3BB"/>
      </a:accent5>
      <a:accent6>
        <a:srgbClr val="5E6053"/>
      </a:accent6>
      <a:hlink>
        <a:srgbClr val="85B7A9"/>
      </a:hlink>
      <a:folHlink>
        <a:srgbClr val="B89362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9929</TotalTime>
  <Words>1462</Words>
  <Application>Microsoft Office PowerPoint</Application>
  <PresentationFormat>On-screen Show (4:3)</PresentationFormat>
  <Paragraphs>251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Andalus</vt:lpstr>
      <vt:lpstr>Arial</vt:lpstr>
      <vt:lpstr>Perpetua</vt:lpstr>
      <vt:lpstr>Verdana</vt:lpstr>
      <vt:lpstr>Wingdings</vt:lpstr>
      <vt:lpstr>Ripple</vt:lpstr>
      <vt:lpstr>Chapter 15</vt:lpstr>
      <vt:lpstr>Objective</vt:lpstr>
      <vt:lpstr>Diversity versus Segregation </vt:lpstr>
      <vt:lpstr>PowerPoint Presentation</vt:lpstr>
      <vt:lpstr>PowerPoint Presentation</vt:lpstr>
      <vt:lpstr>Residential Choice</vt:lpstr>
      <vt:lpstr>Residential Choice</vt:lpstr>
      <vt:lpstr>Local Public Goods</vt:lpstr>
      <vt:lpstr>Rival in Consumption</vt:lpstr>
      <vt:lpstr>Non Rivalry in Consumption</vt:lpstr>
      <vt:lpstr>Externality from Consumption</vt:lpstr>
      <vt:lpstr>Local Public Goods</vt:lpstr>
      <vt:lpstr>Financing local Public Goods</vt:lpstr>
      <vt:lpstr>1. Local Public Goods and Segregation</vt:lpstr>
      <vt:lpstr>1. Local Public Goods and Segregation</vt:lpstr>
      <vt:lpstr>Differences in Demand for Park</vt:lpstr>
      <vt:lpstr>Majority Rule</vt:lpstr>
      <vt:lpstr>Majority Rule</vt:lpstr>
      <vt:lpstr>Formation of Municipalities</vt:lpstr>
      <vt:lpstr>2. Variation in the taxed good</vt:lpstr>
      <vt:lpstr>2. Variation in the taxed good</vt:lpstr>
      <vt:lpstr>2. Variation in the taxed good</vt:lpstr>
      <vt:lpstr>2. Variation in Consumption of the taxed good</vt:lpstr>
      <vt:lpstr>2. Variation in Consumption of the taxed good</vt:lpstr>
      <vt:lpstr>3.Neighborhood Externalities</vt:lpstr>
      <vt:lpstr>A Model of Neighborhood Choice</vt:lpstr>
      <vt:lpstr>A Model of Neighborhood Choice</vt:lpstr>
      <vt:lpstr>A Model of Neighborhood Choice</vt:lpstr>
      <vt:lpstr>Rent Premium</vt:lpstr>
      <vt:lpstr>Premium Curves</vt:lpstr>
      <vt:lpstr>Unstable equilibrium </vt:lpstr>
      <vt:lpstr>Segregated Equilibrium</vt:lpstr>
      <vt:lpstr>Segregated Equilibrium </vt:lpstr>
      <vt:lpstr>Segregated Equilibrium</vt:lpstr>
      <vt:lpstr>PowerPoint Presentation</vt:lpstr>
      <vt:lpstr>Mixed Neighborhoods</vt:lpstr>
      <vt:lpstr>The Role of Lot Size</vt:lpstr>
      <vt:lpstr>Minimum Lot Size Zoning</vt:lpstr>
      <vt:lpstr>Minimum Lot Size Zoning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Home</dc:creator>
  <cp:lastModifiedBy>Ahmed, Rasha M.</cp:lastModifiedBy>
  <cp:revision>104</cp:revision>
  <dcterms:created xsi:type="dcterms:W3CDTF">2007-08-26T00:04:30Z</dcterms:created>
  <dcterms:modified xsi:type="dcterms:W3CDTF">2018-10-29T14:42:46Z</dcterms:modified>
</cp:coreProperties>
</file>