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71"/>
  </p:notesMasterIdLst>
  <p:sldIdLst>
    <p:sldId id="256" r:id="rId3"/>
    <p:sldId id="401" r:id="rId4"/>
    <p:sldId id="403" r:id="rId5"/>
    <p:sldId id="402" r:id="rId6"/>
    <p:sldId id="381" r:id="rId7"/>
    <p:sldId id="398" r:id="rId8"/>
    <p:sldId id="390" r:id="rId9"/>
    <p:sldId id="392" r:id="rId10"/>
    <p:sldId id="395" r:id="rId11"/>
    <p:sldId id="396" r:id="rId12"/>
    <p:sldId id="399" r:id="rId13"/>
    <p:sldId id="397" r:id="rId14"/>
    <p:sldId id="323" r:id="rId15"/>
    <p:sldId id="400" r:id="rId16"/>
    <p:sldId id="382" r:id="rId17"/>
    <p:sldId id="384" r:id="rId18"/>
    <p:sldId id="385" r:id="rId19"/>
    <p:sldId id="386" r:id="rId20"/>
    <p:sldId id="387" r:id="rId21"/>
    <p:sldId id="388" r:id="rId22"/>
    <p:sldId id="389" r:id="rId23"/>
    <p:sldId id="375" r:id="rId24"/>
    <p:sldId id="376" r:id="rId25"/>
    <p:sldId id="377" r:id="rId26"/>
    <p:sldId id="378" r:id="rId27"/>
    <p:sldId id="379" r:id="rId28"/>
    <p:sldId id="380" r:id="rId29"/>
    <p:sldId id="340" r:id="rId30"/>
    <p:sldId id="264" r:id="rId31"/>
    <p:sldId id="373" r:id="rId32"/>
    <p:sldId id="374" r:id="rId33"/>
    <p:sldId id="364" r:id="rId34"/>
    <p:sldId id="366" r:id="rId35"/>
    <p:sldId id="367" r:id="rId36"/>
    <p:sldId id="368" r:id="rId37"/>
    <p:sldId id="372" r:id="rId38"/>
    <p:sldId id="369" r:id="rId39"/>
    <p:sldId id="294" r:id="rId40"/>
    <p:sldId id="296" r:id="rId41"/>
    <p:sldId id="297" r:id="rId42"/>
    <p:sldId id="299" r:id="rId43"/>
    <p:sldId id="305" r:id="rId44"/>
    <p:sldId id="300" r:id="rId45"/>
    <p:sldId id="370" r:id="rId46"/>
    <p:sldId id="371" r:id="rId47"/>
    <p:sldId id="354" r:id="rId48"/>
    <p:sldId id="355" r:id="rId49"/>
    <p:sldId id="356" r:id="rId50"/>
    <p:sldId id="357" r:id="rId51"/>
    <p:sldId id="358" r:id="rId52"/>
    <p:sldId id="359" r:id="rId53"/>
    <p:sldId id="360" r:id="rId54"/>
    <p:sldId id="362" r:id="rId55"/>
    <p:sldId id="363" r:id="rId56"/>
    <p:sldId id="302" r:id="rId57"/>
    <p:sldId id="303" r:id="rId58"/>
    <p:sldId id="304" r:id="rId59"/>
    <p:sldId id="306" r:id="rId60"/>
    <p:sldId id="308" r:id="rId61"/>
    <p:sldId id="309" r:id="rId62"/>
    <p:sldId id="310" r:id="rId63"/>
    <p:sldId id="319" r:id="rId64"/>
    <p:sldId id="312" r:id="rId65"/>
    <p:sldId id="320" r:id="rId66"/>
    <p:sldId id="315" r:id="rId67"/>
    <p:sldId id="318" r:id="rId68"/>
    <p:sldId id="321" r:id="rId69"/>
    <p:sldId id="317" r:id="rId70"/>
  </p:sldIdLst>
  <p:sldSz cx="9144000" cy="6858000" type="screen4x3"/>
  <p:notesSz cx="700405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80" y="44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1169"/>
          </a:xfrm>
          <a:prstGeom prst="rect">
            <a:avLst/>
          </a:prstGeom>
        </p:spPr>
        <p:txBody>
          <a:bodyPr vert="horz" lIns="92720" tIns="46360" rIns="92720" bIns="46360" rtlCol="0"/>
          <a:lstStyle>
            <a:lvl1pPr algn="l">
              <a:defRPr sz="1200"/>
            </a:lvl1pPr>
          </a:lstStyle>
          <a:p>
            <a:endParaRPr lang="en-US"/>
          </a:p>
        </p:txBody>
      </p:sp>
      <p:sp>
        <p:nvSpPr>
          <p:cNvPr id="3" name="Date Placeholder 2"/>
          <p:cNvSpPr>
            <a:spLocks noGrp="1"/>
          </p:cNvSpPr>
          <p:nvPr>
            <p:ph type="dt" idx="1"/>
          </p:nvPr>
        </p:nvSpPr>
        <p:spPr>
          <a:xfrm>
            <a:off x="3967341" y="0"/>
            <a:ext cx="3035088" cy="461169"/>
          </a:xfrm>
          <a:prstGeom prst="rect">
            <a:avLst/>
          </a:prstGeom>
        </p:spPr>
        <p:txBody>
          <a:bodyPr vert="horz" lIns="92720" tIns="46360" rIns="92720" bIns="46360" rtlCol="0"/>
          <a:lstStyle>
            <a:lvl1pPr algn="r">
              <a:defRPr sz="1200"/>
            </a:lvl1pPr>
          </a:lstStyle>
          <a:p>
            <a:fld id="{35EDAB56-62DD-481B-89B8-F4CD1F5F1929}" type="datetimeFigureOut">
              <a:rPr lang="en-US" smtClean="0"/>
              <a:t>10/11/2018</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720" tIns="46360" rIns="92720" bIns="46360" rtlCol="0" anchor="ctr"/>
          <a:lstStyle/>
          <a:p>
            <a:endParaRPr lang="en-US"/>
          </a:p>
        </p:txBody>
      </p:sp>
      <p:sp>
        <p:nvSpPr>
          <p:cNvPr id="5" name="Notes Placeholder 4"/>
          <p:cNvSpPr>
            <a:spLocks noGrp="1"/>
          </p:cNvSpPr>
          <p:nvPr>
            <p:ph type="body" sz="quarter" idx="3"/>
          </p:nvPr>
        </p:nvSpPr>
        <p:spPr>
          <a:xfrm>
            <a:off x="700405" y="4381103"/>
            <a:ext cx="5603240" cy="4150519"/>
          </a:xfrm>
          <a:prstGeom prst="rect">
            <a:avLst/>
          </a:prstGeom>
        </p:spPr>
        <p:txBody>
          <a:bodyPr vert="horz" lIns="92720" tIns="46360" rIns="92720" bIns="463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5"/>
            <a:ext cx="3035088" cy="461169"/>
          </a:xfrm>
          <a:prstGeom prst="rect">
            <a:avLst/>
          </a:prstGeom>
        </p:spPr>
        <p:txBody>
          <a:bodyPr vert="horz" lIns="92720" tIns="46360" rIns="92720" bIns="4636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760605"/>
            <a:ext cx="3035088" cy="461169"/>
          </a:xfrm>
          <a:prstGeom prst="rect">
            <a:avLst/>
          </a:prstGeom>
        </p:spPr>
        <p:txBody>
          <a:bodyPr vert="horz" lIns="92720" tIns="46360" rIns="92720" bIns="46360" rtlCol="0" anchor="b"/>
          <a:lstStyle>
            <a:lvl1pPr algn="r">
              <a:defRPr sz="1200"/>
            </a:lvl1pPr>
          </a:lstStyle>
          <a:p>
            <a:fld id="{396A681D-B50E-4892-8C71-16823B237492}" type="slidenum">
              <a:rPr lang="en-US" smtClean="0"/>
              <a:t>‹#›</a:t>
            </a:fld>
            <a:endParaRPr lang="en-US"/>
          </a:p>
        </p:txBody>
      </p:sp>
    </p:spTree>
    <p:extLst>
      <p:ext uri="{BB962C8B-B14F-4D97-AF65-F5344CB8AC3E}">
        <p14:creationId xmlns:p14="http://schemas.microsoft.com/office/powerpoint/2010/main" val="218333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bwMode="auto">
          <a:xfrm>
            <a:off x="1195388" y="692150"/>
            <a:ext cx="4613275" cy="3459163"/>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0931" name="Rectangle 3"/>
          <p:cNvSpPr txBox="1">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95388" y="692150"/>
            <a:ext cx="4613275" cy="3459163"/>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5747" name="Rectangle 3"/>
          <p:cNvSpPr txBox="1">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bwMode="auto">
          <a:xfrm>
            <a:off x="1195388" y="692150"/>
            <a:ext cx="4613275" cy="3459163"/>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5459" name="Rectangle 3"/>
          <p:cNvSpPr txBox="1">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CDB2A86-E9C2-4FB3-83C6-DC5CDE918678}"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22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358646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67187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48796D9-FBA3-4555-8E08-BD7E5285E8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950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51575"/>
            <a:ext cx="19812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EB74A1DB-2C27-48AA-8E9F-B14CC4C8B993}" type="slidenum">
              <a:rPr lang="en-US"/>
              <a:pPr/>
              <a:t>‹#›</a:t>
            </a:fld>
            <a:endParaRPr lang="en-US"/>
          </a:p>
        </p:txBody>
      </p:sp>
    </p:spTree>
    <p:extLst>
      <p:ext uri="{BB962C8B-B14F-4D97-AF65-F5344CB8AC3E}">
        <p14:creationId xmlns:p14="http://schemas.microsoft.com/office/powerpoint/2010/main" val="85331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3CDB2A86-E9C2-4FB3-83C6-DC5CDE918678}"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777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5420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3CDB2A86-E9C2-4FB3-83C6-DC5CDE918678}"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5728699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CEDE8-49DD-4DD5-AFE4-BFAAD2033C82}"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2427669230"/>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1CEDE8-49DD-4DD5-AFE4-BFAAD2033C82}"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1473667577"/>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1CEDE8-49DD-4DD5-AFE4-BFAAD2033C82}"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153004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1404302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CEDE8-49DD-4DD5-AFE4-BFAAD2033C82}"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587743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6C1CEDE8-49DD-4DD5-AFE4-BFAAD2033C82}" type="datetimeFigureOut">
              <a:rPr lang="en-US" smtClean="0"/>
              <a:t>10/11/2018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3CDB2A86-E9C2-4FB3-83C6-DC5CDE918678}"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427964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6C1CEDE8-49DD-4DD5-AFE4-BFAAD2033C82}" type="datetimeFigureOut">
              <a:rPr lang="en-US" smtClean="0"/>
              <a:t>10/11/2018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3CDB2A86-E9C2-4FB3-83C6-DC5CDE918678}"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6409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600777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3378914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48796D9-FBA3-4555-8E08-BD7E5285E8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4845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51575"/>
            <a:ext cx="19812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EB74A1DB-2C27-48AA-8E9F-B14CC4C8B993}" type="slidenum">
              <a:rPr lang="en-US"/>
              <a:pPr/>
              <a:t>‹#›</a:t>
            </a:fld>
            <a:endParaRPr lang="en-US"/>
          </a:p>
        </p:txBody>
      </p:sp>
    </p:spTree>
    <p:extLst>
      <p:ext uri="{BB962C8B-B14F-4D97-AF65-F5344CB8AC3E}">
        <p14:creationId xmlns:p14="http://schemas.microsoft.com/office/powerpoint/2010/main" val="193401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1CEDE8-49DD-4DD5-AFE4-BFAAD2033C82}"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B2A86-E9C2-4FB3-83C6-DC5CDE918678}"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27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CEDE8-49DD-4DD5-AFE4-BFAAD2033C82}"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330293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1CEDE8-49DD-4DD5-AFE4-BFAAD2033C82}"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83304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1CEDE8-49DD-4DD5-AFE4-BFAAD2033C82}"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136671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CEDE8-49DD-4DD5-AFE4-BFAAD2033C82}"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4017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C1CEDE8-49DD-4DD5-AFE4-BFAAD2033C82}"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117285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6C1CEDE8-49DD-4DD5-AFE4-BFAAD2033C82}"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B2A86-E9C2-4FB3-83C6-DC5CDE918678}" type="slidenum">
              <a:rPr lang="en-US" smtClean="0"/>
              <a:t>‹#›</a:t>
            </a:fld>
            <a:endParaRPr lang="en-US"/>
          </a:p>
        </p:txBody>
      </p:sp>
    </p:spTree>
    <p:extLst>
      <p:ext uri="{BB962C8B-B14F-4D97-AF65-F5344CB8AC3E}">
        <p14:creationId xmlns:p14="http://schemas.microsoft.com/office/powerpoint/2010/main" val="275099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6C1CEDE8-49DD-4DD5-AFE4-BFAAD2033C82}" type="datetimeFigureOut">
              <a:rPr lang="en-US" smtClean="0"/>
              <a:t>10/11/2018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3CDB2A86-E9C2-4FB3-83C6-DC5CDE918678}" type="slidenum">
              <a:rPr lang="en-US" smtClean="0"/>
              <a:t>‹#›</a:t>
            </a:fld>
            <a:endParaRPr lang="en-US"/>
          </a:p>
        </p:txBody>
      </p:sp>
    </p:spTree>
    <p:extLst>
      <p:ext uri="{BB962C8B-B14F-4D97-AF65-F5344CB8AC3E}">
        <p14:creationId xmlns:p14="http://schemas.microsoft.com/office/powerpoint/2010/main" val="2244435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6C1CEDE8-49DD-4DD5-AFE4-BFAAD2033C82}" type="datetimeFigureOut">
              <a:rPr lang="en-US" smtClean="0"/>
              <a:t>10/11/2018</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CDB2A86-E9C2-4FB3-83C6-DC5CDE918678}"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663173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ops.fhwa.dot.gov/congestion_report/chapter3.htm" TargetMode="External"/><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0.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0.png"/><Relationship Id="rId5" Type="http://schemas.openxmlformats.org/officeDocument/2006/relationships/image" Target="../media/image191.png"/><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23.png"/><Relationship Id="rId9"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6172200"/>
            <a:ext cx="7696200" cy="479425"/>
          </a:xfrm>
        </p:spPr>
        <p:txBody>
          <a:bodyPr>
            <a:normAutofit fontScale="90000"/>
          </a:bodyPr>
          <a:lstStyle/>
          <a:p>
            <a:r>
              <a:rPr lang="en-US" dirty="0" smtClean="0"/>
              <a:t>Technology</a:t>
            </a:r>
            <a:endParaRPr lang="en-US" dirty="0"/>
          </a:p>
        </p:txBody>
      </p:sp>
      <p:pic>
        <p:nvPicPr>
          <p:cNvPr id="6" name="Picture 5" descr="Technology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5871244" cy="5386413"/>
          </a:xfrm>
          <a:prstGeom prst="rect">
            <a:avLst/>
          </a:prstGeom>
        </p:spPr>
      </p:pic>
    </p:spTree>
    <p:extLst>
      <p:ext uri="{BB962C8B-B14F-4D97-AF65-F5344CB8AC3E}">
        <p14:creationId xmlns:p14="http://schemas.microsoft.com/office/powerpoint/2010/main" val="214038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Automobiles</a:t>
            </a:r>
          </a:p>
        </p:txBody>
      </p:sp>
      <p:sp>
        <p:nvSpPr>
          <p:cNvPr id="3" name="Content Placeholder 2"/>
          <p:cNvSpPr>
            <a:spLocks noGrp="1"/>
          </p:cNvSpPr>
          <p:nvPr>
            <p:ph idx="1"/>
          </p:nvPr>
        </p:nvSpPr>
        <p:spPr/>
        <p:txBody>
          <a:bodyPr/>
          <a:lstStyle/>
          <a:p>
            <a:endParaRPr lang="en-US"/>
          </a:p>
        </p:txBody>
      </p:sp>
      <p:pic>
        <p:nvPicPr>
          <p:cNvPr id="7170" name="Picture 2" descr="https://upload.wikimedia.org/wikipedia/commons/6/69/Motor-Hans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83597"/>
            <a:ext cx="3359150" cy="47100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odel 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17490"/>
            <a:ext cx="3962400" cy="253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0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pic>
        <p:nvPicPr>
          <p:cNvPr id="9218" name="Picture 2" descr="Image result for flying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078" y="685800"/>
            <a:ext cx="460586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hydrogen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4724400" cy="315124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futur 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05200"/>
            <a:ext cx="3505200" cy="208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5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topics</a:t>
            </a:r>
          </a:p>
        </p:txBody>
      </p:sp>
      <p:sp>
        <p:nvSpPr>
          <p:cNvPr id="3" name="Content Placeholder 2"/>
          <p:cNvSpPr>
            <a:spLocks noGrp="1"/>
          </p:cNvSpPr>
          <p:nvPr>
            <p:ph idx="1"/>
          </p:nvPr>
        </p:nvSpPr>
        <p:spPr/>
        <p:txBody>
          <a:bodyPr>
            <a:normAutofit fontScale="77500" lnSpcReduction="20000"/>
          </a:bodyPr>
          <a:lstStyle/>
          <a:p>
            <a:r>
              <a:rPr lang="en-US" sz="2800" dirty="0"/>
              <a:t>More efficient modes of transit</a:t>
            </a:r>
          </a:p>
          <a:p>
            <a:r>
              <a:rPr lang="en-US" sz="2800" dirty="0"/>
              <a:t>Automobiles and suburban expansion</a:t>
            </a:r>
          </a:p>
          <a:p>
            <a:pPr lvl="1"/>
            <a:r>
              <a:rPr lang="en-US" sz="2400" dirty="0"/>
              <a:t>Automobiles, spatial mismatch, urban poverty</a:t>
            </a:r>
          </a:p>
          <a:p>
            <a:r>
              <a:rPr lang="en-US" sz="2800" dirty="0" smtClean="0"/>
              <a:t>Challenges </a:t>
            </a:r>
            <a:r>
              <a:rPr lang="en-US" sz="2800" dirty="0"/>
              <a:t>in provision of Public transportation</a:t>
            </a:r>
          </a:p>
          <a:p>
            <a:r>
              <a:rPr lang="en-US" sz="2800" dirty="0"/>
              <a:t>Externalities from automobiles and policy responses</a:t>
            </a:r>
          </a:p>
          <a:p>
            <a:pPr lvl="1"/>
            <a:r>
              <a:rPr lang="en-US" sz="2400" dirty="0"/>
              <a:t>Traffic congestion and road pricing</a:t>
            </a:r>
          </a:p>
          <a:p>
            <a:pPr lvl="1"/>
            <a:r>
              <a:rPr lang="en-US" sz="2400" dirty="0"/>
              <a:t>Emissions regulation</a:t>
            </a:r>
          </a:p>
          <a:p>
            <a:pPr lvl="2"/>
            <a:r>
              <a:rPr lang="en-US" sz="2000" dirty="0"/>
              <a:t>US</a:t>
            </a:r>
          </a:p>
          <a:p>
            <a:pPr lvl="2"/>
            <a:r>
              <a:rPr lang="en-US" sz="2000" dirty="0"/>
              <a:t>Europe</a:t>
            </a:r>
          </a:p>
          <a:p>
            <a:pPr lvl="2"/>
            <a:r>
              <a:rPr lang="en-US" sz="2000" dirty="0"/>
              <a:t>Worldwide</a:t>
            </a:r>
          </a:p>
        </p:txBody>
      </p:sp>
    </p:spTree>
    <p:extLst>
      <p:ext uri="{BB962C8B-B14F-4D97-AF65-F5344CB8AC3E}">
        <p14:creationId xmlns:p14="http://schemas.microsoft.com/office/powerpoint/2010/main" val="74592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solidFill>
                  <a:schemeClr val="folHlink"/>
                </a:solidFill>
              </a:rPr>
              <a:t>Transportation for trade</a:t>
            </a:r>
            <a:endParaRPr lang="en-US" dirty="0">
              <a:solidFill>
                <a:schemeClr val="folHlink"/>
              </a:solidFill>
            </a:endParaRPr>
          </a:p>
        </p:txBody>
      </p:sp>
      <p:sp>
        <p:nvSpPr>
          <p:cNvPr id="202755" name="Rectangle 3"/>
          <p:cNvSpPr>
            <a:spLocks noGrp="1" noChangeArrowheads="1"/>
          </p:cNvSpPr>
          <p:nvPr>
            <p:ph idx="1"/>
          </p:nvPr>
        </p:nvSpPr>
        <p:spPr/>
        <p:txBody>
          <a:bodyPr/>
          <a:lstStyle/>
          <a:p>
            <a:pPr marL="457200" lvl="1" indent="0" eaLnBrk="1" hangingPunct="1">
              <a:buNone/>
            </a:pPr>
            <a:endParaRPr lang="en-US" dirty="0"/>
          </a:p>
          <a:p>
            <a:pPr lvl="1" eaLnBrk="1" hangingPunct="1"/>
            <a:endParaRPr lang="en-US" dirty="0"/>
          </a:p>
          <a:p>
            <a:pPr lvl="1" eaLnBrk="1" hangingPunct="1"/>
            <a:endParaRPr lang="en-US" dirty="0"/>
          </a:p>
          <a:p>
            <a:pPr marL="457200" lvl="1" indent="0" eaLnBrk="1" hangingPunct="1">
              <a:buNone/>
            </a:pPr>
            <a:endParaRPr lang="en-US" dirty="0"/>
          </a:p>
          <a:p>
            <a:pPr marL="457200" lvl="1" indent="0" eaLnBrk="1" hangingPunct="1">
              <a:buNone/>
            </a:pPr>
            <a:r>
              <a:rPr lang="en-US" dirty="0" smtClean="0"/>
              <a:t>An </a:t>
            </a:r>
            <a:r>
              <a:rPr lang="en-US" dirty="0"/>
              <a:t>efficient network of transportation has to exist to facilitate the exchange of food and urban products.</a:t>
            </a:r>
          </a:p>
        </p:txBody>
      </p:sp>
      <p:pic>
        <p:nvPicPr>
          <p:cNvPr id="14340" name="Picture 4" descr="MCj02501990000[1]"/>
          <p:cNvPicPr>
            <a:picLocks noChangeAspect="1" noChangeArrowheads="1"/>
          </p:cNvPicPr>
          <p:nvPr/>
        </p:nvPicPr>
        <p:blipFill>
          <a:blip r:embed="rId2" cstate="print"/>
          <a:srcRect/>
          <a:stretch>
            <a:fillRect/>
          </a:stretch>
        </p:blipFill>
        <p:spPr bwMode="auto">
          <a:xfrm>
            <a:off x="5181600" y="914400"/>
            <a:ext cx="3006725" cy="2843213"/>
          </a:xfrm>
          <a:prstGeom prst="rect">
            <a:avLst/>
          </a:prstGeom>
          <a:noFill/>
          <a:ln w="9525">
            <a:noFill/>
            <a:miter lim="800000"/>
            <a:headEnd/>
            <a:tailEnd/>
          </a:ln>
        </p:spPr>
      </p:pic>
    </p:spTree>
    <p:extLst>
      <p:ext uri="{BB962C8B-B14F-4D97-AF65-F5344CB8AC3E}">
        <p14:creationId xmlns:p14="http://schemas.microsoft.com/office/powerpoint/2010/main" val="28171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animEffect transition="in" filter="blinds(horizontal)">
                                      <p:cBhvr>
                                        <p:cTn id="7" dur="500"/>
                                        <p:tgtEl>
                                          <p:spTgt spid="202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transformation</a:t>
            </a:r>
            <a:endParaRPr lang="en-US" dirty="0"/>
          </a:p>
        </p:txBody>
      </p:sp>
      <p:sp>
        <p:nvSpPr>
          <p:cNvPr id="3" name="Content Placeholder 2"/>
          <p:cNvSpPr>
            <a:spLocks noGrp="1"/>
          </p:cNvSpPr>
          <p:nvPr>
            <p:ph idx="1"/>
          </p:nvPr>
        </p:nvSpPr>
        <p:spPr/>
        <p:txBody>
          <a:bodyPr/>
          <a:lstStyle/>
          <a:p>
            <a:r>
              <a:rPr lang="en-US" dirty="0"/>
              <a:t>Cities looked very different 100 years ago:</a:t>
            </a:r>
          </a:p>
          <a:p>
            <a:pPr lvl="1"/>
            <a:r>
              <a:rPr lang="en-US" dirty="0"/>
              <a:t>Cities had a unique center </a:t>
            </a:r>
          </a:p>
          <a:p>
            <a:pPr lvl="1"/>
            <a:r>
              <a:rPr lang="en-US" dirty="0"/>
              <a:t>Jobs were concentrated near the city center</a:t>
            </a:r>
          </a:p>
          <a:p>
            <a:pPr lvl="1"/>
            <a:r>
              <a:rPr lang="en-US" dirty="0"/>
              <a:t>Manufacturing firms located near railroad terminals</a:t>
            </a:r>
          </a:p>
          <a:p>
            <a:pPr lvl="1"/>
            <a:r>
              <a:rPr lang="en-US" dirty="0"/>
              <a:t>Office firms clustered in the CBD</a:t>
            </a:r>
          </a:p>
          <a:p>
            <a:pPr lvl="1"/>
            <a:r>
              <a:rPr lang="en-US" dirty="0"/>
              <a:t>Workers lived in  the city center and commuted by foot or in the suburbs and rode street cars</a:t>
            </a:r>
          </a:p>
        </p:txBody>
      </p:sp>
    </p:spTree>
    <p:extLst>
      <p:ext uri="{BB962C8B-B14F-4D97-AF65-F5344CB8AC3E}">
        <p14:creationId xmlns:p14="http://schemas.microsoft.com/office/powerpoint/2010/main" val="405798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6_10"/>
          <p:cNvPicPr>
            <a:picLocks noChangeAspect="1" noChangeArrowheads="1"/>
          </p:cNvPicPr>
          <p:nvPr/>
        </p:nvPicPr>
        <p:blipFill>
          <a:blip r:embed="rId2" cstate="print"/>
          <a:srcRect/>
          <a:stretch>
            <a:fillRect/>
          </a:stretch>
        </p:blipFill>
        <p:spPr bwMode="auto">
          <a:xfrm>
            <a:off x="1752600" y="1219200"/>
            <a:ext cx="6057900" cy="5087938"/>
          </a:xfrm>
          <a:prstGeom prst="rect">
            <a:avLst/>
          </a:prstGeom>
          <a:noFill/>
          <a:ln w="9525">
            <a:noFill/>
            <a:miter lim="800000"/>
            <a:headEnd/>
            <a:tailEnd/>
          </a:ln>
        </p:spPr>
      </p:pic>
      <p:sp>
        <p:nvSpPr>
          <p:cNvPr id="2" name="Title 1"/>
          <p:cNvSpPr>
            <a:spLocks noGrp="1"/>
          </p:cNvSpPr>
          <p:nvPr>
            <p:ph type="title"/>
          </p:nvPr>
        </p:nvSpPr>
        <p:spPr>
          <a:xfrm>
            <a:off x="685800" y="685800"/>
            <a:ext cx="8229600" cy="1066800"/>
          </a:xfrm>
          <a:solidFill>
            <a:schemeClr val="bg1"/>
          </a:solidFill>
        </p:spPr>
        <p:txBody>
          <a:bodyPr/>
          <a:lstStyle/>
          <a:p>
            <a:r>
              <a:rPr lang="en-US" dirty="0"/>
              <a:t>A </a:t>
            </a:r>
            <a:r>
              <a:rPr lang="en-US" dirty="0" err="1"/>
              <a:t>Monocentic</a:t>
            </a:r>
            <a:r>
              <a:rPr lang="en-US" dirty="0"/>
              <a:t> City</a:t>
            </a:r>
          </a:p>
        </p:txBody>
      </p:sp>
    </p:spTree>
    <p:extLst>
      <p:ext uri="{BB962C8B-B14F-4D97-AF65-F5344CB8AC3E}">
        <p14:creationId xmlns:p14="http://schemas.microsoft.com/office/powerpoint/2010/main" val="134299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Demise of the </a:t>
            </a:r>
            <a:r>
              <a:rPr lang="en-US" dirty="0" err="1"/>
              <a:t>Monocentric</a:t>
            </a:r>
            <a:r>
              <a:rPr lang="en-US" dirty="0"/>
              <a:t> City</a:t>
            </a:r>
          </a:p>
        </p:txBody>
      </p:sp>
      <p:sp>
        <p:nvSpPr>
          <p:cNvPr id="3" name="Content Placeholder 2"/>
          <p:cNvSpPr>
            <a:spLocks noGrp="1"/>
          </p:cNvSpPr>
          <p:nvPr>
            <p:ph idx="1"/>
          </p:nvPr>
        </p:nvSpPr>
        <p:spPr/>
        <p:txBody>
          <a:bodyPr/>
          <a:lstStyle/>
          <a:p>
            <a:r>
              <a:rPr lang="en-US" dirty="0"/>
              <a:t>100 years ago, the spatial distribution of employment and population started to change</a:t>
            </a:r>
          </a:p>
          <a:p>
            <a:r>
              <a:rPr lang="en-US" dirty="0"/>
              <a:t>Define </a:t>
            </a:r>
          </a:p>
          <a:p>
            <a:pPr lvl="1"/>
            <a:r>
              <a:rPr lang="en-US" dirty="0"/>
              <a:t>A </a:t>
            </a:r>
            <a:r>
              <a:rPr lang="en-US" i="1" dirty="0">
                <a:solidFill>
                  <a:srgbClr val="FF0000"/>
                </a:solidFill>
              </a:rPr>
              <a:t>central city </a:t>
            </a:r>
            <a:r>
              <a:rPr lang="en-US" dirty="0"/>
              <a:t>is the territory of the municipality at the center of the metropolitan area.</a:t>
            </a:r>
          </a:p>
          <a:p>
            <a:pPr lvl="1"/>
            <a:r>
              <a:rPr lang="en-US" dirty="0"/>
              <a:t>A </a:t>
            </a:r>
            <a:r>
              <a:rPr lang="en-US" i="1" dirty="0">
                <a:solidFill>
                  <a:srgbClr val="FF0000"/>
                </a:solidFill>
              </a:rPr>
              <a:t>Suburban area </a:t>
            </a:r>
            <a:r>
              <a:rPr lang="en-US" dirty="0"/>
              <a:t>is the rest of the metropolitan area </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70" y="4274820"/>
            <a:ext cx="7155180" cy="189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1070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rahmed\Local Settings\Temporary Internet Files\Content.IE5\Z1SPVHGY\MPj0437195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57200"/>
            <a:ext cx="8534400" cy="1066800"/>
          </a:xfrm>
          <a:solidFill>
            <a:schemeClr val="accent6">
              <a:lumMod val="20000"/>
              <a:lumOff val="80000"/>
            </a:schemeClr>
          </a:solidFill>
        </p:spPr>
        <p:txBody>
          <a:bodyPr>
            <a:noAutofit/>
          </a:bodyPr>
          <a:lstStyle/>
          <a:p>
            <a:r>
              <a:rPr lang="en-US" sz="4000" dirty="0">
                <a:solidFill>
                  <a:schemeClr val="tx1"/>
                </a:solidFill>
              </a:rPr>
              <a:t>The demise of the </a:t>
            </a:r>
            <a:r>
              <a:rPr lang="en-US" sz="4000" dirty="0" err="1">
                <a:solidFill>
                  <a:schemeClr val="tx1"/>
                </a:solidFill>
              </a:rPr>
              <a:t>monocentric</a:t>
            </a:r>
            <a:r>
              <a:rPr lang="en-US" sz="4000" dirty="0">
                <a:solidFill>
                  <a:schemeClr val="tx1"/>
                </a:solidFill>
              </a:rPr>
              <a:t> city</a:t>
            </a:r>
          </a:p>
        </p:txBody>
      </p:sp>
      <p:sp>
        <p:nvSpPr>
          <p:cNvPr id="3" name="Content Placeholder 2"/>
          <p:cNvSpPr>
            <a:spLocks noGrp="1"/>
          </p:cNvSpPr>
          <p:nvPr>
            <p:ph idx="1"/>
          </p:nvPr>
        </p:nvSpPr>
        <p:spPr>
          <a:xfrm>
            <a:off x="457200" y="1371600"/>
            <a:ext cx="8534400" cy="4953000"/>
          </a:xfrm>
          <a:solidFill>
            <a:schemeClr val="accent6">
              <a:lumMod val="20000"/>
              <a:lumOff val="80000"/>
            </a:schemeClr>
          </a:solidFill>
        </p:spPr>
        <p:txBody>
          <a:bodyPr>
            <a:noAutofit/>
          </a:bodyPr>
          <a:lstStyle/>
          <a:p>
            <a:pPr>
              <a:buNone/>
            </a:pPr>
            <a:r>
              <a:rPr lang="en-US" sz="2400" dirty="0"/>
              <a:t>Decentralization of Manufacturing: Trucks and Highways</a:t>
            </a:r>
          </a:p>
          <a:p>
            <a:pPr lvl="1"/>
            <a:r>
              <a:rPr lang="en-US" sz="2400" dirty="0">
                <a:solidFill>
                  <a:schemeClr val="accent4">
                    <a:lumMod val="50000"/>
                  </a:schemeClr>
                </a:solidFill>
              </a:rPr>
              <a:t>The </a:t>
            </a:r>
            <a:r>
              <a:rPr lang="en-US" sz="2400" dirty="0" err="1">
                <a:solidFill>
                  <a:schemeClr val="accent4">
                    <a:lumMod val="50000"/>
                  </a:schemeClr>
                </a:solidFill>
              </a:rPr>
              <a:t>intracity</a:t>
            </a:r>
            <a:r>
              <a:rPr lang="en-US" sz="2400" dirty="0">
                <a:solidFill>
                  <a:schemeClr val="accent4">
                    <a:lumMod val="50000"/>
                  </a:schemeClr>
                </a:solidFill>
              </a:rPr>
              <a:t> truck (1910).  Twice as fast and half as costly as horse wagon.	1910 - 1920: Number of trucks in Chicago increased 800 to 23,000</a:t>
            </a:r>
          </a:p>
          <a:p>
            <a:pPr lvl="1"/>
            <a:r>
              <a:rPr lang="en-US" sz="2400" dirty="0">
                <a:solidFill>
                  <a:schemeClr val="accent4">
                    <a:lumMod val="50000"/>
                  </a:schemeClr>
                </a:solidFill>
              </a:rPr>
              <a:t>Tipping the balance away from central location. Truck decreased cost of moving output relative to the cost of moving workers.  Firms moved closer to low-wage suburbs</a:t>
            </a:r>
          </a:p>
          <a:p>
            <a:pPr lvl="1"/>
            <a:r>
              <a:rPr lang="en-US" sz="2400" dirty="0">
                <a:solidFill>
                  <a:schemeClr val="accent4">
                    <a:lumMod val="50000"/>
                  </a:schemeClr>
                </a:solidFill>
              </a:rPr>
              <a:t>The intercity truck (1930s).  Long-distance travel became feasible.  Improvement of  intercity highways facilitated truck transport.  Truck freight grew at expense of shipping and rail freight.  Most manufactures oriented to highways, not rail terminal or port</a:t>
            </a:r>
          </a:p>
        </p:txBody>
      </p:sp>
    </p:spTree>
    <p:extLst>
      <p:ext uri="{BB962C8B-B14F-4D97-AF65-F5344CB8AC3E}">
        <p14:creationId xmlns:p14="http://schemas.microsoft.com/office/powerpoint/2010/main" val="99816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Documents and Settings\rahmed\Local Settings\Temporary Internet Files\Content.IE5\Z1SPVHGY\MPj043719500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2133600"/>
            <a:ext cx="8229600" cy="4325112"/>
          </a:xfrm>
          <a:solidFill>
            <a:schemeClr val="accent6">
              <a:lumMod val="20000"/>
              <a:lumOff val="80000"/>
            </a:schemeClr>
          </a:solidFill>
        </p:spPr>
        <p:txBody>
          <a:bodyPr/>
          <a:lstStyle/>
          <a:p>
            <a:r>
              <a:rPr lang="en-US" dirty="0">
                <a:solidFill>
                  <a:schemeClr val="accent4">
                    <a:lumMod val="50000"/>
                  </a:schemeClr>
                </a:solidFill>
              </a:rPr>
              <a:t>Other Factors in Decentralization of manufacturing</a:t>
            </a:r>
          </a:p>
          <a:p>
            <a:pPr lvl="1"/>
            <a:r>
              <a:rPr lang="en-US" dirty="0">
                <a:solidFill>
                  <a:schemeClr val="accent4">
                    <a:lumMod val="50000"/>
                  </a:schemeClr>
                </a:solidFill>
              </a:rPr>
              <a:t>Automobile replace streetcars, increasing access outside streetcar hub; highway sites accessible to entire metropolitan area</a:t>
            </a:r>
          </a:p>
          <a:p>
            <a:pPr lvl="1"/>
            <a:r>
              <a:rPr lang="en-US" dirty="0">
                <a:solidFill>
                  <a:schemeClr val="accent4">
                    <a:lumMod val="50000"/>
                  </a:schemeClr>
                </a:solidFill>
              </a:rPr>
              <a:t>Single-story manufacturing plants cheaper in low-rent suburbs</a:t>
            </a:r>
          </a:p>
          <a:p>
            <a:pPr lvl="1"/>
            <a:r>
              <a:rPr lang="en-US" dirty="0">
                <a:solidFill>
                  <a:schemeClr val="accent4">
                    <a:lumMod val="50000"/>
                  </a:schemeClr>
                </a:solidFill>
              </a:rPr>
              <a:t>Air freight: orientation toward suburban airports</a:t>
            </a:r>
          </a:p>
        </p:txBody>
      </p:sp>
      <p:sp>
        <p:nvSpPr>
          <p:cNvPr id="5" name="Title 4"/>
          <p:cNvSpPr>
            <a:spLocks noGrp="1"/>
          </p:cNvSpPr>
          <p:nvPr>
            <p:ph type="title"/>
          </p:nvPr>
        </p:nvSpPr>
        <p:spPr/>
        <p:txBody>
          <a:bodyPr/>
          <a:lstStyle/>
          <a:p>
            <a:endParaRPr lang="en-US"/>
          </a:p>
        </p:txBody>
      </p:sp>
      <p:sp>
        <p:nvSpPr>
          <p:cNvPr id="6" name="Title 1"/>
          <p:cNvSpPr txBox="1">
            <a:spLocks/>
          </p:cNvSpPr>
          <p:nvPr/>
        </p:nvSpPr>
        <p:spPr>
          <a:xfrm>
            <a:off x="457200" y="457200"/>
            <a:ext cx="8534400" cy="1066800"/>
          </a:xfrm>
          <a:prstGeom prst="rect">
            <a:avLst/>
          </a:prstGeom>
          <a:solidFill>
            <a:schemeClr val="accent6">
              <a:lumMod val="20000"/>
              <a:lumOff val="80000"/>
            </a:schemeClr>
          </a:solidFill>
        </p:spPr>
        <p:txBody>
          <a:bodyPr vert="horz" lIns="91440" tIns="45720" rIns="91440" bIns="4572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4000" smtClean="0">
                <a:solidFill>
                  <a:schemeClr val="tx1"/>
                </a:solidFill>
              </a:rPr>
              <a:t>The demise of the monocentric city</a:t>
            </a:r>
            <a:endParaRPr lang="en-US" sz="4000" dirty="0">
              <a:solidFill>
                <a:schemeClr val="tx1"/>
              </a:solidFill>
            </a:endParaRPr>
          </a:p>
        </p:txBody>
      </p:sp>
    </p:spTree>
    <p:extLst>
      <p:ext uri="{BB962C8B-B14F-4D97-AF65-F5344CB8AC3E}">
        <p14:creationId xmlns:p14="http://schemas.microsoft.com/office/powerpoint/2010/main" val="30171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63880"/>
            <a:ext cx="5673567" cy="59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3514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Production and Big </a:t>
            </a:r>
            <a:r>
              <a:rPr lang="en-US" dirty="0"/>
              <a:t>box competition </a:t>
            </a:r>
          </a:p>
        </p:txBody>
      </p:sp>
      <p:sp>
        <p:nvSpPr>
          <p:cNvPr id="3" name="Content Placeholder 2"/>
          <p:cNvSpPr>
            <a:spLocks noGrp="1"/>
          </p:cNvSpPr>
          <p:nvPr>
            <p:ph idx="1"/>
          </p:nvPr>
        </p:nvSpPr>
        <p:spPr/>
        <p:txBody>
          <a:bodyPr/>
          <a:lstStyle/>
          <a:p>
            <a:r>
              <a:rPr lang="en-US" dirty="0"/>
              <a:t>We can use the model of spatial competition to understand the impact of big box entry into an urban area</a:t>
            </a:r>
          </a:p>
          <a:p>
            <a:pPr lvl="1"/>
            <a:r>
              <a:rPr lang="en-US" dirty="0"/>
              <a:t>prices</a:t>
            </a:r>
          </a:p>
          <a:p>
            <a:pPr lvl="1"/>
            <a:r>
              <a:rPr lang="en-US" dirty="0"/>
              <a:t>Number of downtown stores</a:t>
            </a:r>
          </a:p>
          <a:p>
            <a:pPr lvl="1"/>
            <a:r>
              <a:rPr lang="en-US" dirty="0"/>
              <a:t>Consumers</a:t>
            </a:r>
          </a:p>
          <a:p>
            <a:pPr lvl="1"/>
            <a:r>
              <a:rPr lang="en-US" dirty="0"/>
              <a:t>Jobs and wages</a:t>
            </a:r>
          </a:p>
          <a:p>
            <a:pPr lvl="1"/>
            <a:endParaRPr lang="en-US" dirty="0"/>
          </a:p>
          <a:p>
            <a:pPr lvl="1"/>
            <a:endParaRPr lang="en-US" dirty="0"/>
          </a:p>
        </p:txBody>
      </p:sp>
    </p:spTree>
    <p:extLst>
      <p:ext uri="{BB962C8B-B14F-4D97-AF65-F5344CB8AC3E}">
        <p14:creationId xmlns:p14="http://schemas.microsoft.com/office/powerpoint/2010/main" val="36322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a:bodyPr>
          <a:lstStyle/>
          <a:p>
            <a:pPr eaLnBrk="1" hangingPunct="1">
              <a:defRPr/>
            </a:pPr>
            <a:r>
              <a:rPr lang="en-US" dirty="0">
                <a:solidFill>
                  <a:srgbClr val="FF6600"/>
                </a:solidFill>
              </a:rPr>
              <a:t>Cost of the suburban lifestyle</a:t>
            </a:r>
          </a:p>
        </p:txBody>
      </p:sp>
      <p:sp>
        <p:nvSpPr>
          <p:cNvPr id="16387" name="Rectangle 3"/>
          <p:cNvSpPr>
            <a:spLocks noGrp="1" noChangeArrowheads="1"/>
          </p:cNvSpPr>
          <p:nvPr>
            <p:ph idx="1"/>
          </p:nvPr>
        </p:nvSpPr>
        <p:spPr/>
        <p:txBody>
          <a:bodyPr>
            <a:normAutofit/>
          </a:bodyPr>
          <a:lstStyle/>
          <a:p>
            <a:pPr eaLnBrk="1" hangingPunct="1">
              <a:defRPr/>
            </a:pPr>
            <a:r>
              <a:rPr lang="en-US" dirty="0"/>
              <a:t>The rise of the suburb has significantly increased energy consumption in the US:</a:t>
            </a:r>
          </a:p>
          <a:p>
            <a:pPr lvl="1">
              <a:defRPr/>
            </a:pPr>
            <a:r>
              <a:rPr lang="en-US" sz="2000" dirty="0"/>
              <a:t>Larger sized houses built in the suburb consume more energy</a:t>
            </a:r>
          </a:p>
          <a:p>
            <a:pPr lvl="1">
              <a:defRPr/>
            </a:pPr>
            <a:r>
              <a:rPr lang="en-US" dirty="0"/>
              <a:t>The increased travel distance with automobiles</a:t>
            </a:r>
          </a:p>
          <a:p>
            <a:pPr lvl="1">
              <a:defRPr/>
            </a:pPr>
            <a:r>
              <a:rPr lang="en-US" dirty="0"/>
              <a:t>Inefficiency of public transit</a:t>
            </a:r>
          </a:p>
          <a:p>
            <a:pPr lvl="1">
              <a:defRPr/>
            </a:pPr>
            <a:endParaRPr lang="en-US" sz="2000" dirty="0"/>
          </a:p>
          <a:p>
            <a:pPr>
              <a:defRPr/>
            </a:pPr>
            <a:r>
              <a:rPr lang="en-US" dirty="0"/>
              <a:t>The demise of downtown culture</a:t>
            </a:r>
          </a:p>
          <a:p>
            <a:pPr lvl="1">
              <a:defRPr/>
            </a:pPr>
            <a:r>
              <a:rPr lang="en-US" sz="2000" dirty="0"/>
              <a:t>Exodus of high and middle class from central cities reduced demand for down town shopping </a:t>
            </a:r>
          </a:p>
        </p:txBody>
      </p:sp>
    </p:spTree>
    <p:extLst>
      <p:ext uri="{BB962C8B-B14F-4D97-AF65-F5344CB8AC3E}">
        <p14:creationId xmlns:p14="http://schemas.microsoft.com/office/powerpoint/2010/main" val="293945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tb03"/>
          <p:cNvPicPr>
            <a:picLocks noChangeAspect="1" noChangeArrowheads="1"/>
          </p:cNvPicPr>
          <p:nvPr/>
        </p:nvPicPr>
        <p:blipFill>
          <a:blip r:embed="rId2" cstate="print"/>
          <a:srcRect/>
          <a:stretch>
            <a:fillRect/>
          </a:stretch>
        </p:blipFill>
        <p:spPr>
          <a:xfrm>
            <a:off x="1066800" y="2286000"/>
            <a:ext cx="7038975" cy="2614612"/>
          </a:xfrm>
          <a:prstGeom prst="rect">
            <a:avLst/>
          </a:prstGeom>
          <a:noFill/>
          <a:ln/>
        </p:spPr>
      </p:pic>
    </p:spTree>
    <p:extLst>
      <p:ext uri="{BB962C8B-B14F-4D97-AF65-F5344CB8AC3E}">
        <p14:creationId xmlns:p14="http://schemas.microsoft.com/office/powerpoint/2010/main" val="158617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a:t>
            </a:r>
            <a:r>
              <a:rPr lang="en-US" dirty="0"/>
              <a:t>public transportation</a:t>
            </a:r>
          </a:p>
        </p:txBody>
      </p:sp>
      <p:sp>
        <p:nvSpPr>
          <p:cNvPr id="3" name="Content Placeholder 2"/>
          <p:cNvSpPr>
            <a:spLocks noGrp="1"/>
          </p:cNvSpPr>
          <p:nvPr>
            <p:ph idx="1"/>
          </p:nvPr>
        </p:nvSpPr>
        <p:spPr/>
        <p:txBody>
          <a:bodyPr/>
          <a:lstStyle/>
          <a:p>
            <a:r>
              <a:rPr lang="en-US" dirty="0"/>
              <a:t>Why is public transportation important?</a:t>
            </a:r>
          </a:p>
          <a:p>
            <a:pPr marL="0" indent="0">
              <a:buNone/>
            </a:pPr>
            <a:r>
              <a:rPr lang="en-US" dirty="0"/>
              <a:t>   A successful transit system can</a:t>
            </a:r>
          </a:p>
          <a:p>
            <a:pPr lvl="1"/>
            <a:r>
              <a:rPr lang="en-US" dirty="0"/>
              <a:t>Reduces congestion from automobile use</a:t>
            </a:r>
          </a:p>
          <a:p>
            <a:pPr lvl="1"/>
            <a:r>
              <a:rPr lang="en-US" dirty="0"/>
              <a:t>Improve access of low income households to jobs</a:t>
            </a:r>
          </a:p>
          <a:p>
            <a:pPr lvl="1"/>
            <a:r>
              <a:rPr lang="en-US" dirty="0"/>
              <a:t>Supporting large employment clusters</a:t>
            </a:r>
          </a:p>
          <a:p>
            <a:pPr lvl="1"/>
            <a:r>
              <a:rPr lang="en-US" dirty="0"/>
              <a:t>Reduce fatalities and pollution associated with overdriving</a:t>
            </a:r>
          </a:p>
          <a:p>
            <a:pPr lvl="1"/>
            <a:endParaRPr lang="en-US" dirty="0"/>
          </a:p>
        </p:txBody>
      </p:sp>
    </p:spTree>
    <p:extLst>
      <p:ext uri="{BB962C8B-B14F-4D97-AF65-F5344CB8AC3E}">
        <p14:creationId xmlns:p14="http://schemas.microsoft.com/office/powerpoint/2010/main" val="290411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 of public transportation</a:t>
            </a:r>
          </a:p>
        </p:txBody>
      </p:sp>
      <p:sp>
        <p:nvSpPr>
          <p:cNvPr id="3" name="Content Placeholder 2"/>
          <p:cNvSpPr>
            <a:spLocks noGrp="1"/>
          </p:cNvSpPr>
          <p:nvPr>
            <p:ph idx="1"/>
          </p:nvPr>
        </p:nvSpPr>
        <p:spPr/>
        <p:txBody>
          <a:bodyPr/>
          <a:lstStyle/>
          <a:p>
            <a:r>
              <a:rPr lang="en-US" dirty="0"/>
              <a:t>Economies of scale: average cost declines with usage, i.e., the new user costs less than the average</a:t>
            </a:r>
          </a:p>
          <a:p>
            <a:pPr lvl="1"/>
            <a:r>
              <a:rPr lang="en-US" dirty="0"/>
              <a:t>Savings in operating costs if vehicles become more utilized</a:t>
            </a:r>
          </a:p>
          <a:p>
            <a:pPr lvl="1"/>
            <a:r>
              <a:rPr lang="en-US" dirty="0"/>
              <a:t>Savings in user access costs if service is increased  </a:t>
            </a:r>
          </a:p>
        </p:txBody>
      </p:sp>
    </p:spTree>
    <p:extLst>
      <p:ext uri="{BB962C8B-B14F-4D97-AF65-F5344CB8AC3E}">
        <p14:creationId xmlns:p14="http://schemas.microsoft.com/office/powerpoint/2010/main" val="292196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80" name="Rectangle 28"/>
          <p:cNvSpPr>
            <a:spLocks noGrp="1" noChangeArrowheads="1"/>
          </p:cNvSpPr>
          <p:nvPr>
            <p:ph type="title"/>
          </p:nvPr>
        </p:nvSpPr>
        <p:spPr>
          <a:xfrm>
            <a:off x="457200" y="381000"/>
            <a:ext cx="8229600" cy="1143000"/>
          </a:xfrm>
        </p:spPr>
        <p:txBody>
          <a:bodyPr>
            <a:normAutofit fontScale="90000"/>
          </a:bodyPr>
          <a:lstStyle/>
          <a:p>
            <a:pPr>
              <a:defRPr/>
            </a:pPr>
            <a:r>
              <a:rPr lang="en-US" dirty="0"/>
              <a:t>Provision of public transportation</a:t>
            </a:r>
          </a:p>
        </p:txBody>
      </p:sp>
      <p:sp>
        <p:nvSpPr>
          <p:cNvPr id="34819" name="Rectangle 5"/>
          <p:cNvSpPr>
            <a:spLocks noChangeArrowheads="1"/>
          </p:cNvSpPr>
          <p:nvPr/>
        </p:nvSpPr>
        <p:spPr bwMode="auto">
          <a:xfrm>
            <a:off x="1614488" y="1798638"/>
            <a:ext cx="6078537" cy="4587875"/>
          </a:xfrm>
          <a:prstGeom prst="rect">
            <a:avLst/>
          </a:prstGeom>
          <a:solidFill>
            <a:srgbClr val="F3F6F9"/>
          </a:solidFill>
          <a:ln w="265113">
            <a:solidFill>
              <a:srgbClr val="F3F6F9"/>
            </a:solidFill>
            <a:miter lim="800000"/>
            <a:headEnd/>
            <a:tailEnd/>
          </a:ln>
        </p:spPr>
        <p:txBody>
          <a:bodyPr/>
          <a:lstStyle/>
          <a:p>
            <a:endParaRPr lang="en-US"/>
          </a:p>
        </p:txBody>
      </p:sp>
      <p:sp>
        <p:nvSpPr>
          <p:cNvPr id="34820" name="Rectangle 6"/>
          <p:cNvSpPr>
            <a:spLocks noChangeArrowheads="1"/>
          </p:cNvSpPr>
          <p:nvPr/>
        </p:nvSpPr>
        <p:spPr bwMode="auto">
          <a:xfrm>
            <a:off x="1614488" y="1798638"/>
            <a:ext cx="6078537" cy="4587875"/>
          </a:xfrm>
          <a:prstGeom prst="rect">
            <a:avLst/>
          </a:prstGeom>
          <a:solidFill>
            <a:srgbClr val="F2F4F8"/>
          </a:solidFill>
          <a:ln w="241300">
            <a:solidFill>
              <a:srgbClr val="F2F4F8"/>
            </a:solidFill>
            <a:miter lim="800000"/>
            <a:headEnd/>
            <a:tailEnd/>
          </a:ln>
        </p:spPr>
        <p:txBody>
          <a:bodyPr/>
          <a:lstStyle/>
          <a:p>
            <a:endParaRPr lang="en-US"/>
          </a:p>
        </p:txBody>
      </p:sp>
      <p:sp>
        <p:nvSpPr>
          <p:cNvPr id="34821" name="Rectangle 7"/>
          <p:cNvSpPr>
            <a:spLocks noChangeArrowheads="1"/>
          </p:cNvSpPr>
          <p:nvPr/>
        </p:nvSpPr>
        <p:spPr bwMode="auto">
          <a:xfrm>
            <a:off x="1614488" y="1798638"/>
            <a:ext cx="6078537" cy="4587875"/>
          </a:xfrm>
          <a:prstGeom prst="rect">
            <a:avLst/>
          </a:prstGeom>
          <a:solidFill>
            <a:srgbClr val="F1F4F7"/>
          </a:solidFill>
          <a:ln w="217488">
            <a:solidFill>
              <a:srgbClr val="F1F4F7"/>
            </a:solidFill>
            <a:miter lim="800000"/>
            <a:headEnd/>
            <a:tailEnd/>
          </a:ln>
        </p:spPr>
        <p:txBody>
          <a:bodyPr/>
          <a:lstStyle/>
          <a:p>
            <a:endParaRPr lang="en-US"/>
          </a:p>
        </p:txBody>
      </p:sp>
      <p:sp>
        <p:nvSpPr>
          <p:cNvPr id="34822" name="Rectangle 9"/>
          <p:cNvSpPr>
            <a:spLocks noChangeArrowheads="1"/>
          </p:cNvSpPr>
          <p:nvPr/>
        </p:nvSpPr>
        <p:spPr bwMode="auto">
          <a:xfrm>
            <a:off x="1614488" y="1798638"/>
            <a:ext cx="6078537" cy="4587875"/>
          </a:xfrm>
          <a:prstGeom prst="rect">
            <a:avLst/>
          </a:prstGeom>
          <a:solidFill>
            <a:srgbClr val="EEF1F4"/>
          </a:solidFill>
          <a:ln w="168275">
            <a:solidFill>
              <a:srgbClr val="EEF1F4"/>
            </a:solidFill>
            <a:miter lim="800000"/>
            <a:headEnd/>
            <a:tailEnd/>
          </a:ln>
        </p:spPr>
        <p:txBody>
          <a:bodyPr/>
          <a:lstStyle/>
          <a:p>
            <a:endParaRPr lang="en-US"/>
          </a:p>
        </p:txBody>
      </p:sp>
      <p:sp>
        <p:nvSpPr>
          <p:cNvPr id="34823" name="Rectangle 10"/>
          <p:cNvSpPr>
            <a:spLocks noChangeArrowheads="1"/>
          </p:cNvSpPr>
          <p:nvPr/>
        </p:nvSpPr>
        <p:spPr bwMode="auto">
          <a:xfrm>
            <a:off x="1614488" y="1798638"/>
            <a:ext cx="6078537" cy="4587875"/>
          </a:xfrm>
          <a:prstGeom prst="rect">
            <a:avLst/>
          </a:prstGeom>
          <a:solidFill>
            <a:srgbClr val="EDEFF3"/>
          </a:solidFill>
          <a:ln w="144463">
            <a:solidFill>
              <a:srgbClr val="EDEFF3"/>
            </a:solidFill>
            <a:miter lim="800000"/>
            <a:headEnd/>
            <a:tailEnd/>
          </a:ln>
        </p:spPr>
        <p:txBody>
          <a:bodyPr/>
          <a:lstStyle/>
          <a:p>
            <a:endParaRPr lang="en-US"/>
          </a:p>
        </p:txBody>
      </p:sp>
      <p:sp>
        <p:nvSpPr>
          <p:cNvPr id="34824" name="Rectangle 11"/>
          <p:cNvSpPr>
            <a:spLocks noChangeArrowheads="1"/>
          </p:cNvSpPr>
          <p:nvPr/>
        </p:nvSpPr>
        <p:spPr bwMode="auto">
          <a:xfrm>
            <a:off x="1614488" y="1798638"/>
            <a:ext cx="6078537" cy="4587875"/>
          </a:xfrm>
          <a:prstGeom prst="rect">
            <a:avLst/>
          </a:prstGeom>
          <a:solidFill>
            <a:srgbClr val="EBEEF2"/>
          </a:solidFill>
          <a:ln w="120650">
            <a:solidFill>
              <a:srgbClr val="EBEEF2"/>
            </a:solidFill>
            <a:miter lim="800000"/>
            <a:headEnd/>
            <a:tailEnd/>
          </a:ln>
        </p:spPr>
        <p:txBody>
          <a:bodyPr/>
          <a:lstStyle/>
          <a:p>
            <a:endParaRPr lang="en-US"/>
          </a:p>
        </p:txBody>
      </p:sp>
      <p:sp>
        <p:nvSpPr>
          <p:cNvPr id="34825" name="Rectangle 12"/>
          <p:cNvSpPr>
            <a:spLocks noChangeArrowheads="1"/>
          </p:cNvSpPr>
          <p:nvPr/>
        </p:nvSpPr>
        <p:spPr bwMode="auto">
          <a:xfrm>
            <a:off x="1614488" y="1798638"/>
            <a:ext cx="6078537" cy="4587875"/>
          </a:xfrm>
          <a:prstGeom prst="rect">
            <a:avLst/>
          </a:prstGeom>
          <a:solidFill>
            <a:srgbClr val="EAECF1"/>
          </a:solidFill>
          <a:ln w="96838">
            <a:solidFill>
              <a:srgbClr val="EAECF1"/>
            </a:solidFill>
            <a:miter lim="800000"/>
            <a:headEnd/>
            <a:tailEnd/>
          </a:ln>
        </p:spPr>
        <p:txBody>
          <a:bodyPr/>
          <a:lstStyle/>
          <a:p>
            <a:endParaRPr lang="en-US"/>
          </a:p>
        </p:txBody>
      </p:sp>
      <p:sp>
        <p:nvSpPr>
          <p:cNvPr id="34826" name="Rectangle 13"/>
          <p:cNvSpPr>
            <a:spLocks noChangeArrowheads="1"/>
          </p:cNvSpPr>
          <p:nvPr/>
        </p:nvSpPr>
        <p:spPr bwMode="auto">
          <a:xfrm>
            <a:off x="1614488" y="1798638"/>
            <a:ext cx="6078537" cy="4587875"/>
          </a:xfrm>
          <a:prstGeom prst="rect">
            <a:avLst/>
          </a:prstGeom>
          <a:solidFill>
            <a:srgbClr val="E9EBF0"/>
          </a:solidFill>
          <a:ln w="73025">
            <a:solidFill>
              <a:srgbClr val="E9EBF0"/>
            </a:solidFill>
            <a:miter lim="800000"/>
            <a:headEnd/>
            <a:tailEnd/>
          </a:ln>
        </p:spPr>
        <p:txBody>
          <a:bodyPr/>
          <a:lstStyle/>
          <a:p>
            <a:endParaRPr lang="en-US"/>
          </a:p>
        </p:txBody>
      </p:sp>
      <p:sp>
        <p:nvSpPr>
          <p:cNvPr id="34827" name="Rectangle 14"/>
          <p:cNvSpPr>
            <a:spLocks noChangeArrowheads="1"/>
          </p:cNvSpPr>
          <p:nvPr/>
        </p:nvSpPr>
        <p:spPr bwMode="auto">
          <a:xfrm>
            <a:off x="1614488" y="1798638"/>
            <a:ext cx="6078537" cy="4587875"/>
          </a:xfrm>
          <a:prstGeom prst="rect">
            <a:avLst/>
          </a:prstGeom>
          <a:solidFill>
            <a:srgbClr val="E7EAEF"/>
          </a:solidFill>
          <a:ln w="47625">
            <a:solidFill>
              <a:srgbClr val="E7EAEF"/>
            </a:solidFill>
            <a:miter lim="800000"/>
            <a:headEnd/>
            <a:tailEnd/>
          </a:ln>
        </p:spPr>
        <p:txBody>
          <a:bodyPr/>
          <a:lstStyle/>
          <a:p>
            <a:endParaRPr lang="en-US"/>
          </a:p>
        </p:txBody>
      </p:sp>
      <p:sp>
        <p:nvSpPr>
          <p:cNvPr id="34828" name="Rectangle 15"/>
          <p:cNvSpPr>
            <a:spLocks noChangeArrowheads="1"/>
          </p:cNvSpPr>
          <p:nvPr/>
        </p:nvSpPr>
        <p:spPr bwMode="auto">
          <a:xfrm>
            <a:off x="1614488" y="1798638"/>
            <a:ext cx="6078537" cy="4587875"/>
          </a:xfrm>
          <a:prstGeom prst="rect">
            <a:avLst/>
          </a:prstGeom>
          <a:solidFill>
            <a:srgbClr val="E6E9EF"/>
          </a:solidFill>
          <a:ln w="23813">
            <a:solidFill>
              <a:srgbClr val="E6E9EF"/>
            </a:solidFill>
            <a:miter lim="800000"/>
            <a:headEnd/>
            <a:tailEnd/>
          </a:ln>
        </p:spPr>
        <p:txBody>
          <a:bodyPr/>
          <a:lstStyle/>
          <a:p>
            <a:endParaRPr lang="en-US"/>
          </a:p>
        </p:txBody>
      </p:sp>
      <p:sp>
        <p:nvSpPr>
          <p:cNvPr id="34829" name="Rectangle 16"/>
          <p:cNvSpPr>
            <a:spLocks noChangeArrowheads="1"/>
          </p:cNvSpPr>
          <p:nvPr/>
        </p:nvSpPr>
        <p:spPr bwMode="auto">
          <a:xfrm>
            <a:off x="1454150" y="1600200"/>
            <a:ext cx="6769100" cy="5133975"/>
          </a:xfrm>
          <a:prstGeom prst="rect">
            <a:avLst/>
          </a:prstGeom>
          <a:noFill/>
          <a:ln w="9525">
            <a:noFill/>
            <a:miter lim="800000"/>
            <a:headEnd/>
            <a:tailEnd/>
          </a:ln>
        </p:spPr>
        <p:txBody>
          <a:bodyPr/>
          <a:lstStyle/>
          <a:p>
            <a:endParaRPr lang="en-US"/>
          </a:p>
        </p:txBody>
      </p:sp>
      <p:sp>
        <p:nvSpPr>
          <p:cNvPr id="34830" name="Freeform 17"/>
          <p:cNvSpPr>
            <a:spLocks/>
          </p:cNvSpPr>
          <p:nvPr/>
        </p:nvSpPr>
        <p:spPr bwMode="auto">
          <a:xfrm>
            <a:off x="1470025" y="1628775"/>
            <a:ext cx="6149975" cy="4660900"/>
          </a:xfrm>
          <a:custGeom>
            <a:avLst/>
            <a:gdLst>
              <a:gd name="T0" fmla="*/ 0 w 3874"/>
              <a:gd name="T1" fmla="*/ 0 h 2936"/>
              <a:gd name="T2" fmla="*/ 0 w 3874"/>
              <a:gd name="T3" fmla="*/ 2936 h 2936"/>
              <a:gd name="T4" fmla="*/ 3874 w 3874"/>
              <a:gd name="T5" fmla="*/ 2936 h 2936"/>
              <a:gd name="T6" fmla="*/ 0 60000 65536"/>
              <a:gd name="T7" fmla="*/ 0 60000 65536"/>
              <a:gd name="T8" fmla="*/ 0 60000 65536"/>
              <a:gd name="T9" fmla="*/ 0 w 3874"/>
              <a:gd name="T10" fmla="*/ 0 h 2936"/>
              <a:gd name="T11" fmla="*/ 3874 w 3874"/>
              <a:gd name="T12" fmla="*/ 2936 h 2936"/>
            </a:gdLst>
            <a:ahLst/>
            <a:cxnLst>
              <a:cxn ang="T6">
                <a:pos x="T0" y="T1"/>
              </a:cxn>
              <a:cxn ang="T7">
                <a:pos x="T2" y="T3"/>
              </a:cxn>
              <a:cxn ang="T8">
                <a:pos x="T4" y="T5"/>
              </a:cxn>
            </a:cxnLst>
            <a:rect l="T9" t="T10" r="T11" b="T12"/>
            <a:pathLst>
              <a:path w="3874" h="2936">
                <a:moveTo>
                  <a:pt x="0" y="0"/>
                </a:moveTo>
                <a:lnTo>
                  <a:pt x="0" y="2936"/>
                </a:lnTo>
                <a:lnTo>
                  <a:pt x="3874" y="2936"/>
                </a:lnTo>
              </a:path>
            </a:pathLst>
          </a:custGeom>
          <a:noFill/>
          <a:ln w="23813">
            <a:solidFill>
              <a:srgbClr val="000000"/>
            </a:solidFill>
            <a:round/>
            <a:headEnd/>
            <a:tailEnd/>
          </a:ln>
        </p:spPr>
        <p:txBody>
          <a:bodyPr/>
          <a:lstStyle/>
          <a:p>
            <a:endParaRPr lang="en-US"/>
          </a:p>
        </p:txBody>
      </p:sp>
      <p:sp>
        <p:nvSpPr>
          <p:cNvPr id="34831" name="Rectangle 18"/>
          <p:cNvSpPr>
            <a:spLocks noChangeArrowheads="1"/>
          </p:cNvSpPr>
          <p:nvPr/>
        </p:nvSpPr>
        <p:spPr bwMode="auto">
          <a:xfrm>
            <a:off x="5353050" y="6316663"/>
            <a:ext cx="2239963"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Quantity of Output</a:t>
            </a:r>
            <a:endParaRPr lang="en-US" sz="2400" u="none">
              <a:latin typeface="Times New Roman" pitchFamily="18" charset="0"/>
            </a:endParaRPr>
          </a:p>
        </p:txBody>
      </p:sp>
      <p:sp>
        <p:nvSpPr>
          <p:cNvPr id="34848" name="Rectangle 22"/>
          <p:cNvSpPr>
            <a:spLocks noChangeArrowheads="1"/>
          </p:cNvSpPr>
          <p:nvPr/>
        </p:nvSpPr>
        <p:spPr bwMode="auto">
          <a:xfrm>
            <a:off x="6637337" y="5062538"/>
            <a:ext cx="495300" cy="307975"/>
          </a:xfrm>
          <a:prstGeom prst="rect">
            <a:avLst/>
          </a:prstGeom>
          <a:noFill/>
          <a:ln w="9525">
            <a:noFill/>
            <a:miter lim="800000"/>
            <a:headEnd/>
            <a:tailEnd/>
          </a:ln>
        </p:spPr>
        <p:txBody>
          <a:bodyPr wrap="none" lIns="0" tIns="0" rIns="0" bIns="0">
            <a:spAutoFit/>
          </a:bodyPr>
          <a:lstStyle/>
          <a:p>
            <a:pPr eaLnBrk="0" hangingPunct="0"/>
            <a:r>
              <a:rPr lang="en-US" sz="2000" u="none" dirty="0">
                <a:solidFill>
                  <a:srgbClr val="000000"/>
                </a:solidFill>
              </a:rPr>
              <a:t>ATC</a:t>
            </a:r>
            <a:endParaRPr lang="en-US" sz="2400" u="none" dirty="0">
              <a:latin typeface="Times New Roman" pitchFamily="18" charset="0"/>
            </a:endParaRPr>
          </a:p>
        </p:txBody>
      </p:sp>
      <p:sp>
        <p:nvSpPr>
          <p:cNvPr id="34833" name="Rectangle 25"/>
          <p:cNvSpPr>
            <a:spLocks noChangeArrowheads="1"/>
          </p:cNvSpPr>
          <p:nvPr/>
        </p:nvSpPr>
        <p:spPr bwMode="auto">
          <a:xfrm>
            <a:off x="1282700" y="6324600"/>
            <a:ext cx="141288" cy="304800"/>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0</a:t>
            </a:r>
            <a:endParaRPr lang="en-US" sz="2400" u="none">
              <a:latin typeface="Times New Roman" pitchFamily="18" charset="0"/>
            </a:endParaRPr>
          </a:p>
        </p:txBody>
      </p:sp>
      <p:sp>
        <p:nvSpPr>
          <p:cNvPr id="34834" name="Rectangle 26"/>
          <p:cNvSpPr>
            <a:spLocks noChangeArrowheads="1"/>
          </p:cNvSpPr>
          <p:nvPr/>
        </p:nvSpPr>
        <p:spPr bwMode="auto">
          <a:xfrm>
            <a:off x="849313" y="1601788"/>
            <a:ext cx="565150"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Cost</a:t>
            </a:r>
            <a:endParaRPr lang="en-US" sz="2400" u="none">
              <a:latin typeface="Times New Roman" pitchFamily="18" charset="0"/>
            </a:endParaRPr>
          </a:p>
        </p:txBody>
      </p:sp>
      <p:sp>
        <p:nvSpPr>
          <p:cNvPr id="586781" name="Line 29"/>
          <p:cNvSpPr>
            <a:spLocks noChangeShapeType="1"/>
          </p:cNvSpPr>
          <p:nvPr/>
        </p:nvSpPr>
        <p:spPr bwMode="auto">
          <a:xfrm flipH="1">
            <a:off x="3116263" y="3429000"/>
            <a:ext cx="24606" cy="2847975"/>
          </a:xfrm>
          <a:prstGeom prst="line">
            <a:avLst/>
          </a:prstGeom>
          <a:noFill/>
          <a:ln w="9525">
            <a:solidFill>
              <a:schemeClr val="tx1"/>
            </a:solidFill>
            <a:prstDash val="dash"/>
            <a:round/>
            <a:headEnd/>
            <a:tailEnd/>
          </a:ln>
        </p:spPr>
        <p:txBody>
          <a:bodyPr/>
          <a:lstStyle/>
          <a:p>
            <a:endParaRPr lang="en-US"/>
          </a:p>
        </p:txBody>
      </p:sp>
      <p:sp>
        <p:nvSpPr>
          <p:cNvPr id="586782" name="Line 30"/>
          <p:cNvSpPr>
            <a:spLocks noChangeShapeType="1"/>
          </p:cNvSpPr>
          <p:nvPr/>
        </p:nvSpPr>
        <p:spPr bwMode="auto">
          <a:xfrm>
            <a:off x="4827588" y="4865688"/>
            <a:ext cx="14287" cy="1420812"/>
          </a:xfrm>
          <a:prstGeom prst="line">
            <a:avLst/>
          </a:prstGeom>
          <a:noFill/>
          <a:ln w="9525">
            <a:solidFill>
              <a:schemeClr val="tx1"/>
            </a:solidFill>
            <a:prstDash val="dash"/>
            <a:round/>
            <a:headEnd/>
            <a:tailEnd/>
          </a:ln>
        </p:spPr>
        <p:txBody>
          <a:bodyPr/>
          <a:lstStyle/>
          <a:p>
            <a:endParaRPr lang="en-US"/>
          </a:p>
        </p:txBody>
      </p:sp>
      <p:sp>
        <p:nvSpPr>
          <p:cNvPr id="586783" name="Text Box 31"/>
          <p:cNvSpPr txBox="1">
            <a:spLocks noChangeArrowheads="1"/>
          </p:cNvSpPr>
          <p:nvPr/>
        </p:nvSpPr>
        <p:spPr bwMode="auto">
          <a:xfrm>
            <a:off x="2882900" y="6397625"/>
            <a:ext cx="438150" cy="366713"/>
          </a:xfrm>
          <a:prstGeom prst="rect">
            <a:avLst/>
          </a:prstGeom>
          <a:noFill/>
          <a:ln w="9525">
            <a:noFill/>
            <a:miter lim="800000"/>
            <a:headEnd/>
            <a:tailEnd/>
          </a:ln>
        </p:spPr>
        <p:txBody>
          <a:bodyPr wrap="none">
            <a:spAutoFit/>
          </a:bodyPr>
          <a:lstStyle/>
          <a:p>
            <a:r>
              <a:rPr lang="en-US" u="none">
                <a:solidFill>
                  <a:schemeClr val="bg1">
                    <a:lumMod val="25000"/>
                  </a:schemeClr>
                </a:solidFill>
              </a:rPr>
              <a:t>20</a:t>
            </a:r>
          </a:p>
        </p:txBody>
      </p:sp>
      <p:sp>
        <p:nvSpPr>
          <p:cNvPr id="586784" name="Text Box 32"/>
          <p:cNvSpPr txBox="1">
            <a:spLocks noChangeArrowheads="1"/>
          </p:cNvSpPr>
          <p:nvPr/>
        </p:nvSpPr>
        <p:spPr bwMode="auto">
          <a:xfrm>
            <a:off x="4622800" y="6408738"/>
            <a:ext cx="438150" cy="366712"/>
          </a:xfrm>
          <a:prstGeom prst="rect">
            <a:avLst/>
          </a:prstGeom>
          <a:noFill/>
          <a:ln w="9525">
            <a:noFill/>
            <a:miter lim="800000"/>
            <a:headEnd/>
            <a:tailEnd/>
          </a:ln>
        </p:spPr>
        <p:txBody>
          <a:bodyPr wrap="none">
            <a:spAutoFit/>
          </a:bodyPr>
          <a:lstStyle/>
          <a:p>
            <a:r>
              <a:rPr lang="en-US" u="none">
                <a:solidFill>
                  <a:schemeClr val="bg1">
                    <a:lumMod val="25000"/>
                  </a:schemeClr>
                </a:solidFill>
              </a:rPr>
              <a:t>40</a:t>
            </a:r>
          </a:p>
        </p:txBody>
      </p:sp>
      <p:sp>
        <p:nvSpPr>
          <p:cNvPr id="586785" name="Line 33"/>
          <p:cNvSpPr>
            <a:spLocks noChangeShapeType="1"/>
          </p:cNvSpPr>
          <p:nvPr/>
        </p:nvSpPr>
        <p:spPr bwMode="auto">
          <a:xfrm flipH="1">
            <a:off x="1454150" y="4881563"/>
            <a:ext cx="3373438" cy="0"/>
          </a:xfrm>
          <a:prstGeom prst="line">
            <a:avLst/>
          </a:prstGeom>
          <a:noFill/>
          <a:ln w="9525">
            <a:solidFill>
              <a:schemeClr val="tx1"/>
            </a:solidFill>
            <a:prstDash val="dash"/>
            <a:round/>
            <a:headEnd/>
            <a:tailEnd/>
          </a:ln>
        </p:spPr>
        <p:txBody>
          <a:bodyPr/>
          <a:lstStyle/>
          <a:p>
            <a:endParaRPr lang="en-US"/>
          </a:p>
        </p:txBody>
      </p:sp>
      <p:sp>
        <p:nvSpPr>
          <p:cNvPr id="586786" name="Line 34"/>
          <p:cNvSpPr>
            <a:spLocks noChangeShapeType="1"/>
          </p:cNvSpPr>
          <p:nvPr/>
        </p:nvSpPr>
        <p:spPr bwMode="auto">
          <a:xfrm flipH="1">
            <a:off x="1465263" y="3429000"/>
            <a:ext cx="1649412" cy="0"/>
          </a:xfrm>
          <a:prstGeom prst="line">
            <a:avLst/>
          </a:prstGeom>
          <a:noFill/>
          <a:ln w="9525">
            <a:solidFill>
              <a:schemeClr val="tx1"/>
            </a:solidFill>
            <a:prstDash val="dash"/>
            <a:round/>
            <a:headEnd/>
            <a:tailEnd/>
          </a:ln>
        </p:spPr>
        <p:txBody>
          <a:bodyPr/>
          <a:lstStyle/>
          <a:p>
            <a:endParaRPr lang="en-US"/>
          </a:p>
        </p:txBody>
      </p:sp>
      <p:sp>
        <p:nvSpPr>
          <p:cNvPr id="586787" name="Text Box 35"/>
          <p:cNvSpPr txBox="1">
            <a:spLocks noChangeArrowheads="1"/>
          </p:cNvSpPr>
          <p:nvPr/>
        </p:nvSpPr>
        <p:spPr bwMode="auto">
          <a:xfrm>
            <a:off x="1068388" y="4703763"/>
            <a:ext cx="311150" cy="366712"/>
          </a:xfrm>
          <a:prstGeom prst="rect">
            <a:avLst/>
          </a:prstGeom>
          <a:noFill/>
          <a:ln w="9525">
            <a:noFill/>
            <a:miter lim="800000"/>
            <a:headEnd/>
            <a:tailEnd/>
          </a:ln>
        </p:spPr>
        <p:txBody>
          <a:bodyPr wrap="none">
            <a:spAutoFit/>
          </a:bodyPr>
          <a:lstStyle/>
          <a:p>
            <a:r>
              <a:rPr lang="en-US" u="none"/>
              <a:t>5</a:t>
            </a:r>
          </a:p>
        </p:txBody>
      </p:sp>
      <p:sp>
        <p:nvSpPr>
          <p:cNvPr id="586788" name="Text Box 36"/>
          <p:cNvSpPr txBox="1">
            <a:spLocks noChangeArrowheads="1"/>
          </p:cNvSpPr>
          <p:nvPr/>
        </p:nvSpPr>
        <p:spPr bwMode="auto">
          <a:xfrm>
            <a:off x="1079500" y="3276600"/>
            <a:ext cx="311150" cy="366713"/>
          </a:xfrm>
          <a:prstGeom prst="rect">
            <a:avLst/>
          </a:prstGeom>
          <a:noFill/>
          <a:ln w="9525">
            <a:noFill/>
            <a:miter lim="800000"/>
            <a:headEnd/>
            <a:tailEnd/>
          </a:ln>
        </p:spPr>
        <p:txBody>
          <a:bodyPr wrap="none">
            <a:spAutoFit/>
          </a:bodyPr>
          <a:lstStyle/>
          <a:p>
            <a:r>
              <a:rPr lang="en-US" u="none"/>
              <a:t>7</a:t>
            </a:r>
          </a:p>
        </p:txBody>
      </p:sp>
      <p:sp>
        <p:nvSpPr>
          <p:cNvPr id="586790" name="Text Box 38"/>
          <p:cNvSpPr txBox="1">
            <a:spLocks noChangeArrowheads="1"/>
          </p:cNvSpPr>
          <p:nvPr/>
        </p:nvSpPr>
        <p:spPr bwMode="auto">
          <a:xfrm>
            <a:off x="4559300" y="3483114"/>
            <a:ext cx="3975100" cy="707886"/>
          </a:xfrm>
          <a:prstGeom prst="rect">
            <a:avLst/>
          </a:prstGeom>
          <a:noFill/>
          <a:ln w="9525">
            <a:noFill/>
            <a:miter lim="800000"/>
            <a:headEnd/>
            <a:tailEnd/>
          </a:ln>
        </p:spPr>
        <p:txBody>
          <a:bodyPr wrap="square">
            <a:spAutoFit/>
          </a:bodyPr>
          <a:lstStyle/>
          <a:p>
            <a:r>
              <a:rPr lang="en-US" sz="2000" dirty="0">
                <a:solidFill>
                  <a:srgbClr val="660066"/>
                </a:solidFill>
                <a:latin typeface="Albertus MT" pitchFamily="18" charset="0"/>
              </a:rPr>
              <a:t>However with 40 users, the cost</a:t>
            </a:r>
            <a:r>
              <a:rPr lang="en-US" sz="2000" u="none" dirty="0">
                <a:solidFill>
                  <a:srgbClr val="660066"/>
                </a:solidFill>
                <a:latin typeface="Albertus MT" pitchFamily="18" charset="0"/>
              </a:rPr>
              <a:t> is $5/unit</a:t>
            </a:r>
          </a:p>
        </p:txBody>
      </p:sp>
      <p:sp>
        <p:nvSpPr>
          <p:cNvPr id="586791" name="Text Box 39"/>
          <p:cNvSpPr txBox="1">
            <a:spLocks noChangeArrowheads="1"/>
          </p:cNvSpPr>
          <p:nvPr/>
        </p:nvSpPr>
        <p:spPr bwMode="auto">
          <a:xfrm>
            <a:off x="2822575" y="1976438"/>
            <a:ext cx="3981450" cy="707886"/>
          </a:xfrm>
          <a:prstGeom prst="rect">
            <a:avLst/>
          </a:prstGeom>
          <a:noFill/>
          <a:ln w="9525">
            <a:noFill/>
            <a:miter lim="800000"/>
            <a:headEnd/>
            <a:tailEnd/>
          </a:ln>
        </p:spPr>
        <p:txBody>
          <a:bodyPr>
            <a:spAutoFit/>
          </a:bodyPr>
          <a:lstStyle/>
          <a:p>
            <a:r>
              <a:rPr lang="en-US" sz="2000" u="none" dirty="0">
                <a:solidFill>
                  <a:srgbClr val="660066"/>
                </a:solidFill>
                <a:latin typeface="Albertus MT" pitchFamily="18" charset="0"/>
              </a:rPr>
              <a:t>With 20 users, the average cost </a:t>
            </a:r>
            <a:r>
              <a:rPr lang="en-US" sz="2000" dirty="0">
                <a:solidFill>
                  <a:srgbClr val="660066"/>
                </a:solidFill>
                <a:latin typeface="Albertus MT" pitchFamily="18" charset="0"/>
              </a:rPr>
              <a:t>is </a:t>
            </a:r>
            <a:r>
              <a:rPr lang="en-US" sz="2000" u="none" dirty="0">
                <a:solidFill>
                  <a:srgbClr val="660066"/>
                </a:solidFill>
                <a:latin typeface="Albertus MT" pitchFamily="18" charset="0"/>
              </a:rPr>
              <a:t>$7/unit</a:t>
            </a:r>
          </a:p>
        </p:txBody>
      </p:sp>
      <p:sp>
        <p:nvSpPr>
          <p:cNvPr id="35" name="Freeform 34"/>
          <p:cNvSpPr/>
          <p:nvPr/>
        </p:nvSpPr>
        <p:spPr>
          <a:xfrm>
            <a:off x="2182812" y="2286000"/>
            <a:ext cx="5589588" cy="2676838"/>
          </a:xfrm>
          <a:custGeom>
            <a:avLst/>
            <a:gdLst>
              <a:gd name="connsiteX0" fmla="*/ 0 w 4990011"/>
              <a:gd name="connsiteY0" fmla="*/ 0 h 2676838"/>
              <a:gd name="connsiteX1" fmla="*/ 2495006 w 4990011"/>
              <a:gd name="connsiteY1" fmla="*/ 2599508 h 2676838"/>
              <a:gd name="connsiteX2" fmla="*/ 4990011 w 4990011"/>
              <a:gd name="connsiteY2" fmla="*/ 1737360 h 2676838"/>
            </a:gdLst>
            <a:ahLst/>
            <a:cxnLst>
              <a:cxn ang="0">
                <a:pos x="connsiteX0" y="connsiteY0"/>
              </a:cxn>
              <a:cxn ang="0">
                <a:pos x="connsiteX1" y="connsiteY1"/>
              </a:cxn>
              <a:cxn ang="0">
                <a:pos x="connsiteX2" y="connsiteY2"/>
              </a:cxn>
            </a:cxnLst>
            <a:rect l="l" t="t" r="r" b="b"/>
            <a:pathLst>
              <a:path w="4990011" h="2676838">
                <a:moveTo>
                  <a:pt x="0" y="0"/>
                </a:moveTo>
                <a:cubicBezTo>
                  <a:pt x="831669" y="1154974"/>
                  <a:pt x="1663338" y="2309948"/>
                  <a:pt x="2495006" y="2599508"/>
                </a:cubicBezTo>
                <a:cubicBezTo>
                  <a:pt x="3326674" y="2889068"/>
                  <a:pt x="4158342" y="2313214"/>
                  <a:pt x="4990011" y="173736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9308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6785"/>
                                        </p:tgtEl>
                                        <p:attrNameLst>
                                          <p:attrName>style.visibility</p:attrName>
                                        </p:attrNameLst>
                                      </p:cBhvr>
                                      <p:to>
                                        <p:strVal val="visible"/>
                                      </p:to>
                                    </p:set>
                                    <p:animEffect transition="in" filter="blinds(horizontal)">
                                      <p:cBhvr>
                                        <p:cTn id="7" dur="500"/>
                                        <p:tgtEl>
                                          <p:spTgt spid="5867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6787"/>
                                        </p:tgtEl>
                                        <p:attrNameLst>
                                          <p:attrName>style.visibility</p:attrName>
                                        </p:attrNameLst>
                                      </p:cBhvr>
                                      <p:to>
                                        <p:strVal val="visible"/>
                                      </p:to>
                                    </p:set>
                                    <p:animEffect transition="in" filter="blinds(horizontal)">
                                      <p:cBhvr>
                                        <p:cTn id="10" dur="500"/>
                                        <p:tgtEl>
                                          <p:spTgt spid="58678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86784"/>
                                        </p:tgtEl>
                                        <p:attrNameLst>
                                          <p:attrName>style.visibility</p:attrName>
                                        </p:attrNameLst>
                                      </p:cBhvr>
                                      <p:to>
                                        <p:strVal val="visible"/>
                                      </p:to>
                                    </p:set>
                                    <p:animEffect transition="in" filter="blinds(horizontal)">
                                      <p:cBhvr>
                                        <p:cTn id="13" dur="500"/>
                                        <p:tgtEl>
                                          <p:spTgt spid="58678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86782"/>
                                        </p:tgtEl>
                                        <p:attrNameLst>
                                          <p:attrName>style.visibility</p:attrName>
                                        </p:attrNameLst>
                                      </p:cBhvr>
                                      <p:to>
                                        <p:strVal val="visible"/>
                                      </p:to>
                                    </p:set>
                                    <p:animEffect transition="in" filter="blinds(horizontal)">
                                      <p:cBhvr>
                                        <p:cTn id="16" dur="500"/>
                                        <p:tgtEl>
                                          <p:spTgt spid="58678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86790"/>
                                        </p:tgtEl>
                                        <p:attrNameLst>
                                          <p:attrName>style.visibility</p:attrName>
                                        </p:attrNameLst>
                                      </p:cBhvr>
                                      <p:to>
                                        <p:strVal val="visible"/>
                                      </p:to>
                                    </p:set>
                                    <p:animEffect transition="in" filter="blinds(horizontal)">
                                      <p:cBhvr>
                                        <p:cTn id="21" dur="500"/>
                                        <p:tgtEl>
                                          <p:spTgt spid="58679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86788"/>
                                        </p:tgtEl>
                                        <p:attrNameLst>
                                          <p:attrName>style.visibility</p:attrName>
                                        </p:attrNameLst>
                                      </p:cBhvr>
                                      <p:to>
                                        <p:strVal val="visible"/>
                                      </p:to>
                                    </p:set>
                                    <p:animEffect transition="in" filter="blinds(horizontal)">
                                      <p:cBhvr>
                                        <p:cTn id="26" dur="500"/>
                                        <p:tgtEl>
                                          <p:spTgt spid="58678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86786"/>
                                        </p:tgtEl>
                                        <p:attrNameLst>
                                          <p:attrName>style.visibility</p:attrName>
                                        </p:attrNameLst>
                                      </p:cBhvr>
                                      <p:to>
                                        <p:strVal val="visible"/>
                                      </p:to>
                                    </p:set>
                                    <p:animEffect transition="in" filter="blinds(horizontal)">
                                      <p:cBhvr>
                                        <p:cTn id="29" dur="500"/>
                                        <p:tgtEl>
                                          <p:spTgt spid="58678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86781"/>
                                        </p:tgtEl>
                                        <p:attrNameLst>
                                          <p:attrName>style.visibility</p:attrName>
                                        </p:attrNameLst>
                                      </p:cBhvr>
                                      <p:to>
                                        <p:strVal val="visible"/>
                                      </p:to>
                                    </p:set>
                                    <p:animEffect transition="in" filter="blinds(horizontal)">
                                      <p:cBhvr>
                                        <p:cTn id="32" dur="500"/>
                                        <p:tgtEl>
                                          <p:spTgt spid="58678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86783"/>
                                        </p:tgtEl>
                                        <p:attrNameLst>
                                          <p:attrName>style.visibility</p:attrName>
                                        </p:attrNameLst>
                                      </p:cBhvr>
                                      <p:to>
                                        <p:strVal val="visible"/>
                                      </p:to>
                                    </p:set>
                                    <p:animEffect transition="in" filter="blinds(horizontal)">
                                      <p:cBhvr>
                                        <p:cTn id="35" dur="500"/>
                                        <p:tgtEl>
                                          <p:spTgt spid="58678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86791"/>
                                        </p:tgtEl>
                                        <p:attrNameLst>
                                          <p:attrName>style.visibility</p:attrName>
                                        </p:attrNameLst>
                                      </p:cBhvr>
                                      <p:to>
                                        <p:strVal val="visible"/>
                                      </p:to>
                                    </p:set>
                                    <p:animEffect transition="in" filter="blinds(horizontal)">
                                      <p:cBhvr>
                                        <p:cTn id="40" dur="500"/>
                                        <p:tgtEl>
                                          <p:spTgt spid="58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1" grpId="0" animBg="1"/>
      <p:bldP spid="586782" grpId="0" animBg="1"/>
      <p:bldP spid="586783" grpId="0"/>
      <p:bldP spid="586784" grpId="0"/>
      <p:bldP spid="586785" grpId="0" animBg="1"/>
      <p:bldP spid="586786" grpId="0" animBg="1"/>
      <p:bldP spid="586787" grpId="0"/>
      <p:bldP spid="586788" grpId="0"/>
      <p:bldP spid="586790" grpId="0"/>
      <p:bldP spid="5867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80" name="Rectangle 28"/>
          <p:cNvSpPr>
            <a:spLocks noGrp="1" noChangeArrowheads="1"/>
          </p:cNvSpPr>
          <p:nvPr>
            <p:ph type="title"/>
          </p:nvPr>
        </p:nvSpPr>
        <p:spPr>
          <a:xfrm>
            <a:off x="457200" y="31750"/>
            <a:ext cx="8229600" cy="1143000"/>
          </a:xfrm>
        </p:spPr>
        <p:txBody>
          <a:bodyPr>
            <a:normAutofit fontScale="90000"/>
          </a:bodyPr>
          <a:lstStyle/>
          <a:p>
            <a:pPr>
              <a:defRPr/>
            </a:pPr>
            <a:r>
              <a:rPr lang="en-US" dirty="0"/>
              <a:t>Provision of public transportation</a:t>
            </a:r>
          </a:p>
        </p:txBody>
      </p:sp>
      <p:sp>
        <p:nvSpPr>
          <p:cNvPr id="34819" name="Rectangle 5"/>
          <p:cNvSpPr>
            <a:spLocks noChangeArrowheads="1"/>
          </p:cNvSpPr>
          <p:nvPr/>
        </p:nvSpPr>
        <p:spPr bwMode="auto">
          <a:xfrm>
            <a:off x="1614488" y="1798638"/>
            <a:ext cx="6078537" cy="4587875"/>
          </a:xfrm>
          <a:prstGeom prst="rect">
            <a:avLst/>
          </a:prstGeom>
          <a:solidFill>
            <a:srgbClr val="F3F6F9"/>
          </a:solidFill>
          <a:ln w="265113">
            <a:solidFill>
              <a:srgbClr val="F3F6F9"/>
            </a:solidFill>
            <a:miter lim="800000"/>
            <a:headEnd/>
            <a:tailEnd/>
          </a:ln>
        </p:spPr>
        <p:txBody>
          <a:bodyPr/>
          <a:lstStyle/>
          <a:p>
            <a:endParaRPr lang="en-US"/>
          </a:p>
        </p:txBody>
      </p:sp>
      <p:sp>
        <p:nvSpPr>
          <p:cNvPr id="34820" name="Rectangle 6"/>
          <p:cNvSpPr>
            <a:spLocks noChangeArrowheads="1"/>
          </p:cNvSpPr>
          <p:nvPr/>
        </p:nvSpPr>
        <p:spPr bwMode="auto">
          <a:xfrm>
            <a:off x="1614488" y="1798638"/>
            <a:ext cx="6078537" cy="4587875"/>
          </a:xfrm>
          <a:prstGeom prst="rect">
            <a:avLst/>
          </a:prstGeom>
          <a:solidFill>
            <a:srgbClr val="F2F4F8"/>
          </a:solidFill>
          <a:ln w="241300">
            <a:solidFill>
              <a:srgbClr val="F2F4F8"/>
            </a:solidFill>
            <a:miter lim="800000"/>
            <a:headEnd/>
            <a:tailEnd/>
          </a:ln>
        </p:spPr>
        <p:txBody>
          <a:bodyPr/>
          <a:lstStyle/>
          <a:p>
            <a:endParaRPr lang="en-US"/>
          </a:p>
        </p:txBody>
      </p:sp>
      <p:sp>
        <p:nvSpPr>
          <p:cNvPr id="34821" name="Rectangle 7"/>
          <p:cNvSpPr>
            <a:spLocks noChangeArrowheads="1"/>
          </p:cNvSpPr>
          <p:nvPr/>
        </p:nvSpPr>
        <p:spPr bwMode="auto">
          <a:xfrm>
            <a:off x="1614488" y="1798638"/>
            <a:ext cx="6078537" cy="4587875"/>
          </a:xfrm>
          <a:prstGeom prst="rect">
            <a:avLst/>
          </a:prstGeom>
          <a:solidFill>
            <a:srgbClr val="F1F4F7"/>
          </a:solidFill>
          <a:ln w="217488">
            <a:solidFill>
              <a:srgbClr val="F1F4F7"/>
            </a:solidFill>
            <a:miter lim="800000"/>
            <a:headEnd/>
            <a:tailEnd/>
          </a:ln>
        </p:spPr>
        <p:txBody>
          <a:bodyPr/>
          <a:lstStyle/>
          <a:p>
            <a:endParaRPr lang="en-US"/>
          </a:p>
        </p:txBody>
      </p:sp>
      <p:sp>
        <p:nvSpPr>
          <p:cNvPr id="34822" name="Rectangle 9"/>
          <p:cNvSpPr>
            <a:spLocks noChangeArrowheads="1"/>
          </p:cNvSpPr>
          <p:nvPr/>
        </p:nvSpPr>
        <p:spPr bwMode="auto">
          <a:xfrm>
            <a:off x="1614488" y="1798638"/>
            <a:ext cx="6078537" cy="4587875"/>
          </a:xfrm>
          <a:prstGeom prst="rect">
            <a:avLst/>
          </a:prstGeom>
          <a:solidFill>
            <a:srgbClr val="EEF1F4"/>
          </a:solidFill>
          <a:ln w="168275">
            <a:solidFill>
              <a:srgbClr val="EEF1F4"/>
            </a:solidFill>
            <a:miter lim="800000"/>
            <a:headEnd/>
            <a:tailEnd/>
          </a:ln>
        </p:spPr>
        <p:txBody>
          <a:bodyPr/>
          <a:lstStyle/>
          <a:p>
            <a:endParaRPr lang="en-US"/>
          </a:p>
        </p:txBody>
      </p:sp>
      <p:sp>
        <p:nvSpPr>
          <p:cNvPr id="34823" name="Rectangle 10"/>
          <p:cNvSpPr>
            <a:spLocks noChangeArrowheads="1"/>
          </p:cNvSpPr>
          <p:nvPr/>
        </p:nvSpPr>
        <p:spPr bwMode="auto">
          <a:xfrm>
            <a:off x="1614488" y="1798638"/>
            <a:ext cx="6078537" cy="4587875"/>
          </a:xfrm>
          <a:prstGeom prst="rect">
            <a:avLst/>
          </a:prstGeom>
          <a:solidFill>
            <a:srgbClr val="EDEFF3"/>
          </a:solidFill>
          <a:ln w="144463">
            <a:solidFill>
              <a:srgbClr val="EDEFF3"/>
            </a:solidFill>
            <a:miter lim="800000"/>
            <a:headEnd/>
            <a:tailEnd/>
          </a:ln>
        </p:spPr>
        <p:txBody>
          <a:bodyPr/>
          <a:lstStyle/>
          <a:p>
            <a:endParaRPr lang="en-US"/>
          </a:p>
        </p:txBody>
      </p:sp>
      <p:sp>
        <p:nvSpPr>
          <p:cNvPr id="34824" name="Rectangle 11"/>
          <p:cNvSpPr>
            <a:spLocks noChangeArrowheads="1"/>
          </p:cNvSpPr>
          <p:nvPr/>
        </p:nvSpPr>
        <p:spPr bwMode="auto">
          <a:xfrm>
            <a:off x="1614488" y="1798638"/>
            <a:ext cx="6078537" cy="4587875"/>
          </a:xfrm>
          <a:prstGeom prst="rect">
            <a:avLst/>
          </a:prstGeom>
          <a:solidFill>
            <a:srgbClr val="EBEEF2"/>
          </a:solidFill>
          <a:ln w="120650">
            <a:solidFill>
              <a:srgbClr val="EBEEF2"/>
            </a:solidFill>
            <a:miter lim="800000"/>
            <a:headEnd/>
            <a:tailEnd/>
          </a:ln>
        </p:spPr>
        <p:txBody>
          <a:bodyPr/>
          <a:lstStyle/>
          <a:p>
            <a:endParaRPr lang="en-US"/>
          </a:p>
        </p:txBody>
      </p:sp>
      <p:sp>
        <p:nvSpPr>
          <p:cNvPr id="34825" name="Rectangle 12"/>
          <p:cNvSpPr>
            <a:spLocks noChangeArrowheads="1"/>
          </p:cNvSpPr>
          <p:nvPr/>
        </p:nvSpPr>
        <p:spPr bwMode="auto">
          <a:xfrm>
            <a:off x="1614488" y="1798638"/>
            <a:ext cx="6078537" cy="4587875"/>
          </a:xfrm>
          <a:prstGeom prst="rect">
            <a:avLst/>
          </a:prstGeom>
          <a:solidFill>
            <a:srgbClr val="EAECF1"/>
          </a:solidFill>
          <a:ln w="96838">
            <a:solidFill>
              <a:srgbClr val="EAECF1"/>
            </a:solidFill>
            <a:miter lim="800000"/>
            <a:headEnd/>
            <a:tailEnd/>
          </a:ln>
        </p:spPr>
        <p:txBody>
          <a:bodyPr/>
          <a:lstStyle/>
          <a:p>
            <a:endParaRPr lang="en-US"/>
          </a:p>
        </p:txBody>
      </p:sp>
      <p:sp>
        <p:nvSpPr>
          <p:cNvPr id="34826" name="Rectangle 13"/>
          <p:cNvSpPr>
            <a:spLocks noChangeArrowheads="1"/>
          </p:cNvSpPr>
          <p:nvPr/>
        </p:nvSpPr>
        <p:spPr bwMode="auto">
          <a:xfrm>
            <a:off x="1614488" y="1798638"/>
            <a:ext cx="6078537" cy="4587875"/>
          </a:xfrm>
          <a:prstGeom prst="rect">
            <a:avLst/>
          </a:prstGeom>
          <a:solidFill>
            <a:srgbClr val="E9EBF0"/>
          </a:solidFill>
          <a:ln w="73025">
            <a:solidFill>
              <a:srgbClr val="E9EBF0"/>
            </a:solidFill>
            <a:miter lim="800000"/>
            <a:headEnd/>
            <a:tailEnd/>
          </a:ln>
        </p:spPr>
        <p:txBody>
          <a:bodyPr/>
          <a:lstStyle/>
          <a:p>
            <a:endParaRPr lang="en-US"/>
          </a:p>
        </p:txBody>
      </p:sp>
      <p:sp>
        <p:nvSpPr>
          <p:cNvPr id="34827" name="Rectangle 14"/>
          <p:cNvSpPr>
            <a:spLocks noChangeArrowheads="1"/>
          </p:cNvSpPr>
          <p:nvPr/>
        </p:nvSpPr>
        <p:spPr bwMode="auto">
          <a:xfrm>
            <a:off x="1614488" y="1798638"/>
            <a:ext cx="6078537" cy="4587875"/>
          </a:xfrm>
          <a:prstGeom prst="rect">
            <a:avLst/>
          </a:prstGeom>
          <a:solidFill>
            <a:srgbClr val="E7EAEF"/>
          </a:solidFill>
          <a:ln w="47625">
            <a:solidFill>
              <a:srgbClr val="E7EAEF"/>
            </a:solidFill>
            <a:miter lim="800000"/>
            <a:headEnd/>
            <a:tailEnd/>
          </a:ln>
        </p:spPr>
        <p:txBody>
          <a:bodyPr/>
          <a:lstStyle/>
          <a:p>
            <a:endParaRPr lang="en-US"/>
          </a:p>
        </p:txBody>
      </p:sp>
      <p:sp>
        <p:nvSpPr>
          <p:cNvPr id="34828" name="Rectangle 15"/>
          <p:cNvSpPr>
            <a:spLocks noChangeArrowheads="1"/>
          </p:cNvSpPr>
          <p:nvPr/>
        </p:nvSpPr>
        <p:spPr bwMode="auto">
          <a:xfrm>
            <a:off x="1614488" y="1798638"/>
            <a:ext cx="6078537" cy="4587875"/>
          </a:xfrm>
          <a:prstGeom prst="rect">
            <a:avLst/>
          </a:prstGeom>
          <a:solidFill>
            <a:srgbClr val="E6E9EF"/>
          </a:solidFill>
          <a:ln w="23813">
            <a:solidFill>
              <a:srgbClr val="E6E9EF"/>
            </a:solidFill>
            <a:miter lim="800000"/>
            <a:headEnd/>
            <a:tailEnd/>
          </a:ln>
        </p:spPr>
        <p:txBody>
          <a:bodyPr/>
          <a:lstStyle/>
          <a:p>
            <a:endParaRPr lang="en-US"/>
          </a:p>
        </p:txBody>
      </p:sp>
      <p:sp>
        <p:nvSpPr>
          <p:cNvPr id="34829" name="Rectangle 16"/>
          <p:cNvSpPr>
            <a:spLocks noChangeArrowheads="1"/>
          </p:cNvSpPr>
          <p:nvPr/>
        </p:nvSpPr>
        <p:spPr bwMode="auto">
          <a:xfrm>
            <a:off x="1454150" y="1600200"/>
            <a:ext cx="6769100" cy="5133975"/>
          </a:xfrm>
          <a:prstGeom prst="rect">
            <a:avLst/>
          </a:prstGeom>
          <a:noFill/>
          <a:ln w="9525">
            <a:noFill/>
            <a:miter lim="800000"/>
            <a:headEnd/>
            <a:tailEnd/>
          </a:ln>
        </p:spPr>
        <p:txBody>
          <a:bodyPr/>
          <a:lstStyle/>
          <a:p>
            <a:endParaRPr lang="en-US" dirty="0"/>
          </a:p>
        </p:txBody>
      </p:sp>
      <p:sp>
        <p:nvSpPr>
          <p:cNvPr id="34830" name="Freeform 17"/>
          <p:cNvSpPr>
            <a:spLocks/>
          </p:cNvSpPr>
          <p:nvPr/>
        </p:nvSpPr>
        <p:spPr bwMode="auto">
          <a:xfrm>
            <a:off x="1470025" y="1628775"/>
            <a:ext cx="6149975" cy="4660900"/>
          </a:xfrm>
          <a:custGeom>
            <a:avLst/>
            <a:gdLst>
              <a:gd name="T0" fmla="*/ 0 w 3874"/>
              <a:gd name="T1" fmla="*/ 0 h 2936"/>
              <a:gd name="T2" fmla="*/ 0 w 3874"/>
              <a:gd name="T3" fmla="*/ 2936 h 2936"/>
              <a:gd name="T4" fmla="*/ 3874 w 3874"/>
              <a:gd name="T5" fmla="*/ 2936 h 2936"/>
              <a:gd name="T6" fmla="*/ 0 60000 65536"/>
              <a:gd name="T7" fmla="*/ 0 60000 65536"/>
              <a:gd name="T8" fmla="*/ 0 60000 65536"/>
              <a:gd name="T9" fmla="*/ 0 w 3874"/>
              <a:gd name="T10" fmla="*/ 0 h 2936"/>
              <a:gd name="T11" fmla="*/ 3874 w 3874"/>
              <a:gd name="T12" fmla="*/ 2936 h 2936"/>
            </a:gdLst>
            <a:ahLst/>
            <a:cxnLst>
              <a:cxn ang="T6">
                <a:pos x="T0" y="T1"/>
              </a:cxn>
              <a:cxn ang="T7">
                <a:pos x="T2" y="T3"/>
              </a:cxn>
              <a:cxn ang="T8">
                <a:pos x="T4" y="T5"/>
              </a:cxn>
            </a:cxnLst>
            <a:rect l="T9" t="T10" r="T11" b="T12"/>
            <a:pathLst>
              <a:path w="3874" h="2936">
                <a:moveTo>
                  <a:pt x="0" y="0"/>
                </a:moveTo>
                <a:lnTo>
                  <a:pt x="0" y="2936"/>
                </a:lnTo>
                <a:lnTo>
                  <a:pt x="3874" y="2936"/>
                </a:lnTo>
              </a:path>
            </a:pathLst>
          </a:custGeom>
          <a:noFill/>
          <a:ln w="23813">
            <a:solidFill>
              <a:srgbClr val="000000"/>
            </a:solidFill>
            <a:round/>
            <a:headEnd/>
            <a:tailEnd/>
          </a:ln>
        </p:spPr>
        <p:txBody>
          <a:bodyPr/>
          <a:lstStyle/>
          <a:p>
            <a:endParaRPr lang="en-US"/>
          </a:p>
        </p:txBody>
      </p:sp>
      <p:sp>
        <p:nvSpPr>
          <p:cNvPr id="34831" name="Rectangle 18"/>
          <p:cNvSpPr>
            <a:spLocks noChangeArrowheads="1"/>
          </p:cNvSpPr>
          <p:nvPr/>
        </p:nvSpPr>
        <p:spPr bwMode="auto">
          <a:xfrm>
            <a:off x="7208837" y="6316663"/>
            <a:ext cx="1003480" cy="307777"/>
          </a:xfrm>
          <a:prstGeom prst="rect">
            <a:avLst/>
          </a:prstGeom>
          <a:noFill/>
          <a:ln w="9525">
            <a:noFill/>
            <a:miter lim="800000"/>
            <a:headEnd/>
            <a:tailEnd/>
          </a:ln>
        </p:spPr>
        <p:txBody>
          <a:bodyPr wrap="none" lIns="0" tIns="0" rIns="0" bIns="0">
            <a:spAutoFit/>
          </a:bodyPr>
          <a:lstStyle/>
          <a:p>
            <a:pPr eaLnBrk="0" hangingPunct="0"/>
            <a:r>
              <a:rPr lang="en-US" sz="2000" b="1" u="none" dirty="0">
                <a:solidFill>
                  <a:srgbClr val="000000"/>
                </a:solidFill>
              </a:rPr>
              <a:t>Quantity </a:t>
            </a:r>
            <a:endParaRPr lang="en-US" sz="2400" u="none" dirty="0">
              <a:latin typeface="Times New Roman" pitchFamily="18" charset="0"/>
            </a:endParaRPr>
          </a:p>
        </p:txBody>
      </p:sp>
      <p:sp>
        <p:nvSpPr>
          <p:cNvPr id="34848" name="Rectangle 22"/>
          <p:cNvSpPr>
            <a:spLocks noChangeArrowheads="1"/>
          </p:cNvSpPr>
          <p:nvPr/>
        </p:nvSpPr>
        <p:spPr bwMode="auto">
          <a:xfrm>
            <a:off x="7521575" y="4187825"/>
            <a:ext cx="495520" cy="307777"/>
          </a:xfrm>
          <a:prstGeom prst="rect">
            <a:avLst/>
          </a:prstGeom>
          <a:noFill/>
          <a:ln w="9525">
            <a:noFill/>
            <a:miter lim="800000"/>
            <a:headEnd/>
            <a:tailEnd/>
          </a:ln>
        </p:spPr>
        <p:txBody>
          <a:bodyPr wrap="none" lIns="0" tIns="0" rIns="0" bIns="0">
            <a:spAutoFit/>
          </a:bodyPr>
          <a:lstStyle/>
          <a:p>
            <a:pPr eaLnBrk="0" hangingPunct="0"/>
            <a:r>
              <a:rPr lang="en-US" sz="2000" u="none" dirty="0">
                <a:solidFill>
                  <a:schemeClr val="tx1">
                    <a:lumMod val="90000"/>
                    <a:lumOff val="10000"/>
                  </a:schemeClr>
                </a:solidFill>
              </a:rPr>
              <a:t>ATC</a:t>
            </a:r>
            <a:endParaRPr lang="en-US" sz="2400" u="none" dirty="0">
              <a:solidFill>
                <a:schemeClr val="tx1">
                  <a:lumMod val="90000"/>
                  <a:lumOff val="10000"/>
                </a:schemeClr>
              </a:solidFill>
              <a:latin typeface="Times New Roman" pitchFamily="18" charset="0"/>
            </a:endParaRPr>
          </a:p>
        </p:txBody>
      </p:sp>
      <p:sp>
        <p:nvSpPr>
          <p:cNvPr id="34833" name="Rectangle 25"/>
          <p:cNvSpPr>
            <a:spLocks noChangeArrowheads="1"/>
          </p:cNvSpPr>
          <p:nvPr/>
        </p:nvSpPr>
        <p:spPr bwMode="auto">
          <a:xfrm>
            <a:off x="1282700" y="6324600"/>
            <a:ext cx="141288" cy="304800"/>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0</a:t>
            </a:r>
            <a:endParaRPr lang="en-US" sz="2400" u="none">
              <a:latin typeface="Times New Roman" pitchFamily="18" charset="0"/>
            </a:endParaRPr>
          </a:p>
        </p:txBody>
      </p:sp>
      <p:sp>
        <p:nvSpPr>
          <p:cNvPr id="34834" name="Rectangle 26"/>
          <p:cNvSpPr>
            <a:spLocks noChangeArrowheads="1"/>
          </p:cNvSpPr>
          <p:nvPr/>
        </p:nvSpPr>
        <p:spPr bwMode="auto">
          <a:xfrm>
            <a:off x="849313" y="1601788"/>
            <a:ext cx="565150"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Cost</a:t>
            </a:r>
            <a:endParaRPr lang="en-US" sz="2400" u="none">
              <a:latin typeface="Times New Roman" pitchFamily="18" charset="0"/>
            </a:endParaRPr>
          </a:p>
        </p:txBody>
      </p:sp>
      <p:cxnSp>
        <p:nvCxnSpPr>
          <p:cNvPr id="36" name="Straight Connector 35"/>
          <p:cNvCxnSpPr>
            <a:endCxn id="37" idx="3"/>
          </p:cNvCxnSpPr>
          <p:nvPr/>
        </p:nvCxnSpPr>
        <p:spPr>
          <a:xfrm>
            <a:off x="2590801" y="1828800"/>
            <a:ext cx="3675977" cy="41741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59294" y="5772090"/>
            <a:ext cx="407484" cy="461665"/>
          </a:xfrm>
          <a:prstGeom prst="rect">
            <a:avLst/>
          </a:prstGeom>
          <a:noFill/>
        </p:spPr>
        <p:txBody>
          <a:bodyPr wrap="none" rtlCol="0">
            <a:spAutoFit/>
          </a:bodyPr>
          <a:lstStyle/>
          <a:p>
            <a:r>
              <a:rPr lang="en-US" sz="2400" dirty="0">
                <a:solidFill>
                  <a:srgbClr val="FF0000"/>
                </a:solidFill>
              </a:rPr>
              <a:t>D</a:t>
            </a:r>
          </a:p>
        </p:txBody>
      </p:sp>
      <p:sp>
        <p:nvSpPr>
          <p:cNvPr id="47" name="Rectangle 22"/>
          <p:cNvSpPr>
            <a:spLocks noChangeArrowheads="1"/>
          </p:cNvSpPr>
          <p:nvPr/>
        </p:nvSpPr>
        <p:spPr bwMode="auto">
          <a:xfrm>
            <a:off x="6759997" y="5635823"/>
            <a:ext cx="352661" cy="307777"/>
          </a:xfrm>
          <a:prstGeom prst="rect">
            <a:avLst/>
          </a:prstGeom>
          <a:noFill/>
          <a:ln w="9525">
            <a:noFill/>
            <a:miter lim="800000"/>
            <a:headEnd/>
            <a:tailEnd/>
          </a:ln>
        </p:spPr>
        <p:txBody>
          <a:bodyPr wrap="none" lIns="0" tIns="0" rIns="0" bIns="0">
            <a:spAutoFit/>
          </a:bodyPr>
          <a:lstStyle/>
          <a:p>
            <a:pPr eaLnBrk="0" hangingPunct="0"/>
            <a:r>
              <a:rPr lang="en-US" sz="2000" u="none" dirty="0">
                <a:solidFill>
                  <a:srgbClr val="000000"/>
                </a:solidFill>
              </a:rPr>
              <a:t>MC</a:t>
            </a:r>
            <a:endParaRPr lang="en-US" sz="2400" u="none" dirty="0">
              <a:latin typeface="Times New Roman" pitchFamily="18" charset="0"/>
            </a:endParaRPr>
          </a:p>
        </p:txBody>
      </p:sp>
      <p:sp>
        <p:nvSpPr>
          <p:cNvPr id="51" name="TextBox 50"/>
          <p:cNvSpPr txBox="1"/>
          <p:nvPr/>
        </p:nvSpPr>
        <p:spPr>
          <a:xfrm>
            <a:off x="3657600" y="1988403"/>
            <a:ext cx="3810000" cy="1200329"/>
          </a:xfrm>
          <a:prstGeom prst="rect">
            <a:avLst/>
          </a:prstGeom>
          <a:noFill/>
        </p:spPr>
        <p:txBody>
          <a:bodyPr wrap="square" rtlCol="0">
            <a:spAutoFit/>
          </a:bodyPr>
          <a:lstStyle/>
          <a:p>
            <a:r>
              <a:rPr lang="en-US" sz="2400" dirty="0">
                <a:latin typeface="Albertus MT" pitchFamily="18" charset="0"/>
              </a:rPr>
              <a:t>With High demand, the system operates at capacity and covers its cost</a:t>
            </a:r>
          </a:p>
        </p:txBody>
      </p:sp>
      <p:sp>
        <p:nvSpPr>
          <p:cNvPr id="34" name="Text Box 32"/>
          <p:cNvSpPr txBox="1">
            <a:spLocks noChangeArrowheads="1"/>
          </p:cNvSpPr>
          <p:nvPr/>
        </p:nvSpPr>
        <p:spPr bwMode="auto">
          <a:xfrm>
            <a:off x="4909303" y="6407944"/>
            <a:ext cx="814647" cy="369332"/>
          </a:xfrm>
          <a:prstGeom prst="rect">
            <a:avLst/>
          </a:prstGeom>
          <a:noFill/>
          <a:ln w="9525">
            <a:noFill/>
            <a:miter lim="800000"/>
            <a:headEnd/>
            <a:tailEnd/>
          </a:ln>
        </p:spPr>
        <p:txBody>
          <a:bodyPr wrap="none">
            <a:spAutoFit/>
          </a:bodyPr>
          <a:lstStyle/>
          <a:p>
            <a:r>
              <a:rPr lang="en-US" u="none" dirty="0">
                <a:solidFill>
                  <a:schemeClr val="bg1">
                    <a:lumMod val="25000"/>
                  </a:schemeClr>
                </a:solidFill>
              </a:rPr>
              <a:t>Q </a:t>
            </a:r>
            <a:r>
              <a:rPr lang="en-US" sz="1600" u="none" dirty="0">
                <a:solidFill>
                  <a:schemeClr val="bg1">
                    <a:lumMod val="25000"/>
                  </a:schemeClr>
                </a:solidFill>
              </a:rPr>
              <a:t>high</a:t>
            </a:r>
            <a:endParaRPr lang="en-US" u="none" dirty="0">
              <a:solidFill>
                <a:schemeClr val="bg1">
                  <a:lumMod val="25000"/>
                </a:schemeClr>
              </a:solidFill>
            </a:endParaRPr>
          </a:p>
        </p:txBody>
      </p:sp>
      <p:cxnSp>
        <p:nvCxnSpPr>
          <p:cNvPr id="35" name="Straight Connector 34"/>
          <p:cNvCxnSpPr/>
          <p:nvPr/>
        </p:nvCxnSpPr>
        <p:spPr>
          <a:xfrm>
            <a:off x="5334000" y="4962838"/>
            <a:ext cx="0" cy="12847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2182812" y="2286000"/>
            <a:ext cx="5589588" cy="2676838"/>
          </a:xfrm>
          <a:custGeom>
            <a:avLst/>
            <a:gdLst>
              <a:gd name="connsiteX0" fmla="*/ 0 w 4990011"/>
              <a:gd name="connsiteY0" fmla="*/ 0 h 2676838"/>
              <a:gd name="connsiteX1" fmla="*/ 2495006 w 4990011"/>
              <a:gd name="connsiteY1" fmla="*/ 2599508 h 2676838"/>
              <a:gd name="connsiteX2" fmla="*/ 4990011 w 4990011"/>
              <a:gd name="connsiteY2" fmla="*/ 1737360 h 2676838"/>
            </a:gdLst>
            <a:ahLst/>
            <a:cxnLst>
              <a:cxn ang="0">
                <a:pos x="connsiteX0" y="connsiteY0"/>
              </a:cxn>
              <a:cxn ang="0">
                <a:pos x="connsiteX1" y="connsiteY1"/>
              </a:cxn>
              <a:cxn ang="0">
                <a:pos x="connsiteX2" y="connsiteY2"/>
              </a:cxn>
            </a:cxnLst>
            <a:rect l="l" t="t" r="r" b="b"/>
            <a:pathLst>
              <a:path w="4990011" h="2676838">
                <a:moveTo>
                  <a:pt x="0" y="0"/>
                </a:moveTo>
                <a:cubicBezTo>
                  <a:pt x="831669" y="1154974"/>
                  <a:pt x="1663338" y="2309948"/>
                  <a:pt x="2495006" y="2599508"/>
                </a:cubicBezTo>
                <a:cubicBezTo>
                  <a:pt x="3326674" y="2889068"/>
                  <a:pt x="4158342" y="2313214"/>
                  <a:pt x="4990011" y="173736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3427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 of public transportation</a:t>
            </a:r>
          </a:p>
        </p:txBody>
      </p:sp>
      <p:sp>
        <p:nvSpPr>
          <p:cNvPr id="3" name="Content Placeholder 2"/>
          <p:cNvSpPr>
            <a:spLocks noGrp="1"/>
          </p:cNvSpPr>
          <p:nvPr>
            <p:ph idx="1"/>
          </p:nvPr>
        </p:nvSpPr>
        <p:spPr/>
        <p:txBody>
          <a:bodyPr>
            <a:normAutofit fontScale="92500" lnSpcReduction="10000"/>
          </a:bodyPr>
          <a:lstStyle/>
          <a:p>
            <a:r>
              <a:rPr lang="en-US" dirty="0"/>
              <a:t>Low demand for public transportation</a:t>
            </a:r>
          </a:p>
          <a:p>
            <a:pPr lvl="1"/>
            <a:r>
              <a:rPr lang="en-US" dirty="0"/>
              <a:t>Underpricing of road travel by automobiles </a:t>
            </a:r>
          </a:p>
          <a:p>
            <a:pPr lvl="1"/>
            <a:r>
              <a:rPr lang="en-US" dirty="0"/>
              <a:t>Decentralization of employment and residences</a:t>
            </a:r>
          </a:p>
          <a:p>
            <a:pPr lvl="1"/>
            <a:r>
              <a:rPr lang="en-US" dirty="0"/>
              <a:t>Federal support for the highway system</a:t>
            </a:r>
          </a:p>
          <a:p>
            <a:pPr lvl="1"/>
            <a:r>
              <a:rPr lang="en-US" dirty="0"/>
              <a:t>Housing policies favoring the suburb</a:t>
            </a:r>
          </a:p>
          <a:p>
            <a:pPr lvl="1"/>
            <a:r>
              <a:rPr lang="en-US" dirty="0"/>
              <a:t>Zoning restrictions on high density housing</a:t>
            </a:r>
          </a:p>
          <a:p>
            <a:pPr lvl="1"/>
            <a:r>
              <a:rPr lang="en-US" dirty="0"/>
              <a:t>Subsidized parking</a:t>
            </a:r>
          </a:p>
          <a:p>
            <a:pPr lvl="1"/>
            <a:r>
              <a:rPr lang="en-US" dirty="0"/>
              <a:t>Low gasoline taxes</a:t>
            </a:r>
          </a:p>
          <a:p>
            <a:pPr lvl="1"/>
            <a:endParaRPr lang="en-US" dirty="0"/>
          </a:p>
          <a:p>
            <a:pPr marL="0" indent="0">
              <a:buNone/>
            </a:pPr>
            <a:r>
              <a:rPr lang="en-US" dirty="0"/>
              <a:t>   </a:t>
            </a:r>
          </a:p>
        </p:txBody>
      </p:sp>
    </p:spTree>
    <p:extLst>
      <p:ext uri="{BB962C8B-B14F-4D97-AF65-F5344CB8AC3E}">
        <p14:creationId xmlns:p14="http://schemas.microsoft.com/office/powerpoint/2010/main" val="381486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80" name="Rectangle 28"/>
          <p:cNvSpPr>
            <a:spLocks noGrp="1" noChangeArrowheads="1"/>
          </p:cNvSpPr>
          <p:nvPr>
            <p:ph type="title"/>
          </p:nvPr>
        </p:nvSpPr>
        <p:spPr>
          <a:xfrm>
            <a:off x="457200" y="31750"/>
            <a:ext cx="8229600" cy="1143000"/>
          </a:xfrm>
        </p:spPr>
        <p:txBody>
          <a:bodyPr>
            <a:normAutofit fontScale="90000"/>
          </a:bodyPr>
          <a:lstStyle/>
          <a:p>
            <a:pPr>
              <a:defRPr/>
            </a:pPr>
            <a:r>
              <a:rPr lang="en-US" dirty="0"/>
              <a:t>Provision of public transportation</a:t>
            </a:r>
          </a:p>
        </p:txBody>
      </p:sp>
      <p:sp>
        <p:nvSpPr>
          <p:cNvPr id="34819" name="Rectangle 5"/>
          <p:cNvSpPr>
            <a:spLocks noChangeArrowheads="1"/>
          </p:cNvSpPr>
          <p:nvPr/>
        </p:nvSpPr>
        <p:spPr bwMode="auto">
          <a:xfrm>
            <a:off x="1614488" y="1798638"/>
            <a:ext cx="6078537" cy="4587875"/>
          </a:xfrm>
          <a:prstGeom prst="rect">
            <a:avLst/>
          </a:prstGeom>
          <a:solidFill>
            <a:srgbClr val="F3F6F9"/>
          </a:solidFill>
          <a:ln w="265113">
            <a:solidFill>
              <a:srgbClr val="F3F6F9"/>
            </a:solidFill>
            <a:miter lim="800000"/>
            <a:headEnd/>
            <a:tailEnd/>
          </a:ln>
        </p:spPr>
        <p:txBody>
          <a:bodyPr/>
          <a:lstStyle/>
          <a:p>
            <a:endParaRPr lang="en-US"/>
          </a:p>
        </p:txBody>
      </p:sp>
      <p:sp>
        <p:nvSpPr>
          <p:cNvPr id="34820" name="Rectangle 6"/>
          <p:cNvSpPr>
            <a:spLocks noChangeArrowheads="1"/>
          </p:cNvSpPr>
          <p:nvPr/>
        </p:nvSpPr>
        <p:spPr bwMode="auto">
          <a:xfrm>
            <a:off x="1614488" y="1798638"/>
            <a:ext cx="6078537" cy="4587875"/>
          </a:xfrm>
          <a:prstGeom prst="rect">
            <a:avLst/>
          </a:prstGeom>
          <a:solidFill>
            <a:srgbClr val="F2F4F8"/>
          </a:solidFill>
          <a:ln w="241300">
            <a:solidFill>
              <a:srgbClr val="F2F4F8"/>
            </a:solidFill>
            <a:miter lim="800000"/>
            <a:headEnd/>
            <a:tailEnd/>
          </a:ln>
        </p:spPr>
        <p:txBody>
          <a:bodyPr/>
          <a:lstStyle/>
          <a:p>
            <a:endParaRPr lang="en-US"/>
          </a:p>
        </p:txBody>
      </p:sp>
      <p:sp>
        <p:nvSpPr>
          <p:cNvPr id="34821" name="Rectangle 7"/>
          <p:cNvSpPr>
            <a:spLocks noChangeArrowheads="1"/>
          </p:cNvSpPr>
          <p:nvPr/>
        </p:nvSpPr>
        <p:spPr bwMode="auto">
          <a:xfrm>
            <a:off x="1614488" y="1798638"/>
            <a:ext cx="6078537" cy="4587875"/>
          </a:xfrm>
          <a:prstGeom prst="rect">
            <a:avLst/>
          </a:prstGeom>
          <a:solidFill>
            <a:srgbClr val="F1F4F7"/>
          </a:solidFill>
          <a:ln w="217488">
            <a:solidFill>
              <a:srgbClr val="F1F4F7"/>
            </a:solidFill>
            <a:miter lim="800000"/>
            <a:headEnd/>
            <a:tailEnd/>
          </a:ln>
        </p:spPr>
        <p:txBody>
          <a:bodyPr/>
          <a:lstStyle/>
          <a:p>
            <a:endParaRPr lang="en-US"/>
          </a:p>
        </p:txBody>
      </p:sp>
      <p:sp>
        <p:nvSpPr>
          <p:cNvPr id="34822" name="Rectangle 9"/>
          <p:cNvSpPr>
            <a:spLocks noChangeArrowheads="1"/>
          </p:cNvSpPr>
          <p:nvPr/>
        </p:nvSpPr>
        <p:spPr bwMode="auto">
          <a:xfrm>
            <a:off x="1614488" y="1798638"/>
            <a:ext cx="6078537" cy="4587875"/>
          </a:xfrm>
          <a:prstGeom prst="rect">
            <a:avLst/>
          </a:prstGeom>
          <a:solidFill>
            <a:srgbClr val="EEF1F4"/>
          </a:solidFill>
          <a:ln w="168275">
            <a:solidFill>
              <a:srgbClr val="EEF1F4"/>
            </a:solidFill>
            <a:miter lim="800000"/>
            <a:headEnd/>
            <a:tailEnd/>
          </a:ln>
        </p:spPr>
        <p:txBody>
          <a:bodyPr/>
          <a:lstStyle/>
          <a:p>
            <a:endParaRPr lang="en-US"/>
          </a:p>
        </p:txBody>
      </p:sp>
      <p:sp>
        <p:nvSpPr>
          <p:cNvPr id="34823" name="Rectangle 10"/>
          <p:cNvSpPr>
            <a:spLocks noChangeArrowheads="1"/>
          </p:cNvSpPr>
          <p:nvPr/>
        </p:nvSpPr>
        <p:spPr bwMode="auto">
          <a:xfrm>
            <a:off x="1614488" y="1798638"/>
            <a:ext cx="6078537" cy="4587875"/>
          </a:xfrm>
          <a:prstGeom prst="rect">
            <a:avLst/>
          </a:prstGeom>
          <a:solidFill>
            <a:srgbClr val="EDEFF3"/>
          </a:solidFill>
          <a:ln w="144463">
            <a:solidFill>
              <a:srgbClr val="EDEFF3"/>
            </a:solidFill>
            <a:miter lim="800000"/>
            <a:headEnd/>
            <a:tailEnd/>
          </a:ln>
        </p:spPr>
        <p:txBody>
          <a:bodyPr/>
          <a:lstStyle/>
          <a:p>
            <a:endParaRPr lang="en-US"/>
          </a:p>
        </p:txBody>
      </p:sp>
      <p:sp>
        <p:nvSpPr>
          <p:cNvPr id="34824" name="Rectangle 11"/>
          <p:cNvSpPr>
            <a:spLocks noChangeArrowheads="1"/>
          </p:cNvSpPr>
          <p:nvPr/>
        </p:nvSpPr>
        <p:spPr bwMode="auto">
          <a:xfrm>
            <a:off x="1614488" y="1798638"/>
            <a:ext cx="6078537" cy="4587875"/>
          </a:xfrm>
          <a:prstGeom prst="rect">
            <a:avLst/>
          </a:prstGeom>
          <a:solidFill>
            <a:srgbClr val="EBEEF2"/>
          </a:solidFill>
          <a:ln w="120650">
            <a:solidFill>
              <a:srgbClr val="EBEEF2"/>
            </a:solidFill>
            <a:miter lim="800000"/>
            <a:headEnd/>
            <a:tailEnd/>
          </a:ln>
        </p:spPr>
        <p:txBody>
          <a:bodyPr/>
          <a:lstStyle/>
          <a:p>
            <a:endParaRPr lang="en-US"/>
          </a:p>
        </p:txBody>
      </p:sp>
      <p:sp>
        <p:nvSpPr>
          <p:cNvPr id="34825" name="Rectangle 12"/>
          <p:cNvSpPr>
            <a:spLocks noChangeArrowheads="1"/>
          </p:cNvSpPr>
          <p:nvPr/>
        </p:nvSpPr>
        <p:spPr bwMode="auto">
          <a:xfrm>
            <a:off x="1614488" y="1798638"/>
            <a:ext cx="6078537" cy="4587875"/>
          </a:xfrm>
          <a:prstGeom prst="rect">
            <a:avLst/>
          </a:prstGeom>
          <a:solidFill>
            <a:srgbClr val="EAECF1"/>
          </a:solidFill>
          <a:ln w="96838">
            <a:solidFill>
              <a:srgbClr val="EAECF1"/>
            </a:solidFill>
            <a:miter lim="800000"/>
            <a:headEnd/>
            <a:tailEnd/>
          </a:ln>
        </p:spPr>
        <p:txBody>
          <a:bodyPr/>
          <a:lstStyle/>
          <a:p>
            <a:endParaRPr lang="en-US"/>
          </a:p>
        </p:txBody>
      </p:sp>
      <p:sp>
        <p:nvSpPr>
          <p:cNvPr id="34826" name="Rectangle 13"/>
          <p:cNvSpPr>
            <a:spLocks noChangeArrowheads="1"/>
          </p:cNvSpPr>
          <p:nvPr/>
        </p:nvSpPr>
        <p:spPr bwMode="auto">
          <a:xfrm>
            <a:off x="1614488" y="1798638"/>
            <a:ext cx="6078537" cy="4587875"/>
          </a:xfrm>
          <a:prstGeom prst="rect">
            <a:avLst/>
          </a:prstGeom>
          <a:solidFill>
            <a:srgbClr val="E9EBF0"/>
          </a:solidFill>
          <a:ln w="73025">
            <a:solidFill>
              <a:srgbClr val="E9EBF0"/>
            </a:solidFill>
            <a:miter lim="800000"/>
            <a:headEnd/>
            <a:tailEnd/>
          </a:ln>
        </p:spPr>
        <p:txBody>
          <a:bodyPr/>
          <a:lstStyle/>
          <a:p>
            <a:endParaRPr lang="en-US"/>
          </a:p>
        </p:txBody>
      </p:sp>
      <p:sp>
        <p:nvSpPr>
          <p:cNvPr id="34827" name="Rectangle 14"/>
          <p:cNvSpPr>
            <a:spLocks noChangeArrowheads="1"/>
          </p:cNvSpPr>
          <p:nvPr/>
        </p:nvSpPr>
        <p:spPr bwMode="auto">
          <a:xfrm>
            <a:off x="1614488" y="1798638"/>
            <a:ext cx="6078537" cy="4587875"/>
          </a:xfrm>
          <a:prstGeom prst="rect">
            <a:avLst/>
          </a:prstGeom>
          <a:solidFill>
            <a:srgbClr val="E7EAEF"/>
          </a:solidFill>
          <a:ln w="47625">
            <a:solidFill>
              <a:srgbClr val="E7EAEF"/>
            </a:solidFill>
            <a:miter lim="800000"/>
            <a:headEnd/>
            <a:tailEnd/>
          </a:ln>
        </p:spPr>
        <p:txBody>
          <a:bodyPr/>
          <a:lstStyle/>
          <a:p>
            <a:endParaRPr lang="en-US"/>
          </a:p>
        </p:txBody>
      </p:sp>
      <p:sp>
        <p:nvSpPr>
          <p:cNvPr id="34828" name="Rectangle 15"/>
          <p:cNvSpPr>
            <a:spLocks noChangeArrowheads="1"/>
          </p:cNvSpPr>
          <p:nvPr/>
        </p:nvSpPr>
        <p:spPr bwMode="auto">
          <a:xfrm>
            <a:off x="1614488" y="1798638"/>
            <a:ext cx="6078537" cy="4587875"/>
          </a:xfrm>
          <a:prstGeom prst="rect">
            <a:avLst/>
          </a:prstGeom>
          <a:solidFill>
            <a:srgbClr val="E6E9EF"/>
          </a:solidFill>
          <a:ln w="23813">
            <a:solidFill>
              <a:srgbClr val="E6E9EF"/>
            </a:solidFill>
            <a:miter lim="800000"/>
            <a:headEnd/>
            <a:tailEnd/>
          </a:ln>
        </p:spPr>
        <p:txBody>
          <a:bodyPr/>
          <a:lstStyle/>
          <a:p>
            <a:endParaRPr lang="en-US"/>
          </a:p>
        </p:txBody>
      </p:sp>
      <p:sp>
        <p:nvSpPr>
          <p:cNvPr id="34829" name="Rectangle 16"/>
          <p:cNvSpPr>
            <a:spLocks noChangeArrowheads="1"/>
          </p:cNvSpPr>
          <p:nvPr/>
        </p:nvSpPr>
        <p:spPr bwMode="auto">
          <a:xfrm>
            <a:off x="1454150" y="1600200"/>
            <a:ext cx="6769100" cy="5133975"/>
          </a:xfrm>
          <a:prstGeom prst="rect">
            <a:avLst/>
          </a:prstGeom>
          <a:noFill/>
          <a:ln w="9525">
            <a:noFill/>
            <a:miter lim="800000"/>
            <a:headEnd/>
            <a:tailEnd/>
          </a:ln>
        </p:spPr>
        <p:txBody>
          <a:bodyPr/>
          <a:lstStyle/>
          <a:p>
            <a:endParaRPr lang="en-US" dirty="0"/>
          </a:p>
        </p:txBody>
      </p:sp>
      <p:sp>
        <p:nvSpPr>
          <p:cNvPr id="34830" name="Freeform 17"/>
          <p:cNvSpPr>
            <a:spLocks/>
          </p:cNvSpPr>
          <p:nvPr/>
        </p:nvSpPr>
        <p:spPr bwMode="auto">
          <a:xfrm>
            <a:off x="1470025" y="1628775"/>
            <a:ext cx="6149975" cy="4660900"/>
          </a:xfrm>
          <a:custGeom>
            <a:avLst/>
            <a:gdLst>
              <a:gd name="T0" fmla="*/ 0 w 3874"/>
              <a:gd name="T1" fmla="*/ 0 h 2936"/>
              <a:gd name="T2" fmla="*/ 0 w 3874"/>
              <a:gd name="T3" fmla="*/ 2936 h 2936"/>
              <a:gd name="T4" fmla="*/ 3874 w 3874"/>
              <a:gd name="T5" fmla="*/ 2936 h 2936"/>
              <a:gd name="T6" fmla="*/ 0 60000 65536"/>
              <a:gd name="T7" fmla="*/ 0 60000 65536"/>
              <a:gd name="T8" fmla="*/ 0 60000 65536"/>
              <a:gd name="T9" fmla="*/ 0 w 3874"/>
              <a:gd name="T10" fmla="*/ 0 h 2936"/>
              <a:gd name="T11" fmla="*/ 3874 w 3874"/>
              <a:gd name="T12" fmla="*/ 2936 h 2936"/>
            </a:gdLst>
            <a:ahLst/>
            <a:cxnLst>
              <a:cxn ang="T6">
                <a:pos x="T0" y="T1"/>
              </a:cxn>
              <a:cxn ang="T7">
                <a:pos x="T2" y="T3"/>
              </a:cxn>
              <a:cxn ang="T8">
                <a:pos x="T4" y="T5"/>
              </a:cxn>
            </a:cxnLst>
            <a:rect l="T9" t="T10" r="T11" b="T12"/>
            <a:pathLst>
              <a:path w="3874" h="2936">
                <a:moveTo>
                  <a:pt x="0" y="0"/>
                </a:moveTo>
                <a:lnTo>
                  <a:pt x="0" y="2936"/>
                </a:lnTo>
                <a:lnTo>
                  <a:pt x="3874" y="2936"/>
                </a:lnTo>
              </a:path>
            </a:pathLst>
          </a:custGeom>
          <a:noFill/>
          <a:ln w="23813">
            <a:solidFill>
              <a:srgbClr val="000000"/>
            </a:solidFill>
            <a:round/>
            <a:headEnd/>
            <a:tailEnd/>
          </a:ln>
        </p:spPr>
        <p:txBody>
          <a:bodyPr/>
          <a:lstStyle/>
          <a:p>
            <a:endParaRPr lang="en-US"/>
          </a:p>
        </p:txBody>
      </p:sp>
      <p:sp>
        <p:nvSpPr>
          <p:cNvPr id="34831" name="Rectangle 18"/>
          <p:cNvSpPr>
            <a:spLocks noChangeArrowheads="1"/>
          </p:cNvSpPr>
          <p:nvPr/>
        </p:nvSpPr>
        <p:spPr bwMode="auto">
          <a:xfrm>
            <a:off x="7208837" y="6316663"/>
            <a:ext cx="1003480" cy="307777"/>
          </a:xfrm>
          <a:prstGeom prst="rect">
            <a:avLst/>
          </a:prstGeom>
          <a:noFill/>
          <a:ln w="9525">
            <a:noFill/>
            <a:miter lim="800000"/>
            <a:headEnd/>
            <a:tailEnd/>
          </a:ln>
        </p:spPr>
        <p:txBody>
          <a:bodyPr wrap="none" lIns="0" tIns="0" rIns="0" bIns="0">
            <a:spAutoFit/>
          </a:bodyPr>
          <a:lstStyle/>
          <a:p>
            <a:pPr eaLnBrk="0" hangingPunct="0"/>
            <a:r>
              <a:rPr lang="en-US" sz="2000" b="1" u="none" dirty="0">
                <a:solidFill>
                  <a:srgbClr val="000000"/>
                </a:solidFill>
              </a:rPr>
              <a:t>Quantity </a:t>
            </a:r>
            <a:endParaRPr lang="en-US" sz="2400" u="none" dirty="0">
              <a:latin typeface="Times New Roman" pitchFamily="18" charset="0"/>
            </a:endParaRPr>
          </a:p>
        </p:txBody>
      </p:sp>
      <p:sp>
        <p:nvSpPr>
          <p:cNvPr id="34848" name="Rectangle 22"/>
          <p:cNvSpPr>
            <a:spLocks noChangeArrowheads="1"/>
          </p:cNvSpPr>
          <p:nvPr/>
        </p:nvSpPr>
        <p:spPr bwMode="auto">
          <a:xfrm>
            <a:off x="7521575" y="4187825"/>
            <a:ext cx="495520" cy="307777"/>
          </a:xfrm>
          <a:prstGeom prst="rect">
            <a:avLst/>
          </a:prstGeom>
          <a:noFill/>
          <a:ln w="9525">
            <a:noFill/>
            <a:miter lim="800000"/>
            <a:headEnd/>
            <a:tailEnd/>
          </a:ln>
        </p:spPr>
        <p:txBody>
          <a:bodyPr wrap="none" lIns="0" tIns="0" rIns="0" bIns="0">
            <a:spAutoFit/>
          </a:bodyPr>
          <a:lstStyle/>
          <a:p>
            <a:pPr eaLnBrk="0" hangingPunct="0"/>
            <a:r>
              <a:rPr lang="en-US" sz="2000" u="none" dirty="0">
                <a:solidFill>
                  <a:schemeClr val="tx1">
                    <a:lumMod val="90000"/>
                    <a:lumOff val="10000"/>
                  </a:schemeClr>
                </a:solidFill>
              </a:rPr>
              <a:t>ATC</a:t>
            </a:r>
            <a:endParaRPr lang="en-US" sz="2400" u="none" dirty="0">
              <a:solidFill>
                <a:schemeClr val="tx1">
                  <a:lumMod val="90000"/>
                  <a:lumOff val="10000"/>
                </a:schemeClr>
              </a:solidFill>
              <a:latin typeface="Times New Roman" pitchFamily="18" charset="0"/>
            </a:endParaRPr>
          </a:p>
        </p:txBody>
      </p:sp>
      <p:sp>
        <p:nvSpPr>
          <p:cNvPr id="34833" name="Rectangle 25"/>
          <p:cNvSpPr>
            <a:spLocks noChangeArrowheads="1"/>
          </p:cNvSpPr>
          <p:nvPr/>
        </p:nvSpPr>
        <p:spPr bwMode="auto">
          <a:xfrm>
            <a:off x="1282700" y="6324600"/>
            <a:ext cx="141288" cy="304800"/>
          </a:xfrm>
          <a:prstGeom prst="rect">
            <a:avLst/>
          </a:prstGeom>
          <a:noFill/>
          <a:ln w="9525">
            <a:noFill/>
            <a:miter lim="800000"/>
            <a:headEnd/>
            <a:tailEnd/>
          </a:ln>
        </p:spPr>
        <p:txBody>
          <a:bodyPr wrap="none" lIns="0" tIns="0" rIns="0" bIns="0">
            <a:spAutoFit/>
          </a:bodyPr>
          <a:lstStyle/>
          <a:p>
            <a:pPr eaLnBrk="0" hangingPunct="0"/>
            <a:r>
              <a:rPr lang="en-US" sz="2000" u="none">
                <a:solidFill>
                  <a:srgbClr val="000000"/>
                </a:solidFill>
              </a:rPr>
              <a:t>0</a:t>
            </a:r>
            <a:endParaRPr lang="en-US" sz="2400" u="none">
              <a:latin typeface="Times New Roman" pitchFamily="18" charset="0"/>
            </a:endParaRPr>
          </a:p>
        </p:txBody>
      </p:sp>
      <p:sp>
        <p:nvSpPr>
          <p:cNvPr id="34834" name="Rectangle 26"/>
          <p:cNvSpPr>
            <a:spLocks noChangeArrowheads="1"/>
          </p:cNvSpPr>
          <p:nvPr/>
        </p:nvSpPr>
        <p:spPr bwMode="auto">
          <a:xfrm>
            <a:off x="849313" y="1601788"/>
            <a:ext cx="565150" cy="304800"/>
          </a:xfrm>
          <a:prstGeom prst="rect">
            <a:avLst/>
          </a:prstGeom>
          <a:noFill/>
          <a:ln w="9525">
            <a:noFill/>
            <a:miter lim="800000"/>
            <a:headEnd/>
            <a:tailEnd/>
          </a:ln>
        </p:spPr>
        <p:txBody>
          <a:bodyPr wrap="none" lIns="0" tIns="0" rIns="0" bIns="0">
            <a:spAutoFit/>
          </a:bodyPr>
          <a:lstStyle/>
          <a:p>
            <a:pPr eaLnBrk="0" hangingPunct="0"/>
            <a:r>
              <a:rPr lang="en-US" sz="2000" b="1" u="none">
                <a:solidFill>
                  <a:srgbClr val="000000"/>
                </a:solidFill>
              </a:rPr>
              <a:t>Cost</a:t>
            </a:r>
            <a:endParaRPr lang="en-US" sz="2400" u="none">
              <a:latin typeface="Times New Roman" pitchFamily="18" charset="0"/>
            </a:endParaRPr>
          </a:p>
        </p:txBody>
      </p:sp>
      <p:sp>
        <p:nvSpPr>
          <p:cNvPr id="586784" name="Text Box 32"/>
          <p:cNvSpPr txBox="1">
            <a:spLocks noChangeArrowheads="1"/>
          </p:cNvSpPr>
          <p:nvPr/>
        </p:nvSpPr>
        <p:spPr bwMode="auto">
          <a:xfrm>
            <a:off x="3156703" y="6408738"/>
            <a:ext cx="734496" cy="369332"/>
          </a:xfrm>
          <a:prstGeom prst="rect">
            <a:avLst/>
          </a:prstGeom>
          <a:noFill/>
          <a:ln w="9525">
            <a:noFill/>
            <a:miter lim="800000"/>
            <a:headEnd/>
            <a:tailEnd/>
          </a:ln>
        </p:spPr>
        <p:txBody>
          <a:bodyPr wrap="none">
            <a:spAutoFit/>
          </a:bodyPr>
          <a:lstStyle/>
          <a:p>
            <a:r>
              <a:rPr lang="en-US" u="none" dirty="0">
                <a:solidFill>
                  <a:schemeClr val="bg1">
                    <a:lumMod val="25000"/>
                  </a:schemeClr>
                </a:solidFill>
              </a:rPr>
              <a:t>Q </a:t>
            </a:r>
            <a:r>
              <a:rPr lang="en-US" sz="1600" u="none" dirty="0">
                <a:solidFill>
                  <a:schemeClr val="bg1">
                    <a:lumMod val="25000"/>
                  </a:schemeClr>
                </a:solidFill>
              </a:rPr>
              <a:t>low</a:t>
            </a:r>
            <a:endParaRPr lang="en-US" u="none" dirty="0">
              <a:solidFill>
                <a:schemeClr val="bg1">
                  <a:lumMod val="25000"/>
                </a:schemeClr>
              </a:solidFill>
            </a:endParaRPr>
          </a:p>
        </p:txBody>
      </p:sp>
      <p:sp>
        <p:nvSpPr>
          <p:cNvPr id="47" name="Rectangle 22"/>
          <p:cNvSpPr>
            <a:spLocks noChangeArrowheads="1"/>
          </p:cNvSpPr>
          <p:nvPr/>
        </p:nvSpPr>
        <p:spPr bwMode="auto">
          <a:xfrm>
            <a:off x="6759997" y="5635823"/>
            <a:ext cx="352661" cy="307777"/>
          </a:xfrm>
          <a:prstGeom prst="rect">
            <a:avLst/>
          </a:prstGeom>
          <a:noFill/>
          <a:ln w="9525">
            <a:noFill/>
            <a:miter lim="800000"/>
            <a:headEnd/>
            <a:tailEnd/>
          </a:ln>
        </p:spPr>
        <p:txBody>
          <a:bodyPr wrap="none" lIns="0" tIns="0" rIns="0" bIns="0">
            <a:spAutoFit/>
          </a:bodyPr>
          <a:lstStyle/>
          <a:p>
            <a:pPr eaLnBrk="0" hangingPunct="0"/>
            <a:r>
              <a:rPr lang="en-US" sz="2000" u="none" dirty="0">
                <a:solidFill>
                  <a:srgbClr val="000000"/>
                </a:solidFill>
              </a:rPr>
              <a:t>MC</a:t>
            </a:r>
            <a:endParaRPr lang="en-US" sz="2400" u="none" dirty="0">
              <a:latin typeface="Times New Roman" pitchFamily="18" charset="0"/>
            </a:endParaRPr>
          </a:p>
        </p:txBody>
      </p:sp>
      <p:sp>
        <p:nvSpPr>
          <p:cNvPr id="51" name="TextBox 50"/>
          <p:cNvSpPr txBox="1"/>
          <p:nvPr/>
        </p:nvSpPr>
        <p:spPr>
          <a:xfrm>
            <a:off x="3429000" y="1988403"/>
            <a:ext cx="3810000" cy="1200329"/>
          </a:xfrm>
          <a:prstGeom prst="rect">
            <a:avLst/>
          </a:prstGeom>
          <a:noFill/>
        </p:spPr>
        <p:txBody>
          <a:bodyPr wrap="square" rtlCol="0">
            <a:spAutoFit/>
          </a:bodyPr>
          <a:lstStyle/>
          <a:p>
            <a:r>
              <a:rPr lang="en-US" sz="2400" dirty="0">
                <a:latin typeface="Albertus MT" pitchFamily="18" charset="0"/>
              </a:rPr>
              <a:t>With low demand, the system operates below capacity and a subsidy is needed</a:t>
            </a:r>
          </a:p>
        </p:txBody>
      </p:sp>
      <p:cxnSp>
        <p:nvCxnSpPr>
          <p:cNvPr id="29" name="Straight Connector 28"/>
          <p:cNvCxnSpPr/>
          <p:nvPr/>
        </p:nvCxnSpPr>
        <p:spPr>
          <a:xfrm>
            <a:off x="1614488" y="3124200"/>
            <a:ext cx="2271714" cy="304800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6200" y="5695890"/>
            <a:ext cx="407484" cy="461665"/>
          </a:xfrm>
          <a:prstGeom prst="rect">
            <a:avLst/>
          </a:prstGeom>
          <a:noFill/>
        </p:spPr>
        <p:txBody>
          <a:bodyPr wrap="none" rtlCol="0">
            <a:spAutoFit/>
          </a:bodyPr>
          <a:lstStyle/>
          <a:p>
            <a:r>
              <a:rPr lang="en-US" sz="2400" dirty="0">
                <a:solidFill>
                  <a:srgbClr val="C00000"/>
                </a:solidFill>
              </a:rPr>
              <a:t>D</a:t>
            </a:r>
          </a:p>
        </p:txBody>
      </p:sp>
      <p:cxnSp>
        <p:nvCxnSpPr>
          <p:cNvPr id="40" name="Straight Connector 39"/>
          <p:cNvCxnSpPr/>
          <p:nvPr/>
        </p:nvCxnSpPr>
        <p:spPr>
          <a:xfrm flipH="1">
            <a:off x="3200400" y="3624419"/>
            <a:ext cx="1588" cy="26247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2182812" y="2286000"/>
            <a:ext cx="5589588" cy="2676838"/>
          </a:xfrm>
          <a:custGeom>
            <a:avLst/>
            <a:gdLst>
              <a:gd name="connsiteX0" fmla="*/ 0 w 4990011"/>
              <a:gd name="connsiteY0" fmla="*/ 0 h 2676838"/>
              <a:gd name="connsiteX1" fmla="*/ 2495006 w 4990011"/>
              <a:gd name="connsiteY1" fmla="*/ 2599508 h 2676838"/>
              <a:gd name="connsiteX2" fmla="*/ 4990011 w 4990011"/>
              <a:gd name="connsiteY2" fmla="*/ 1737360 h 2676838"/>
            </a:gdLst>
            <a:ahLst/>
            <a:cxnLst>
              <a:cxn ang="0">
                <a:pos x="connsiteX0" y="connsiteY0"/>
              </a:cxn>
              <a:cxn ang="0">
                <a:pos x="connsiteX1" y="connsiteY1"/>
              </a:cxn>
              <a:cxn ang="0">
                <a:pos x="connsiteX2" y="connsiteY2"/>
              </a:cxn>
            </a:cxnLst>
            <a:rect l="l" t="t" r="r" b="b"/>
            <a:pathLst>
              <a:path w="4990011" h="2676838">
                <a:moveTo>
                  <a:pt x="0" y="0"/>
                </a:moveTo>
                <a:cubicBezTo>
                  <a:pt x="831669" y="1154974"/>
                  <a:pt x="1663338" y="2309948"/>
                  <a:pt x="2495006" y="2599508"/>
                </a:cubicBezTo>
                <a:cubicBezTo>
                  <a:pt x="3326674" y="2889068"/>
                  <a:pt x="4158342" y="2313214"/>
                  <a:pt x="4990011" y="1737360"/>
                </a:cubicBez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8076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linds(horizontal)">
                                      <p:cBhvr>
                                        <p:cTn id="15" dur="500"/>
                                        <p:tgtEl>
                                          <p:spTgt spid="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6784"/>
                                        </p:tgtEl>
                                        <p:attrNameLst>
                                          <p:attrName>style.visibility</p:attrName>
                                        </p:attrNameLst>
                                      </p:cBhvr>
                                      <p:to>
                                        <p:strVal val="visible"/>
                                      </p:to>
                                    </p:set>
                                    <p:animEffect transition="in" filter="blinds(horizontal)">
                                      <p:cBhvr>
                                        <p:cTn id="18" dur="500"/>
                                        <p:tgtEl>
                                          <p:spTgt spid="5867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linds(horizontal)">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4" grpId="0"/>
      <p:bldP spid="51"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990600"/>
          </a:xfrm>
        </p:spPr>
        <p:txBody>
          <a:bodyPr>
            <a:normAutofit fontScale="90000"/>
          </a:bodyPr>
          <a:lstStyle/>
          <a:p>
            <a:pPr algn="ctr"/>
            <a:r>
              <a:rPr lang="en-US" dirty="0" smtClean="0"/>
              <a:t>Automobile Externalities: Congestion</a:t>
            </a:r>
            <a:endParaRPr lang="en-US" dirty="0"/>
          </a:p>
        </p:txBody>
      </p:sp>
    </p:spTree>
    <p:extLst>
      <p:ext uri="{BB962C8B-B14F-4D97-AF65-F5344CB8AC3E}">
        <p14:creationId xmlns:p14="http://schemas.microsoft.com/office/powerpoint/2010/main" val="183528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480" y="552450"/>
            <a:ext cx="530352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1483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Competition</a:t>
            </a:r>
          </a:p>
        </p:txBody>
      </p:sp>
      <p:sp>
        <p:nvSpPr>
          <p:cNvPr id="3" name="Content Placeholder 2"/>
          <p:cNvSpPr>
            <a:spLocks noGrp="1"/>
          </p:cNvSpPr>
          <p:nvPr>
            <p:ph idx="1"/>
          </p:nvPr>
        </p:nvSpPr>
        <p:spPr/>
        <p:txBody>
          <a:bodyPr/>
          <a:lstStyle/>
          <a:p>
            <a:r>
              <a:rPr lang="en-US" dirty="0"/>
              <a:t>When location of consumers and firms is taken into account, competition between firms yields different results</a:t>
            </a:r>
          </a:p>
          <a:p>
            <a:pPr lvl="1"/>
            <a:r>
              <a:rPr lang="en-US" dirty="0"/>
              <a:t>Consumers do not necessarily shop from the cheaper firm</a:t>
            </a:r>
          </a:p>
          <a:p>
            <a:pPr lvl="1"/>
            <a:r>
              <a:rPr lang="en-US" dirty="0"/>
              <a:t>Products are differentiated by location</a:t>
            </a:r>
          </a:p>
          <a:p>
            <a:pPr lvl="1"/>
            <a:r>
              <a:rPr lang="en-US" dirty="0"/>
              <a:t>Firms with higher cost can still compete</a:t>
            </a:r>
          </a:p>
          <a:p>
            <a:pPr lvl="1"/>
            <a:r>
              <a:rPr lang="en-US" dirty="0"/>
              <a:t>The result: monopolistic competitive market</a:t>
            </a:r>
          </a:p>
        </p:txBody>
      </p:sp>
    </p:spTree>
    <p:extLst>
      <p:ext uri="{BB962C8B-B14F-4D97-AF65-F5344CB8AC3E}">
        <p14:creationId xmlns:p14="http://schemas.microsoft.com/office/powerpoint/2010/main" val="296847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Facts (U.S.) Cont.</a:t>
            </a:r>
          </a:p>
        </p:txBody>
      </p:sp>
      <p:sp>
        <p:nvSpPr>
          <p:cNvPr id="3" name="Text Placeholder 2"/>
          <p:cNvSpPr>
            <a:spLocks noGrp="1"/>
          </p:cNvSpPr>
          <p:nvPr>
            <p:ph type="body" idx="1"/>
          </p:nvPr>
        </p:nvSpPr>
        <p:spPr>
          <a:xfrm>
            <a:off x="-1828800" y="1570038"/>
            <a:ext cx="8305800" cy="639762"/>
          </a:xfrm>
        </p:spPr>
        <p:txBody>
          <a:bodyPr>
            <a:normAutofit/>
          </a:bodyPr>
          <a:lstStyle/>
          <a:p>
            <a:r>
              <a:rPr lang="en-US" sz="1800" dirty="0"/>
              <a:t>Congestion Levels Over The Last 20 Years</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 y="2286000"/>
            <a:ext cx="4040188" cy="2971800"/>
          </a:xfrm>
          <a:prstGeom prst="rect">
            <a:avLst/>
          </a:prstGeom>
          <a:noFill/>
          <a:ln w="9525">
            <a:noFill/>
            <a:miter lim="800000"/>
            <a:headEnd/>
            <a:tailEnd/>
          </a:ln>
        </p:spPr>
      </p:pic>
      <p:sp>
        <p:nvSpPr>
          <p:cNvPr id="6" name="Content Placeholder 5"/>
          <p:cNvSpPr>
            <a:spLocks noGrp="1"/>
          </p:cNvSpPr>
          <p:nvPr>
            <p:ph sz="quarter" idx="4"/>
          </p:nvPr>
        </p:nvSpPr>
        <p:spPr>
          <a:xfrm>
            <a:off x="4645025" y="2174875"/>
            <a:ext cx="4041775" cy="2701925"/>
          </a:xfrm>
        </p:spPr>
        <p:txBody>
          <a:bodyPr/>
          <a:lstStyle/>
          <a:p>
            <a:r>
              <a:rPr lang="en-US" dirty="0"/>
              <a:t>See a consistent rise in congestion regardless of city size.</a:t>
            </a:r>
          </a:p>
          <a:p>
            <a:r>
              <a:rPr lang="en-US" dirty="0"/>
              <a:t>Larger increase from 1982-1992.</a:t>
            </a:r>
          </a:p>
          <a:p>
            <a:pPr>
              <a:buNone/>
            </a:pPr>
            <a:endParaRPr lang="en-US" dirty="0"/>
          </a:p>
        </p:txBody>
      </p:sp>
      <p:sp>
        <p:nvSpPr>
          <p:cNvPr id="8" name="TextBox 7"/>
          <p:cNvSpPr txBox="1"/>
          <p:nvPr/>
        </p:nvSpPr>
        <p:spPr>
          <a:xfrm>
            <a:off x="838200" y="5486400"/>
            <a:ext cx="3657600" cy="430887"/>
          </a:xfrm>
          <a:prstGeom prst="rect">
            <a:avLst/>
          </a:prstGeom>
          <a:noFill/>
        </p:spPr>
        <p:txBody>
          <a:bodyPr wrap="square" rtlCol="0">
            <a:spAutoFit/>
          </a:bodyPr>
          <a:lstStyle/>
          <a:p>
            <a:r>
              <a:rPr lang="en-US" sz="1100" dirty="0">
                <a:hlinkClick r:id="rId3"/>
              </a:rPr>
              <a:t>http://ops.fhwa.dot.gov/congestion_report/chapter3.htm</a:t>
            </a:r>
            <a:r>
              <a:rPr lang="en-US" sz="1100" dirty="0"/>
              <a:t>  </a:t>
            </a:r>
          </a:p>
          <a:p>
            <a:r>
              <a:rPr lang="en-US" sz="1100" dirty="0"/>
              <a:t>Texas Transportation Institute</a:t>
            </a:r>
          </a:p>
        </p:txBody>
      </p:sp>
    </p:spTree>
    <p:extLst>
      <p:ext uri="{BB962C8B-B14F-4D97-AF65-F5344CB8AC3E}">
        <p14:creationId xmlns:p14="http://schemas.microsoft.com/office/powerpoint/2010/main" val="386410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9017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928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Cost (U.S.)</a:t>
            </a:r>
          </a:p>
        </p:txBody>
      </p:sp>
      <p:sp>
        <p:nvSpPr>
          <p:cNvPr id="3" name="Content Placeholder 2"/>
          <p:cNvSpPr>
            <a:spLocks noGrp="1"/>
          </p:cNvSpPr>
          <p:nvPr>
            <p:ph idx="1"/>
          </p:nvPr>
        </p:nvSpPr>
        <p:spPr/>
        <p:txBody>
          <a:bodyPr/>
          <a:lstStyle/>
          <a:p>
            <a:r>
              <a:rPr lang="en-US" dirty="0"/>
              <a:t>Congestion levels in 85 of the largest cities have grown consistently (1982-2003)</a:t>
            </a:r>
          </a:p>
          <a:p>
            <a:r>
              <a:rPr lang="en-US" dirty="0"/>
              <a:t>Travelers Average 47 extra hours a year on the road due to congestion (1993-2003)</a:t>
            </a:r>
          </a:p>
          <a:p>
            <a:r>
              <a:rPr lang="en-US" dirty="0"/>
              <a:t>Peak Trips take an average of 7% longer (1993-2003)</a:t>
            </a:r>
          </a:p>
          <a:p>
            <a:r>
              <a:rPr lang="en-US" dirty="0"/>
              <a:t>In addition to time lost, $5 billion of gasoline due to slow driving and delays</a:t>
            </a:r>
          </a:p>
          <a:p>
            <a:endParaRPr lang="en-US" dirty="0"/>
          </a:p>
          <a:p>
            <a:endParaRPr lang="en-US" dirty="0"/>
          </a:p>
        </p:txBody>
      </p:sp>
      <p:pic>
        <p:nvPicPr>
          <p:cNvPr id="4" name="Picture 4" descr="MCBD20244_0000[1]"/>
          <p:cNvPicPr>
            <a:picLocks noChangeAspect="1" noChangeArrowheads="1"/>
          </p:cNvPicPr>
          <p:nvPr/>
        </p:nvPicPr>
        <p:blipFill>
          <a:blip r:embed="rId2" cstate="print"/>
          <a:srcRect/>
          <a:stretch>
            <a:fillRect/>
          </a:stretch>
        </p:blipFill>
        <p:spPr bwMode="auto">
          <a:xfrm>
            <a:off x="5181600" y="4267200"/>
            <a:ext cx="2859088" cy="2344738"/>
          </a:xfrm>
          <a:prstGeom prst="rect">
            <a:avLst/>
          </a:prstGeom>
          <a:noFill/>
          <a:ln w="9525">
            <a:noFill/>
            <a:miter lim="800000"/>
            <a:headEnd/>
            <a:tailEnd/>
          </a:ln>
        </p:spPr>
      </p:pic>
    </p:spTree>
    <p:extLst>
      <p:ext uri="{BB962C8B-B14F-4D97-AF65-F5344CB8AC3E}">
        <p14:creationId xmlns:p14="http://schemas.microsoft.com/office/powerpoint/2010/main" val="50834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Facts (Worldwide)</a:t>
            </a:r>
          </a:p>
        </p:txBody>
      </p:sp>
      <p:sp>
        <p:nvSpPr>
          <p:cNvPr id="3" name="Content Placeholder 2"/>
          <p:cNvSpPr>
            <a:spLocks noGrp="1"/>
          </p:cNvSpPr>
          <p:nvPr>
            <p:ph idx="1"/>
          </p:nvPr>
        </p:nvSpPr>
        <p:spPr/>
        <p:txBody>
          <a:bodyPr/>
          <a:lstStyle/>
          <a:p>
            <a:r>
              <a:rPr lang="en-US" dirty="0"/>
              <a:t>London is the most congested city in Europe where the economy has foregone 2-4 billion pounds (3.2 – 6.5 billion dollars).</a:t>
            </a:r>
          </a:p>
          <a:p>
            <a:r>
              <a:rPr lang="en-US" dirty="0"/>
              <a:t>100 Km Traffic Jam in China over two weeks in August 2010 (A little over 62 miles).</a:t>
            </a:r>
          </a:p>
          <a:p>
            <a:r>
              <a:rPr lang="en-US" dirty="0"/>
              <a:t>Sao Paolo, Brazil loses 316 million man hours of labor a year due to congestion.</a:t>
            </a:r>
          </a:p>
        </p:txBody>
      </p:sp>
    </p:spTree>
    <p:extLst>
      <p:ext uri="{BB962C8B-B14F-4D97-AF65-F5344CB8AC3E}">
        <p14:creationId xmlns:p14="http://schemas.microsoft.com/office/powerpoint/2010/main" val="129135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Congestion</a:t>
            </a:r>
          </a:p>
        </p:txBody>
      </p:sp>
      <p:sp>
        <p:nvSpPr>
          <p:cNvPr id="3" name="Content Placeholder 2"/>
          <p:cNvSpPr>
            <a:spLocks noGrp="1"/>
          </p:cNvSpPr>
          <p:nvPr>
            <p:ph idx="1"/>
          </p:nvPr>
        </p:nvSpPr>
        <p:spPr/>
        <p:txBody>
          <a:bodyPr/>
          <a:lstStyle/>
          <a:p>
            <a:pPr marL="514350" indent="-514350">
              <a:buAutoNum type="arabicPeriod"/>
            </a:pPr>
            <a:r>
              <a:rPr lang="en-US" dirty="0"/>
              <a:t>Number of cars on the road </a:t>
            </a:r>
          </a:p>
          <a:p>
            <a:pPr marL="514350" indent="-514350"/>
            <a:r>
              <a:rPr lang="en-US" dirty="0"/>
              <a:t>Private benefits and costs</a:t>
            </a:r>
          </a:p>
          <a:p>
            <a:pPr marL="514350" indent="-514350"/>
            <a:r>
              <a:rPr lang="en-US" dirty="0"/>
              <a:t>Each additional driver affects all other drivers.</a:t>
            </a:r>
          </a:p>
          <a:p>
            <a:pPr marL="514350" indent="-514350">
              <a:buNone/>
            </a:pPr>
            <a:r>
              <a:rPr lang="en-US" dirty="0"/>
              <a:t>2.	Number of miles driven</a:t>
            </a:r>
          </a:p>
          <a:p>
            <a:pPr marL="514350" indent="-514350"/>
            <a:r>
              <a:rPr lang="en-US" dirty="0"/>
              <a:t>Urban Sprawl leads to longer commutes, cars on the road longer.</a:t>
            </a:r>
          </a:p>
          <a:p>
            <a:pPr marL="514350" indent="-514350">
              <a:buNone/>
            </a:pPr>
            <a:endParaRPr lang="en-US" dirty="0"/>
          </a:p>
        </p:txBody>
      </p:sp>
    </p:spTree>
    <p:extLst>
      <p:ext uri="{BB962C8B-B14F-4D97-AF65-F5344CB8AC3E}">
        <p14:creationId xmlns:p14="http://schemas.microsoft.com/office/powerpoint/2010/main" val="269356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Affecting Congestion (Cont.)</a:t>
            </a:r>
          </a:p>
        </p:txBody>
      </p:sp>
      <p:sp>
        <p:nvSpPr>
          <p:cNvPr id="3" name="Content Placeholder 2"/>
          <p:cNvSpPr>
            <a:spLocks noGrp="1"/>
          </p:cNvSpPr>
          <p:nvPr>
            <p:ph idx="1"/>
          </p:nvPr>
        </p:nvSpPr>
        <p:spPr/>
        <p:txBody>
          <a:bodyPr/>
          <a:lstStyle/>
          <a:p>
            <a:pPr marL="514350" indent="-514350">
              <a:buAutoNum type="arabicPeriod" startAt="3"/>
            </a:pPr>
            <a:r>
              <a:rPr lang="en-US" dirty="0"/>
              <a:t>Road Capacity</a:t>
            </a:r>
          </a:p>
          <a:p>
            <a:pPr marL="514350" indent="-514350"/>
            <a:r>
              <a:rPr lang="en-US" dirty="0"/>
              <a:t> Number of lanes and width of lanes can affect congestion</a:t>
            </a:r>
          </a:p>
          <a:p>
            <a:pPr marL="514350" indent="-514350">
              <a:buNone/>
            </a:pPr>
            <a:r>
              <a:rPr lang="en-US" dirty="0"/>
              <a:t>4.	Peak Time </a:t>
            </a:r>
          </a:p>
          <a:p>
            <a:pPr marL="514350" indent="-514350"/>
            <a:r>
              <a:rPr lang="en-US" dirty="0"/>
              <a:t>Refer to times of day where people are more apt to drive. </a:t>
            </a:r>
          </a:p>
          <a:p>
            <a:pPr marL="514350" indent="-514350"/>
            <a:r>
              <a:rPr lang="en-US" dirty="0"/>
              <a:t>Rush hours as peak</a:t>
            </a:r>
          </a:p>
          <a:p>
            <a:pPr marL="514350" indent="-514350"/>
            <a:r>
              <a:rPr lang="en-US" dirty="0"/>
              <a:t>Early morning hours as non peak</a:t>
            </a:r>
          </a:p>
          <a:p>
            <a:pPr>
              <a:buNone/>
            </a:pPr>
            <a:endParaRPr lang="en-US" dirty="0"/>
          </a:p>
        </p:txBody>
      </p:sp>
    </p:spTree>
    <p:extLst>
      <p:ext uri="{BB962C8B-B14F-4D97-AF65-F5344CB8AC3E}">
        <p14:creationId xmlns:p14="http://schemas.microsoft.com/office/powerpoint/2010/main" val="218469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Road Pricing</a:t>
            </a:r>
            <a:endParaRPr lang="lv-LV" dirty="0"/>
          </a:p>
        </p:txBody>
      </p:sp>
      <p:pic>
        <p:nvPicPr>
          <p:cNvPr id="3075" name="Picture 3" descr="C:\Users\user\Desktop\car_photo_385423_7.jpg"/>
          <p:cNvPicPr>
            <a:picLocks noGrp="1" noChangeAspect="1" noChangeArrowheads="1"/>
          </p:cNvPicPr>
          <p:nvPr>
            <p:ph idx="1"/>
          </p:nvPr>
        </p:nvPicPr>
        <p:blipFill>
          <a:blip r:embed="rId2" cstate="print"/>
          <a:stretch>
            <a:fillRect/>
          </a:stretch>
        </p:blipFill>
        <p:spPr>
          <a:xfrm>
            <a:off x="2164556" y="2355850"/>
            <a:ext cx="5181600" cy="3454400"/>
          </a:xfrm>
        </p:spPr>
      </p:pic>
    </p:spTree>
    <p:extLst>
      <p:ext uri="{BB962C8B-B14F-4D97-AF65-F5344CB8AC3E}">
        <p14:creationId xmlns:p14="http://schemas.microsoft.com/office/powerpoint/2010/main" val="2970226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457200" y="381000"/>
            <a:ext cx="8229600" cy="1143000"/>
          </a:xfrm>
        </p:spPr>
        <p:txBody>
          <a:bodyPr/>
          <a:lstStyle/>
          <a:p>
            <a:pPr eaLnBrk="1" hangingPunct="1">
              <a:defRPr/>
            </a:pPr>
            <a:r>
              <a:rPr lang="en-US" sz="4000" dirty="0">
                <a:solidFill>
                  <a:srgbClr val="CCCC00"/>
                </a:solidFill>
              </a:rPr>
              <a:t>How to reduce congestion?</a:t>
            </a:r>
          </a:p>
        </p:txBody>
      </p:sp>
      <p:sp>
        <p:nvSpPr>
          <p:cNvPr id="43011" name="Rectangle 3"/>
          <p:cNvSpPr>
            <a:spLocks noGrp="1" noChangeArrowheads="1"/>
          </p:cNvSpPr>
          <p:nvPr>
            <p:ph idx="1"/>
          </p:nvPr>
        </p:nvSpPr>
        <p:spPr/>
        <p:txBody>
          <a:bodyPr/>
          <a:lstStyle/>
          <a:p>
            <a:pPr eaLnBrk="1" hangingPunct="1">
              <a:defRPr/>
            </a:pPr>
            <a:r>
              <a:rPr lang="en-US"/>
              <a:t>Modal substitution: switch to carpool, transit</a:t>
            </a:r>
          </a:p>
          <a:p>
            <a:pPr eaLnBrk="1" hangingPunct="1">
              <a:defRPr/>
            </a:pPr>
            <a:r>
              <a:rPr lang="en-US"/>
              <a:t>Time of travel: switch to off-peak travel</a:t>
            </a:r>
          </a:p>
          <a:p>
            <a:pPr eaLnBrk="1" hangingPunct="1">
              <a:defRPr/>
            </a:pPr>
            <a:r>
              <a:rPr lang="en-US"/>
              <a:t>Travel route: switch to less congested route</a:t>
            </a:r>
          </a:p>
          <a:p>
            <a:pPr eaLnBrk="1" hangingPunct="1">
              <a:defRPr/>
            </a:pPr>
            <a:r>
              <a:rPr lang="en-US"/>
              <a:t>Location choices: change residence or workplace, cutting travel distance</a:t>
            </a:r>
          </a:p>
        </p:txBody>
      </p:sp>
    </p:spTree>
    <p:extLst>
      <p:ext uri="{BB962C8B-B14F-4D97-AF65-F5344CB8AC3E}">
        <p14:creationId xmlns:p14="http://schemas.microsoft.com/office/powerpoint/2010/main" val="372106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381000" y="304800"/>
            <a:ext cx="8229600" cy="1143000"/>
          </a:xfrm>
        </p:spPr>
        <p:txBody>
          <a:bodyPr/>
          <a:lstStyle/>
          <a:p>
            <a:pPr eaLnBrk="1" hangingPunct="1">
              <a:defRPr/>
            </a:pPr>
            <a:r>
              <a:rPr lang="en-US">
                <a:solidFill>
                  <a:srgbClr val="CCCC00"/>
                </a:solidFill>
              </a:rPr>
              <a:t>Congestion Tax</a:t>
            </a:r>
          </a:p>
        </p:txBody>
      </p:sp>
      <p:sp>
        <p:nvSpPr>
          <p:cNvPr id="30724" name="Rectangle 4"/>
          <p:cNvSpPr>
            <a:spLocks noGrp="1" noChangeArrowheads="1"/>
          </p:cNvSpPr>
          <p:nvPr>
            <p:ph sz="half" idx="2"/>
          </p:nvPr>
        </p:nvSpPr>
        <p:spPr>
          <a:xfrm>
            <a:off x="4800600" y="1600200"/>
            <a:ext cx="4038600" cy="4525963"/>
          </a:xfrm>
        </p:spPr>
        <p:txBody>
          <a:bodyPr/>
          <a:lstStyle/>
          <a:p>
            <a:pPr eaLnBrk="1" hangingPunct="1">
              <a:defRPr/>
            </a:pPr>
            <a:endParaRPr lang="en-US" sz="2800"/>
          </a:p>
        </p:txBody>
      </p:sp>
      <p:pic>
        <p:nvPicPr>
          <p:cNvPr id="14340" name="Picture 5" descr="10_03"/>
          <p:cNvPicPr>
            <a:picLocks noChangeAspect="1" noChangeArrowheads="1"/>
          </p:cNvPicPr>
          <p:nvPr/>
        </p:nvPicPr>
        <p:blipFill>
          <a:blip r:embed="rId2" cstate="print"/>
          <a:srcRect/>
          <a:stretch>
            <a:fillRect/>
          </a:stretch>
        </p:blipFill>
        <p:spPr bwMode="auto">
          <a:xfrm>
            <a:off x="3962400" y="1600200"/>
            <a:ext cx="4953000" cy="4749800"/>
          </a:xfrm>
          <a:prstGeom prst="rect">
            <a:avLst/>
          </a:prstGeom>
          <a:noFill/>
          <a:ln w="9525">
            <a:noFill/>
            <a:miter lim="800000"/>
            <a:headEnd/>
            <a:tailEnd/>
          </a:ln>
        </p:spPr>
      </p:pic>
      <p:sp>
        <p:nvSpPr>
          <p:cNvPr id="14341" name="Rectangle 6"/>
          <p:cNvSpPr>
            <a:spLocks noChangeArrowheads="1"/>
          </p:cNvSpPr>
          <p:nvPr/>
        </p:nvSpPr>
        <p:spPr bwMode="auto">
          <a:xfrm>
            <a:off x="4495800" y="1828800"/>
            <a:ext cx="3124200" cy="3124200"/>
          </a:xfrm>
          <a:prstGeom prst="rect">
            <a:avLst/>
          </a:prstGeom>
          <a:solidFill>
            <a:schemeClr val="bg1"/>
          </a:solidFill>
          <a:ln w="9525">
            <a:noFill/>
            <a:miter lim="800000"/>
            <a:headEnd/>
            <a:tailEnd/>
          </a:ln>
        </p:spPr>
        <p:txBody>
          <a:bodyPr wrap="none" anchor="ctr"/>
          <a:lstStyle/>
          <a:p>
            <a:endParaRPr lang="en-US"/>
          </a:p>
        </p:txBody>
      </p:sp>
      <p:sp>
        <p:nvSpPr>
          <p:cNvPr id="14342" name="Line 7"/>
          <p:cNvSpPr>
            <a:spLocks noChangeShapeType="1"/>
          </p:cNvSpPr>
          <p:nvPr/>
        </p:nvSpPr>
        <p:spPr bwMode="auto">
          <a:xfrm>
            <a:off x="5638800" y="2133600"/>
            <a:ext cx="1981200" cy="2362200"/>
          </a:xfrm>
          <a:prstGeom prst="line">
            <a:avLst/>
          </a:prstGeom>
          <a:noFill/>
          <a:ln w="38100">
            <a:solidFill>
              <a:schemeClr val="accent1"/>
            </a:solidFill>
            <a:round/>
            <a:headEnd/>
            <a:tailEnd/>
          </a:ln>
        </p:spPr>
        <p:txBody>
          <a:bodyPr/>
          <a:lstStyle/>
          <a:p>
            <a:endParaRPr lang="en-US"/>
          </a:p>
        </p:txBody>
      </p:sp>
      <p:sp>
        <p:nvSpPr>
          <p:cNvPr id="14343" name="Line 8"/>
          <p:cNvSpPr>
            <a:spLocks noChangeShapeType="1"/>
          </p:cNvSpPr>
          <p:nvPr/>
        </p:nvSpPr>
        <p:spPr bwMode="auto">
          <a:xfrm>
            <a:off x="4495800" y="3048000"/>
            <a:ext cx="1905000" cy="0"/>
          </a:xfrm>
          <a:prstGeom prst="line">
            <a:avLst/>
          </a:prstGeom>
          <a:noFill/>
          <a:ln w="9525">
            <a:solidFill>
              <a:schemeClr val="accent1"/>
            </a:solidFill>
            <a:prstDash val="dash"/>
            <a:round/>
            <a:headEnd/>
            <a:tailEnd/>
          </a:ln>
        </p:spPr>
        <p:txBody>
          <a:bodyPr/>
          <a:lstStyle/>
          <a:p>
            <a:endParaRPr lang="en-US"/>
          </a:p>
        </p:txBody>
      </p:sp>
      <p:sp>
        <p:nvSpPr>
          <p:cNvPr id="14344" name="Line 9"/>
          <p:cNvSpPr>
            <a:spLocks noChangeShapeType="1"/>
          </p:cNvSpPr>
          <p:nvPr/>
        </p:nvSpPr>
        <p:spPr bwMode="auto">
          <a:xfrm>
            <a:off x="6400800" y="3124200"/>
            <a:ext cx="0" cy="1920875"/>
          </a:xfrm>
          <a:prstGeom prst="line">
            <a:avLst/>
          </a:prstGeom>
          <a:noFill/>
          <a:ln w="9525">
            <a:solidFill>
              <a:schemeClr val="accent1"/>
            </a:solidFill>
            <a:prstDash val="dash"/>
            <a:round/>
            <a:headEnd/>
            <a:tailEnd/>
          </a:ln>
        </p:spPr>
        <p:txBody>
          <a:bodyPr/>
          <a:lstStyle/>
          <a:p>
            <a:endParaRPr lang="en-US"/>
          </a:p>
        </p:txBody>
      </p:sp>
      <p:sp>
        <p:nvSpPr>
          <p:cNvPr id="14345" name="Line 10"/>
          <p:cNvSpPr>
            <a:spLocks noChangeShapeType="1"/>
          </p:cNvSpPr>
          <p:nvPr/>
        </p:nvSpPr>
        <p:spPr bwMode="auto">
          <a:xfrm>
            <a:off x="7086600" y="3810000"/>
            <a:ext cx="0" cy="1219200"/>
          </a:xfrm>
          <a:prstGeom prst="line">
            <a:avLst/>
          </a:prstGeom>
          <a:noFill/>
          <a:ln w="9525">
            <a:solidFill>
              <a:schemeClr val="accent1"/>
            </a:solidFill>
            <a:prstDash val="dash"/>
            <a:round/>
            <a:headEnd/>
            <a:tailEnd/>
          </a:ln>
        </p:spPr>
        <p:txBody>
          <a:bodyPr/>
          <a:lstStyle/>
          <a:p>
            <a:endParaRPr lang="en-US"/>
          </a:p>
        </p:txBody>
      </p:sp>
      <p:sp>
        <p:nvSpPr>
          <p:cNvPr id="14346" name="Line 11"/>
          <p:cNvSpPr>
            <a:spLocks noChangeShapeType="1"/>
          </p:cNvSpPr>
          <p:nvPr/>
        </p:nvSpPr>
        <p:spPr bwMode="auto">
          <a:xfrm>
            <a:off x="4419600" y="3810000"/>
            <a:ext cx="2590800" cy="0"/>
          </a:xfrm>
          <a:prstGeom prst="line">
            <a:avLst/>
          </a:prstGeom>
          <a:noFill/>
          <a:ln w="9525">
            <a:solidFill>
              <a:schemeClr val="accent1"/>
            </a:solidFill>
            <a:prstDash val="dash"/>
            <a:round/>
            <a:headEnd/>
            <a:tailEnd/>
          </a:ln>
        </p:spPr>
        <p:txBody>
          <a:bodyPr/>
          <a:lstStyle/>
          <a:p>
            <a:endParaRPr lang="en-US"/>
          </a:p>
        </p:txBody>
      </p:sp>
      <p:sp>
        <p:nvSpPr>
          <p:cNvPr id="30732" name="Freeform 12"/>
          <p:cNvSpPr>
            <a:spLocks/>
          </p:cNvSpPr>
          <p:nvPr/>
        </p:nvSpPr>
        <p:spPr bwMode="auto">
          <a:xfrm>
            <a:off x="5562600" y="3505200"/>
            <a:ext cx="2286000" cy="533400"/>
          </a:xfrm>
          <a:custGeom>
            <a:avLst/>
            <a:gdLst>
              <a:gd name="T0" fmla="*/ 0 w 1392"/>
              <a:gd name="T1" fmla="*/ 533400 h 384"/>
              <a:gd name="T2" fmla="*/ 1261241 w 1392"/>
              <a:gd name="T3" fmla="*/ 400050 h 384"/>
              <a:gd name="T4" fmla="*/ 2286000 w 1392"/>
              <a:gd name="T5" fmla="*/ 0 h 384"/>
              <a:gd name="T6" fmla="*/ 0 60000 65536"/>
              <a:gd name="T7" fmla="*/ 0 60000 65536"/>
              <a:gd name="T8" fmla="*/ 0 60000 65536"/>
              <a:gd name="T9" fmla="*/ 0 w 1392"/>
              <a:gd name="T10" fmla="*/ 0 h 384"/>
              <a:gd name="T11" fmla="*/ 1392 w 1392"/>
              <a:gd name="T12" fmla="*/ 384 h 384"/>
            </a:gdLst>
            <a:ahLst/>
            <a:cxnLst>
              <a:cxn ang="T6">
                <a:pos x="T0" y="T1"/>
              </a:cxn>
              <a:cxn ang="T7">
                <a:pos x="T2" y="T3"/>
              </a:cxn>
              <a:cxn ang="T8">
                <a:pos x="T4" y="T5"/>
              </a:cxn>
            </a:cxnLst>
            <a:rect l="T9" t="T10" r="T11" b="T12"/>
            <a:pathLst>
              <a:path w="1392" h="384">
                <a:moveTo>
                  <a:pt x="0" y="384"/>
                </a:moveTo>
                <a:cubicBezTo>
                  <a:pt x="268" y="368"/>
                  <a:pt x="536" y="352"/>
                  <a:pt x="768" y="288"/>
                </a:cubicBezTo>
                <a:cubicBezTo>
                  <a:pt x="1000" y="224"/>
                  <a:pt x="1196" y="112"/>
                  <a:pt x="1392" y="0"/>
                </a:cubicBezTo>
              </a:path>
            </a:pathLst>
          </a:custGeom>
          <a:noFill/>
          <a:ln w="38100">
            <a:solidFill>
              <a:srgbClr val="FF6600"/>
            </a:solidFill>
            <a:round/>
            <a:headEnd/>
            <a:tailEnd/>
          </a:ln>
        </p:spPr>
        <p:txBody>
          <a:bodyPr/>
          <a:lstStyle/>
          <a:p>
            <a:endParaRPr lang="en-US"/>
          </a:p>
        </p:txBody>
      </p:sp>
      <p:sp>
        <p:nvSpPr>
          <p:cNvPr id="14348" name="Freeform 13"/>
          <p:cNvSpPr>
            <a:spLocks/>
          </p:cNvSpPr>
          <p:nvPr/>
        </p:nvSpPr>
        <p:spPr bwMode="auto">
          <a:xfrm>
            <a:off x="5486400" y="2057400"/>
            <a:ext cx="2057400" cy="1524000"/>
          </a:xfrm>
          <a:custGeom>
            <a:avLst/>
            <a:gdLst>
              <a:gd name="T0" fmla="*/ 0 w 1248"/>
              <a:gd name="T1" fmla="*/ 1524000 h 960"/>
              <a:gd name="T2" fmla="*/ 1582615 w 1248"/>
              <a:gd name="T3" fmla="*/ 609600 h 960"/>
              <a:gd name="T4" fmla="*/ 2057400 w 1248"/>
              <a:gd name="T5" fmla="*/ 0 h 960"/>
              <a:gd name="T6" fmla="*/ 0 60000 65536"/>
              <a:gd name="T7" fmla="*/ 0 60000 65536"/>
              <a:gd name="T8" fmla="*/ 0 60000 65536"/>
              <a:gd name="T9" fmla="*/ 0 w 1248"/>
              <a:gd name="T10" fmla="*/ 0 h 960"/>
              <a:gd name="T11" fmla="*/ 1248 w 1248"/>
              <a:gd name="T12" fmla="*/ 960 h 960"/>
            </a:gdLst>
            <a:ahLst/>
            <a:cxnLst>
              <a:cxn ang="T6">
                <a:pos x="T0" y="T1"/>
              </a:cxn>
              <a:cxn ang="T7">
                <a:pos x="T2" y="T3"/>
              </a:cxn>
              <a:cxn ang="T8">
                <a:pos x="T4" y="T5"/>
              </a:cxn>
            </a:cxnLst>
            <a:rect l="T9" t="T10" r="T11" b="T12"/>
            <a:pathLst>
              <a:path w="1248" h="960">
                <a:moveTo>
                  <a:pt x="0" y="960"/>
                </a:moveTo>
                <a:cubicBezTo>
                  <a:pt x="376" y="752"/>
                  <a:pt x="752" y="544"/>
                  <a:pt x="960" y="384"/>
                </a:cubicBezTo>
                <a:cubicBezTo>
                  <a:pt x="1168" y="224"/>
                  <a:pt x="1208" y="112"/>
                  <a:pt x="1248" y="0"/>
                </a:cubicBezTo>
              </a:path>
            </a:pathLst>
          </a:custGeom>
          <a:noFill/>
          <a:ln w="38100">
            <a:solidFill>
              <a:schemeClr val="accent1"/>
            </a:solidFill>
            <a:round/>
            <a:headEnd/>
            <a:tailEnd/>
          </a:ln>
        </p:spPr>
        <p:txBody>
          <a:bodyPr/>
          <a:lstStyle/>
          <a:p>
            <a:endParaRPr lang="en-US"/>
          </a:p>
        </p:txBody>
      </p:sp>
      <p:sp>
        <p:nvSpPr>
          <p:cNvPr id="14349" name="Text Box 14"/>
          <p:cNvSpPr txBox="1">
            <a:spLocks noChangeArrowheads="1"/>
          </p:cNvSpPr>
          <p:nvPr/>
        </p:nvSpPr>
        <p:spPr bwMode="auto">
          <a:xfrm>
            <a:off x="6324600" y="2743200"/>
            <a:ext cx="279400" cy="366713"/>
          </a:xfrm>
          <a:prstGeom prst="rect">
            <a:avLst/>
          </a:prstGeom>
          <a:noFill/>
          <a:ln w="9525">
            <a:noFill/>
            <a:miter lim="800000"/>
            <a:headEnd/>
            <a:tailEnd/>
          </a:ln>
        </p:spPr>
        <p:txBody>
          <a:bodyPr wrap="none">
            <a:spAutoFit/>
          </a:bodyPr>
          <a:lstStyle/>
          <a:p>
            <a:r>
              <a:rPr lang="en-US">
                <a:solidFill>
                  <a:schemeClr val="bg1"/>
                </a:solidFill>
              </a:rPr>
              <a:t>e</a:t>
            </a:r>
          </a:p>
        </p:txBody>
      </p:sp>
      <p:sp>
        <p:nvSpPr>
          <p:cNvPr id="14350" name="Text Box 15"/>
          <p:cNvSpPr txBox="1">
            <a:spLocks noChangeArrowheads="1"/>
          </p:cNvSpPr>
          <p:nvPr/>
        </p:nvSpPr>
        <p:spPr bwMode="auto">
          <a:xfrm>
            <a:off x="6934200" y="3429000"/>
            <a:ext cx="236538" cy="366713"/>
          </a:xfrm>
          <a:prstGeom prst="rect">
            <a:avLst/>
          </a:prstGeom>
          <a:noFill/>
          <a:ln w="9525">
            <a:noFill/>
            <a:miter lim="800000"/>
            <a:headEnd/>
            <a:tailEnd/>
          </a:ln>
        </p:spPr>
        <p:txBody>
          <a:bodyPr wrap="none">
            <a:spAutoFit/>
          </a:bodyPr>
          <a:lstStyle/>
          <a:p>
            <a:r>
              <a:rPr lang="en-US">
                <a:solidFill>
                  <a:schemeClr val="bg1"/>
                </a:solidFill>
              </a:rPr>
              <a:t>i</a:t>
            </a:r>
          </a:p>
        </p:txBody>
      </p:sp>
      <p:sp>
        <p:nvSpPr>
          <p:cNvPr id="30736" name="Rectangle 16"/>
          <p:cNvSpPr>
            <a:spLocks noChangeArrowheads="1"/>
          </p:cNvSpPr>
          <p:nvPr/>
        </p:nvSpPr>
        <p:spPr bwMode="auto">
          <a:xfrm>
            <a:off x="228600" y="1676400"/>
            <a:ext cx="3581400" cy="4525963"/>
          </a:xfrm>
          <a:prstGeom prst="rect">
            <a:avLst/>
          </a:prstGeom>
          <a:solidFill>
            <a:srgbClr val="CCFF66"/>
          </a:solid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pPr>
            <a:r>
              <a:rPr lang="en-US" sz="2800" dirty="0">
                <a:solidFill>
                  <a:schemeClr val="tx1">
                    <a:lumMod val="90000"/>
                    <a:lumOff val="10000"/>
                  </a:schemeClr>
                </a:solidFill>
              </a:rPr>
              <a:t>Tax = external trip cost at the optimum volume</a:t>
            </a:r>
          </a:p>
          <a:p>
            <a:pPr marL="342900" indent="-342900">
              <a:lnSpc>
                <a:spcPct val="90000"/>
              </a:lnSpc>
              <a:spcBef>
                <a:spcPct val="20000"/>
              </a:spcBef>
              <a:buClr>
                <a:schemeClr val="hlink"/>
              </a:buClr>
              <a:buSzPct val="70000"/>
              <a:buFont typeface="Wingdings" pitchFamily="2" charset="2"/>
              <a:buChar char="n"/>
            </a:pPr>
            <a:r>
              <a:rPr lang="en-US" sz="2800" dirty="0">
                <a:solidFill>
                  <a:schemeClr val="tx1">
                    <a:lumMod val="90000"/>
                    <a:lumOff val="10000"/>
                  </a:schemeClr>
                </a:solidFill>
              </a:rPr>
              <a:t>Tax shifts the private trip cost curve upward</a:t>
            </a:r>
          </a:p>
          <a:p>
            <a:pPr marL="342900" indent="-342900">
              <a:lnSpc>
                <a:spcPct val="90000"/>
              </a:lnSpc>
              <a:spcBef>
                <a:spcPct val="20000"/>
              </a:spcBef>
              <a:buClr>
                <a:schemeClr val="hlink"/>
              </a:buClr>
              <a:buSzPct val="70000"/>
              <a:buFont typeface="Wingdings" pitchFamily="2" charset="2"/>
              <a:buChar char="n"/>
            </a:pPr>
            <a:r>
              <a:rPr lang="en-US" sz="2800" dirty="0">
                <a:solidFill>
                  <a:schemeClr val="tx1">
                    <a:lumMod val="90000"/>
                    <a:lumOff val="10000"/>
                  </a:schemeClr>
                </a:solidFill>
              </a:rPr>
              <a:t>Volume decreases</a:t>
            </a:r>
          </a:p>
        </p:txBody>
      </p:sp>
      <p:sp>
        <p:nvSpPr>
          <p:cNvPr id="14352" name="AutoShape 18"/>
          <p:cNvSpPr>
            <a:spLocks noChangeArrowheads="1"/>
          </p:cNvSpPr>
          <p:nvPr/>
        </p:nvSpPr>
        <p:spPr bwMode="auto">
          <a:xfrm>
            <a:off x="6372225" y="3128963"/>
            <a:ext cx="104775" cy="833437"/>
          </a:xfrm>
          <a:prstGeom prst="upDownArrow">
            <a:avLst>
              <a:gd name="adj1" fmla="val 50000"/>
              <a:gd name="adj2" fmla="val 159091"/>
            </a:avLst>
          </a:prstGeom>
          <a:solidFill>
            <a:srgbClr val="660066"/>
          </a:solidFill>
          <a:ln w="9525">
            <a:noFill/>
            <a:miter lim="800000"/>
            <a:headEnd/>
            <a:tailEnd/>
          </a:ln>
        </p:spPr>
        <p:txBody>
          <a:bodyPr vert="eaVert" wrap="none" anchor="ctr"/>
          <a:lstStyle/>
          <a:p>
            <a:endParaRPr lang="en-US"/>
          </a:p>
        </p:txBody>
      </p:sp>
      <p:sp>
        <p:nvSpPr>
          <p:cNvPr id="2" name="Rectangle 1"/>
          <p:cNvSpPr/>
          <p:nvPr/>
        </p:nvSpPr>
        <p:spPr>
          <a:xfrm>
            <a:off x="7620000" y="2438400"/>
            <a:ext cx="1066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3" name="Freeform 19"/>
          <p:cNvSpPr>
            <a:spLocks/>
          </p:cNvSpPr>
          <p:nvPr/>
        </p:nvSpPr>
        <p:spPr bwMode="auto">
          <a:xfrm>
            <a:off x="5562600" y="3505200"/>
            <a:ext cx="2286000" cy="533400"/>
          </a:xfrm>
          <a:custGeom>
            <a:avLst/>
            <a:gdLst>
              <a:gd name="T0" fmla="*/ 0 w 1392"/>
              <a:gd name="T1" fmla="*/ 533400 h 384"/>
              <a:gd name="T2" fmla="*/ 1261241 w 1392"/>
              <a:gd name="T3" fmla="*/ 400050 h 384"/>
              <a:gd name="T4" fmla="*/ 2286000 w 1392"/>
              <a:gd name="T5" fmla="*/ 0 h 384"/>
              <a:gd name="T6" fmla="*/ 0 60000 65536"/>
              <a:gd name="T7" fmla="*/ 0 60000 65536"/>
              <a:gd name="T8" fmla="*/ 0 60000 65536"/>
              <a:gd name="T9" fmla="*/ 0 w 1392"/>
              <a:gd name="T10" fmla="*/ 0 h 384"/>
              <a:gd name="T11" fmla="*/ 1392 w 1392"/>
              <a:gd name="T12" fmla="*/ 384 h 384"/>
            </a:gdLst>
            <a:ahLst/>
            <a:cxnLst>
              <a:cxn ang="T6">
                <a:pos x="T0" y="T1"/>
              </a:cxn>
              <a:cxn ang="T7">
                <a:pos x="T2" y="T3"/>
              </a:cxn>
              <a:cxn ang="T8">
                <a:pos x="T4" y="T5"/>
              </a:cxn>
            </a:cxnLst>
            <a:rect l="T9" t="T10" r="T11" b="T12"/>
            <a:pathLst>
              <a:path w="1392" h="384">
                <a:moveTo>
                  <a:pt x="0" y="384"/>
                </a:moveTo>
                <a:cubicBezTo>
                  <a:pt x="268" y="368"/>
                  <a:pt x="536" y="352"/>
                  <a:pt x="768" y="288"/>
                </a:cubicBezTo>
                <a:cubicBezTo>
                  <a:pt x="1000" y="224"/>
                  <a:pt x="1196" y="112"/>
                  <a:pt x="1392" y="0"/>
                </a:cubicBezTo>
              </a:path>
            </a:pathLst>
          </a:custGeom>
          <a:noFill/>
          <a:ln w="38100">
            <a:solidFill>
              <a:srgbClr val="FF6600"/>
            </a:solidFill>
            <a:prstDash val="sysDot"/>
            <a:round/>
            <a:headEnd/>
            <a:tailEnd/>
          </a:ln>
        </p:spPr>
        <p:txBody>
          <a:bodyPr/>
          <a:lstStyle/>
          <a:p>
            <a:endParaRPr lang="en-US"/>
          </a:p>
        </p:txBody>
      </p:sp>
    </p:spTree>
    <p:extLst>
      <p:ext uri="{BB962C8B-B14F-4D97-AF65-F5344CB8AC3E}">
        <p14:creationId xmlns:p14="http://schemas.microsoft.com/office/powerpoint/2010/main" val="4692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blinds(horizontal)">
                                      <p:cBhvr>
                                        <p:cTn id="7" dur="500"/>
                                        <p:tgtEl>
                                          <p:spTgt spid="3073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3.33333E-6 -3.79278E-7 L 3.33333E-6 -0.12766 " pathEditMode="relative" rAng="0" ptsTypes="AA">
                                      <p:cBhvr>
                                        <p:cTn id="11" dur="2000" fill="hold"/>
                                        <p:tgtEl>
                                          <p:spTgt spid="30732"/>
                                        </p:tgtEl>
                                        <p:attrNameLst>
                                          <p:attrName>ppt_x</p:attrName>
                                          <p:attrName>ppt_y</p:attrName>
                                        </p:attrNameLst>
                                      </p:cBhvr>
                                      <p:rCtr x="0" y="-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P spid="307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533400" y="304800"/>
            <a:ext cx="8305800" cy="1219200"/>
          </a:xfrm>
        </p:spPr>
        <p:txBody>
          <a:bodyPr>
            <a:normAutofit/>
          </a:bodyPr>
          <a:lstStyle/>
          <a:p>
            <a:pPr eaLnBrk="1" hangingPunct="1">
              <a:defRPr/>
            </a:pPr>
            <a:r>
              <a:rPr lang="en-US" sz="4000" dirty="0">
                <a:solidFill>
                  <a:srgbClr val="CCCC00"/>
                </a:solidFill>
              </a:rPr>
              <a:t>Does the congestion tax make society better off?</a:t>
            </a:r>
          </a:p>
        </p:txBody>
      </p:sp>
      <p:sp>
        <p:nvSpPr>
          <p:cNvPr id="38915" name="Rectangle 3"/>
          <p:cNvSpPr>
            <a:spLocks noGrp="1" noChangeArrowheads="1"/>
          </p:cNvSpPr>
          <p:nvPr>
            <p:ph sz="half" idx="2"/>
          </p:nvPr>
        </p:nvSpPr>
        <p:spPr>
          <a:xfrm>
            <a:off x="4800600" y="1600200"/>
            <a:ext cx="4038600" cy="4525963"/>
          </a:xfrm>
        </p:spPr>
        <p:txBody>
          <a:bodyPr/>
          <a:lstStyle/>
          <a:p>
            <a:pPr eaLnBrk="1" hangingPunct="1">
              <a:defRPr/>
            </a:pPr>
            <a:endParaRPr lang="en-US" sz="2800"/>
          </a:p>
        </p:txBody>
      </p:sp>
      <p:pic>
        <p:nvPicPr>
          <p:cNvPr id="16388" name="Picture 4" descr="10_03"/>
          <p:cNvPicPr>
            <a:picLocks noChangeAspect="1" noChangeArrowheads="1"/>
          </p:cNvPicPr>
          <p:nvPr/>
        </p:nvPicPr>
        <p:blipFill>
          <a:blip r:embed="rId2" cstate="print"/>
          <a:srcRect/>
          <a:stretch>
            <a:fillRect/>
          </a:stretch>
        </p:blipFill>
        <p:spPr bwMode="auto">
          <a:xfrm>
            <a:off x="3962400" y="1600200"/>
            <a:ext cx="4953000" cy="4749800"/>
          </a:xfrm>
          <a:prstGeom prst="rect">
            <a:avLst/>
          </a:prstGeom>
          <a:noFill/>
          <a:ln w="9525">
            <a:noFill/>
            <a:miter lim="800000"/>
            <a:headEnd/>
            <a:tailEnd/>
          </a:ln>
        </p:spPr>
      </p:pic>
      <p:sp>
        <p:nvSpPr>
          <p:cNvPr id="16389" name="Rectangle 5"/>
          <p:cNvSpPr>
            <a:spLocks noChangeArrowheads="1"/>
          </p:cNvSpPr>
          <p:nvPr/>
        </p:nvSpPr>
        <p:spPr bwMode="auto">
          <a:xfrm>
            <a:off x="4495800" y="1905000"/>
            <a:ext cx="3124200" cy="3124200"/>
          </a:xfrm>
          <a:prstGeom prst="rect">
            <a:avLst/>
          </a:prstGeom>
          <a:solidFill>
            <a:schemeClr val="bg1"/>
          </a:solidFill>
          <a:ln w="9525">
            <a:noFill/>
            <a:miter lim="800000"/>
            <a:headEnd/>
            <a:tailEnd/>
          </a:ln>
        </p:spPr>
        <p:txBody>
          <a:bodyPr wrap="none" anchor="ctr"/>
          <a:lstStyle/>
          <a:p>
            <a:endParaRPr lang="en-US"/>
          </a:p>
        </p:txBody>
      </p:sp>
      <p:sp>
        <p:nvSpPr>
          <p:cNvPr id="16390" name="Line 6"/>
          <p:cNvSpPr>
            <a:spLocks noChangeShapeType="1"/>
          </p:cNvSpPr>
          <p:nvPr/>
        </p:nvSpPr>
        <p:spPr bwMode="auto">
          <a:xfrm>
            <a:off x="5638800" y="2133600"/>
            <a:ext cx="1981200" cy="2362200"/>
          </a:xfrm>
          <a:prstGeom prst="line">
            <a:avLst/>
          </a:prstGeom>
          <a:noFill/>
          <a:ln w="38100">
            <a:solidFill>
              <a:schemeClr val="accent1"/>
            </a:solidFill>
            <a:round/>
            <a:headEnd/>
            <a:tailEnd/>
          </a:ln>
        </p:spPr>
        <p:txBody>
          <a:bodyPr/>
          <a:lstStyle/>
          <a:p>
            <a:endParaRPr lang="en-US"/>
          </a:p>
        </p:txBody>
      </p:sp>
      <p:sp>
        <p:nvSpPr>
          <p:cNvPr id="16391" name="Line 7"/>
          <p:cNvSpPr>
            <a:spLocks noChangeShapeType="1"/>
          </p:cNvSpPr>
          <p:nvPr/>
        </p:nvSpPr>
        <p:spPr bwMode="auto">
          <a:xfrm>
            <a:off x="4495800" y="3048000"/>
            <a:ext cx="1905000" cy="0"/>
          </a:xfrm>
          <a:prstGeom prst="line">
            <a:avLst/>
          </a:prstGeom>
          <a:noFill/>
          <a:ln w="9525">
            <a:solidFill>
              <a:schemeClr val="accent1"/>
            </a:solidFill>
            <a:prstDash val="dash"/>
            <a:round/>
            <a:headEnd/>
            <a:tailEnd/>
          </a:ln>
        </p:spPr>
        <p:txBody>
          <a:bodyPr/>
          <a:lstStyle/>
          <a:p>
            <a:endParaRPr lang="en-US"/>
          </a:p>
        </p:txBody>
      </p:sp>
      <p:sp>
        <p:nvSpPr>
          <p:cNvPr id="16392" name="Line 8"/>
          <p:cNvSpPr>
            <a:spLocks noChangeShapeType="1"/>
          </p:cNvSpPr>
          <p:nvPr/>
        </p:nvSpPr>
        <p:spPr bwMode="auto">
          <a:xfrm>
            <a:off x="6400800" y="3124200"/>
            <a:ext cx="0" cy="1920875"/>
          </a:xfrm>
          <a:prstGeom prst="line">
            <a:avLst/>
          </a:prstGeom>
          <a:noFill/>
          <a:ln w="9525">
            <a:solidFill>
              <a:schemeClr val="accent1"/>
            </a:solidFill>
            <a:prstDash val="dash"/>
            <a:round/>
            <a:headEnd/>
            <a:tailEnd/>
          </a:ln>
        </p:spPr>
        <p:txBody>
          <a:bodyPr/>
          <a:lstStyle/>
          <a:p>
            <a:endParaRPr lang="en-US"/>
          </a:p>
        </p:txBody>
      </p:sp>
      <p:sp>
        <p:nvSpPr>
          <p:cNvPr id="16393" name="Line 9"/>
          <p:cNvSpPr>
            <a:spLocks noChangeShapeType="1"/>
          </p:cNvSpPr>
          <p:nvPr/>
        </p:nvSpPr>
        <p:spPr bwMode="auto">
          <a:xfrm>
            <a:off x="7010400" y="3810000"/>
            <a:ext cx="0" cy="1219200"/>
          </a:xfrm>
          <a:prstGeom prst="line">
            <a:avLst/>
          </a:prstGeom>
          <a:noFill/>
          <a:ln w="9525">
            <a:solidFill>
              <a:schemeClr val="accent1"/>
            </a:solidFill>
            <a:prstDash val="dash"/>
            <a:round/>
            <a:headEnd/>
            <a:tailEnd/>
          </a:ln>
        </p:spPr>
        <p:txBody>
          <a:bodyPr/>
          <a:lstStyle/>
          <a:p>
            <a:endParaRPr lang="en-US"/>
          </a:p>
        </p:txBody>
      </p:sp>
      <p:sp>
        <p:nvSpPr>
          <p:cNvPr id="16394" name="Line 10"/>
          <p:cNvSpPr>
            <a:spLocks noChangeShapeType="1"/>
          </p:cNvSpPr>
          <p:nvPr/>
        </p:nvSpPr>
        <p:spPr bwMode="auto">
          <a:xfrm>
            <a:off x="4419600" y="3810000"/>
            <a:ext cx="2590800" cy="0"/>
          </a:xfrm>
          <a:prstGeom prst="line">
            <a:avLst/>
          </a:prstGeom>
          <a:noFill/>
          <a:ln w="9525">
            <a:solidFill>
              <a:schemeClr val="accent1"/>
            </a:solidFill>
            <a:prstDash val="dash"/>
            <a:round/>
            <a:headEnd/>
            <a:tailEnd/>
          </a:ln>
        </p:spPr>
        <p:txBody>
          <a:bodyPr/>
          <a:lstStyle/>
          <a:p>
            <a:endParaRPr lang="en-US"/>
          </a:p>
        </p:txBody>
      </p:sp>
      <p:sp>
        <p:nvSpPr>
          <p:cNvPr id="16395" name="Freeform 11"/>
          <p:cNvSpPr>
            <a:spLocks/>
          </p:cNvSpPr>
          <p:nvPr/>
        </p:nvSpPr>
        <p:spPr bwMode="auto">
          <a:xfrm>
            <a:off x="5638800" y="2590800"/>
            <a:ext cx="2286000" cy="533400"/>
          </a:xfrm>
          <a:custGeom>
            <a:avLst/>
            <a:gdLst>
              <a:gd name="T0" fmla="*/ 0 w 1392"/>
              <a:gd name="T1" fmla="*/ 533400 h 384"/>
              <a:gd name="T2" fmla="*/ 1261241 w 1392"/>
              <a:gd name="T3" fmla="*/ 400050 h 384"/>
              <a:gd name="T4" fmla="*/ 2286000 w 1392"/>
              <a:gd name="T5" fmla="*/ 0 h 384"/>
              <a:gd name="T6" fmla="*/ 0 60000 65536"/>
              <a:gd name="T7" fmla="*/ 0 60000 65536"/>
              <a:gd name="T8" fmla="*/ 0 60000 65536"/>
              <a:gd name="T9" fmla="*/ 0 w 1392"/>
              <a:gd name="T10" fmla="*/ 0 h 384"/>
              <a:gd name="T11" fmla="*/ 1392 w 1392"/>
              <a:gd name="T12" fmla="*/ 384 h 384"/>
            </a:gdLst>
            <a:ahLst/>
            <a:cxnLst>
              <a:cxn ang="T6">
                <a:pos x="T0" y="T1"/>
              </a:cxn>
              <a:cxn ang="T7">
                <a:pos x="T2" y="T3"/>
              </a:cxn>
              <a:cxn ang="T8">
                <a:pos x="T4" y="T5"/>
              </a:cxn>
            </a:cxnLst>
            <a:rect l="T9" t="T10" r="T11" b="T12"/>
            <a:pathLst>
              <a:path w="1392" h="384">
                <a:moveTo>
                  <a:pt x="0" y="384"/>
                </a:moveTo>
                <a:cubicBezTo>
                  <a:pt x="268" y="368"/>
                  <a:pt x="536" y="352"/>
                  <a:pt x="768" y="288"/>
                </a:cubicBezTo>
                <a:cubicBezTo>
                  <a:pt x="1000" y="224"/>
                  <a:pt x="1196" y="112"/>
                  <a:pt x="1392" y="0"/>
                </a:cubicBezTo>
              </a:path>
            </a:pathLst>
          </a:custGeom>
          <a:noFill/>
          <a:ln w="38100">
            <a:solidFill>
              <a:srgbClr val="FF6600"/>
            </a:solidFill>
            <a:round/>
            <a:headEnd/>
            <a:tailEnd/>
          </a:ln>
        </p:spPr>
        <p:txBody>
          <a:bodyPr/>
          <a:lstStyle/>
          <a:p>
            <a:endParaRPr lang="en-US"/>
          </a:p>
        </p:txBody>
      </p:sp>
      <p:sp>
        <p:nvSpPr>
          <p:cNvPr id="16396" name="Freeform 12"/>
          <p:cNvSpPr>
            <a:spLocks/>
          </p:cNvSpPr>
          <p:nvPr/>
        </p:nvSpPr>
        <p:spPr bwMode="auto">
          <a:xfrm>
            <a:off x="5486400" y="2057400"/>
            <a:ext cx="2057400" cy="1524000"/>
          </a:xfrm>
          <a:custGeom>
            <a:avLst/>
            <a:gdLst>
              <a:gd name="T0" fmla="*/ 0 w 1248"/>
              <a:gd name="T1" fmla="*/ 1524000 h 960"/>
              <a:gd name="T2" fmla="*/ 1582615 w 1248"/>
              <a:gd name="T3" fmla="*/ 609600 h 960"/>
              <a:gd name="T4" fmla="*/ 2057400 w 1248"/>
              <a:gd name="T5" fmla="*/ 0 h 960"/>
              <a:gd name="T6" fmla="*/ 0 60000 65536"/>
              <a:gd name="T7" fmla="*/ 0 60000 65536"/>
              <a:gd name="T8" fmla="*/ 0 60000 65536"/>
              <a:gd name="T9" fmla="*/ 0 w 1248"/>
              <a:gd name="T10" fmla="*/ 0 h 960"/>
              <a:gd name="T11" fmla="*/ 1248 w 1248"/>
              <a:gd name="T12" fmla="*/ 960 h 960"/>
            </a:gdLst>
            <a:ahLst/>
            <a:cxnLst>
              <a:cxn ang="T6">
                <a:pos x="T0" y="T1"/>
              </a:cxn>
              <a:cxn ang="T7">
                <a:pos x="T2" y="T3"/>
              </a:cxn>
              <a:cxn ang="T8">
                <a:pos x="T4" y="T5"/>
              </a:cxn>
            </a:cxnLst>
            <a:rect l="T9" t="T10" r="T11" b="T12"/>
            <a:pathLst>
              <a:path w="1248" h="960">
                <a:moveTo>
                  <a:pt x="0" y="960"/>
                </a:moveTo>
                <a:cubicBezTo>
                  <a:pt x="376" y="752"/>
                  <a:pt x="752" y="544"/>
                  <a:pt x="960" y="384"/>
                </a:cubicBezTo>
                <a:cubicBezTo>
                  <a:pt x="1168" y="224"/>
                  <a:pt x="1208" y="112"/>
                  <a:pt x="1248" y="0"/>
                </a:cubicBezTo>
              </a:path>
            </a:pathLst>
          </a:custGeom>
          <a:noFill/>
          <a:ln w="38100">
            <a:solidFill>
              <a:schemeClr val="accent1"/>
            </a:solidFill>
            <a:round/>
            <a:headEnd/>
            <a:tailEnd/>
          </a:ln>
        </p:spPr>
        <p:txBody>
          <a:bodyPr/>
          <a:lstStyle/>
          <a:p>
            <a:endParaRPr lang="en-US"/>
          </a:p>
        </p:txBody>
      </p:sp>
      <p:sp>
        <p:nvSpPr>
          <p:cNvPr id="16397" name="Text Box 13"/>
          <p:cNvSpPr txBox="1">
            <a:spLocks noChangeArrowheads="1"/>
          </p:cNvSpPr>
          <p:nvPr/>
        </p:nvSpPr>
        <p:spPr bwMode="auto">
          <a:xfrm>
            <a:off x="6324600" y="2743200"/>
            <a:ext cx="279400" cy="366713"/>
          </a:xfrm>
          <a:prstGeom prst="rect">
            <a:avLst/>
          </a:prstGeom>
          <a:noFill/>
          <a:ln w="9525">
            <a:noFill/>
            <a:miter lim="800000"/>
            <a:headEnd/>
            <a:tailEnd/>
          </a:ln>
        </p:spPr>
        <p:txBody>
          <a:bodyPr wrap="none">
            <a:spAutoFit/>
          </a:bodyPr>
          <a:lstStyle/>
          <a:p>
            <a:r>
              <a:rPr lang="en-US">
                <a:solidFill>
                  <a:schemeClr val="bg1"/>
                </a:solidFill>
              </a:rPr>
              <a:t>e</a:t>
            </a:r>
          </a:p>
        </p:txBody>
      </p:sp>
      <p:sp>
        <p:nvSpPr>
          <p:cNvPr id="16398" name="Text Box 14"/>
          <p:cNvSpPr txBox="1">
            <a:spLocks noChangeArrowheads="1"/>
          </p:cNvSpPr>
          <p:nvPr/>
        </p:nvSpPr>
        <p:spPr bwMode="auto">
          <a:xfrm>
            <a:off x="6934200" y="3429000"/>
            <a:ext cx="236538" cy="366713"/>
          </a:xfrm>
          <a:prstGeom prst="rect">
            <a:avLst/>
          </a:prstGeom>
          <a:noFill/>
          <a:ln w="9525">
            <a:noFill/>
            <a:miter lim="800000"/>
            <a:headEnd/>
            <a:tailEnd/>
          </a:ln>
        </p:spPr>
        <p:txBody>
          <a:bodyPr wrap="none">
            <a:spAutoFit/>
          </a:bodyPr>
          <a:lstStyle/>
          <a:p>
            <a:r>
              <a:rPr lang="en-US">
                <a:solidFill>
                  <a:schemeClr val="bg1"/>
                </a:solidFill>
              </a:rPr>
              <a:t>i</a:t>
            </a:r>
          </a:p>
        </p:txBody>
      </p:sp>
      <p:sp>
        <p:nvSpPr>
          <p:cNvPr id="38927" name="Rectangle 15"/>
          <p:cNvSpPr>
            <a:spLocks noChangeArrowheads="1"/>
          </p:cNvSpPr>
          <p:nvPr/>
        </p:nvSpPr>
        <p:spPr bwMode="auto">
          <a:xfrm>
            <a:off x="152400" y="1600200"/>
            <a:ext cx="3733800" cy="4953000"/>
          </a:xfrm>
          <a:prstGeom prst="rect">
            <a:avLst/>
          </a:prstGeom>
          <a:solidFill>
            <a:srgbClr val="CCFF66"/>
          </a:solidFill>
          <a:ln w="9525">
            <a:noFill/>
            <a:miter lim="800000"/>
            <a:headEnd/>
            <a:tailEnd/>
          </a:ln>
        </p:spPr>
        <p:txBody>
          <a:bodyPr/>
          <a:lstStyle/>
          <a:p>
            <a:pPr marL="342900" indent="-342900">
              <a:spcBef>
                <a:spcPct val="20000"/>
              </a:spcBef>
              <a:buClr>
                <a:schemeClr val="hlink"/>
              </a:buClr>
              <a:buSzPct val="70000"/>
              <a:buFont typeface="Wingdings" pitchFamily="2" charset="2"/>
              <a:buChar char="n"/>
            </a:pPr>
            <a:r>
              <a:rPr lang="en-US" sz="2800" dirty="0">
                <a:solidFill>
                  <a:schemeClr val="tx1">
                    <a:lumMod val="90000"/>
                    <a:lumOff val="10000"/>
                  </a:schemeClr>
                </a:solidFill>
              </a:rPr>
              <a:t>Welfare is maximized when MSB=MSC for the last vehicle on the road</a:t>
            </a:r>
          </a:p>
          <a:p>
            <a:pPr marL="342900" indent="-342900">
              <a:spcBef>
                <a:spcPct val="20000"/>
              </a:spcBef>
              <a:buClr>
                <a:schemeClr val="hlink"/>
              </a:buClr>
              <a:buSzPct val="70000"/>
              <a:buFont typeface="Wingdings" pitchFamily="2" charset="2"/>
              <a:buChar char="n"/>
            </a:pPr>
            <a:r>
              <a:rPr lang="en-US" sz="2800" dirty="0">
                <a:solidFill>
                  <a:schemeClr val="tx1">
                    <a:lumMod val="90000"/>
                    <a:lumOff val="10000"/>
                  </a:schemeClr>
                </a:solidFill>
              </a:rPr>
              <a:t>This is true at e</a:t>
            </a:r>
          </a:p>
          <a:p>
            <a:pPr marL="342900" indent="-342900">
              <a:spcBef>
                <a:spcPct val="20000"/>
              </a:spcBef>
              <a:buClr>
                <a:schemeClr val="hlink"/>
              </a:buClr>
              <a:buSzPct val="70000"/>
              <a:buFont typeface="Wingdings" pitchFamily="2" charset="2"/>
              <a:buChar char="n"/>
            </a:pPr>
            <a:r>
              <a:rPr lang="en-US" sz="2800" dirty="0">
                <a:solidFill>
                  <a:schemeClr val="tx1">
                    <a:lumMod val="90000"/>
                    <a:lumOff val="10000"/>
                  </a:schemeClr>
                </a:solidFill>
              </a:rPr>
              <a:t>The tax improves welfare as it eliminates the deadweight loss</a:t>
            </a:r>
          </a:p>
          <a:p>
            <a:pPr marL="342900" indent="-342900">
              <a:spcBef>
                <a:spcPct val="20000"/>
              </a:spcBef>
              <a:buClr>
                <a:schemeClr val="hlink"/>
              </a:buClr>
              <a:buSzPct val="70000"/>
              <a:buFont typeface="Wingdings" pitchFamily="2" charset="2"/>
              <a:buChar char="n"/>
            </a:pPr>
            <a:endParaRPr lang="en-US" sz="2800" dirty="0">
              <a:solidFill>
                <a:schemeClr val="tx1">
                  <a:lumMod val="90000"/>
                  <a:lumOff val="10000"/>
                </a:schemeClr>
              </a:solidFill>
            </a:endParaRPr>
          </a:p>
        </p:txBody>
      </p:sp>
      <p:sp>
        <p:nvSpPr>
          <p:cNvPr id="16400" name="Freeform 16"/>
          <p:cNvSpPr>
            <a:spLocks/>
          </p:cNvSpPr>
          <p:nvPr/>
        </p:nvSpPr>
        <p:spPr bwMode="auto">
          <a:xfrm>
            <a:off x="5638800" y="3429000"/>
            <a:ext cx="2286000" cy="533400"/>
          </a:xfrm>
          <a:custGeom>
            <a:avLst/>
            <a:gdLst>
              <a:gd name="T0" fmla="*/ 0 w 1392"/>
              <a:gd name="T1" fmla="*/ 533400 h 384"/>
              <a:gd name="T2" fmla="*/ 1261241 w 1392"/>
              <a:gd name="T3" fmla="*/ 400050 h 384"/>
              <a:gd name="T4" fmla="*/ 2286000 w 1392"/>
              <a:gd name="T5" fmla="*/ 0 h 384"/>
              <a:gd name="T6" fmla="*/ 0 60000 65536"/>
              <a:gd name="T7" fmla="*/ 0 60000 65536"/>
              <a:gd name="T8" fmla="*/ 0 60000 65536"/>
              <a:gd name="T9" fmla="*/ 0 w 1392"/>
              <a:gd name="T10" fmla="*/ 0 h 384"/>
              <a:gd name="T11" fmla="*/ 1392 w 1392"/>
              <a:gd name="T12" fmla="*/ 384 h 384"/>
            </a:gdLst>
            <a:ahLst/>
            <a:cxnLst>
              <a:cxn ang="T6">
                <a:pos x="T0" y="T1"/>
              </a:cxn>
              <a:cxn ang="T7">
                <a:pos x="T2" y="T3"/>
              </a:cxn>
              <a:cxn ang="T8">
                <a:pos x="T4" y="T5"/>
              </a:cxn>
            </a:cxnLst>
            <a:rect l="T9" t="T10" r="T11" b="T12"/>
            <a:pathLst>
              <a:path w="1392" h="384">
                <a:moveTo>
                  <a:pt x="0" y="384"/>
                </a:moveTo>
                <a:cubicBezTo>
                  <a:pt x="268" y="368"/>
                  <a:pt x="536" y="352"/>
                  <a:pt x="768" y="288"/>
                </a:cubicBezTo>
                <a:cubicBezTo>
                  <a:pt x="1000" y="224"/>
                  <a:pt x="1196" y="112"/>
                  <a:pt x="1392" y="0"/>
                </a:cubicBezTo>
              </a:path>
            </a:pathLst>
          </a:custGeom>
          <a:noFill/>
          <a:ln w="38100">
            <a:solidFill>
              <a:srgbClr val="FF6600"/>
            </a:solidFill>
            <a:prstDash val="sysDot"/>
            <a:round/>
            <a:headEnd/>
            <a:tailEnd/>
          </a:ln>
        </p:spPr>
        <p:txBody>
          <a:bodyPr/>
          <a:lstStyle/>
          <a:p>
            <a:endParaRPr lang="en-US"/>
          </a:p>
        </p:txBody>
      </p:sp>
      <p:sp>
        <p:nvSpPr>
          <p:cNvPr id="38929" name="Line 17"/>
          <p:cNvSpPr>
            <a:spLocks noChangeShapeType="1"/>
          </p:cNvSpPr>
          <p:nvPr/>
        </p:nvSpPr>
        <p:spPr bwMode="auto">
          <a:xfrm>
            <a:off x="7010400" y="2667000"/>
            <a:ext cx="0" cy="2438400"/>
          </a:xfrm>
          <a:prstGeom prst="line">
            <a:avLst/>
          </a:prstGeom>
          <a:noFill/>
          <a:ln w="38100">
            <a:solidFill>
              <a:srgbClr val="660066"/>
            </a:solidFill>
            <a:prstDash val="dash"/>
            <a:round/>
            <a:headEnd/>
            <a:tailEnd/>
          </a:ln>
        </p:spPr>
        <p:txBody>
          <a:bodyPr/>
          <a:lstStyle/>
          <a:p>
            <a:endParaRPr lang="en-US"/>
          </a:p>
        </p:txBody>
      </p:sp>
      <p:sp>
        <p:nvSpPr>
          <p:cNvPr id="38930" name="AutoShape 18"/>
          <p:cNvSpPr>
            <a:spLocks noChangeArrowheads="1"/>
          </p:cNvSpPr>
          <p:nvPr/>
        </p:nvSpPr>
        <p:spPr bwMode="auto">
          <a:xfrm rot="2980567">
            <a:off x="6581775" y="2811463"/>
            <a:ext cx="820737" cy="725488"/>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19" name="Rectangle 18"/>
          <p:cNvSpPr/>
          <p:nvPr/>
        </p:nvSpPr>
        <p:spPr>
          <a:xfrm>
            <a:off x="7620000" y="2438400"/>
            <a:ext cx="1066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8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7">
                                            <p:bg/>
                                          </p:spTgt>
                                        </p:tgtEl>
                                        <p:attrNameLst>
                                          <p:attrName>style.visibility</p:attrName>
                                        </p:attrNameLst>
                                      </p:cBhvr>
                                      <p:to>
                                        <p:strVal val="visible"/>
                                      </p:to>
                                    </p:set>
                                    <p:animEffect transition="in" filter="blinds(horizontal)">
                                      <p:cBhvr>
                                        <p:cTn id="7" dur="500"/>
                                        <p:tgtEl>
                                          <p:spTgt spid="3892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27">
                                            <p:txEl>
                                              <p:pRg st="0" end="0"/>
                                            </p:txEl>
                                          </p:spTgt>
                                        </p:tgtEl>
                                        <p:attrNameLst>
                                          <p:attrName>style.visibility</p:attrName>
                                        </p:attrNameLst>
                                      </p:cBhvr>
                                      <p:to>
                                        <p:strVal val="visible"/>
                                      </p:to>
                                    </p:set>
                                    <p:animEffect transition="in" filter="blinds(horizontal)">
                                      <p:cBhvr>
                                        <p:cTn id="12" dur="500"/>
                                        <p:tgtEl>
                                          <p:spTgt spid="389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27">
                                            <p:txEl>
                                              <p:pRg st="1" end="1"/>
                                            </p:txEl>
                                          </p:spTgt>
                                        </p:tgtEl>
                                        <p:attrNameLst>
                                          <p:attrName>style.visibility</p:attrName>
                                        </p:attrNameLst>
                                      </p:cBhvr>
                                      <p:to>
                                        <p:strVal val="visible"/>
                                      </p:to>
                                    </p:set>
                                    <p:animEffect transition="in" filter="blinds(horizontal)">
                                      <p:cBhvr>
                                        <p:cTn id="17" dur="500"/>
                                        <p:tgtEl>
                                          <p:spTgt spid="389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29"/>
                                        </p:tgtEl>
                                        <p:attrNameLst>
                                          <p:attrName>style.visibility</p:attrName>
                                        </p:attrNameLst>
                                      </p:cBhvr>
                                      <p:to>
                                        <p:strVal val="visible"/>
                                      </p:to>
                                    </p:set>
                                    <p:animEffect transition="in" filter="blinds(horizontal)">
                                      <p:cBhvr>
                                        <p:cTn id="22" dur="500"/>
                                        <p:tgtEl>
                                          <p:spTgt spid="389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930"/>
                                        </p:tgtEl>
                                        <p:attrNameLst>
                                          <p:attrName>style.visibility</p:attrName>
                                        </p:attrNameLst>
                                      </p:cBhvr>
                                      <p:to>
                                        <p:strVal val="visible"/>
                                      </p:to>
                                    </p:set>
                                    <p:animEffect transition="in" filter="blinds(horizontal)">
                                      <p:cBhvr>
                                        <p:cTn id="27" dur="500"/>
                                        <p:tgtEl>
                                          <p:spTgt spid="389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927">
                                            <p:txEl>
                                              <p:pRg st="2" end="2"/>
                                            </p:txEl>
                                          </p:spTgt>
                                        </p:tgtEl>
                                        <p:attrNameLst>
                                          <p:attrName>style.visibility</p:attrName>
                                        </p:attrNameLst>
                                      </p:cBhvr>
                                      <p:to>
                                        <p:strVal val="visible"/>
                                      </p:to>
                                    </p:set>
                                    <p:animEffect transition="in" filter="blinds(horizontal)">
                                      <p:cBhvr>
                                        <p:cTn id="32" dur="500"/>
                                        <p:tgtEl>
                                          <p:spTgt spid="389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build="allAtOnce" animBg="1"/>
      <p:bldP spid="38929" grpId="0" animBg="1"/>
      <p:bldP spid="389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Ahmed, </a:t>
            </a:r>
            <a:r>
              <a:rPr lang="en-US" dirty="0" err="1"/>
              <a:t>Visser</a:t>
            </a:r>
            <a:r>
              <a:rPr lang="en-US" dirty="0"/>
              <a:t> and </a:t>
            </a:r>
            <a:r>
              <a:rPr lang="en-US" dirty="0" err="1"/>
              <a:t>Stater</a:t>
            </a:r>
            <a:r>
              <a:rPr lang="en-US" dirty="0"/>
              <a:t> (2013) show that entry of the big box</a:t>
            </a:r>
          </a:p>
          <a:p>
            <a:pPr lvl="1"/>
            <a:r>
              <a:rPr lang="en-US" dirty="0"/>
              <a:t>Reduces prices downtown</a:t>
            </a:r>
          </a:p>
          <a:p>
            <a:pPr lvl="1"/>
            <a:r>
              <a:rPr lang="en-US" dirty="0"/>
              <a:t>Induces exit of downtown firms</a:t>
            </a:r>
          </a:p>
          <a:p>
            <a:pPr lvl="1"/>
            <a:endParaRPr lang="en-US" dirty="0"/>
          </a:p>
          <a:p>
            <a:pPr lvl="1"/>
            <a:endParaRPr lang="en-US" dirty="0"/>
          </a:p>
          <a:p>
            <a:r>
              <a:rPr lang="en-US" dirty="0"/>
              <a:t>The empirical evidence on the effect of big box entry</a:t>
            </a:r>
          </a:p>
        </p:txBody>
      </p:sp>
      <p:sp>
        <p:nvSpPr>
          <p:cNvPr id="5" name="Title 1"/>
          <p:cNvSpPr txBox="1">
            <a:spLocks/>
          </p:cNvSpPr>
          <p:nvPr/>
        </p:nvSpPr>
        <p:spPr>
          <a:xfrm>
            <a:off x="1009650" y="762000"/>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r>
              <a:rPr lang="en-US" smtClean="0"/>
              <a:t>Mass Production and Big box competition </a:t>
            </a:r>
            <a:endParaRPr lang="en-US" dirty="0"/>
          </a:p>
        </p:txBody>
      </p:sp>
    </p:spTree>
    <p:extLst>
      <p:ext uri="{BB962C8B-B14F-4D97-AF65-F5344CB8AC3E}">
        <p14:creationId xmlns:p14="http://schemas.microsoft.com/office/powerpoint/2010/main" val="4262983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fontScale="90000"/>
          </a:bodyPr>
          <a:lstStyle/>
          <a:p>
            <a:pPr eaLnBrk="1" hangingPunct="1">
              <a:defRPr/>
            </a:pPr>
            <a:r>
              <a:rPr lang="en-US" sz="4000">
                <a:solidFill>
                  <a:srgbClr val="CCCC00"/>
                </a:solidFill>
              </a:rPr>
              <a:t>Congestion Taxes and Urban Growth </a:t>
            </a:r>
          </a:p>
        </p:txBody>
      </p:sp>
      <p:sp>
        <p:nvSpPr>
          <p:cNvPr id="35843" name="Rectangle 3"/>
          <p:cNvSpPr>
            <a:spLocks noGrp="1" noChangeArrowheads="1"/>
          </p:cNvSpPr>
          <p:nvPr>
            <p:ph type="body" sz="half" idx="1"/>
          </p:nvPr>
        </p:nvSpPr>
        <p:spPr>
          <a:xfrm>
            <a:off x="381000" y="1219200"/>
            <a:ext cx="4191000" cy="5410200"/>
          </a:xfrm>
          <a:solidFill>
            <a:schemeClr val="accent5">
              <a:lumMod val="60000"/>
              <a:lumOff val="40000"/>
            </a:schemeClr>
          </a:solidFill>
        </p:spPr>
        <p:txBody>
          <a:bodyPr>
            <a:noAutofit/>
          </a:bodyPr>
          <a:lstStyle/>
          <a:p>
            <a:pPr eaLnBrk="1" hangingPunct="1">
              <a:lnSpc>
                <a:spcPct val="90000"/>
              </a:lnSpc>
              <a:defRPr/>
            </a:pPr>
            <a:r>
              <a:rPr lang="en-US" dirty="0"/>
              <a:t>A region with 2 identical cities 4m workers each</a:t>
            </a:r>
          </a:p>
          <a:p>
            <a:pPr eaLnBrk="1" hangingPunct="1">
              <a:lnSpc>
                <a:spcPct val="90000"/>
              </a:lnSpc>
              <a:defRPr/>
            </a:pPr>
            <a:r>
              <a:rPr lang="en-US" dirty="0"/>
              <a:t>Congestion tax reduces diseconomies of scale, shifting utility curve upward</a:t>
            </a:r>
          </a:p>
          <a:p>
            <a:pPr eaLnBrk="1" hangingPunct="1">
              <a:lnSpc>
                <a:spcPct val="90000"/>
              </a:lnSpc>
              <a:defRPr/>
            </a:pPr>
            <a:r>
              <a:rPr lang="en-US" dirty="0"/>
              <a:t>Immediate effect is utility gap: points j and </a:t>
            </a:r>
            <a:r>
              <a:rPr lang="en-US" dirty="0" err="1"/>
              <a:t>i</a:t>
            </a:r>
            <a:endParaRPr lang="en-US" dirty="0"/>
          </a:p>
          <a:p>
            <a:pPr eaLnBrk="1" hangingPunct="1">
              <a:lnSpc>
                <a:spcPct val="90000"/>
              </a:lnSpc>
              <a:defRPr/>
            </a:pPr>
            <a:r>
              <a:rPr lang="en-US" dirty="0"/>
              <a:t>Migration to congestion-tax city cause movement j to c (tax city) and </a:t>
            </a:r>
            <a:r>
              <a:rPr lang="en-US" dirty="0" err="1"/>
              <a:t>i</a:t>
            </a:r>
            <a:r>
              <a:rPr lang="en-US" dirty="0"/>
              <a:t> to n (other city) until utility is equalized</a:t>
            </a:r>
          </a:p>
          <a:p>
            <a:pPr eaLnBrk="1" hangingPunct="1">
              <a:lnSpc>
                <a:spcPct val="90000"/>
              </a:lnSpc>
              <a:defRPr/>
            </a:pPr>
            <a:r>
              <a:rPr lang="en-US" dirty="0"/>
              <a:t>Result: congestion tax city grows at expense of the other city, but both benefit from the congestion tax</a:t>
            </a:r>
          </a:p>
        </p:txBody>
      </p:sp>
      <p:pic>
        <p:nvPicPr>
          <p:cNvPr id="18436" name="Picture 5" descr="10_04"/>
          <p:cNvPicPr>
            <a:picLocks noGrp="1" noChangeAspect="1" noChangeArrowheads="1"/>
          </p:cNvPicPr>
          <p:nvPr>
            <p:ph sz="half" idx="2"/>
          </p:nvPr>
        </p:nvPicPr>
        <p:blipFill>
          <a:blip r:embed="rId2" cstate="print"/>
          <a:stretch>
            <a:fillRect/>
          </a:stretch>
        </p:blipFill>
        <p:spPr>
          <a:xfrm>
            <a:off x="4789932" y="2070957"/>
            <a:ext cx="3755136" cy="3584448"/>
          </a:xfrm>
          <a:noFill/>
        </p:spPr>
      </p:pic>
    </p:spTree>
    <p:extLst>
      <p:ext uri="{BB962C8B-B14F-4D97-AF65-F5344CB8AC3E}">
        <p14:creationId xmlns:p14="http://schemas.microsoft.com/office/powerpoint/2010/main" val="4016573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Rot="1" noChangeArrowheads="1"/>
          </p:cNvSpPr>
          <p:nvPr>
            <p:ph type="title"/>
          </p:nvPr>
        </p:nvSpPr>
        <p:spPr/>
        <p:txBody>
          <a:bodyPr>
            <a:normAutofit fontScale="90000"/>
          </a:bodyPr>
          <a:lstStyle/>
          <a:p>
            <a:pPr eaLnBrk="1" hangingPunct="1">
              <a:defRPr/>
            </a:pPr>
            <a:r>
              <a:rPr lang="en-US">
                <a:solidFill>
                  <a:srgbClr val="CCCC00"/>
                </a:solidFill>
              </a:rPr>
              <a:t>Congestion tax: peak vs. off peak</a:t>
            </a:r>
          </a:p>
        </p:txBody>
      </p:sp>
      <p:sp>
        <p:nvSpPr>
          <p:cNvPr id="20483" name="Rectangle 7"/>
          <p:cNvSpPr>
            <a:spLocks noGrp="1" noChangeArrowheads="1"/>
          </p:cNvSpPr>
          <p:nvPr>
            <p:ph type="body" sz="half" idx="1"/>
          </p:nvPr>
        </p:nvSpPr>
        <p:spPr>
          <a:solidFill>
            <a:srgbClr val="660066"/>
          </a:solidFill>
        </p:spPr>
        <p:txBody>
          <a:bodyPr/>
          <a:lstStyle/>
          <a:p>
            <a:pPr eaLnBrk="1" hangingPunct="1"/>
            <a:r>
              <a:rPr lang="en-US">
                <a:solidFill>
                  <a:srgbClr val="CCCC00"/>
                </a:solidFill>
                <a:effectLst/>
              </a:rPr>
              <a:t>Demand for travel is higher in peak periods</a:t>
            </a:r>
          </a:p>
          <a:p>
            <a:pPr eaLnBrk="1" hangingPunct="1"/>
            <a:r>
              <a:rPr lang="en-US">
                <a:solidFill>
                  <a:srgbClr val="CCCC00"/>
                </a:solidFill>
                <a:effectLst/>
              </a:rPr>
              <a:t>This implies that the congestion tax will be higher in the peak period</a:t>
            </a:r>
          </a:p>
          <a:p>
            <a:pPr eaLnBrk="1" hangingPunct="1">
              <a:buFont typeface="Wingdings" pitchFamily="2" charset="2"/>
              <a:buNone/>
            </a:pPr>
            <a:endParaRPr lang="en-US">
              <a:solidFill>
                <a:srgbClr val="CCCC00"/>
              </a:solidFill>
              <a:effectLst/>
            </a:endParaRPr>
          </a:p>
        </p:txBody>
      </p:sp>
      <p:pic>
        <p:nvPicPr>
          <p:cNvPr id="20484" name="Picture 9" descr="10_05"/>
          <p:cNvPicPr>
            <a:picLocks noGrp="1" noChangeAspect="1" noChangeArrowheads="1"/>
          </p:cNvPicPr>
          <p:nvPr>
            <p:ph sz="half" idx="2"/>
          </p:nvPr>
        </p:nvPicPr>
        <p:blipFill>
          <a:blip r:embed="rId2" cstate="print"/>
          <a:stretch>
            <a:fillRect/>
          </a:stretch>
        </p:blipFill>
        <p:spPr>
          <a:xfrm>
            <a:off x="4966716" y="2266029"/>
            <a:ext cx="3401568" cy="3194304"/>
          </a:xfrm>
          <a:noFill/>
        </p:spPr>
      </p:pic>
    </p:spTree>
    <p:extLst>
      <p:ext uri="{BB962C8B-B14F-4D97-AF65-F5344CB8AC3E}">
        <p14:creationId xmlns:p14="http://schemas.microsoft.com/office/powerpoint/2010/main" val="506251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z="4000"/>
              <a:t>Practicalities of the Congestion Tax </a:t>
            </a:r>
          </a:p>
        </p:txBody>
      </p:sp>
      <p:sp>
        <p:nvSpPr>
          <p:cNvPr id="37891" name="Rectangle 3"/>
          <p:cNvSpPr>
            <a:spLocks noGrp="1" noChangeArrowheads="1"/>
          </p:cNvSpPr>
          <p:nvPr>
            <p:ph idx="1"/>
          </p:nvPr>
        </p:nvSpPr>
        <p:spPr/>
        <p:txBody>
          <a:bodyPr>
            <a:normAutofit fontScale="85000" lnSpcReduction="20000"/>
          </a:bodyPr>
          <a:lstStyle/>
          <a:p>
            <a:pPr eaLnBrk="1" hangingPunct="1">
              <a:defRPr/>
            </a:pPr>
            <a:r>
              <a:rPr lang="en-US" sz="2800" dirty="0"/>
              <a:t>Peak versus Off-Peak Travel: </a:t>
            </a:r>
          </a:p>
          <a:p>
            <a:pPr lvl="1" eaLnBrk="1" hangingPunct="1">
              <a:defRPr/>
            </a:pPr>
            <a:r>
              <a:rPr lang="en-US" sz="2400" dirty="0"/>
              <a:t>Peak demand generates larger volume, larger gap between private and social trip cost, and larger congestion tax</a:t>
            </a:r>
          </a:p>
          <a:p>
            <a:pPr lvl="1" eaLnBrk="1" hangingPunct="1">
              <a:defRPr/>
            </a:pPr>
            <a:r>
              <a:rPr lang="en-US" sz="2400" dirty="0"/>
              <a:t>Peak period lasts many hours in modern cities</a:t>
            </a:r>
          </a:p>
          <a:p>
            <a:pPr eaLnBrk="1" hangingPunct="1">
              <a:defRPr/>
            </a:pPr>
            <a:r>
              <a:rPr lang="en-US" sz="2800" dirty="0"/>
              <a:t>Estimates of Congestion Taxes</a:t>
            </a:r>
          </a:p>
          <a:p>
            <a:pPr lvl="1" eaLnBrk="1" hangingPunct="1">
              <a:defRPr/>
            </a:pPr>
            <a:r>
              <a:rPr lang="en-US" sz="2400" dirty="0"/>
              <a:t>San Francisco: $0.03 to $0.05/mile(off peak); $0.17 to $0.65/mile (peak)</a:t>
            </a:r>
          </a:p>
          <a:p>
            <a:pPr lvl="1" eaLnBrk="1" hangingPunct="1">
              <a:defRPr/>
            </a:pPr>
            <a:r>
              <a:rPr lang="en-US" sz="2400" dirty="0"/>
              <a:t>Minneapolis: average of $0.09/mile; up to $0.21/mile on most congested routes</a:t>
            </a:r>
          </a:p>
          <a:p>
            <a:pPr lvl="1" eaLnBrk="1" hangingPunct="1">
              <a:defRPr/>
            </a:pPr>
            <a:r>
              <a:rPr lang="en-US" sz="2400" dirty="0"/>
              <a:t>Los Angeles: $0.15/mile average for peak</a:t>
            </a:r>
          </a:p>
        </p:txBody>
      </p:sp>
    </p:spTree>
    <p:extLst>
      <p:ext uri="{BB962C8B-B14F-4D97-AF65-F5344CB8AC3E}">
        <p14:creationId xmlns:p14="http://schemas.microsoft.com/office/powerpoint/2010/main" val="1999924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sz="4000">
                <a:solidFill>
                  <a:srgbClr val="CCCC00"/>
                </a:solidFill>
              </a:rPr>
              <a:t>Implementing the Congestion Tax </a:t>
            </a:r>
          </a:p>
        </p:txBody>
      </p:sp>
      <p:sp>
        <p:nvSpPr>
          <p:cNvPr id="41987" name="Rectangle 3"/>
          <p:cNvSpPr>
            <a:spLocks noGrp="1" noChangeArrowheads="1"/>
          </p:cNvSpPr>
          <p:nvPr>
            <p:ph idx="1"/>
          </p:nvPr>
        </p:nvSpPr>
        <p:spPr>
          <a:xfrm>
            <a:off x="457200" y="1371600"/>
            <a:ext cx="8229600" cy="4525963"/>
          </a:xfrm>
        </p:spPr>
        <p:txBody>
          <a:bodyPr>
            <a:normAutofit fontScale="92500" lnSpcReduction="10000"/>
          </a:bodyPr>
          <a:lstStyle/>
          <a:p>
            <a:pPr eaLnBrk="1" hangingPunct="1">
              <a:lnSpc>
                <a:spcPct val="90000"/>
              </a:lnSpc>
              <a:defRPr/>
            </a:pPr>
            <a:r>
              <a:rPr lang="en-US" sz="2800"/>
              <a:t>Vehicle identification system (VIS) allows tracking and billing</a:t>
            </a:r>
          </a:p>
          <a:p>
            <a:pPr eaLnBrk="1" hangingPunct="1">
              <a:lnSpc>
                <a:spcPct val="90000"/>
              </a:lnSpc>
              <a:defRPr/>
            </a:pPr>
            <a:r>
              <a:rPr lang="en-US" sz="2800"/>
              <a:t>Singapore: Area licensing system had $2 fee for central zone; Electronic pricing uses debit card to impose variable charges</a:t>
            </a:r>
          </a:p>
          <a:p>
            <a:pPr eaLnBrk="1" hangingPunct="1">
              <a:lnSpc>
                <a:spcPct val="90000"/>
              </a:lnSpc>
              <a:defRPr/>
            </a:pPr>
            <a:r>
              <a:rPr lang="en-US" sz="2800"/>
              <a:t>Toronto: Fees on Express Toll Road depend on time of day</a:t>
            </a:r>
          </a:p>
          <a:p>
            <a:pPr eaLnBrk="1" hangingPunct="1">
              <a:lnSpc>
                <a:spcPct val="90000"/>
              </a:lnSpc>
              <a:defRPr/>
            </a:pPr>
            <a:r>
              <a:rPr lang="en-US" sz="2800"/>
              <a:t>Pricing HOT Lanes</a:t>
            </a:r>
          </a:p>
          <a:p>
            <a:pPr lvl="1" eaLnBrk="1" hangingPunct="1">
              <a:lnSpc>
                <a:spcPct val="90000"/>
              </a:lnSpc>
              <a:defRPr/>
            </a:pPr>
            <a:r>
              <a:rPr lang="en-US" sz="2400"/>
              <a:t>HOV: high-occupancy vehicle lane for carpools and buses</a:t>
            </a:r>
          </a:p>
          <a:p>
            <a:pPr lvl="1" eaLnBrk="1" hangingPunct="1">
              <a:lnSpc>
                <a:spcPct val="90000"/>
              </a:lnSpc>
              <a:defRPr/>
            </a:pPr>
            <a:r>
              <a:rPr lang="en-US" sz="2400"/>
              <a:t>HOT: high occupancy or toll; pay to use HOV lanes</a:t>
            </a:r>
          </a:p>
          <a:p>
            <a:pPr lvl="1" eaLnBrk="1" hangingPunct="1">
              <a:lnSpc>
                <a:spcPct val="90000"/>
              </a:lnSpc>
              <a:defRPr/>
            </a:pPr>
            <a:r>
              <a:rPr lang="en-US" sz="2400"/>
              <a:t>California HOT lanes: Toll varies with traffic volume</a:t>
            </a:r>
          </a:p>
          <a:p>
            <a:pPr lvl="1" eaLnBrk="1" hangingPunct="1">
              <a:lnSpc>
                <a:spcPct val="90000"/>
              </a:lnSpc>
              <a:defRPr/>
            </a:pPr>
            <a:r>
              <a:rPr lang="en-US" sz="2400"/>
              <a:t>Responses to pricing: carpooling, switch to transit, switch to off-peak travel, switch routes, combining trips</a:t>
            </a:r>
          </a:p>
        </p:txBody>
      </p:sp>
    </p:spTree>
    <p:extLst>
      <p:ext uri="{BB962C8B-B14F-4D97-AF65-F5344CB8AC3E}">
        <p14:creationId xmlns:p14="http://schemas.microsoft.com/office/powerpoint/2010/main" val="2685559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Policy Tools </a:t>
            </a:r>
          </a:p>
        </p:txBody>
      </p:sp>
      <p:sp>
        <p:nvSpPr>
          <p:cNvPr id="3" name="Content Placeholder 2"/>
          <p:cNvSpPr>
            <a:spLocks noGrp="1"/>
          </p:cNvSpPr>
          <p:nvPr>
            <p:ph idx="1"/>
          </p:nvPr>
        </p:nvSpPr>
        <p:spPr>
          <a:xfrm>
            <a:off x="457200" y="1493837"/>
            <a:ext cx="8229600" cy="4830763"/>
          </a:xfrm>
        </p:spPr>
        <p:txBody>
          <a:bodyPr>
            <a:normAutofit fontScale="92500" lnSpcReduction="20000"/>
          </a:bodyPr>
          <a:lstStyle/>
          <a:p>
            <a:pPr marL="514350" indent="-514350">
              <a:buAutoNum type="arabicPeriod"/>
            </a:pPr>
            <a:r>
              <a:rPr lang="en-US" dirty="0"/>
              <a:t>Highway Capacity Enhancement</a:t>
            </a:r>
          </a:p>
          <a:p>
            <a:pPr marL="514350" indent="-514350"/>
            <a:r>
              <a:rPr lang="en-US" dirty="0"/>
              <a:t>More lanes and/or wider lanes</a:t>
            </a:r>
          </a:p>
          <a:p>
            <a:pPr marL="914400" lvl="1" indent="-514350">
              <a:buFont typeface="Wingdings" pitchFamily="2" charset="2"/>
              <a:buChar char="Ø"/>
            </a:pPr>
            <a:r>
              <a:rPr lang="en-US" dirty="0"/>
              <a:t>Traffic would flow more freely, loosen congestion </a:t>
            </a:r>
          </a:p>
          <a:p>
            <a:pPr marL="514350" indent="-514350"/>
            <a:r>
              <a:rPr lang="en-US" dirty="0"/>
              <a:t>Problems: </a:t>
            </a:r>
          </a:p>
          <a:p>
            <a:pPr marL="914400" lvl="1" indent="-514350">
              <a:buFont typeface="Wingdings" pitchFamily="2" charset="2"/>
              <a:buChar char="Ø"/>
            </a:pPr>
            <a:r>
              <a:rPr lang="en-US" dirty="0"/>
              <a:t>Necessity to use more land </a:t>
            </a:r>
          </a:p>
          <a:p>
            <a:pPr marL="914400" lvl="1" indent="-514350">
              <a:buFont typeface="Wingdings" pitchFamily="2" charset="2"/>
              <a:buChar char="Ø"/>
            </a:pPr>
            <a:r>
              <a:rPr lang="en-US" dirty="0"/>
              <a:t>Very costly to add more lanes and maintain them</a:t>
            </a:r>
          </a:p>
          <a:p>
            <a:pPr marL="914400" lvl="1" indent="-514350">
              <a:buFont typeface="Wingdings" pitchFamily="2" charset="2"/>
              <a:buChar char="Ø"/>
            </a:pPr>
            <a:r>
              <a:rPr lang="en-US" dirty="0"/>
              <a:t>Would encourage more people to use these roads</a:t>
            </a:r>
          </a:p>
          <a:p>
            <a:pPr marL="514350" indent="-514350"/>
            <a:endParaRPr lang="en-US" dirty="0"/>
          </a:p>
          <a:p>
            <a:pPr marL="514350" indent="-514350">
              <a:buNone/>
            </a:pPr>
            <a:r>
              <a:rPr lang="en-US" dirty="0"/>
              <a:t>2.	Gasoline Tax</a:t>
            </a:r>
          </a:p>
          <a:p>
            <a:pPr marL="514350" indent="-514350"/>
            <a:r>
              <a:rPr lang="en-US" dirty="0"/>
              <a:t>Would create incentives to carpool, use public transportation or make fewer trips.</a:t>
            </a:r>
          </a:p>
          <a:p>
            <a:pPr marL="514350" indent="-514350"/>
            <a:r>
              <a:rPr lang="en-US" dirty="0"/>
              <a:t>Problems: </a:t>
            </a:r>
          </a:p>
          <a:p>
            <a:pPr marL="914400" lvl="1" indent="-514350">
              <a:buFont typeface="Wingdings" pitchFamily="2" charset="2"/>
              <a:buChar char="Ø"/>
            </a:pPr>
            <a:r>
              <a:rPr lang="en-US" dirty="0"/>
              <a:t>What is the proper amount of tax put on gas?</a:t>
            </a:r>
          </a:p>
          <a:p>
            <a:pPr marL="914400" lvl="1" indent="-514350">
              <a:buFont typeface="Wingdings" pitchFamily="2" charset="2"/>
              <a:buChar char="Ø"/>
            </a:pPr>
            <a:r>
              <a:rPr lang="en-US" dirty="0"/>
              <a:t>Demand for gas is very inelastic so it would take time to adjust</a:t>
            </a:r>
          </a:p>
        </p:txBody>
      </p:sp>
    </p:spTree>
    <p:extLst>
      <p:ext uri="{BB962C8B-B14F-4D97-AF65-F5344CB8AC3E}">
        <p14:creationId xmlns:p14="http://schemas.microsoft.com/office/powerpoint/2010/main" val="80342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Tools (Cont.)</a:t>
            </a:r>
          </a:p>
        </p:txBody>
      </p:sp>
      <p:sp>
        <p:nvSpPr>
          <p:cNvPr id="3" name="Content Placeholder 2"/>
          <p:cNvSpPr>
            <a:spLocks noGrp="1"/>
          </p:cNvSpPr>
          <p:nvPr>
            <p:ph idx="1"/>
          </p:nvPr>
        </p:nvSpPr>
        <p:spPr/>
        <p:txBody>
          <a:bodyPr>
            <a:normAutofit/>
          </a:bodyPr>
          <a:lstStyle/>
          <a:p>
            <a:pPr>
              <a:buNone/>
            </a:pPr>
            <a:r>
              <a:rPr lang="en-US" dirty="0"/>
              <a:t>3. Limitation of License Plates</a:t>
            </a:r>
          </a:p>
          <a:p>
            <a:r>
              <a:rPr lang="en-US" dirty="0"/>
              <a:t>would limit a number of cars allowed to register every year</a:t>
            </a:r>
          </a:p>
          <a:p>
            <a:r>
              <a:rPr lang="en-US" dirty="0"/>
              <a:t>Problems:</a:t>
            </a:r>
          </a:p>
          <a:p>
            <a:pPr lvl="1">
              <a:buFont typeface="Wingdings" pitchFamily="2" charset="2"/>
              <a:buChar char="Ø"/>
            </a:pPr>
            <a:r>
              <a:rPr lang="en-US" dirty="0"/>
              <a:t>It would take a long time to see any significant  difference</a:t>
            </a:r>
          </a:p>
          <a:p>
            <a:pPr lvl="1">
              <a:buFont typeface="Wingdings" pitchFamily="2" charset="2"/>
              <a:buChar char="Ø"/>
            </a:pPr>
            <a:r>
              <a:rPr lang="en-US" dirty="0"/>
              <a:t>Who would qualify for these fewer license plates?</a:t>
            </a:r>
          </a:p>
          <a:p>
            <a:pPr lvl="1">
              <a:buFont typeface="Wingdings" pitchFamily="2" charset="2"/>
              <a:buChar char="Ø"/>
            </a:pPr>
            <a:r>
              <a:rPr lang="en-US" dirty="0"/>
              <a:t>Most people against it</a:t>
            </a:r>
          </a:p>
        </p:txBody>
      </p:sp>
    </p:spTree>
    <p:extLst>
      <p:ext uri="{BB962C8B-B14F-4D97-AF65-F5344CB8AC3E}">
        <p14:creationId xmlns:p14="http://schemas.microsoft.com/office/powerpoint/2010/main" val="3541325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a:lstStyle/>
          <a:p>
            <a:r>
              <a:rPr lang="en-US" dirty="0"/>
              <a:t>Dealing with public opinion</a:t>
            </a:r>
          </a:p>
          <a:p>
            <a:r>
              <a:rPr lang="en-US" dirty="0"/>
              <a:t>Dealing with urban sprawl.</a:t>
            </a:r>
          </a:p>
          <a:p>
            <a:r>
              <a:rPr lang="en-US" dirty="0"/>
              <a:t>Aiming policy at more elastic forms of transportation</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810000"/>
            <a:ext cx="640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19185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U.S. Doing?</a:t>
            </a:r>
          </a:p>
        </p:txBody>
      </p:sp>
      <p:sp>
        <p:nvSpPr>
          <p:cNvPr id="3" name="Content Placeholder 2"/>
          <p:cNvSpPr>
            <a:spLocks noGrp="1"/>
          </p:cNvSpPr>
          <p:nvPr>
            <p:ph idx="1"/>
          </p:nvPr>
        </p:nvSpPr>
        <p:spPr/>
        <p:txBody>
          <a:bodyPr/>
          <a:lstStyle/>
          <a:p>
            <a:r>
              <a:rPr lang="en-US" dirty="0"/>
              <a:t>City planners look toward highway capacity enhancement.</a:t>
            </a:r>
          </a:p>
          <a:p>
            <a:pPr>
              <a:buNone/>
            </a:pPr>
            <a:endParaRPr lang="en-US" dirty="0"/>
          </a:p>
          <a:p>
            <a:r>
              <a:rPr lang="en-US" dirty="0"/>
              <a:t>May not be a viable solution as post WWII enhancements did not curb congestion.</a:t>
            </a:r>
          </a:p>
          <a:p>
            <a:pPr>
              <a:buNone/>
            </a:pPr>
            <a:endParaRPr lang="en-US" dirty="0"/>
          </a:p>
          <a:p>
            <a:r>
              <a:rPr lang="en-US" dirty="0"/>
              <a:t>Signal Timing, Freeway metering, carpool lanes and transit reorganization have made modest effects.</a:t>
            </a:r>
          </a:p>
        </p:txBody>
      </p:sp>
    </p:spTree>
    <p:extLst>
      <p:ext uri="{BB962C8B-B14F-4D97-AF65-F5344CB8AC3E}">
        <p14:creationId xmlns:p14="http://schemas.microsoft.com/office/powerpoint/2010/main" val="995331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Example</a:t>
            </a:r>
          </a:p>
        </p:txBody>
      </p:sp>
      <p:sp>
        <p:nvSpPr>
          <p:cNvPr id="3" name="Content Placeholder 2"/>
          <p:cNvSpPr>
            <a:spLocks noGrp="1"/>
          </p:cNvSpPr>
          <p:nvPr>
            <p:ph idx="1"/>
          </p:nvPr>
        </p:nvSpPr>
        <p:spPr/>
        <p:txBody>
          <a:bodyPr/>
          <a:lstStyle/>
          <a:p>
            <a:r>
              <a:rPr lang="en-US" dirty="0"/>
              <a:t>Houston has adopted HOT (High Occupancy Toll) lanes to combat HOV lane inefficiency.</a:t>
            </a:r>
          </a:p>
          <a:p>
            <a:pPr>
              <a:buNone/>
            </a:pPr>
            <a:endParaRPr lang="en-US" dirty="0"/>
          </a:p>
          <a:p>
            <a:r>
              <a:rPr lang="en-US" dirty="0"/>
              <a:t>Works to fill HOV lane space that is underutilized.</a:t>
            </a:r>
          </a:p>
          <a:p>
            <a:pPr>
              <a:buNone/>
            </a:pPr>
            <a:endParaRPr lang="en-US" dirty="0"/>
          </a:p>
          <a:p>
            <a:r>
              <a:rPr lang="en-US" dirty="0"/>
              <a:t>Cars are fitted with automatic toll transponders.</a:t>
            </a:r>
          </a:p>
          <a:p>
            <a:pPr>
              <a:buNone/>
            </a:pPr>
            <a:endParaRPr lang="en-US" dirty="0"/>
          </a:p>
          <a:p>
            <a:r>
              <a:rPr lang="en-US" dirty="0"/>
              <a:t>Closed during peak HOV lane hours.</a:t>
            </a:r>
          </a:p>
        </p:txBody>
      </p:sp>
    </p:spTree>
    <p:extLst>
      <p:ext uri="{BB962C8B-B14F-4D97-AF65-F5344CB8AC3E}">
        <p14:creationId xmlns:p14="http://schemas.microsoft.com/office/powerpoint/2010/main" val="2734665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Europe Doing?</a:t>
            </a:r>
          </a:p>
        </p:txBody>
      </p:sp>
      <p:sp>
        <p:nvSpPr>
          <p:cNvPr id="3" name="Content Placeholder 2"/>
          <p:cNvSpPr>
            <a:spLocks noGrp="1"/>
          </p:cNvSpPr>
          <p:nvPr>
            <p:ph idx="1"/>
          </p:nvPr>
        </p:nvSpPr>
        <p:spPr/>
        <p:txBody>
          <a:bodyPr/>
          <a:lstStyle/>
          <a:p>
            <a:r>
              <a:rPr lang="en-US" dirty="0"/>
              <a:t>Trans-European Public Transportation </a:t>
            </a:r>
          </a:p>
          <a:p>
            <a:pPr>
              <a:buNone/>
            </a:pPr>
            <a:r>
              <a:rPr lang="en-US" dirty="0"/>
              <a:t>- Efficient city to city public transit</a:t>
            </a:r>
          </a:p>
          <a:p>
            <a:r>
              <a:rPr lang="en-US" dirty="0"/>
              <a:t>Gasoline Tax</a:t>
            </a:r>
          </a:p>
          <a:p>
            <a:r>
              <a:rPr lang="en-US" dirty="0"/>
              <a:t>Congestion Tax</a:t>
            </a:r>
          </a:p>
          <a:p>
            <a:pPr>
              <a:buNone/>
            </a:pPr>
            <a:r>
              <a:rPr lang="en-US" dirty="0"/>
              <a:t>-London example</a:t>
            </a:r>
          </a:p>
          <a:p>
            <a:r>
              <a:rPr lang="en-US" dirty="0"/>
              <a:t>Marco Polo I and II</a:t>
            </a:r>
          </a:p>
          <a:p>
            <a:pPr>
              <a:buNone/>
            </a:pPr>
            <a:r>
              <a:rPr lang="en-US" dirty="0"/>
              <a:t>- Incentive to switch modes of transportation</a:t>
            </a:r>
          </a:p>
          <a:p>
            <a:endParaRPr lang="en-US" dirty="0"/>
          </a:p>
        </p:txBody>
      </p:sp>
    </p:spTree>
    <p:extLst>
      <p:ext uri="{BB962C8B-B14F-4D97-AF65-F5344CB8AC3E}">
        <p14:creationId xmlns:p14="http://schemas.microsoft.com/office/powerpoint/2010/main" val="43285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938758" y="1828800"/>
            <a:ext cx="7633742" cy="3593591"/>
          </a:xfrm>
        </p:spPr>
        <p:txBody>
          <a:bodyPr>
            <a:normAutofit lnSpcReduction="10000"/>
          </a:bodyPr>
          <a:lstStyle/>
          <a:p>
            <a:r>
              <a:rPr lang="en-US" dirty="0" smtClean="0"/>
              <a:t>Advances in technology of production</a:t>
            </a:r>
          </a:p>
          <a:p>
            <a:r>
              <a:rPr lang="en-US" dirty="0" smtClean="0"/>
              <a:t>Advances in technology of communication</a:t>
            </a:r>
          </a:p>
          <a:p>
            <a:r>
              <a:rPr lang="en-US" dirty="0" smtClean="0"/>
              <a:t>A</a:t>
            </a:r>
            <a:r>
              <a:rPr lang="en-US" dirty="0" smtClean="0"/>
              <a:t>dvances </a:t>
            </a:r>
            <a:r>
              <a:rPr lang="en-US" dirty="0"/>
              <a:t>in transportation technology </a:t>
            </a:r>
            <a:r>
              <a:rPr lang="en-US" dirty="0" smtClean="0"/>
              <a:t>and</a:t>
            </a:r>
            <a:r>
              <a:rPr lang="en-US" dirty="0" smtClean="0"/>
              <a:t> </a:t>
            </a:r>
            <a:r>
              <a:rPr lang="en-US" dirty="0"/>
              <a:t>urban areas</a:t>
            </a:r>
          </a:p>
          <a:p>
            <a:pPr lvl="1"/>
            <a:r>
              <a:rPr lang="en-US" dirty="0"/>
              <a:t>Overall advances that led to a reduction in transport cost and improved connection</a:t>
            </a:r>
          </a:p>
          <a:p>
            <a:pPr lvl="2"/>
            <a:r>
              <a:rPr lang="en-US" dirty="0"/>
              <a:t>Urban expansion</a:t>
            </a:r>
          </a:p>
          <a:p>
            <a:pPr lvl="2"/>
            <a:r>
              <a:rPr lang="en-US" dirty="0"/>
              <a:t>Increased density</a:t>
            </a:r>
          </a:p>
          <a:p>
            <a:pPr lvl="1"/>
            <a:r>
              <a:rPr lang="en-US" dirty="0"/>
              <a:t>Introduction of new choices of modes of transit that led to qualitatively different changes </a:t>
            </a:r>
          </a:p>
          <a:p>
            <a:pPr lvl="1"/>
            <a:r>
              <a:rPr lang="en-US" dirty="0"/>
              <a:t>Government policy biases</a:t>
            </a:r>
          </a:p>
        </p:txBody>
      </p:sp>
    </p:spTree>
    <p:extLst>
      <p:ext uri="{BB962C8B-B14F-4D97-AF65-F5344CB8AC3E}">
        <p14:creationId xmlns:p14="http://schemas.microsoft.com/office/powerpoint/2010/main" val="1101300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London Example</a:t>
            </a:r>
          </a:p>
        </p:txBody>
      </p:sp>
      <p:sp>
        <p:nvSpPr>
          <p:cNvPr id="3" name="Content Placeholder 2"/>
          <p:cNvSpPr>
            <a:spLocks noGrp="1"/>
          </p:cNvSpPr>
          <p:nvPr>
            <p:ph idx="1"/>
          </p:nvPr>
        </p:nvSpPr>
        <p:spPr/>
        <p:txBody>
          <a:bodyPr/>
          <a:lstStyle/>
          <a:p>
            <a:r>
              <a:rPr lang="en-US" dirty="0"/>
              <a:t>Implemented a Congestion Tax in 2003.</a:t>
            </a:r>
          </a:p>
          <a:p>
            <a:r>
              <a:rPr lang="en-US" dirty="0"/>
              <a:t>Had public support from the start.</a:t>
            </a:r>
          </a:p>
          <a:p>
            <a:r>
              <a:rPr lang="en-US" dirty="0"/>
              <a:t>8 Euro tax for everyone, with a few exceptions: Motorcycles, taxis, buses and disabled persons amongst others.</a:t>
            </a:r>
          </a:p>
          <a:p>
            <a:r>
              <a:rPr lang="en-US" dirty="0"/>
              <a:t>Automobile congestion went down by 20%.</a:t>
            </a:r>
          </a:p>
          <a:p>
            <a:r>
              <a:rPr lang="en-US" dirty="0"/>
              <a:t>Issues with traffic spillovers, fairness, loss of privacy and possible market losses.</a:t>
            </a:r>
          </a:p>
          <a:p>
            <a:pPr>
              <a:buNone/>
            </a:pPr>
            <a:endParaRPr lang="en-US" dirty="0"/>
          </a:p>
        </p:txBody>
      </p:sp>
    </p:spTree>
    <p:extLst>
      <p:ext uri="{BB962C8B-B14F-4D97-AF65-F5344CB8AC3E}">
        <p14:creationId xmlns:p14="http://schemas.microsoft.com/office/powerpoint/2010/main" val="1722999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Singapore Example</a:t>
            </a:r>
          </a:p>
        </p:txBody>
      </p:sp>
      <p:sp>
        <p:nvSpPr>
          <p:cNvPr id="3" name="Content Placeholder 2"/>
          <p:cNvSpPr>
            <a:spLocks noGrp="1"/>
          </p:cNvSpPr>
          <p:nvPr>
            <p:ph idx="1"/>
          </p:nvPr>
        </p:nvSpPr>
        <p:spPr/>
        <p:txBody>
          <a:bodyPr/>
          <a:lstStyle/>
          <a:p>
            <a:r>
              <a:rPr lang="en-US" dirty="0"/>
              <a:t>Electronic Road Pricing (Congestion Tax)</a:t>
            </a:r>
          </a:p>
          <a:p>
            <a:r>
              <a:rPr lang="en-US" dirty="0"/>
              <a:t>Fully Automated, charges collected electronically.</a:t>
            </a:r>
          </a:p>
          <a:p>
            <a:r>
              <a:rPr lang="en-US" dirty="0"/>
              <a:t>Central District charged from 7AM to 7PM</a:t>
            </a:r>
          </a:p>
          <a:p>
            <a:r>
              <a:rPr lang="en-US" dirty="0"/>
              <a:t>Arterial roads and expressways from 7AM to 9:30PM.</a:t>
            </a:r>
          </a:p>
          <a:p>
            <a:r>
              <a:rPr lang="en-US" dirty="0"/>
              <a:t>Electronic Transponder with Charge Card.</a:t>
            </a:r>
          </a:p>
          <a:p>
            <a:r>
              <a:rPr lang="en-US" dirty="0"/>
              <a:t>Drop in weekday traffic by 24%.</a:t>
            </a:r>
          </a:p>
          <a:p>
            <a:endParaRPr lang="en-US" dirty="0"/>
          </a:p>
          <a:p>
            <a:endParaRPr lang="en-US" dirty="0"/>
          </a:p>
        </p:txBody>
      </p:sp>
    </p:spTree>
    <p:extLst>
      <p:ext uri="{BB962C8B-B14F-4D97-AF65-F5344CB8AC3E}">
        <p14:creationId xmlns:p14="http://schemas.microsoft.com/office/powerpoint/2010/main" val="131632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Developing Nations Doing?</a:t>
            </a:r>
          </a:p>
        </p:txBody>
      </p:sp>
      <p:sp>
        <p:nvSpPr>
          <p:cNvPr id="3" name="Content Placeholder 2"/>
          <p:cNvSpPr>
            <a:spLocks noGrp="1"/>
          </p:cNvSpPr>
          <p:nvPr>
            <p:ph idx="1"/>
          </p:nvPr>
        </p:nvSpPr>
        <p:spPr/>
        <p:txBody>
          <a:bodyPr/>
          <a:lstStyle/>
          <a:p>
            <a:r>
              <a:rPr lang="en-US" dirty="0"/>
              <a:t>Congestion Problem is unique compared to the developed countries.</a:t>
            </a:r>
          </a:p>
          <a:p>
            <a:pPr>
              <a:buNone/>
            </a:pPr>
            <a:endParaRPr lang="en-US" dirty="0"/>
          </a:p>
          <a:p>
            <a:r>
              <a:rPr lang="en-US" dirty="0"/>
              <a:t>Large number of non-motorized vehicles.</a:t>
            </a:r>
          </a:p>
          <a:p>
            <a:pPr>
              <a:buNone/>
            </a:pPr>
            <a:endParaRPr lang="en-US" dirty="0"/>
          </a:p>
          <a:p>
            <a:r>
              <a:rPr lang="en-US" dirty="0"/>
              <a:t>High quality urban arterial roadways coupled with poor quality secondary roads.</a:t>
            </a:r>
          </a:p>
        </p:txBody>
      </p:sp>
    </p:spTree>
    <p:extLst>
      <p:ext uri="{BB962C8B-B14F-4D97-AF65-F5344CB8AC3E}">
        <p14:creationId xmlns:p14="http://schemas.microsoft.com/office/powerpoint/2010/main" val="960361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Examples</a:t>
            </a:r>
          </a:p>
        </p:txBody>
      </p:sp>
      <p:sp>
        <p:nvSpPr>
          <p:cNvPr id="3" name="Content Placeholder 2"/>
          <p:cNvSpPr>
            <a:spLocks noGrp="1"/>
          </p:cNvSpPr>
          <p:nvPr>
            <p:ph idx="1"/>
          </p:nvPr>
        </p:nvSpPr>
        <p:spPr/>
        <p:txBody>
          <a:bodyPr/>
          <a:lstStyle/>
          <a:p>
            <a:r>
              <a:rPr lang="en-US" dirty="0"/>
              <a:t>Chinese sales tax on small automobiles.</a:t>
            </a:r>
          </a:p>
          <a:p>
            <a:pPr>
              <a:buNone/>
            </a:pPr>
            <a:endParaRPr lang="en-US" dirty="0"/>
          </a:p>
          <a:p>
            <a:r>
              <a:rPr lang="en-US" dirty="0"/>
              <a:t>Beijing limits new license plates to 20,000 a month.</a:t>
            </a:r>
          </a:p>
          <a:p>
            <a:endParaRPr lang="en-US" dirty="0"/>
          </a:p>
          <a:p>
            <a:r>
              <a:rPr lang="en-US" dirty="0"/>
              <a:t>Potential Indian Congestion Tax using a Radio Frequency Identification (RFID).  </a:t>
            </a:r>
          </a:p>
          <a:p>
            <a:endParaRPr lang="en-US" dirty="0"/>
          </a:p>
        </p:txBody>
      </p:sp>
    </p:spTree>
    <p:extLst>
      <p:ext uri="{BB962C8B-B14F-4D97-AF65-F5344CB8AC3E}">
        <p14:creationId xmlns:p14="http://schemas.microsoft.com/office/powerpoint/2010/main" val="3367626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If countries are smaller and have a higher population density it seems public transit is the best solution to curb traffic congestion.</a:t>
            </a:r>
          </a:p>
          <a:p>
            <a:r>
              <a:rPr lang="en-US" dirty="0"/>
              <a:t>Given urban sprawl it seems that a congestion tax or some other form of road pricing would be best.</a:t>
            </a:r>
          </a:p>
        </p:txBody>
      </p:sp>
    </p:spTree>
    <p:extLst>
      <p:ext uri="{BB962C8B-B14F-4D97-AF65-F5344CB8AC3E}">
        <p14:creationId xmlns:p14="http://schemas.microsoft.com/office/powerpoint/2010/main" val="3209814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n-US"/>
              <a:t>2. Autos and Air Pollution </a:t>
            </a:r>
          </a:p>
        </p:txBody>
      </p:sp>
      <p:sp>
        <p:nvSpPr>
          <p:cNvPr id="51203" name="Rectangle 3"/>
          <p:cNvSpPr>
            <a:spLocks noGrp="1" noChangeArrowheads="1"/>
          </p:cNvSpPr>
          <p:nvPr>
            <p:ph idx="1"/>
          </p:nvPr>
        </p:nvSpPr>
        <p:spPr/>
        <p:txBody>
          <a:bodyPr/>
          <a:lstStyle/>
          <a:p>
            <a:pPr eaLnBrk="1" hangingPunct="1">
              <a:defRPr/>
            </a:pPr>
            <a:r>
              <a:rPr lang="en-US"/>
              <a:t>Types of pollutants: VOC, CO, NOx, SO2 generate smog and particulates</a:t>
            </a:r>
          </a:p>
          <a:p>
            <a:pPr eaLnBrk="1" hangingPunct="1">
              <a:defRPr/>
            </a:pPr>
            <a:r>
              <a:rPr lang="en-US"/>
              <a:t>Transport responsible for 2/3 of CO, 1/2 of VOC, 2/5 of NOx</a:t>
            </a:r>
          </a:p>
          <a:p>
            <a:pPr eaLnBrk="1" hangingPunct="1">
              <a:defRPr/>
            </a:pPr>
            <a:r>
              <a:rPr lang="en-US"/>
              <a:t>Poor air quality exacerbates respiratory problems &amp; causes premature death</a:t>
            </a:r>
          </a:p>
          <a:p>
            <a:pPr eaLnBrk="1" hangingPunct="1">
              <a:defRPr/>
            </a:pPr>
            <a:r>
              <a:rPr lang="en-US"/>
              <a:t>Greenhouse gases from automobiles</a:t>
            </a:r>
          </a:p>
        </p:txBody>
      </p:sp>
    </p:spTree>
    <p:extLst>
      <p:ext uri="{BB962C8B-B14F-4D97-AF65-F5344CB8AC3E}">
        <p14:creationId xmlns:p14="http://schemas.microsoft.com/office/powerpoint/2010/main" val="4137070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a:t>Internalizing the Externality</a:t>
            </a:r>
          </a:p>
        </p:txBody>
      </p:sp>
      <p:sp>
        <p:nvSpPr>
          <p:cNvPr id="54275" name="Rectangle 3"/>
          <p:cNvSpPr>
            <a:spLocks noGrp="1" noChangeArrowheads="1"/>
          </p:cNvSpPr>
          <p:nvPr>
            <p:ph idx="1"/>
          </p:nvPr>
        </p:nvSpPr>
        <p:spPr/>
        <p:txBody>
          <a:bodyPr/>
          <a:lstStyle/>
          <a:p>
            <a:pPr eaLnBrk="1" hangingPunct="1">
              <a:defRPr/>
            </a:pPr>
            <a:r>
              <a:rPr lang="en-US" dirty="0"/>
              <a:t>Economic approach is tax = marginal external cost</a:t>
            </a:r>
          </a:p>
          <a:p>
            <a:pPr eaLnBrk="1" hangingPunct="1">
              <a:defRPr/>
            </a:pPr>
            <a:r>
              <a:rPr lang="en-US" dirty="0"/>
              <a:t>Gasoline Tax</a:t>
            </a:r>
          </a:p>
          <a:p>
            <a:pPr lvl="1" eaLnBrk="1" hangingPunct="1">
              <a:defRPr/>
            </a:pPr>
            <a:r>
              <a:rPr lang="en-US" dirty="0"/>
              <a:t>Increase cost per mile, decreasing mileage and emissions</a:t>
            </a:r>
          </a:p>
          <a:p>
            <a:pPr lvl="1" eaLnBrk="1" hangingPunct="1">
              <a:defRPr/>
            </a:pPr>
            <a:r>
              <a:rPr lang="en-US" dirty="0"/>
              <a:t>Does not provide incentives for cleaner cars since the tax is based on gasoline consumption not directly on emissions</a:t>
            </a:r>
          </a:p>
        </p:txBody>
      </p:sp>
      <p:pic>
        <p:nvPicPr>
          <p:cNvPr id="32772" name="Picture 4" descr="MCj03842080000[1]"/>
          <p:cNvPicPr>
            <a:picLocks noChangeAspect="1" noChangeArrowheads="1"/>
          </p:cNvPicPr>
          <p:nvPr/>
        </p:nvPicPr>
        <p:blipFill>
          <a:blip r:embed="rId2" cstate="print"/>
          <a:srcRect/>
          <a:stretch>
            <a:fillRect/>
          </a:stretch>
        </p:blipFill>
        <p:spPr bwMode="auto">
          <a:xfrm>
            <a:off x="7162800" y="3352800"/>
            <a:ext cx="1600200" cy="1317625"/>
          </a:xfrm>
          <a:prstGeom prst="rect">
            <a:avLst/>
          </a:prstGeom>
          <a:noFill/>
          <a:ln w="9525">
            <a:noFill/>
            <a:miter lim="800000"/>
            <a:headEnd/>
            <a:tailEnd/>
          </a:ln>
        </p:spPr>
      </p:pic>
    </p:spTree>
    <p:extLst>
      <p:ext uri="{BB962C8B-B14F-4D97-AF65-F5344CB8AC3E}">
        <p14:creationId xmlns:p14="http://schemas.microsoft.com/office/powerpoint/2010/main" val="1887156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p:txBody>
          <a:bodyPr/>
          <a:lstStyle/>
          <a:p>
            <a:pPr eaLnBrk="1" hangingPunct="1">
              <a:defRPr/>
            </a:pPr>
            <a:r>
              <a:rPr lang="en-US">
                <a:solidFill>
                  <a:srgbClr val="CCFF66"/>
                </a:solidFill>
              </a:rPr>
              <a:t>Gasoline Tax</a:t>
            </a:r>
          </a:p>
        </p:txBody>
      </p:sp>
      <p:sp>
        <p:nvSpPr>
          <p:cNvPr id="55301" name="Rectangle 5"/>
          <p:cNvSpPr>
            <a:spLocks noGrp="1" noChangeArrowheads="1"/>
          </p:cNvSpPr>
          <p:nvPr>
            <p:ph type="body" sz="half" idx="1"/>
          </p:nvPr>
        </p:nvSpPr>
        <p:spPr/>
        <p:txBody>
          <a:bodyPr>
            <a:normAutofit lnSpcReduction="10000"/>
          </a:bodyPr>
          <a:lstStyle/>
          <a:p>
            <a:pPr eaLnBrk="1" hangingPunct="1">
              <a:lnSpc>
                <a:spcPct val="90000"/>
              </a:lnSpc>
              <a:defRPr/>
            </a:pPr>
            <a:r>
              <a:rPr lang="en-US" sz="2800"/>
              <a:t>Tax = $0.40 per gallon: Shifts supply curve (marginal-cost curve) upward by $0.40</a:t>
            </a:r>
          </a:p>
          <a:p>
            <a:pPr eaLnBrk="1" hangingPunct="1">
              <a:lnSpc>
                <a:spcPct val="90000"/>
              </a:lnSpc>
              <a:defRPr/>
            </a:pPr>
            <a:r>
              <a:rPr lang="en-US" sz="2800"/>
              <a:t>Price increases by half the tax (from $2.00 to $2.20) as tax is partially shifted to supply side of market (owners of inputs whose prices fall as quantity falls--crude oil)</a:t>
            </a:r>
          </a:p>
        </p:txBody>
      </p:sp>
      <p:pic>
        <p:nvPicPr>
          <p:cNvPr id="33796" name="Picture 7" descr="10_07"/>
          <p:cNvPicPr>
            <a:picLocks noGrp="1" noChangeAspect="1" noChangeArrowheads="1"/>
          </p:cNvPicPr>
          <p:nvPr>
            <p:ph sz="half" idx="2"/>
          </p:nvPr>
        </p:nvPicPr>
        <p:blipFill>
          <a:blip r:embed="rId2" cstate="print"/>
          <a:stretch>
            <a:fillRect/>
          </a:stretch>
        </p:blipFill>
        <p:spPr>
          <a:xfrm>
            <a:off x="5082540" y="2168493"/>
            <a:ext cx="3169920" cy="3389376"/>
          </a:xfrm>
          <a:noFill/>
        </p:spPr>
      </p:pic>
    </p:spTree>
    <p:extLst>
      <p:ext uri="{BB962C8B-B14F-4D97-AF65-F5344CB8AC3E}">
        <p14:creationId xmlns:p14="http://schemas.microsoft.com/office/powerpoint/2010/main" val="897707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52400" y="304800"/>
            <a:ext cx="8229600" cy="1143000"/>
          </a:xfrm>
        </p:spPr>
        <p:txBody>
          <a:bodyPr/>
          <a:lstStyle/>
          <a:p>
            <a:pPr eaLnBrk="1" hangingPunct="1">
              <a:defRPr/>
            </a:pPr>
            <a:r>
              <a:rPr lang="en-US" dirty="0">
                <a:solidFill>
                  <a:schemeClr val="tx1">
                    <a:lumMod val="90000"/>
                    <a:lumOff val="10000"/>
                  </a:schemeClr>
                </a:solidFill>
              </a:rPr>
              <a:t>3. Motor Vehicle Accidents </a:t>
            </a:r>
          </a:p>
        </p:txBody>
      </p:sp>
      <p:sp>
        <p:nvSpPr>
          <p:cNvPr id="57347" name="Rectangle 3"/>
          <p:cNvSpPr>
            <a:spLocks noGrp="1" noChangeArrowheads="1"/>
          </p:cNvSpPr>
          <p:nvPr>
            <p:ph idx="1"/>
          </p:nvPr>
        </p:nvSpPr>
        <p:spPr/>
        <p:txBody>
          <a:bodyPr/>
          <a:lstStyle/>
          <a:p>
            <a:pPr eaLnBrk="1" hangingPunct="1">
              <a:lnSpc>
                <a:spcPct val="90000"/>
              </a:lnSpc>
              <a:defRPr/>
            </a:pPr>
            <a:r>
              <a:rPr lang="en-US"/>
              <a:t>Annual cost in U.S.: 3.1m injuries;  40k deaths;  $300b per year</a:t>
            </a:r>
          </a:p>
          <a:p>
            <a:pPr eaLnBrk="1" hangingPunct="1">
              <a:lnSpc>
                <a:spcPct val="90000"/>
              </a:lnSpc>
              <a:defRPr/>
            </a:pPr>
            <a:r>
              <a:rPr lang="en-US"/>
              <a:t>External cost of driving from collisions = 4.4 cents per mile (vs. 10 cents per mile for fuel)</a:t>
            </a:r>
          </a:p>
          <a:p>
            <a:pPr eaLnBrk="1" hangingPunct="1">
              <a:lnSpc>
                <a:spcPct val="90000"/>
              </a:lnSpc>
              <a:defRPr/>
            </a:pPr>
            <a:r>
              <a:rPr lang="en-US"/>
              <a:t>Vehicle Safety Act of 1966: Mandated safety features</a:t>
            </a:r>
          </a:p>
          <a:p>
            <a:pPr eaLnBrk="1" hangingPunct="1">
              <a:lnSpc>
                <a:spcPct val="90000"/>
              </a:lnSpc>
              <a:defRPr/>
            </a:pPr>
            <a:r>
              <a:rPr lang="en-US"/>
              <a:t>Seat-belt laws didn’t have expected effect</a:t>
            </a:r>
          </a:p>
          <a:p>
            <a:pPr lvl="1" eaLnBrk="1" hangingPunct="1">
              <a:lnSpc>
                <a:spcPct val="90000"/>
              </a:lnSpc>
              <a:defRPr/>
            </a:pPr>
            <a:r>
              <a:rPr lang="en-US"/>
              <a:t>Small reduction in death rates</a:t>
            </a:r>
          </a:p>
          <a:p>
            <a:pPr lvl="1" eaLnBrk="1" hangingPunct="1">
              <a:lnSpc>
                <a:spcPct val="90000"/>
              </a:lnSpc>
              <a:defRPr/>
            </a:pPr>
            <a:r>
              <a:rPr lang="en-US"/>
              <a:t>Increased death rates for pedestrians and bicyclists</a:t>
            </a:r>
          </a:p>
        </p:txBody>
      </p:sp>
      <p:pic>
        <p:nvPicPr>
          <p:cNvPr id="35844" name="Picture 4" descr="MCj03349640000[1]"/>
          <p:cNvPicPr>
            <a:picLocks noChangeAspect="1" noChangeArrowheads="1"/>
          </p:cNvPicPr>
          <p:nvPr/>
        </p:nvPicPr>
        <p:blipFill>
          <a:blip r:embed="rId2" cstate="print"/>
          <a:srcRect/>
          <a:stretch>
            <a:fillRect/>
          </a:stretch>
        </p:blipFill>
        <p:spPr bwMode="auto">
          <a:xfrm>
            <a:off x="7543800" y="457200"/>
            <a:ext cx="1454150" cy="917575"/>
          </a:xfrm>
          <a:prstGeom prst="rect">
            <a:avLst/>
          </a:prstGeom>
          <a:noFill/>
          <a:ln w="9525">
            <a:noFill/>
            <a:miter lim="800000"/>
            <a:headEnd/>
            <a:tailEnd/>
          </a:ln>
        </p:spPr>
      </p:pic>
    </p:spTree>
    <p:extLst>
      <p:ext uri="{BB962C8B-B14F-4D97-AF65-F5344CB8AC3E}">
        <p14:creationId xmlns:p14="http://schemas.microsoft.com/office/powerpoint/2010/main" val="1527921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838200" y="457200"/>
            <a:ext cx="7772400" cy="1143000"/>
          </a:xfrm>
        </p:spPr>
        <p:txBody>
          <a:bodyPr>
            <a:normAutofit fontScale="90000"/>
          </a:bodyPr>
          <a:lstStyle/>
          <a:p>
            <a:r>
              <a:rPr lang="en-GB" dirty="0">
                <a:solidFill>
                  <a:srgbClr val="FF9900"/>
                </a:solidFill>
                <a:cs typeface="Times New Roman" pitchFamily="18" charset="0"/>
              </a:rPr>
              <a:t>Regulating Automobiles Emissions </a:t>
            </a:r>
            <a:endParaRPr lang="en-US" dirty="0">
              <a:solidFill>
                <a:srgbClr val="FF9900"/>
              </a:solidFill>
              <a:cs typeface="Times New Roman" pitchFamily="18" charset="0"/>
            </a:endParaRPr>
          </a:p>
        </p:txBody>
      </p:sp>
      <p:sp>
        <p:nvSpPr>
          <p:cNvPr id="379907" name="Rectangle 3"/>
          <p:cNvSpPr>
            <a:spLocks noGrp="1" noChangeArrowheads="1"/>
          </p:cNvSpPr>
          <p:nvPr>
            <p:ph idx="1"/>
          </p:nvPr>
        </p:nvSpPr>
        <p:spPr>
          <a:xfrm>
            <a:off x="914400" y="1905000"/>
            <a:ext cx="7772400" cy="4530725"/>
          </a:xfrm>
        </p:spPr>
        <p:txBody>
          <a:bodyPr/>
          <a:lstStyle/>
          <a:p>
            <a:r>
              <a:rPr lang="en-US" dirty="0">
                <a:latin typeface="Times New Roman" pitchFamily="18" charset="0"/>
              </a:rPr>
              <a:t>In 1975 Congress passed the Energy Policy and Conservation Act which established Corporate Average Fuel Economy (CAFE) standards. </a:t>
            </a:r>
          </a:p>
          <a:p>
            <a:r>
              <a:rPr lang="en-US" dirty="0">
                <a:latin typeface="Times New Roman" pitchFamily="18" charset="0"/>
              </a:rPr>
              <a:t>CAFE standards set miles per gallon (mpg) limit for new passenger cars sold in the US.</a:t>
            </a:r>
          </a:p>
          <a:p>
            <a:r>
              <a:rPr lang="en-US" dirty="0">
                <a:latin typeface="Times New Roman" pitchFamily="18" charset="0"/>
              </a:rPr>
              <a:t>The standards are to be met on a fleet-wide average.</a:t>
            </a:r>
          </a:p>
        </p:txBody>
      </p:sp>
    </p:spTree>
    <p:extLst>
      <p:ext uri="{BB962C8B-B14F-4D97-AF65-F5344CB8AC3E}">
        <p14:creationId xmlns:p14="http://schemas.microsoft.com/office/powerpoint/2010/main" val="228908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Advances</a:t>
            </a:r>
          </a:p>
        </p:txBody>
      </p:sp>
      <p:sp>
        <p:nvSpPr>
          <p:cNvPr id="3" name="Content Placeholder 2"/>
          <p:cNvSpPr>
            <a:spLocks noGrp="1"/>
          </p:cNvSpPr>
          <p:nvPr>
            <p:ph idx="1"/>
          </p:nvPr>
        </p:nvSpPr>
        <p:spPr/>
        <p:txBody>
          <a:bodyPr/>
          <a:lstStyle/>
          <a:p>
            <a:r>
              <a:rPr lang="en-US" dirty="0"/>
              <a:t>Domestication of animals</a:t>
            </a:r>
          </a:p>
          <a:p>
            <a:pPr lvl="1"/>
            <a:r>
              <a:rPr lang="en-US" dirty="0"/>
              <a:t>Easier to transport food</a:t>
            </a:r>
          </a:p>
          <a:p>
            <a:pPr lvl="1"/>
            <a:endParaRPr lang="en-US" dirty="0"/>
          </a:p>
          <a:p>
            <a:r>
              <a:rPr lang="en-US" dirty="0"/>
              <a:t>Wheels</a:t>
            </a:r>
          </a:p>
        </p:txBody>
      </p:sp>
      <p:pic>
        <p:nvPicPr>
          <p:cNvPr id="8194" name="Picture 2" descr="Image result for domestication of pack 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343400"/>
            <a:ext cx="5774267" cy="22736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114" y="1688783"/>
            <a:ext cx="385762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27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Rectangle 4"/>
          <p:cNvSpPr>
            <a:spLocks noChangeArrowheads="1"/>
          </p:cNvSpPr>
          <p:nvPr/>
        </p:nvSpPr>
        <p:spPr bwMode="auto">
          <a:xfrm>
            <a:off x="838200" y="45720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3600" dirty="0">
                <a:solidFill>
                  <a:srgbClr val="FF9900"/>
                </a:solidFill>
                <a:cs typeface="Times New Roman" pitchFamily="18" charset="0"/>
              </a:rPr>
              <a:t>Regulating Automobiles Emissions </a:t>
            </a:r>
            <a:endParaRPr lang="en-US" sz="3600" dirty="0">
              <a:solidFill>
                <a:srgbClr val="FF9900"/>
              </a:solidFill>
              <a:cs typeface="Times New Roman" pitchFamily="18" charset="0"/>
            </a:endParaRPr>
          </a:p>
        </p:txBody>
      </p:sp>
      <p:sp>
        <p:nvSpPr>
          <p:cNvPr id="414723" name="Rectangle 3"/>
          <p:cNvSpPr>
            <a:spLocks noGrp="1" noChangeArrowheads="1"/>
          </p:cNvSpPr>
          <p:nvPr>
            <p:ph idx="1"/>
          </p:nvPr>
        </p:nvSpPr>
        <p:spPr>
          <a:xfrm>
            <a:off x="914400" y="1717675"/>
            <a:ext cx="7772400" cy="4530725"/>
          </a:xfrm>
        </p:spPr>
        <p:txBody>
          <a:bodyPr>
            <a:normAutofit/>
          </a:bodyPr>
          <a:lstStyle/>
          <a:p>
            <a:pPr>
              <a:lnSpc>
                <a:spcPct val="90000"/>
              </a:lnSpc>
            </a:pPr>
            <a:r>
              <a:rPr lang="en-US" sz="2400" dirty="0">
                <a:latin typeface="Times New Roman" pitchFamily="18" charset="0"/>
              </a:rPr>
              <a:t>Flexibility: Firms can meet CAFE by improving fuel economy or increasing sales of the models that exceed the standard.</a:t>
            </a:r>
          </a:p>
          <a:p>
            <a:pPr>
              <a:lnSpc>
                <a:spcPct val="90000"/>
              </a:lnSpc>
            </a:pPr>
            <a:r>
              <a:rPr lang="en-US" sz="2400" dirty="0">
                <a:latin typeface="Times New Roman" pitchFamily="18" charset="0"/>
              </a:rPr>
              <a:t>Since CAFE is an AES, it allows luxury models to exist, which is not possible under MES.</a:t>
            </a:r>
          </a:p>
          <a:p>
            <a:pPr>
              <a:lnSpc>
                <a:spcPct val="90000"/>
              </a:lnSpc>
            </a:pPr>
            <a:r>
              <a:rPr lang="en-US" sz="2400" dirty="0">
                <a:latin typeface="Times New Roman" pitchFamily="18" charset="0"/>
              </a:rPr>
              <a:t>The initial standard was 18 mpg for model year 1978 and then was increased to 27.5 mpg in 1985.</a:t>
            </a:r>
          </a:p>
          <a:p>
            <a:pPr>
              <a:lnSpc>
                <a:spcPct val="90000"/>
              </a:lnSpc>
            </a:pPr>
            <a:r>
              <a:rPr lang="en-US" sz="2400" dirty="0">
                <a:latin typeface="Times New Roman" pitchFamily="18" charset="0"/>
              </a:rPr>
              <a:t>The new energy bill requires automakers to boost their fuel economy to a fleet average of 35 mpg by 2016. </a:t>
            </a:r>
          </a:p>
          <a:p>
            <a:pPr>
              <a:lnSpc>
                <a:spcPct val="90000"/>
              </a:lnSpc>
            </a:pPr>
            <a:r>
              <a:rPr lang="en-GB" sz="2400" dirty="0">
                <a:latin typeface="Times New Roman" pitchFamily="18" charset="0"/>
                <a:cs typeface="Times New Roman" pitchFamily="18" charset="0"/>
              </a:rPr>
              <a:t>Despite concerns about the negative impact of CAFE on the automobiles market, policy makers continued to use CAFE as the main policy tool.</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61725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dirty="0">
                <a:latin typeface="Times New Roman" pitchFamily="18" charset="0"/>
                <a:cs typeface="Times New Roman" pitchFamily="18" charset="0"/>
              </a:rPr>
              <a:t>Welfare Impact of CAFE?</a:t>
            </a:r>
            <a:endParaRPr lang="en-US" dirty="0">
              <a:latin typeface="Times New Roman" pitchFamily="18" charset="0"/>
              <a:cs typeface="Times New Roman" pitchFamily="18" charset="0"/>
            </a:endParaRPr>
          </a:p>
        </p:txBody>
      </p:sp>
      <p:sp>
        <p:nvSpPr>
          <p:cNvPr id="261123" name="Rectangle 3"/>
          <p:cNvSpPr>
            <a:spLocks noGrp="1" noChangeArrowheads="1"/>
          </p:cNvSpPr>
          <p:nvPr>
            <p:ph idx="1"/>
          </p:nvPr>
        </p:nvSpPr>
        <p:spPr>
          <a:xfrm>
            <a:off x="914400" y="1676400"/>
            <a:ext cx="7658100" cy="4113213"/>
          </a:xfrm>
        </p:spPr>
        <p:txBody>
          <a:bodyPr/>
          <a:lstStyle/>
          <a:p>
            <a:r>
              <a:rPr lang="en-GB" dirty="0">
                <a:latin typeface="Times New Roman" pitchFamily="18" charset="0"/>
                <a:cs typeface="Times New Roman" pitchFamily="18" charset="0"/>
              </a:rPr>
              <a:t>A trade off between environmental friendliness or energy efficiency and other quality attributes. </a:t>
            </a:r>
          </a:p>
          <a:p>
            <a:r>
              <a:rPr lang="en-GB" dirty="0">
                <a:latin typeface="Times New Roman" pitchFamily="18" charset="0"/>
                <a:cs typeface="Times New Roman" pitchFamily="18" charset="0"/>
              </a:rPr>
              <a:t>The National Academy of Science shows that the CAFE system has led to vehicle downsizing, potentially reducing safety.  </a:t>
            </a:r>
          </a:p>
          <a:p>
            <a:pPr>
              <a:spcBef>
                <a:spcPts val="400"/>
              </a:spcBef>
            </a:pPr>
            <a:r>
              <a:rPr lang="en-GB" dirty="0">
                <a:latin typeface="Times New Roman" pitchFamily="18" charset="0"/>
                <a:cs typeface="Times New Roman" pitchFamily="18" charset="0"/>
              </a:rPr>
              <a:t>In addition, it is believed that CAFE will always have a negative impact on firm profits.  </a:t>
            </a:r>
            <a:r>
              <a:rPr lang="en-GB" dirty="0" err="1">
                <a:latin typeface="Times New Roman" pitchFamily="18" charset="0"/>
                <a:cs typeface="Times New Roman" pitchFamily="18" charset="0"/>
              </a:rPr>
              <a:t>Kleit</a:t>
            </a:r>
            <a:r>
              <a:rPr lang="en-GB" dirty="0">
                <a:latin typeface="Times New Roman" pitchFamily="18" charset="0"/>
                <a:cs typeface="Times New Roman" pitchFamily="18" charset="0"/>
              </a:rPr>
              <a:t> (2002) estimates that raising CAFE by 3mpg will result in losses to automakers of $1.124 billion.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0308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normAutofit fontScale="90000"/>
          </a:bodyPr>
          <a:lstStyle/>
          <a:p>
            <a:r>
              <a:rPr lang="en-US" dirty="0"/>
              <a:t>Tradeoff: MPG and performance</a:t>
            </a:r>
          </a:p>
        </p:txBody>
      </p:sp>
      <p:graphicFrame>
        <p:nvGraphicFramePr>
          <p:cNvPr id="424002" name="Group 66"/>
          <p:cNvGraphicFramePr>
            <a:graphicFrameLocks noGrp="1"/>
          </p:cNvGraphicFramePr>
          <p:nvPr>
            <p:ph sz="half" idx="2"/>
            <p:extLst>
              <p:ext uri="{D42A27DB-BD31-4B8C-83A1-F6EECF244321}">
                <p14:modId xmlns:p14="http://schemas.microsoft.com/office/powerpoint/2010/main" val="2084726671"/>
              </p:ext>
            </p:extLst>
          </p:nvPr>
        </p:nvGraphicFramePr>
        <p:xfrm>
          <a:off x="1371600" y="1905000"/>
          <a:ext cx="6629400" cy="3899028"/>
        </p:xfrm>
        <a:graphic>
          <a:graphicData uri="http://schemas.openxmlformats.org/drawingml/2006/table">
            <a:tbl>
              <a:tblPr/>
              <a:tblGrid>
                <a:gridCol w="1981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5524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a:ln>
                            <a:noFill/>
                          </a:ln>
                          <a:solidFill>
                            <a:schemeClr val="tx1"/>
                          </a:solidFill>
                          <a:effectLst/>
                          <a:latin typeface="Arial" charset="0"/>
                          <a:cs typeface="Arial" charset="0"/>
                        </a:rPr>
                        <a:t>MPG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Size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1400" kern="1200" dirty="0">
                          <a:solidFill>
                            <a:schemeClr val="tx1"/>
                          </a:solidFill>
                          <a:effectLst/>
                          <a:latin typeface="+mn-lt"/>
                          <a:ea typeface="+mn-ea"/>
                          <a:cs typeface="+mn-cs"/>
                        </a:rPr>
                        <a:t>width*length in 10,000 square inches</a:t>
                      </a:r>
                      <a:endParaRPr kumimoji="0" lang="en-US"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HP</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lang="en-US" sz="1400" kern="1200" dirty="0">
                          <a:solidFill>
                            <a:schemeClr val="tx1"/>
                          </a:solidFill>
                          <a:effectLst/>
                          <a:latin typeface="+mn-lt"/>
                          <a:ea typeface="+mn-ea"/>
                          <a:cs typeface="+mn-cs"/>
                        </a:rPr>
                        <a:t>100 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Price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Small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14,503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cs typeface="Arial" charset="0"/>
                        </a:rPr>
                        <a:t>Compact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cs typeface="Arial" charset="0"/>
                        </a:rPr>
                        <a:t>26.2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16,482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Mid-size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20,737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Full size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22,565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Luxury 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a:ln>
                            <a:noFill/>
                          </a:ln>
                          <a:solidFill>
                            <a:schemeClr val="tx1"/>
                          </a:solidFill>
                          <a:effectLst/>
                          <a:latin typeface="Arial" charset="0"/>
                          <a:cs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a:ln>
                            <a:noFill/>
                          </a:ln>
                          <a:solidFill>
                            <a:schemeClr val="tx1"/>
                          </a:solidFill>
                          <a:effectLst/>
                          <a:latin typeface="Arial" charset="0"/>
                          <a:cs typeface="Arial" charset="0"/>
                        </a:rPr>
                        <a:t>40,506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424004" name="Text Box 68"/>
          <p:cNvSpPr txBox="1">
            <a:spLocks noChangeArrowheads="1"/>
          </p:cNvSpPr>
          <p:nvPr/>
        </p:nvSpPr>
        <p:spPr bwMode="auto">
          <a:xfrm>
            <a:off x="1339850" y="5879068"/>
            <a:ext cx="40202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1" dirty="0"/>
              <a:t>Source</a:t>
            </a:r>
            <a:r>
              <a:rPr lang="en-US" dirty="0"/>
              <a:t>: Ward’s Automotive Digest (2009)</a:t>
            </a:r>
          </a:p>
        </p:txBody>
      </p:sp>
    </p:spTree>
    <p:extLst>
      <p:ext uri="{BB962C8B-B14F-4D97-AF65-F5344CB8AC3E}">
        <p14:creationId xmlns:p14="http://schemas.microsoft.com/office/powerpoint/2010/main" val="2944400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Times New Roman" pitchFamily="18" charset="0"/>
                <a:cs typeface="Times New Roman" pitchFamily="18" charset="0"/>
              </a:rPr>
              <a:t>Welfare Impact of CAFE?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600200"/>
            <a:ext cx="7772400" cy="4572000"/>
          </a:xfrm>
        </p:spPr>
        <p:txBody>
          <a:bodyPr>
            <a:normAutofit/>
          </a:bodyPr>
          <a:lstStyle/>
          <a:p>
            <a:r>
              <a:rPr lang="en-US" dirty="0">
                <a:latin typeface="Times New Roman" pitchFamily="18" charset="0"/>
                <a:cs typeface="Times New Roman" pitchFamily="18" charset="0"/>
              </a:rPr>
              <a:t>Why would the market not provide the “right” amount of fuel economy? </a:t>
            </a:r>
          </a:p>
          <a:p>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Helfand</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Wolverton</a:t>
            </a:r>
            <a:r>
              <a:rPr lang="en-US" dirty="0">
                <a:latin typeface="Times New Roman" pitchFamily="18" charset="0"/>
                <a:cs typeface="Times New Roman" pitchFamily="18" charset="0"/>
              </a:rPr>
              <a:t> (2010) review the literature on the impact of automobile fuel economy and find a wide range of results.  </a:t>
            </a:r>
          </a:p>
          <a:p>
            <a:pPr lvl="1"/>
            <a:r>
              <a:rPr lang="en-US" dirty="0">
                <a:latin typeface="Times New Roman" pitchFamily="18" charset="0"/>
                <a:cs typeface="Times New Roman" pitchFamily="18" charset="0"/>
              </a:rPr>
              <a:t>Questions: Should we force the market to provide more fuel economy using CAFE standards? How do consumers take fuel economy into consideration?</a:t>
            </a:r>
          </a:p>
          <a:p>
            <a:pPr lvl="1"/>
            <a:r>
              <a:rPr lang="en-US" dirty="0">
                <a:latin typeface="Times New Roman" pitchFamily="18" charset="0"/>
                <a:cs typeface="Times New Roman" pitchFamily="18" charset="0"/>
              </a:rPr>
              <a:t>Studies suggest that people are willing to pay between $0.74 to 25.97 for a $1 decrease per year in operating cost</a:t>
            </a:r>
          </a:p>
          <a:p>
            <a:pPr lvl="1"/>
            <a:r>
              <a:rPr lang="en-US" dirty="0">
                <a:latin typeface="Times New Roman" pitchFamily="18" charset="0"/>
                <a:cs typeface="Times New Roman" pitchFamily="18" charset="0"/>
              </a:rPr>
              <a:t>Conclude: fuel economy is correlated with other automobile attributes that are not all accounted for</a:t>
            </a:r>
          </a:p>
          <a:p>
            <a:pPr lvl="2"/>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202927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CAFE reduce Emissions?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Ahmed and </a:t>
                </a:r>
                <a:r>
                  <a:rPr lang="en-US" dirty="0" err="1"/>
                  <a:t>Segerson</a:t>
                </a:r>
                <a:r>
                  <a:rPr lang="en-US" dirty="0"/>
                  <a:t> (2011) investigate the welfare impact of CAFE using a theoretical model</a:t>
                </a:r>
              </a:p>
              <a:p>
                <a:endParaRPr lang="en-US" dirty="0"/>
              </a:p>
              <a:p>
                <a:r>
                  <a:rPr lang="en-US" dirty="0"/>
                  <a:t>They assume that </a:t>
                </a:r>
              </a:p>
              <a:p>
                <a:pPr lvl="1"/>
                <a:r>
                  <a:rPr lang="en-US" dirty="0"/>
                  <a:t>There are two car types: luxury and economy</a:t>
                </a:r>
              </a:p>
              <a:p>
                <a:pPr lvl="1"/>
                <a:r>
                  <a:rPr lang="en-US" dirty="0"/>
                  <a:t>consumers value both quality,</a:t>
                </a:r>
                <a:r>
                  <a:rPr lang="en-US" dirty="0">
                    <a:ea typeface="Cambria Math"/>
                  </a:rPr>
                  <a:t> </a:t>
                </a:r>
                <a14:m>
                  <m:oMath xmlns:m="http://schemas.openxmlformats.org/officeDocument/2006/math">
                    <m:r>
                      <a:rPr lang="en-US" i="1">
                        <a:latin typeface="Cambria Math"/>
                        <a:ea typeface="Cambria Math"/>
                      </a:rPr>
                      <m:t>𝛼</m:t>
                    </m:r>
                  </m:oMath>
                </a14:m>
                <a:r>
                  <a:rPr lang="en-US" dirty="0"/>
                  <a:t>, and fuel economy, </a:t>
                </a:r>
                <a:r>
                  <a:rPr lang="en-US" i="1" dirty="0"/>
                  <a:t>F</a:t>
                </a:r>
                <a:r>
                  <a:rPr lang="en-US" dirty="0"/>
                  <a:t> </a:t>
                </a:r>
              </a:p>
              <a:p>
                <a:pPr lvl="1"/>
                <a:r>
                  <a:rPr lang="en-US" dirty="0"/>
                  <a:t>consumers differ in their valuation of quality</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US">
                    <a:noFill/>
                  </a:rPr>
                  <a:t> </a:t>
                </a:r>
              </a:p>
            </p:txBody>
          </p:sp>
        </mc:Fallback>
      </mc:AlternateContent>
    </p:spTree>
    <p:extLst>
      <p:ext uri="{BB962C8B-B14F-4D97-AF65-F5344CB8AC3E}">
        <p14:creationId xmlns:p14="http://schemas.microsoft.com/office/powerpoint/2010/main" val="3661348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1417638"/>
            <a:ext cx="8077200" cy="521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1619250"/>
            <a:ext cx="7391400" cy="485775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752600" y="5753100"/>
            <a:ext cx="518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52600" y="2076450"/>
            <a:ext cx="0" cy="3676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752600" y="3706311"/>
            <a:ext cx="4673600" cy="1589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52600" y="3086100"/>
            <a:ext cx="4648200" cy="828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00800" y="3026777"/>
            <a:ext cx="0" cy="27358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1362262" y="5067300"/>
                <a:ext cx="4392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𝐿</m:t>
                          </m:r>
                        </m:sub>
                      </m:sSub>
                    </m:oMath>
                  </m:oMathPara>
                </a14:m>
                <a:endParaRPr lang="en-US" sz="1600" dirty="0"/>
              </a:p>
            </p:txBody>
          </p:sp>
        </mc:Choice>
        <mc:Fallback xmlns="">
          <p:sp>
            <p:nvSpPr>
              <p:cNvPr id="57" name="Rectangle 56"/>
              <p:cNvSpPr>
                <a:spLocks noRot="1" noChangeAspect="1" noMove="1" noResize="1" noEditPoints="1" noAdjustHandles="1" noChangeArrowheads="1" noChangeShapeType="1" noTextEdit="1"/>
              </p:cNvSpPr>
              <p:nvPr/>
            </p:nvSpPr>
            <p:spPr>
              <a:xfrm>
                <a:off x="1362262" y="5067300"/>
                <a:ext cx="439287"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6629401" y="5795546"/>
                <a:ext cx="35529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𝛾</m:t>
                      </m:r>
                    </m:oMath>
                  </m:oMathPara>
                </a14:m>
                <a:endParaRPr lang="en-US" sz="1600" dirty="0"/>
              </a:p>
            </p:txBody>
          </p:sp>
        </mc:Choice>
        <mc:Fallback xmlns="">
          <p:sp>
            <p:nvSpPr>
              <p:cNvPr id="62" name="Rectangle 61"/>
              <p:cNvSpPr>
                <a:spLocks noRot="1" noChangeAspect="1" noMove="1" noResize="1" noEditPoints="1" noAdjustHandles="1" noChangeArrowheads="1" noChangeShapeType="1" noTextEdit="1"/>
              </p:cNvSpPr>
              <p:nvPr/>
            </p:nvSpPr>
            <p:spPr>
              <a:xfrm>
                <a:off x="6629401" y="5795546"/>
                <a:ext cx="355290" cy="338554"/>
              </a:xfrm>
              <a:prstGeom prst="rect">
                <a:avLst/>
              </a:prstGeom>
              <a:blipFill rotWithShape="1">
                <a:blip r:embed="rId3"/>
                <a:stretch>
                  <a:fillRect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791200" y="3352800"/>
                <a:ext cx="2144498" cy="584775"/>
              </a:xfrm>
              <a:prstGeom prst="rect">
                <a:avLst/>
              </a:prstGeom>
            </p:spPr>
            <p:txBody>
              <a:bodyPr wrap="none">
                <a:spAutoFit/>
              </a:bodyPr>
              <a:lstStyle/>
              <a:p>
                <a:r>
                  <a:rPr lang="en-US" sz="1600" dirty="0">
                    <a:latin typeface="Cambria Math"/>
                  </a:rPr>
                  <a:t>Value of the luxury car</a:t>
                </a:r>
              </a:p>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a:ea typeface="Cambria Math"/>
                            </a:rPr>
                            <m:t>𝛼</m:t>
                          </m:r>
                        </m:e>
                        <m:sub>
                          <m:r>
                            <a:rPr lang="en-US" sz="1600" b="0" i="1" smtClean="0">
                              <a:latin typeface="Cambria Math"/>
                            </a:rPr>
                            <m:t>𝐿</m:t>
                          </m:r>
                        </m:sub>
                        <m:sup/>
                      </m:sSubSup>
                      <m:r>
                        <a:rPr lang="en-US" sz="1600" b="0" i="1" smtClean="0">
                          <a:latin typeface="Cambria Math"/>
                          <a:ea typeface="Cambria Math"/>
                        </a:rPr>
                        <m:t>𝛾</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𝐿</m:t>
                          </m:r>
                        </m:sub>
                      </m:sSub>
                    </m:oMath>
                  </m:oMathPara>
                </a14:m>
                <a:endParaRPr lang="en-US" sz="1600" i="1" dirty="0"/>
              </a:p>
            </p:txBody>
          </p:sp>
        </mc:Choice>
        <mc:Fallback xmlns="">
          <p:sp>
            <p:nvSpPr>
              <p:cNvPr id="39" name="Rectangle 38"/>
              <p:cNvSpPr>
                <a:spLocks noRot="1" noChangeAspect="1" noMove="1" noResize="1" noEditPoints="1" noAdjustHandles="1" noChangeArrowheads="1" noChangeShapeType="1" noTextEdit="1"/>
              </p:cNvSpPr>
              <p:nvPr/>
            </p:nvSpPr>
            <p:spPr>
              <a:xfrm>
                <a:off x="5791200" y="3352800"/>
                <a:ext cx="2144498" cy="584775"/>
              </a:xfrm>
              <a:prstGeom prst="rect">
                <a:avLst/>
              </a:prstGeom>
              <a:blipFill rotWithShape="1">
                <a:blip r:embed="rId4"/>
                <a:stretch>
                  <a:fillRect l="-1420" t="-4167" r="-568" b="-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5562600" y="2667000"/>
                <a:ext cx="2590800" cy="584775"/>
              </a:xfrm>
              <a:prstGeom prst="rect">
                <a:avLst/>
              </a:prstGeom>
            </p:spPr>
            <p:txBody>
              <a:bodyPr wrap="square">
                <a:spAutoFit/>
              </a:bodyPr>
              <a:lstStyle/>
              <a:p>
                <a:pPr algn="ctr"/>
                <a:r>
                  <a:rPr lang="en-US" sz="1600" dirty="0">
                    <a:latin typeface="Times New Roman" pitchFamily="18" charset="0"/>
                    <a:cs typeface="Times New Roman" pitchFamily="18" charset="0"/>
                  </a:rPr>
                  <a:t>Value of the economy car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a:ea typeface="Cambria Math"/>
                          </a:rPr>
                          <m:t>𝛼</m:t>
                        </m:r>
                      </m:e>
                      <m:sub>
                        <m:r>
                          <a:rPr lang="en-US" sz="1600" b="0" i="1" smtClean="0">
                            <a:latin typeface="Cambria Math"/>
                          </a:rPr>
                          <m:t>𝐸</m:t>
                        </m:r>
                      </m:sub>
                      <m:sup/>
                    </m:sSubSup>
                    <m:r>
                      <a:rPr lang="en-US" sz="1600" b="0" i="1" smtClean="0">
                        <a:latin typeface="Cambria Math"/>
                        <a:ea typeface="Cambria Math"/>
                      </a:rPr>
                      <m:t>𝛾</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𝐸</m:t>
                        </m:r>
                      </m:sub>
                    </m:sSub>
                  </m:oMath>
                </a14:m>
                <a:endParaRPr lang="en-US" sz="1600" i="1" dirty="0">
                  <a:latin typeface="Times New Roman" pitchFamily="18" charset="0"/>
                  <a:cs typeface="Times New Roman"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5562600" y="2667000"/>
                <a:ext cx="2590800" cy="584775"/>
              </a:xfrm>
              <a:prstGeom prst="rect">
                <a:avLst/>
              </a:prstGeom>
              <a:blipFill rotWithShape="1">
                <a:blip r:embed="rId5"/>
                <a:stretch>
                  <a:fillRect t="-3158" b="-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371600" y="3771900"/>
                <a:ext cx="4555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𝐸</m:t>
                          </m:r>
                        </m:sub>
                      </m:sSub>
                    </m:oMath>
                  </m:oMathPara>
                </a14:m>
                <a:endParaRPr lang="en-US" sz="1600" dirty="0"/>
              </a:p>
            </p:txBody>
          </p:sp>
        </mc:Choice>
        <mc:Fallback xmlns="">
          <p:sp>
            <p:nvSpPr>
              <p:cNvPr id="54" name="Rectangle 53"/>
              <p:cNvSpPr>
                <a:spLocks noRot="1" noChangeAspect="1" noMove="1" noResize="1" noEditPoints="1" noAdjustHandles="1" noChangeArrowheads="1" noChangeShapeType="1" noTextEdit="1"/>
              </p:cNvSpPr>
              <p:nvPr/>
            </p:nvSpPr>
            <p:spPr>
              <a:xfrm>
                <a:off x="1371600" y="3771900"/>
                <a:ext cx="455509" cy="338554"/>
              </a:xfrm>
              <a:prstGeom prst="rect">
                <a:avLst/>
              </a:prstGeom>
              <a:blipFill rotWithShape="1">
                <a:blip r:embed="rId6"/>
                <a:stretch>
                  <a:fillRect/>
                </a:stretch>
              </a:blipFill>
            </p:spPr>
            <p:txBody>
              <a:bodyPr/>
              <a:lstStyle/>
              <a:p>
                <a:r>
                  <a:rPr lang="en-US">
                    <a:noFill/>
                  </a:rPr>
                  <a:t> </a:t>
                </a:r>
              </a:p>
            </p:txBody>
          </p:sp>
        </mc:Fallback>
      </mc:AlternateContent>
      <p:sp>
        <p:nvSpPr>
          <p:cNvPr id="15" name="Title 1"/>
          <p:cNvSpPr txBox="1">
            <a:spLocks/>
          </p:cNvSpPr>
          <p:nvPr/>
        </p:nvSpPr>
        <p:spPr>
          <a:xfrm>
            <a:off x="457200" y="457200"/>
            <a:ext cx="7620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4000" dirty="0">
                <a:latin typeface="Times New Roman" pitchFamily="18" charset="0"/>
                <a:cs typeface="Times New Roman" pitchFamily="18" charset="0"/>
              </a:rPr>
              <a:t>Case 1: Fuel economy cars preferred by all</a:t>
            </a:r>
          </a:p>
        </p:txBody>
      </p:sp>
      <p:sp>
        <p:nvSpPr>
          <p:cNvPr id="2" name="TextBox 1"/>
          <p:cNvSpPr txBox="1"/>
          <p:nvPr/>
        </p:nvSpPr>
        <p:spPr>
          <a:xfrm>
            <a:off x="6248400" y="5795546"/>
            <a:ext cx="301686" cy="369332"/>
          </a:xfrm>
          <a:prstGeom prst="rect">
            <a:avLst/>
          </a:prstGeom>
          <a:noFill/>
        </p:spPr>
        <p:txBody>
          <a:bodyPr wrap="none" rtlCol="0">
            <a:spAutoFit/>
          </a:bodyPr>
          <a:lstStyle/>
          <a:p>
            <a:r>
              <a:rPr lang="en-US" dirty="0"/>
              <a:t>1</a:t>
            </a:r>
          </a:p>
        </p:txBody>
      </p:sp>
      <mc:AlternateContent xmlns:mc="http://schemas.openxmlformats.org/markup-compatibility/2006" xmlns:a14="http://schemas.microsoft.com/office/drawing/2010/main">
        <mc:Choice Requires="a14">
          <p:sp>
            <p:nvSpPr>
              <p:cNvPr id="3" name="Rectangle 2"/>
              <p:cNvSpPr/>
              <p:nvPr/>
            </p:nvSpPr>
            <p:spPr>
              <a:xfrm>
                <a:off x="2819400" y="1686580"/>
                <a:ext cx="2806730" cy="523220"/>
              </a:xfrm>
              <a:prstGeom prst="rect">
                <a:avLst/>
              </a:prstGeom>
            </p:spPr>
            <p:txBody>
              <a:bodyPr wrap="none">
                <a:spAutoFit/>
              </a:bodyPr>
              <a:lstStyle/>
              <a:p>
                <a14:m>
                  <m:oMath xmlns:m="http://schemas.openxmlformats.org/officeDocument/2006/math">
                    <m:sSubSup>
                      <m:sSubSupPr>
                        <m:ctrlPr>
                          <a:rPr lang="en-US" sz="2800" i="1" smtClean="0">
                            <a:latin typeface="Cambria Math" panose="02040503050406030204" pitchFamily="18" charset="0"/>
                          </a:rPr>
                        </m:ctrlPr>
                      </m:sSubSupPr>
                      <m:e>
                        <m:r>
                          <a:rPr lang="en-US" sz="2800" i="1">
                            <a:latin typeface="Cambria Math"/>
                            <a:ea typeface="Cambria Math"/>
                          </a:rPr>
                          <m:t>𝛼</m:t>
                        </m:r>
                      </m:e>
                      <m:sub>
                        <m:r>
                          <a:rPr lang="en-US" sz="2800" i="1">
                            <a:latin typeface="Cambria Math"/>
                          </a:rPr>
                          <m:t>𝐸</m:t>
                        </m:r>
                      </m:sub>
                      <m:sup/>
                    </m:sSubSup>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𝐹</m:t>
                        </m:r>
                      </m:e>
                      <m:sub>
                        <m:r>
                          <a:rPr lang="en-US" sz="2800" i="1">
                            <a:latin typeface="Cambria Math"/>
                          </a:rPr>
                          <m:t>𝐸</m:t>
                        </m:r>
                      </m:sub>
                    </m:sSub>
                  </m:oMath>
                </a14:m>
                <a:r>
                  <a:rPr lang="en-US" sz="2800" i="1" dirty="0"/>
                  <a:t>&gt;</a:t>
                </a:r>
                <a:r>
                  <a:rPr lang="en-US" sz="2800" dirty="0"/>
                  <a:t>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a:ea typeface="Cambria Math"/>
                          </a:rPr>
                          <m:t>𝛼</m:t>
                        </m:r>
                      </m:e>
                      <m:sub>
                        <m:r>
                          <a:rPr lang="en-US" sz="2800" b="0" i="1" smtClean="0">
                            <a:latin typeface="Cambria Math"/>
                          </a:rPr>
                          <m:t>𝐿</m:t>
                        </m:r>
                      </m:sub>
                      <m:sup/>
                    </m:sSubSup>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𝐹</m:t>
                        </m:r>
                      </m:e>
                      <m:sub>
                        <m:r>
                          <a:rPr lang="en-US" sz="2800" b="0" i="1" smtClean="0">
                            <a:latin typeface="Cambria Math"/>
                          </a:rPr>
                          <m:t>𝐿</m:t>
                        </m:r>
                      </m:sub>
                    </m:sSub>
                  </m:oMath>
                </a14:m>
                <a:endParaRPr lang="en-US" sz="2800" i="1" dirty="0"/>
              </a:p>
            </p:txBody>
          </p:sp>
        </mc:Choice>
        <mc:Fallback xmlns="">
          <p:sp>
            <p:nvSpPr>
              <p:cNvPr id="3" name="Rectangle 2"/>
              <p:cNvSpPr>
                <a:spLocks noRot="1" noChangeAspect="1" noMove="1" noResize="1" noEditPoints="1" noAdjustHandles="1" noChangeArrowheads="1" noChangeShapeType="1" noTextEdit="1"/>
              </p:cNvSpPr>
              <p:nvPr/>
            </p:nvSpPr>
            <p:spPr>
              <a:xfrm>
                <a:off x="2819400" y="1686580"/>
                <a:ext cx="2806730" cy="523220"/>
              </a:xfrm>
              <a:prstGeom prst="rect">
                <a:avLst/>
              </a:prstGeom>
              <a:blipFill rotWithShape="1">
                <a:blip r:embed="rId7"/>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3616119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17638"/>
            <a:ext cx="8229600" cy="521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66800" y="1524000"/>
            <a:ext cx="7239000" cy="485775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905000" y="5657850"/>
            <a:ext cx="518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05000" y="1981200"/>
            <a:ext cx="0" cy="3676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2973973"/>
            <a:ext cx="4648200" cy="2226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905000" y="3583573"/>
            <a:ext cx="4648200" cy="235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553200" y="2931527"/>
            <a:ext cx="0" cy="27358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1514662" y="4972050"/>
                <a:ext cx="4392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𝐿</m:t>
                          </m:r>
                        </m:sub>
                      </m:sSub>
                    </m:oMath>
                  </m:oMathPara>
                </a14:m>
                <a:endParaRPr lang="en-US" sz="1600" dirty="0"/>
              </a:p>
            </p:txBody>
          </p:sp>
        </mc:Choice>
        <mc:Fallback xmlns="">
          <p:sp>
            <p:nvSpPr>
              <p:cNvPr id="57" name="Rectangle 56"/>
              <p:cNvSpPr>
                <a:spLocks noRot="1" noChangeAspect="1" noMove="1" noResize="1" noEditPoints="1" noAdjustHandles="1" noChangeArrowheads="1" noChangeShapeType="1" noTextEdit="1"/>
              </p:cNvSpPr>
              <p:nvPr/>
            </p:nvSpPr>
            <p:spPr>
              <a:xfrm>
                <a:off x="1514662" y="4972050"/>
                <a:ext cx="439287" cy="3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6781801" y="5700296"/>
                <a:ext cx="35529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𝛾</m:t>
                      </m:r>
                    </m:oMath>
                  </m:oMathPara>
                </a14:m>
                <a:endParaRPr lang="en-US" sz="1600" dirty="0"/>
              </a:p>
            </p:txBody>
          </p:sp>
        </mc:Choice>
        <mc:Fallback xmlns="">
          <p:sp>
            <p:nvSpPr>
              <p:cNvPr id="62" name="Rectangle 61"/>
              <p:cNvSpPr>
                <a:spLocks noRot="1" noChangeAspect="1" noMove="1" noResize="1" noEditPoints="1" noAdjustHandles="1" noChangeArrowheads="1" noChangeShapeType="1" noTextEdit="1"/>
              </p:cNvSpPr>
              <p:nvPr/>
            </p:nvSpPr>
            <p:spPr>
              <a:xfrm>
                <a:off x="6781801" y="5700296"/>
                <a:ext cx="355290" cy="33855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524000" y="3676650"/>
                <a:ext cx="4555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𝐸</m:t>
                          </m:r>
                        </m:sub>
                      </m:sSub>
                    </m:oMath>
                  </m:oMathPara>
                </a14:m>
                <a:endParaRPr lang="en-US" sz="1600" dirty="0"/>
              </a:p>
            </p:txBody>
          </p:sp>
        </mc:Choice>
        <mc:Fallback xmlns="">
          <p:sp>
            <p:nvSpPr>
              <p:cNvPr id="54" name="Rectangle 53"/>
              <p:cNvSpPr>
                <a:spLocks noRot="1" noChangeAspect="1" noMove="1" noResize="1" noEditPoints="1" noAdjustHandles="1" noChangeArrowheads="1" noChangeShapeType="1" noTextEdit="1"/>
              </p:cNvSpPr>
              <p:nvPr/>
            </p:nvSpPr>
            <p:spPr>
              <a:xfrm>
                <a:off x="1524000" y="3676650"/>
                <a:ext cx="455509" cy="338554"/>
              </a:xfrm>
              <a:prstGeom prst="rect">
                <a:avLst/>
              </a:prstGeom>
              <a:blipFill rotWithShape="1">
                <a:blip r:embed="rId5"/>
                <a:stretch>
                  <a:fillRect/>
                </a:stretch>
              </a:blipFill>
            </p:spPr>
            <p:txBody>
              <a:bodyPr/>
              <a:lstStyle/>
              <a:p>
                <a:r>
                  <a:rPr lang="en-US">
                    <a:noFill/>
                  </a:rPr>
                  <a:t> </a:t>
                </a:r>
              </a:p>
            </p:txBody>
          </p:sp>
        </mc:Fallback>
      </mc:AlternateContent>
      <p:sp>
        <p:nvSpPr>
          <p:cNvPr id="16" name="Title 1"/>
          <p:cNvSpPr txBox="1">
            <a:spLocks/>
          </p:cNvSpPr>
          <p:nvPr/>
        </p:nvSpPr>
        <p:spPr>
          <a:xfrm>
            <a:off x="457200" y="457200"/>
            <a:ext cx="7620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4000" dirty="0">
                <a:solidFill>
                  <a:schemeClr val="tx2">
                    <a:lumMod val="75000"/>
                  </a:schemeClr>
                </a:solidFill>
                <a:latin typeface="Times New Roman" pitchFamily="18" charset="0"/>
                <a:cs typeface="Times New Roman" pitchFamily="18" charset="0"/>
              </a:rPr>
              <a:t>Case 2: Some consumers prefer the luxury car</a:t>
            </a:r>
          </a:p>
        </p:txBody>
      </p:sp>
      <mc:AlternateContent xmlns:mc="http://schemas.openxmlformats.org/markup-compatibility/2006" xmlns:a14="http://schemas.microsoft.com/office/drawing/2010/main">
        <mc:Choice Requires="a14">
          <p:sp>
            <p:nvSpPr>
              <p:cNvPr id="19" name="Rectangle 18"/>
              <p:cNvSpPr/>
              <p:nvPr/>
            </p:nvSpPr>
            <p:spPr>
              <a:xfrm>
                <a:off x="3136870" y="1828800"/>
                <a:ext cx="2806730" cy="523220"/>
              </a:xfrm>
              <a:prstGeom prst="rect">
                <a:avLst/>
              </a:prstGeom>
            </p:spPr>
            <p:txBody>
              <a:bodyPr wrap="none">
                <a:spAutoFit/>
              </a:bodyPr>
              <a:lstStyle/>
              <a:p>
                <a14:m>
                  <m:oMath xmlns:m="http://schemas.openxmlformats.org/officeDocument/2006/math">
                    <m:sSubSup>
                      <m:sSubSupPr>
                        <m:ctrlPr>
                          <a:rPr lang="en-US" sz="2800" i="1" smtClean="0">
                            <a:solidFill>
                              <a:srgbClr val="FF0000"/>
                            </a:solidFill>
                            <a:latin typeface="Cambria Math" panose="02040503050406030204" pitchFamily="18" charset="0"/>
                          </a:rPr>
                        </m:ctrlPr>
                      </m:sSubSupPr>
                      <m:e>
                        <m:r>
                          <a:rPr lang="en-US" sz="2800" i="1">
                            <a:solidFill>
                              <a:srgbClr val="FF0000"/>
                            </a:solidFill>
                            <a:latin typeface="Cambria Math"/>
                            <a:ea typeface="Cambria Math"/>
                          </a:rPr>
                          <m:t>𝛼</m:t>
                        </m:r>
                      </m:e>
                      <m:sub>
                        <m:r>
                          <a:rPr lang="en-US" sz="2800" i="1">
                            <a:solidFill>
                              <a:srgbClr val="FF0000"/>
                            </a:solidFill>
                            <a:latin typeface="Cambria Math"/>
                          </a:rPr>
                          <m:t>𝐸</m:t>
                        </m:r>
                      </m:sub>
                      <m:sup/>
                    </m:sSubSup>
                    <m:r>
                      <a:rPr lang="en-US" sz="2800" i="1">
                        <a:solidFill>
                          <a:srgbClr val="FF0000"/>
                        </a:solidFill>
                        <a:latin typeface="Cambria Math"/>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𝐹</m:t>
                        </m:r>
                      </m:e>
                      <m:sub>
                        <m:r>
                          <a:rPr lang="en-US" sz="2800" i="1">
                            <a:solidFill>
                              <a:srgbClr val="FF0000"/>
                            </a:solidFill>
                            <a:latin typeface="Cambria Math"/>
                          </a:rPr>
                          <m:t>𝐸</m:t>
                        </m:r>
                      </m:sub>
                    </m:sSub>
                  </m:oMath>
                </a14:m>
                <a:r>
                  <a:rPr lang="en-US" sz="2800" i="1" dirty="0">
                    <a:solidFill>
                      <a:srgbClr val="FF0000"/>
                    </a:solidFill>
                  </a:rPr>
                  <a:t>&lt;</a:t>
                </a:r>
                <a:r>
                  <a:rPr lang="en-US" sz="2800" dirty="0">
                    <a:solidFill>
                      <a:srgbClr val="FF0000"/>
                    </a:solidFill>
                  </a:rPr>
                  <a:t> </a:t>
                </a:r>
                <a14:m>
                  <m:oMath xmlns:m="http://schemas.openxmlformats.org/officeDocument/2006/math">
                    <m:sSubSup>
                      <m:sSubSupPr>
                        <m:ctrlPr>
                          <a:rPr lang="en-US" sz="2800" i="1">
                            <a:solidFill>
                              <a:srgbClr val="FF0000"/>
                            </a:solidFill>
                            <a:latin typeface="Cambria Math" panose="02040503050406030204" pitchFamily="18" charset="0"/>
                          </a:rPr>
                        </m:ctrlPr>
                      </m:sSubSupPr>
                      <m:e>
                        <m:r>
                          <a:rPr lang="en-US" sz="2800" i="1">
                            <a:solidFill>
                              <a:srgbClr val="FF0000"/>
                            </a:solidFill>
                            <a:latin typeface="Cambria Math"/>
                            <a:ea typeface="Cambria Math"/>
                          </a:rPr>
                          <m:t>𝛼</m:t>
                        </m:r>
                      </m:e>
                      <m:sub>
                        <m:r>
                          <a:rPr lang="en-US" sz="2800" b="0" i="1" smtClean="0">
                            <a:solidFill>
                              <a:srgbClr val="FF0000"/>
                            </a:solidFill>
                            <a:latin typeface="Cambria Math"/>
                          </a:rPr>
                          <m:t>𝐿</m:t>
                        </m:r>
                      </m:sub>
                      <m:sup/>
                    </m:sSubSup>
                    <m:r>
                      <a:rPr lang="en-US" sz="2800" i="1">
                        <a:solidFill>
                          <a:srgbClr val="FF0000"/>
                        </a:solidFill>
                        <a:latin typeface="Cambria Math"/>
                      </a:rPr>
                      <m:t>+</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a:rPr>
                          <m:t>𝐹</m:t>
                        </m:r>
                      </m:e>
                      <m:sub>
                        <m:r>
                          <a:rPr lang="en-US" sz="2800" b="0" i="1" smtClean="0">
                            <a:solidFill>
                              <a:srgbClr val="FF0000"/>
                            </a:solidFill>
                            <a:latin typeface="Cambria Math"/>
                          </a:rPr>
                          <m:t>𝐿</m:t>
                        </m:r>
                      </m:sub>
                    </m:sSub>
                  </m:oMath>
                </a14:m>
                <a:endParaRPr lang="en-US" sz="2800" i="1" dirty="0">
                  <a:solidFill>
                    <a:srgbClr val="FF0000"/>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3136870" y="1828800"/>
                <a:ext cx="2806730" cy="523220"/>
              </a:xfrm>
              <a:prstGeom prst="rect">
                <a:avLst/>
              </a:prstGeom>
              <a:blipFill rotWithShape="1">
                <a:blip r:embed="rId7"/>
                <a:stretch>
                  <a:fillRect t="-10465" b="-32558"/>
                </a:stretch>
              </a:blipFill>
            </p:spPr>
            <p:txBody>
              <a:bodyPr/>
              <a:lstStyle/>
              <a:p>
                <a:r>
                  <a:rPr lang="en-US">
                    <a:noFill/>
                  </a:rPr>
                  <a:t> </a:t>
                </a:r>
              </a:p>
            </p:txBody>
          </p:sp>
        </mc:Fallback>
      </mc:AlternateContent>
      <p:cxnSp>
        <p:nvCxnSpPr>
          <p:cNvPr id="3" name="Straight Connector 2"/>
          <p:cNvCxnSpPr/>
          <p:nvPr/>
        </p:nvCxnSpPr>
        <p:spPr>
          <a:xfrm>
            <a:off x="5181600" y="5638800"/>
            <a:ext cx="1371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81600" y="3676650"/>
            <a:ext cx="0" cy="19547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5943600" y="2590800"/>
                <a:ext cx="2144498" cy="584775"/>
              </a:xfrm>
              <a:prstGeom prst="rect">
                <a:avLst/>
              </a:prstGeom>
            </p:spPr>
            <p:txBody>
              <a:bodyPr wrap="none">
                <a:spAutoFit/>
              </a:bodyPr>
              <a:lstStyle/>
              <a:p>
                <a:r>
                  <a:rPr lang="en-US" sz="1600" dirty="0">
                    <a:latin typeface="Cambria Math"/>
                  </a:rPr>
                  <a:t>Value of the luxury car</a:t>
                </a:r>
              </a:p>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a:ea typeface="Cambria Math"/>
                            </a:rPr>
                            <m:t>𝛼</m:t>
                          </m:r>
                        </m:e>
                        <m:sub>
                          <m:r>
                            <a:rPr lang="en-US" sz="1600" b="0" i="1" smtClean="0">
                              <a:latin typeface="Cambria Math"/>
                            </a:rPr>
                            <m:t>𝐿</m:t>
                          </m:r>
                        </m:sub>
                        <m:sup/>
                      </m:sSubSup>
                      <m:r>
                        <a:rPr lang="en-US" sz="1600" b="0" i="1" smtClean="0">
                          <a:latin typeface="Cambria Math"/>
                          <a:ea typeface="Cambria Math"/>
                        </a:rPr>
                        <m:t>𝛾</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𝐿</m:t>
                          </m:r>
                        </m:sub>
                      </m:sSub>
                    </m:oMath>
                  </m:oMathPara>
                </a14:m>
                <a:endParaRPr lang="en-US" sz="1600" i="1" dirty="0"/>
              </a:p>
            </p:txBody>
          </p:sp>
        </mc:Choice>
        <mc:Fallback xmlns="">
          <p:sp>
            <p:nvSpPr>
              <p:cNvPr id="21" name="Rectangle 20"/>
              <p:cNvSpPr>
                <a:spLocks noRot="1" noChangeAspect="1" noMove="1" noResize="1" noEditPoints="1" noAdjustHandles="1" noChangeArrowheads="1" noChangeShapeType="1" noTextEdit="1"/>
              </p:cNvSpPr>
              <p:nvPr/>
            </p:nvSpPr>
            <p:spPr>
              <a:xfrm>
                <a:off x="5943600" y="2590800"/>
                <a:ext cx="2144498" cy="584775"/>
              </a:xfrm>
              <a:prstGeom prst="rect">
                <a:avLst/>
              </a:prstGeom>
              <a:blipFill rotWithShape="1">
                <a:blip r:embed="rId8"/>
                <a:stretch>
                  <a:fillRect l="-1420" t="-4167" r="-568" b="-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67400" y="3301425"/>
                <a:ext cx="2590800" cy="584775"/>
              </a:xfrm>
              <a:prstGeom prst="rect">
                <a:avLst/>
              </a:prstGeom>
            </p:spPr>
            <p:txBody>
              <a:bodyPr wrap="square">
                <a:spAutoFit/>
              </a:bodyPr>
              <a:lstStyle/>
              <a:p>
                <a:pPr algn="ctr"/>
                <a:r>
                  <a:rPr lang="en-US" sz="1600" dirty="0">
                    <a:latin typeface="Times New Roman" pitchFamily="18" charset="0"/>
                    <a:cs typeface="Times New Roman" pitchFamily="18" charset="0"/>
                  </a:rPr>
                  <a:t>Value of the economy car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a:ea typeface="Cambria Math"/>
                          </a:rPr>
                          <m:t>𝛼</m:t>
                        </m:r>
                      </m:e>
                      <m:sub>
                        <m:r>
                          <a:rPr lang="en-US" sz="1600" b="0" i="1" smtClean="0">
                            <a:latin typeface="Cambria Math"/>
                          </a:rPr>
                          <m:t>𝐸</m:t>
                        </m:r>
                      </m:sub>
                      <m:sup/>
                    </m:sSubSup>
                    <m:r>
                      <a:rPr lang="en-US" sz="1600" b="0" i="1" smtClean="0">
                        <a:latin typeface="Cambria Math"/>
                        <a:ea typeface="Cambria Math"/>
                      </a:rPr>
                      <m:t>𝛾</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𝐹</m:t>
                        </m:r>
                      </m:e>
                      <m:sub>
                        <m:r>
                          <a:rPr lang="en-US" sz="1600" b="0" i="1" smtClean="0">
                            <a:latin typeface="Cambria Math"/>
                          </a:rPr>
                          <m:t>𝐸</m:t>
                        </m:r>
                      </m:sub>
                    </m:sSub>
                  </m:oMath>
                </a14:m>
                <a:endParaRPr lang="en-US" sz="1600" i="1" dirty="0">
                  <a:latin typeface="Times New Roman" pitchFamily="18" charset="0"/>
                  <a:cs typeface="Times New Roman"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867400" y="3301425"/>
                <a:ext cx="2590800" cy="584775"/>
              </a:xfrm>
              <a:prstGeom prst="rect">
                <a:avLst/>
              </a:prstGeom>
              <a:blipFill rotWithShape="1">
                <a:blip r:embed="rId9"/>
                <a:stretch>
                  <a:fillRect t="-3125" b="-1042"/>
                </a:stretch>
              </a:blipFill>
            </p:spPr>
            <p:txBody>
              <a:bodyPr/>
              <a:lstStyle/>
              <a:p>
                <a:r>
                  <a:rPr lang="en-US">
                    <a:noFill/>
                  </a:rPr>
                  <a:t> </a:t>
                </a:r>
              </a:p>
            </p:txBody>
          </p:sp>
        </mc:Fallback>
      </mc:AlternateContent>
    </p:spTree>
    <p:extLst>
      <p:ext uri="{BB962C8B-B14F-4D97-AF65-F5344CB8AC3E}">
        <p14:creationId xmlns:p14="http://schemas.microsoft.com/office/powerpoint/2010/main" val="1650596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7772400" cy="1143000"/>
          </a:xfrm>
        </p:spPr>
        <p:txBody>
          <a:bodyPr/>
          <a:lstStyle/>
          <a:p>
            <a:r>
              <a:rPr lang="en-US" dirty="0">
                <a:solidFill>
                  <a:schemeClr val="bg2">
                    <a:lumMod val="50000"/>
                  </a:schemeClr>
                </a:solidFill>
              </a:rPr>
              <a:t>Is CAFE Effective?</a:t>
            </a:r>
          </a:p>
        </p:txBody>
      </p:sp>
      <p:sp>
        <p:nvSpPr>
          <p:cNvPr id="3" name="Text Placeholder 2"/>
          <p:cNvSpPr>
            <a:spLocks noGrp="1"/>
          </p:cNvSpPr>
          <p:nvPr>
            <p:ph type="body" sz="half" idx="1"/>
          </p:nvPr>
        </p:nvSpPr>
        <p:spPr>
          <a:xfrm>
            <a:off x="685800" y="1600200"/>
            <a:ext cx="7537269" cy="4530725"/>
          </a:xfrm>
        </p:spPr>
        <p:txBody>
          <a:bodyPr>
            <a:normAutofit/>
          </a:bodyPr>
          <a:lstStyle/>
          <a:p>
            <a:r>
              <a:rPr lang="en-US" dirty="0">
                <a:latin typeface="Times New Roman" pitchFamily="18" charset="0"/>
                <a:cs typeface="Times New Roman" pitchFamily="18" charset="0"/>
              </a:rPr>
              <a:t>CAFE creates incentives for automakers to increase production of luxury cars and reduce production of economy cars</a:t>
            </a:r>
          </a:p>
          <a:p>
            <a:r>
              <a:rPr lang="en-US" dirty="0">
                <a:latin typeface="Times New Roman" pitchFamily="18" charset="0"/>
                <a:cs typeface="Times New Roman" pitchFamily="18" charset="0"/>
              </a:rPr>
              <a:t>If all consumers prefer economy cars over luxury cars, then CAFE:</a:t>
            </a:r>
          </a:p>
          <a:p>
            <a:pPr lvl="1"/>
            <a:r>
              <a:rPr lang="en-US" dirty="0">
                <a:latin typeface="Times New Roman" pitchFamily="18" charset="0"/>
                <a:cs typeface="Times New Roman" pitchFamily="18" charset="0"/>
              </a:rPr>
              <a:t>reduces car sales</a:t>
            </a:r>
          </a:p>
          <a:p>
            <a:pPr lvl="1"/>
            <a:r>
              <a:rPr lang="en-US" dirty="0">
                <a:latin typeface="Times New Roman" pitchFamily="18" charset="0"/>
                <a:cs typeface="Times New Roman" pitchFamily="18" charset="0"/>
              </a:rPr>
              <a:t>reduces emissions</a:t>
            </a:r>
          </a:p>
          <a:p>
            <a:pPr lvl="1"/>
            <a:r>
              <a:rPr lang="en-US" dirty="0">
                <a:latin typeface="Times New Roman" pitchFamily="18" charset="0"/>
                <a:cs typeface="Times New Roman" pitchFamily="18" charset="0"/>
              </a:rPr>
              <a:t>Can increase firm profit</a:t>
            </a:r>
          </a:p>
          <a:p>
            <a:r>
              <a:rPr lang="en-US" dirty="0">
                <a:latin typeface="Times New Roman" pitchFamily="18" charset="0"/>
                <a:cs typeface="Times New Roman" pitchFamily="18" charset="0"/>
              </a:rPr>
              <a:t>If a significant number of consumers prefer the luxury car instead, then CAFE:</a:t>
            </a:r>
          </a:p>
          <a:p>
            <a:pPr lvl="1"/>
            <a:r>
              <a:rPr lang="en-US" dirty="0">
                <a:latin typeface="Times New Roman" pitchFamily="18" charset="0"/>
                <a:cs typeface="Times New Roman" pitchFamily="18" charset="0"/>
              </a:rPr>
              <a:t>increases total sales</a:t>
            </a:r>
          </a:p>
          <a:p>
            <a:pPr lvl="1"/>
            <a:r>
              <a:rPr lang="en-US" dirty="0">
                <a:latin typeface="Times New Roman" pitchFamily="18" charset="0"/>
                <a:cs typeface="Times New Roman" pitchFamily="18" charset="0"/>
              </a:rPr>
              <a:t>may increase emissions </a:t>
            </a:r>
          </a:p>
          <a:p>
            <a:pPr lvl="1"/>
            <a:r>
              <a:rPr lang="en-US" dirty="0">
                <a:latin typeface="Times New Roman" pitchFamily="18" charset="0"/>
                <a:cs typeface="Times New Roman" pitchFamily="18" charset="0"/>
              </a:rPr>
              <a:t>reduces firm profit</a:t>
            </a:r>
          </a:p>
          <a:p>
            <a:pPr lvl="1"/>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502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50000"/>
                  </a:schemeClr>
                </a:solidFill>
              </a:rPr>
              <a:t>Is CAFE Effective?</a:t>
            </a:r>
            <a:endParaRPr lang="en-US" dirty="0"/>
          </a:p>
        </p:txBody>
      </p:sp>
      <p:sp>
        <p:nvSpPr>
          <p:cNvPr id="3" name="Text Placeholder 2"/>
          <p:cNvSpPr>
            <a:spLocks noGrp="1"/>
          </p:cNvSpPr>
          <p:nvPr>
            <p:ph type="body" sz="half" idx="1"/>
          </p:nvPr>
        </p:nvSpPr>
        <p:spPr>
          <a:xfrm>
            <a:off x="914400" y="1600200"/>
            <a:ext cx="7848600" cy="4530725"/>
          </a:xfrm>
        </p:spPr>
        <p:txBody>
          <a:bodyPr/>
          <a:lstStyle/>
          <a:p>
            <a:r>
              <a:rPr lang="en-US" dirty="0"/>
              <a:t>The following can induce a shift from case 2 to case 1</a:t>
            </a:r>
          </a:p>
          <a:p>
            <a:pPr lvl="1"/>
            <a:r>
              <a:rPr lang="en-US" dirty="0"/>
              <a:t>Rise in energy price</a:t>
            </a:r>
          </a:p>
          <a:p>
            <a:pPr lvl="1"/>
            <a:r>
              <a:rPr lang="en-US" dirty="0"/>
              <a:t>Improved relative fuel economy of economy cars</a:t>
            </a:r>
          </a:p>
          <a:p>
            <a:pPr lvl="1"/>
            <a:r>
              <a:rPr lang="en-US" dirty="0"/>
              <a:t>Improved relative quality of  economy cars</a:t>
            </a:r>
          </a:p>
        </p:txBody>
      </p:sp>
    </p:spTree>
    <p:extLst>
      <p:ext uri="{BB962C8B-B14F-4D97-AF65-F5344CB8AC3E}">
        <p14:creationId xmlns:p14="http://schemas.microsoft.com/office/powerpoint/2010/main" val="50116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Advances</a:t>
            </a:r>
          </a:p>
        </p:txBody>
      </p:sp>
      <p:sp>
        <p:nvSpPr>
          <p:cNvPr id="3" name="Content Placeholder 2"/>
          <p:cNvSpPr>
            <a:spLocks noGrp="1"/>
          </p:cNvSpPr>
          <p:nvPr>
            <p:ph idx="1"/>
          </p:nvPr>
        </p:nvSpPr>
        <p:spPr>
          <a:xfrm>
            <a:off x="457199" y="1543251"/>
            <a:ext cx="3997495" cy="4876800"/>
          </a:xfrm>
        </p:spPr>
        <p:txBody>
          <a:bodyPr/>
          <a:lstStyle/>
          <a:p>
            <a:r>
              <a:rPr lang="en-US" dirty="0"/>
              <a:t>Omni bus: A passenger-carrying vehicle, originally an enclosed horse-drawn one</a:t>
            </a:r>
          </a:p>
          <a:p>
            <a:r>
              <a:rPr lang="en-US" dirty="0"/>
              <a:t>Cable cars 1983</a:t>
            </a:r>
          </a:p>
          <a:p>
            <a:r>
              <a:rPr lang="en-US" dirty="0"/>
              <a:t>The first internal combustion omnibus of 1895</a:t>
            </a:r>
          </a:p>
          <a:p>
            <a:endParaRPr lang="en-US"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447800"/>
            <a:ext cx="331213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362" y="3862136"/>
            <a:ext cx="3465407" cy="22338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pload.wikimedia.org/wikipedia/commons/b/bf/Erste_Benzin-Omnibus_der_We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419600"/>
            <a:ext cx="3192380" cy="221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8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Technological Advances</a:t>
            </a:r>
          </a:p>
        </p:txBody>
      </p:sp>
      <p:sp>
        <p:nvSpPr>
          <p:cNvPr id="3" name="Content Placeholder 2"/>
          <p:cNvSpPr>
            <a:spLocks noGrp="1"/>
          </p:cNvSpPr>
          <p:nvPr>
            <p:ph idx="1"/>
          </p:nvPr>
        </p:nvSpPr>
        <p:spPr>
          <a:xfrm>
            <a:off x="457200" y="1600200"/>
            <a:ext cx="4114800" cy="4876800"/>
          </a:xfrm>
        </p:spPr>
        <p:txBody>
          <a:bodyPr/>
          <a:lstStyle/>
          <a:p>
            <a:r>
              <a:rPr lang="en-US" dirty="0"/>
              <a:t>Electric Trolley 1886</a:t>
            </a:r>
          </a:p>
          <a:p>
            <a:pPr lvl="1"/>
            <a:r>
              <a:rPr lang="en-US" dirty="0"/>
              <a:t>Frank Sprague</a:t>
            </a:r>
          </a:p>
          <a:p>
            <a:pPr lvl="1"/>
            <a:r>
              <a:rPr lang="en-US" dirty="0"/>
              <a:t>Two networks</a:t>
            </a:r>
          </a:p>
          <a:p>
            <a:r>
              <a:rPr lang="en-US" dirty="0"/>
              <a:t>Elevated rail networks</a:t>
            </a:r>
          </a:p>
          <a:p>
            <a:r>
              <a:rPr lang="en-US" dirty="0"/>
              <a:t>Subway 1895</a:t>
            </a:r>
          </a:p>
          <a:p>
            <a:pPr lvl="1"/>
            <a:r>
              <a:rPr lang="en-US" dirty="0"/>
              <a:t>Building at city level took up valuable land</a:t>
            </a:r>
          </a:p>
          <a:p>
            <a:pPr lvl="1"/>
            <a:r>
              <a:rPr lang="en-US" dirty="0"/>
              <a:t>Steam engines in tunnel</a:t>
            </a:r>
          </a:p>
          <a:p>
            <a:r>
              <a:rPr lang="en-US" dirty="0"/>
              <a:t>Electric train</a:t>
            </a:r>
          </a:p>
          <a:p>
            <a:pPr lvl="1"/>
            <a:r>
              <a:rPr lang="en-US" dirty="0"/>
              <a:t>Less pollution and exhaust</a:t>
            </a:r>
          </a:p>
          <a:p>
            <a:pPr lvl="1"/>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9320"/>
            <a:ext cx="3048000" cy="31133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ubways 18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40332"/>
            <a:ext cx="3581400" cy="266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4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t>
            </a:r>
            <a:r>
              <a:rPr lang="en-US" dirty="0" smtClean="0"/>
              <a:t>utomobile</a:t>
            </a:r>
            <a:endParaRPr lang="en-US" dirty="0"/>
          </a:p>
        </p:txBody>
      </p:sp>
      <p:sp>
        <p:nvSpPr>
          <p:cNvPr id="3" name="Content Placeholder 2"/>
          <p:cNvSpPr>
            <a:spLocks noGrp="1"/>
          </p:cNvSpPr>
          <p:nvPr>
            <p:ph idx="1"/>
          </p:nvPr>
        </p:nvSpPr>
        <p:spPr>
          <a:xfrm>
            <a:off x="457200" y="1600200"/>
            <a:ext cx="5348287" cy="4876800"/>
          </a:xfrm>
        </p:spPr>
        <p:txBody>
          <a:bodyPr/>
          <a:lstStyle/>
          <a:p>
            <a:r>
              <a:rPr lang="en-US" dirty="0"/>
              <a:t>the first automobile (1885) The first stationary gasoline engine developed by Karl </a:t>
            </a:r>
            <a:r>
              <a:rPr lang="en-US" b="1" dirty="0"/>
              <a:t>Benz</a:t>
            </a:r>
            <a:r>
              <a:rPr lang="en-US" dirty="0"/>
              <a:t> was a one-cylinder two-stroke unit</a:t>
            </a:r>
          </a:p>
          <a:p>
            <a:r>
              <a:rPr lang="en-US" dirty="0"/>
              <a:t>Ford and mass production</a:t>
            </a:r>
          </a:p>
          <a:p>
            <a:pPr lvl="1"/>
            <a:r>
              <a:rPr lang="en-US" dirty="0"/>
              <a:t>23 million cars by 1920</a:t>
            </a:r>
          </a:p>
          <a:p>
            <a:pPr lvl="1"/>
            <a:r>
              <a:rPr lang="en-US"/>
              <a:t>Federal Highway </a:t>
            </a:r>
            <a:r>
              <a:rPr lang="en-US" dirty="0"/>
              <a:t>Act 1921</a:t>
            </a:r>
          </a:p>
        </p:txBody>
      </p:sp>
      <p:pic>
        <p:nvPicPr>
          <p:cNvPr id="6146" name="Picture 2" descr="https://upload.wikimedia.org/wikipedia/commons/7/71/1885Ben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487" y="4357688"/>
            <a:ext cx="2864352" cy="22539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465596"/>
            <a:ext cx="3220119" cy="21478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upload.wikimedia.org/wikipedia/commons/4/4c/MW2_05_02_24_kl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38135"/>
            <a:ext cx="3770243" cy="234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1200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32378</TotalTime>
  <Words>2636</Words>
  <Application>Microsoft Office PowerPoint</Application>
  <PresentationFormat>On-screen Show (4:3)</PresentationFormat>
  <Paragraphs>417</Paragraphs>
  <Slides>68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68</vt:i4>
      </vt:variant>
    </vt:vector>
  </HeadingPairs>
  <TitlesOfParts>
    <vt:vector size="79" baseType="lpstr">
      <vt:lpstr>Albertus MT</vt:lpstr>
      <vt:lpstr>Arial</vt:lpstr>
      <vt:lpstr>Calibri</vt:lpstr>
      <vt:lpstr>Cambria Math</vt:lpstr>
      <vt:lpstr>Corbel</vt:lpstr>
      <vt:lpstr>Gill Sans MT</vt:lpstr>
      <vt:lpstr>Impact</vt:lpstr>
      <vt:lpstr>Times New Roman</vt:lpstr>
      <vt:lpstr>Wingdings</vt:lpstr>
      <vt:lpstr>Basis</vt:lpstr>
      <vt:lpstr>Badge</vt:lpstr>
      <vt:lpstr>Technology</vt:lpstr>
      <vt:lpstr>Mass Production and Big box competition </vt:lpstr>
      <vt:lpstr>Spatial Competition</vt:lpstr>
      <vt:lpstr>PowerPoint Presentation</vt:lpstr>
      <vt:lpstr>Outline</vt:lpstr>
      <vt:lpstr>Technological Advances</vt:lpstr>
      <vt:lpstr>Technological Advances</vt:lpstr>
      <vt:lpstr>Technological Advances</vt:lpstr>
      <vt:lpstr>The Automobile</vt:lpstr>
      <vt:lpstr>Automobiles</vt:lpstr>
      <vt:lpstr>The Future?</vt:lpstr>
      <vt:lpstr>Specific topics</vt:lpstr>
      <vt:lpstr>Transportation for trade</vt:lpstr>
      <vt:lpstr>A transformation</vt:lpstr>
      <vt:lpstr>A Monocentic City</vt:lpstr>
      <vt:lpstr>Demise of the Monocentric City</vt:lpstr>
      <vt:lpstr>The demise of the monocentric city</vt:lpstr>
      <vt:lpstr>PowerPoint Presentation</vt:lpstr>
      <vt:lpstr>PowerPoint Presentation</vt:lpstr>
      <vt:lpstr>Cost of the suburban lifestyle</vt:lpstr>
      <vt:lpstr>PowerPoint Presentation</vt:lpstr>
      <vt:lpstr>The challenge of public transportation</vt:lpstr>
      <vt:lpstr>Provision of public transportation</vt:lpstr>
      <vt:lpstr>Provision of public transportation</vt:lpstr>
      <vt:lpstr>Provision of public transportation</vt:lpstr>
      <vt:lpstr>Provision of public transportation</vt:lpstr>
      <vt:lpstr>Provision of public transportation</vt:lpstr>
      <vt:lpstr>Automobile Externalities: Congestion</vt:lpstr>
      <vt:lpstr>PowerPoint Presentation</vt:lpstr>
      <vt:lpstr>Congestion Facts (U.S.) Cont.</vt:lpstr>
      <vt:lpstr>PowerPoint Presentation</vt:lpstr>
      <vt:lpstr>Congestion Cost (U.S.)</vt:lpstr>
      <vt:lpstr>Congestion Facts (Worldwide)</vt:lpstr>
      <vt:lpstr>Factors Affecting Congestion</vt:lpstr>
      <vt:lpstr>Factors Affecting Congestion (Cont.)</vt:lpstr>
      <vt:lpstr>Road Pricing</vt:lpstr>
      <vt:lpstr>How to reduce congestion?</vt:lpstr>
      <vt:lpstr>Congestion Tax</vt:lpstr>
      <vt:lpstr>Does the congestion tax make society better off?</vt:lpstr>
      <vt:lpstr>Congestion Taxes and Urban Growth </vt:lpstr>
      <vt:lpstr>Congestion tax: peak vs. off peak</vt:lpstr>
      <vt:lpstr>Practicalities of the Congestion Tax </vt:lpstr>
      <vt:lpstr>Implementing the Congestion Tax </vt:lpstr>
      <vt:lpstr>Other Policy Tools </vt:lpstr>
      <vt:lpstr>Policy Tools (Cont.)</vt:lpstr>
      <vt:lpstr>Implementation</vt:lpstr>
      <vt:lpstr>What is the U.S. Doing?</vt:lpstr>
      <vt:lpstr>Houston Example</vt:lpstr>
      <vt:lpstr>What is Europe Doing?</vt:lpstr>
      <vt:lpstr>London Example</vt:lpstr>
      <vt:lpstr>Singapore Example</vt:lpstr>
      <vt:lpstr>What are Developing Nations Doing?</vt:lpstr>
      <vt:lpstr>Policy Examples</vt:lpstr>
      <vt:lpstr>Summary</vt:lpstr>
      <vt:lpstr>2. Autos and Air Pollution </vt:lpstr>
      <vt:lpstr>Internalizing the Externality</vt:lpstr>
      <vt:lpstr>Gasoline Tax</vt:lpstr>
      <vt:lpstr>3. Motor Vehicle Accidents </vt:lpstr>
      <vt:lpstr>Regulating Automobiles Emissions </vt:lpstr>
      <vt:lpstr>PowerPoint Presentation</vt:lpstr>
      <vt:lpstr>Welfare Impact of CAFE?</vt:lpstr>
      <vt:lpstr>Tradeoff: MPG and performance</vt:lpstr>
      <vt:lpstr>Welfare Impact of CAFE?</vt:lpstr>
      <vt:lpstr>Can CAFE reduce Emissions?</vt:lpstr>
      <vt:lpstr>PowerPoint Presentation</vt:lpstr>
      <vt:lpstr>PowerPoint Presentation</vt:lpstr>
      <vt:lpstr>Is CAFE Effective?</vt:lpstr>
      <vt:lpstr>Is CAFE Effective?</vt:lpstr>
    </vt:vector>
  </TitlesOfParts>
  <Company>Trinity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Distributed Computing</dc:creator>
  <cp:lastModifiedBy>Ahmed, Rasha M.</cp:lastModifiedBy>
  <cp:revision>75</cp:revision>
  <cp:lastPrinted>2013-10-16T17:10:59Z</cp:lastPrinted>
  <dcterms:created xsi:type="dcterms:W3CDTF">2011-03-09T04:08:46Z</dcterms:created>
  <dcterms:modified xsi:type="dcterms:W3CDTF">2018-10-11T14:12:19Z</dcterms:modified>
</cp:coreProperties>
</file>