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304" r:id="rId5"/>
    <p:sldId id="260" r:id="rId6"/>
    <p:sldId id="262" r:id="rId7"/>
    <p:sldId id="263" r:id="rId8"/>
    <p:sldId id="259" r:id="rId9"/>
    <p:sldId id="264" r:id="rId10"/>
    <p:sldId id="301" r:id="rId11"/>
    <p:sldId id="296" r:id="rId12"/>
    <p:sldId id="302" r:id="rId13"/>
    <p:sldId id="297" r:id="rId14"/>
    <p:sldId id="266" r:id="rId15"/>
    <p:sldId id="269" r:id="rId16"/>
    <p:sldId id="276" r:id="rId17"/>
    <p:sldId id="270" r:id="rId18"/>
    <p:sldId id="274" r:id="rId19"/>
    <p:sldId id="305" r:id="rId20"/>
    <p:sldId id="275" r:id="rId21"/>
    <p:sldId id="278" r:id="rId22"/>
    <p:sldId id="279" r:id="rId23"/>
    <p:sldId id="299" r:id="rId24"/>
    <p:sldId id="280" r:id="rId25"/>
    <p:sldId id="293" r:id="rId26"/>
    <p:sldId id="294" r:id="rId27"/>
    <p:sldId id="281" r:id="rId28"/>
    <p:sldId id="300" r:id="rId29"/>
    <p:sldId id="283" r:id="rId30"/>
    <p:sldId id="286" r:id="rId31"/>
    <p:sldId id="284" r:id="rId32"/>
    <p:sldId id="287" r:id="rId33"/>
    <p:sldId id="288" r:id="rId34"/>
    <p:sldId id="298" r:id="rId35"/>
    <p:sldId id="289" r:id="rId36"/>
    <p:sldId id="303" r:id="rId37"/>
    <p:sldId id="290" r:id="rId38"/>
    <p:sldId id="29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6600"/>
    <a:srgbClr val="3C9E99"/>
    <a:srgbClr val="660066"/>
    <a:srgbClr val="CC6600"/>
    <a:srgbClr val="CC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90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43E6-3A66-4AD6-8D63-CC55457E6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F59E-9372-4A38-8D14-FDFECB10A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F0D31-FCF8-45FF-9897-B70D14CD8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796D9-FBA3-4555-8E08-BD7E5285E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7E95-0953-483E-9890-CF0203830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2E5DB-3257-4C1C-8E52-5D8F9D794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463CE-F0E8-4F46-926B-0D65B0F3D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C503-320D-4064-8834-64B473A98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6A9F-FCFC-4663-A0EE-DB714010B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4471A-D3A8-4176-8193-9E9D07183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345A5-F787-45BC-B5BC-BEDAFD30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C5035-9E98-4CC3-8C8C-ECD5B5983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7566-9923-46F4-B24A-62F6064A0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2DC0A8-434B-471B-9B99-D69DF3215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Chapter </a:t>
            </a: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CCCC00"/>
                </a:solidFill>
              </a:rPr>
              <a:t>Cars and Roads</a:t>
            </a:r>
            <a:endParaRPr lang="en-US" sz="4400" dirty="0">
              <a:solidFill>
                <a:srgbClr val="CCCC00"/>
              </a:solidFill>
            </a:endParaRPr>
          </a:p>
        </p:txBody>
      </p:sp>
      <p:pic>
        <p:nvPicPr>
          <p:cNvPr id="3076" name="Picture 16" descr="MCj00903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95800"/>
            <a:ext cx="863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absence of congestion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Documents and Settings\rahmed\Local Settings\Temporary Internet Files\Content.IE5\WOER1DBH\MCj043961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1" y="1524000"/>
            <a:ext cx="872013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32547" y="2971800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$3.2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600200"/>
            <a:ext cx="13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Driver #400</a:t>
            </a:r>
          </a:p>
        </p:txBody>
      </p:sp>
      <p:sp>
        <p:nvSpPr>
          <p:cNvPr id="7" name="Down Arrow 6"/>
          <p:cNvSpPr/>
          <p:nvPr/>
        </p:nvSpPr>
        <p:spPr>
          <a:xfrm>
            <a:off x="4724400" y="1981200"/>
            <a:ext cx="121919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4054" y="2895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2454" y="26302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8194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0" y="2209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4102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external cost =0</a:t>
            </a:r>
          </a:p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Social trip Cost= Private trip cost=$3.2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CCCC00"/>
                </a:solidFill>
              </a:rPr>
              <a:t>	Equilibrium versus Optimum Traffic Volume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3581400" cy="4876800"/>
          </a:xfrm>
          <a:solidFill>
            <a:srgbClr val="CC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effectLst/>
                <a:latin typeface="Adobe Caslon Pro" pitchFamily="18" charset="0"/>
              </a:rPr>
              <a:t>Private trip cost is the cost of the trip to each vehicle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effectLst/>
                <a:latin typeface="Adobe Caslon Pro" pitchFamily="18" charset="0"/>
              </a:rPr>
              <a:t>The social trip cost is the total cost of undertaking the trip, =private trip cost+ external cost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effectLst/>
                <a:latin typeface="Adobe Caslon Pro" pitchFamily="18" charset="0"/>
              </a:rPr>
              <a:t>Note: the two lines are not parallel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effectLst/>
                <a:latin typeface="Adobe Caslon Pro" pitchFamily="18" charset="0"/>
              </a:rPr>
              <a:t>(why?)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11269" name="Picture 5" descr="10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953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495800" y="1828800"/>
            <a:ext cx="3124200" cy="312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010400" y="2667000"/>
            <a:ext cx="46038" cy="23622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5562600" y="3505200"/>
            <a:ext cx="2286000" cy="533400"/>
          </a:xfrm>
          <a:custGeom>
            <a:avLst/>
            <a:gdLst>
              <a:gd name="T0" fmla="*/ 0 w 1392"/>
              <a:gd name="T1" fmla="*/ 533400 h 384"/>
              <a:gd name="T2" fmla="*/ 1261241 w 1392"/>
              <a:gd name="T3" fmla="*/ 400050 h 384"/>
              <a:gd name="T4" fmla="*/ 2286000 w 1392"/>
              <a:gd name="T5" fmla="*/ 0 h 384"/>
              <a:gd name="T6" fmla="*/ 0 60000 65536"/>
              <a:gd name="T7" fmla="*/ 0 60000 65536"/>
              <a:gd name="T8" fmla="*/ 0 60000 65536"/>
              <a:gd name="T9" fmla="*/ 0 w 1392"/>
              <a:gd name="T10" fmla="*/ 0 h 384"/>
              <a:gd name="T11" fmla="*/ 1392 w 13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384">
                <a:moveTo>
                  <a:pt x="0" y="384"/>
                </a:moveTo>
                <a:cubicBezTo>
                  <a:pt x="268" y="368"/>
                  <a:pt x="536" y="352"/>
                  <a:pt x="768" y="288"/>
                </a:cubicBezTo>
                <a:cubicBezTo>
                  <a:pt x="1000" y="224"/>
                  <a:pt x="1196" y="112"/>
                  <a:pt x="139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5486400" y="2057400"/>
            <a:ext cx="2057400" cy="1524000"/>
          </a:xfrm>
          <a:custGeom>
            <a:avLst/>
            <a:gdLst>
              <a:gd name="T0" fmla="*/ 0 w 1248"/>
              <a:gd name="T1" fmla="*/ 1524000 h 960"/>
              <a:gd name="T2" fmla="*/ 1582615 w 1248"/>
              <a:gd name="T3" fmla="*/ 609600 h 960"/>
              <a:gd name="T4" fmla="*/ 2057400 w 1248"/>
              <a:gd name="T5" fmla="*/ 0 h 960"/>
              <a:gd name="T6" fmla="*/ 0 60000 65536"/>
              <a:gd name="T7" fmla="*/ 0 60000 65536"/>
              <a:gd name="T8" fmla="*/ 0 60000 65536"/>
              <a:gd name="T9" fmla="*/ 0 w 1248"/>
              <a:gd name="T10" fmla="*/ 0 h 960"/>
              <a:gd name="T11" fmla="*/ 1248 w 1248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960">
                <a:moveTo>
                  <a:pt x="0" y="960"/>
                </a:moveTo>
                <a:cubicBezTo>
                  <a:pt x="376" y="752"/>
                  <a:pt x="752" y="544"/>
                  <a:pt x="960" y="384"/>
                </a:cubicBezTo>
                <a:cubicBezTo>
                  <a:pt x="1168" y="224"/>
                  <a:pt x="1208" y="112"/>
                  <a:pt x="1248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781800" y="23622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781800" y="3505200"/>
            <a:ext cx="290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1276" name="Rectangle 17"/>
          <p:cNvSpPr>
            <a:spLocks noChangeArrowheads="1"/>
          </p:cNvSpPr>
          <p:nvPr/>
        </p:nvSpPr>
        <p:spPr bwMode="auto">
          <a:xfrm>
            <a:off x="7467600" y="2514600"/>
            <a:ext cx="12954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7600" y="4343400"/>
            <a:ext cx="13716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2" grpId="0" animBg="1"/>
      <p:bldP spid="25613" grpId="0" animBg="1"/>
      <p:bldP spid="25615" grpId="0"/>
      <p:bldP spid="256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congestion…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Documents and Settings\rahmed\Local Settings\Temporary Internet Files\Content.IE5\WOER1DBH\MCj043961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1" y="1524000"/>
            <a:ext cx="872013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91000" y="2895600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$3.728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1600200"/>
            <a:ext cx="141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Driver #1200</a:t>
            </a:r>
          </a:p>
        </p:txBody>
      </p:sp>
      <p:sp>
        <p:nvSpPr>
          <p:cNvPr id="7" name="Down Arrow 6"/>
          <p:cNvSpPr/>
          <p:nvPr/>
        </p:nvSpPr>
        <p:spPr>
          <a:xfrm>
            <a:off x="4724400" y="1981200"/>
            <a:ext cx="121919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89560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0.0012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5181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external cost =1.44</a:t>
            </a:r>
          </a:p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Social trip Cost= Private trip cost + External cost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259080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0.0012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4657" y="274320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0.0012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7657" y="251013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0.0012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CCCC00"/>
                </a:solidFill>
              </a:rPr>
              <a:t>	Equilibrium versus Optimum Traffic Volume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/>
          </a:p>
        </p:txBody>
      </p:sp>
      <p:pic>
        <p:nvPicPr>
          <p:cNvPr id="12292" name="Picture 5" descr="10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953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4495800" y="1828800"/>
            <a:ext cx="3124200" cy="312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5638800" y="2133600"/>
            <a:ext cx="1981200" cy="2362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4495800" y="3048000"/>
            <a:ext cx="19050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6400800" y="3124200"/>
            <a:ext cx="0" cy="1920875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7086600" y="3810000"/>
            <a:ext cx="0" cy="12192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4419600" y="3810000"/>
            <a:ext cx="25908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Freeform 12"/>
          <p:cNvSpPr>
            <a:spLocks/>
          </p:cNvSpPr>
          <p:nvPr/>
        </p:nvSpPr>
        <p:spPr bwMode="auto">
          <a:xfrm>
            <a:off x="5562600" y="3505200"/>
            <a:ext cx="2286000" cy="533400"/>
          </a:xfrm>
          <a:custGeom>
            <a:avLst/>
            <a:gdLst>
              <a:gd name="T0" fmla="*/ 0 w 1392"/>
              <a:gd name="T1" fmla="*/ 533400 h 384"/>
              <a:gd name="T2" fmla="*/ 1261241 w 1392"/>
              <a:gd name="T3" fmla="*/ 400050 h 384"/>
              <a:gd name="T4" fmla="*/ 2286000 w 1392"/>
              <a:gd name="T5" fmla="*/ 0 h 384"/>
              <a:gd name="T6" fmla="*/ 0 60000 65536"/>
              <a:gd name="T7" fmla="*/ 0 60000 65536"/>
              <a:gd name="T8" fmla="*/ 0 60000 65536"/>
              <a:gd name="T9" fmla="*/ 0 w 1392"/>
              <a:gd name="T10" fmla="*/ 0 h 384"/>
              <a:gd name="T11" fmla="*/ 1392 w 13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384">
                <a:moveTo>
                  <a:pt x="0" y="384"/>
                </a:moveTo>
                <a:cubicBezTo>
                  <a:pt x="268" y="368"/>
                  <a:pt x="536" y="352"/>
                  <a:pt x="768" y="288"/>
                </a:cubicBezTo>
                <a:cubicBezTo>
                  <a:pt x="1000" y="224"/>
                  <a:pt x="1196" y="112"/>
                  <a:pt x="139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Freeform 13"/>
          <p:cNvSpPr>
            <a:spLocks/>
          </p:cNvSpPr>
          <p:nvPr/>
        </p:nvSpPr>
        <p:spPr bwMode="auto">
          <a:xfrm>
            <a:off x="5486400" y="2057400"/>
            <a:ext cx="2057400" cy="1524000"/>
          </a:xfrm>
          <a:custGeom>
            <a:avLst/>
            <a:gdLst>
              <a:gd name="T0" fmla="*/ 0 w 1248"/>
              <a:gd name="T1" fmla="*/ 1524000 h 960"/>
              <a:gd name="T2" fmla="*/ 1582615 w 1248"/>
              <a:gd name="T3" fmla="*/ 609600 h 960"/>
              <a:gd name="T4" fmla="*/ 2057400 w 1248"/>
              <a:gd name="T5" fmla="*/ 0 h 960"/>
              <a:gd name="T6" fmla="*/ 0 60000 65536"/>
              <a:gd name="T7" fmla="*/ 0 60000 65536"/>
              <a:gd name="T8" fmla="*/ 0 60000 65536"/>
              <a:gd name="T9" fmla="*/ 0 w 1248"/>
              <a:gd name="T10" fmla="*/ 0 h 960"/>
              <a:gd name="T11" fmla="*/ 1248 w 1248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960">
                <a:moveTo>
                  <a:pt x="0" y="960"/>
                </a:moveTo>
                <a:cubicBezTo>
                  <a:pt x="376" y="752"/>
                  <a:pt x="752" y="544"/>
                  <a:pt x="960" y="384"/>
                </a:cubicBezTo>
                <a:cubicBezTo>
                  <a:pt x="1168" y="224"/>
                  <a:pt x="1208" y="112"/>
                  <a:pt x="1248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6324600" y="2743200"/>
            <a:ext cx="27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6934200" y="3429000"/>
            <a:ext cx="23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22438"/>
            <a:ext cx="3352800" cy="4754562"/>
          </a:xfrm>
          <a:solidFill>
            <a:srgbClr val="CCFF66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effectLst/>
              </a:rPr>
              <a:t>Drivers ignore congestion cost imposed on others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effectLst/>
              </a:rPr>
              <a:t>Lewis (#1,500) has mb = $5.21 (point s), private cost = $4.16 (point t), social cost = $6.71 (point u)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effectLst/>
              </a:rPr>
              <a:t>He uses the road because mb &gt; private trip cost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effectLst/>
              </a:rPr>
              <a:t>Inefficient: he should not use the road because mb &lt; social trip cost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6781800" y="1981200"/>
            <a:ext cx="0" cy="30480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CCCC00"/>
                </a:solidFill>
              </a:rPr>
              <a:t>	Equilibrium versus Optimum Traffic Volume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3733800" cy="4953000"/>
          </a:xfrm>
          <a:solidFill>
            <a:srgbClr val="CC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effectLst/>
                <a:latin typeface="Adobe Caslon Pro" pitchFamily="18" charset="0"/>
              </a:rPr>
              <a:t>Equilibrium: Demand (MB) intersects private trip cost at point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effectLst/>
                <a:latin typeface="Adobe Caslon Pro" pitchFamily="18" charset="0"/>
              </a:rPr>
              <a:t>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effectLst/>
                <a:latin typeface="Adobe Caslon Pro" pitchFamily="18" charset="0"/>
              </a:rPr>
              <a:t> (V= 1,600)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effectLst/>
                <a:latin typeface="Adobe Caslon Pro" pitchFamily="18" charset="0"/>
              </a:rPr>
              <a:t>Optimum: Demand (MB) intersects social trip cost at point e (V=1,400)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effectLst/>
                <a:latin typeface="Adobe Caslon Pro" pitchFamily="18" charset="0"/>
              </a:rPr>
              <a:t>Equilibrium outcome is inefficient. There is a deadweight loss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13317" name="Picture 5" descr="10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953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495800" y="1828800"/>
            <a:ext cx="3124200" cy="312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638800" y="2133600"/>
            <a:ext cx="1981200" cy="2362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495800" y="3048000"/>
            <a:ext cx="19050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400800" y="3124200"/>
            <a:ext cx="0" cy="1920875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086600" y="3810000"/>
            <a:ext cx="0" cy="12192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419600" y="3810000"/>
            <a:ext cx="25908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5562600" y="3505200"/>
            <a:ext cx="2286000" cy="533400"/>
          </a:xfrm>
          <a:custGeom>
            <a:avLst/>
            <a:gdLst>
              <a:gd name="T0" fmla="*/ 0 w 1392"/>
              <a:gd name="T1" fmla="*/ 533400 h 384"/>
              <a:gd name="T2" fmla="*/ 1261241 w 1392"/>
              <a:gd name="T3" fmla="*/ 400050 h 384"/>
              <a:gd name="T4" fmla="*/ 2286000 w 1392"/>
              <a:gd name="T5" fmla="*/ 0 h 384"/>
              <a:gd name="T6" fmla="*/ 0 60000 65536"/>
              <a:gd name="T7" fmla="*/ 0 60000 65536"/>
              <a:gd name="T8" fmla="*/ 0 60000 65536"/>
              <a:gd name="T9" fmla="*/ 0 w 1392"/>
              <a:gd name="T10" fmla="*/ 0 h 384"/>
              <a:gd name="T11" fmla="*/ 1392 w 13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384">
                <a:moveTo>
                  <a:pt x="0" y="384"/>
                </a:moveTo>
                <a:cubicBezTo>
                  <a:pt x="268" y="368"/>
                  <a:pt x="536" y="352"/>
                  <a:pt x="768" y="288"/>
                </a:cubicBezTo>
                <a:cubicBezTo>
                  <a:pt x="1000" y="224"/>
                  <a:pt x="1196" y="112"/>
                  <a:pt x="139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5486400" y="2057400"/>
            <a:ext cx="2057400" cy="1524000"/>
          </a:xfrm>
          <a:custGeom>
            <a:avLst/>
            <a:gdLst>
              <a:gd name="T0" fmla="*/ 0 w 1248"/>
              <a:gd name="T1" fmla="*/ 1524000 h 960"/>
              <a:gd name="T2" fmla="*/ 1582615 w 1248"/>
              <a:gd name="T3" fmla="*/ 609600 h 960"/>
              <a:gd name="T4" fmla="*/ 2057400 w 1248"/>
              <a:gd name="T5" fmla="*/ 0 h 960"/>
              <a:gd name="T6" fmla="*/ 0 60000 65536"/>
              <a:gd name="T7" fmla="*/ 0 60000 65536"/>
              <a:gd name="T8" fmla="*/ 0 60000 65536"/>
              <a:gd name="T9" fmla="*/ 0 w 1248"/>
              <a:gd name="T10" fmla="*/ 0 h 960"/>
              <a:gd name="T11" fmla="*/ 1248 w 1248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960">
                <a:moveTo>
                  <a:pt x="0" y="960"/>
                </a:moveTo>
                <a:cubicBezTo>
                  <a:pt x="376" y="752"/>
                  <a:pt x="752" y="544"/>
                  <a:pt x="960" y="384"/>
                </a:cubicBezTo>
                <a:cubicBezTo>
                  <a:pt x="1168" y="224"/>
                  <a:pt x="1208" y="112"/>
                  <a:pt x="1248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324600" y="2743200"/>
            <a:ext cx="27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934200" y="3429000"/>
            <a:ext cx="23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7467600" y="2514600"/>
            <a:ext cx="12954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7096125" y="2667000"/>
            <a:ext cx="0" cy="2438400"/>
          </a:xfrm>
          <a:prstGeom prst="line">
            <a:avLst/>
          </a:prstGeom>
          <a:noFill/>
          <a:ln w="38100">
            <a:solidFill>
              <a:srgbClr val="66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6200000">
            <a:off x="6194827" y="2908702"/>
            <a:ext cx="1107271" cy="695323"/>
          </a:xfrm>
          <a:prstGeom prst="triangle">
            <a:avLst>
              <a:gd name="adj" fmla="val 6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5" grpId="0"/>
      <p:bldP spid="25616" grpId="0"/>
      <p:bldP spid="21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CC00"/>
                </a:solidFill>
              </a:rPr>
              <a:t>Congestion Tax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14340" name="Picture 5" descr="10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953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495800" y="1828800"/>
            <a:ext cx="3124200" cy="312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5638800" y="2133600"/>
            <a:ext cx="1981200" cy="2362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4495800" y="3048000"/>
            <a:ext cx="19050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6400800" y="3124200"/>
            <a:ext cx="0" cy="1920875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7086600" y="3810000"/>
            <a:ext cx="0" cy="12192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4419600" y="3810000"/>
            <a:ext cx="25908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Freeform 12"/>
          <p:cNvSpPr>
            <a:spLocks/>
          </p:cNvSpPr>
          <p:nvPr/>
        </p:nvSpPr>
        <p:spPr bwMode="auto">
          <a:xfrm>
            <a:off x="5562600" y="3505200"/>
            <a:ext cx="2286000" cy="533400"/>
          </a:xfrm>
          <a:custGeom>
            <a:avLst/>
            <a:gdLst>
              <a:gd name="T0" fmla="*/ 0 w 1392"/>
              <a:gd name="T1" fmla="*/ 533400 h 384"/>
              <a:gd name="T2" fmla="*/ 1261241 w 1392"/>
              <a:gd name="T3" fmla="*/ 400050 h 384"/>
              <a:gd name="T4" fmla="*/ 2286000 w 1392"/>
              <a:gd name="T5" fmla="*/ 0 h 384"/>
              <a:gd name="T6" fmla="*/ 0 60000 65536"/>
              <a:gd name="T7" fmla="*/ 0 60000 65536"/>
              <a:gd name="T8" fmla="*/ 0 60000 65536"/>
              <a:gd name="T9" fmla="*/ 0 w 1392"/>
              <a:gd name="T10" fmla="*/ 0 h 384"/>
              <a:gd name="T11" fmla="*/ 1392 w 13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384">
                <a:moveTo>
                  <a:pt x="0" y="384"/>
                </a:moveTo>
                <a:cubicBezTo>
                  <a:pt x="268" y="368"/>
                  <a:pt x="536" y="352"/>
                  <a:pt x="768" y="288"/>
                </a:cubicBezTo>
                <a:cubicBezTo>
                  <a:pt x="1000" y="224"/>
                  <a:pt x="1196" y="112"/>
                  <a:pt x="139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Freeform 13"/>
          <p:cNvSpPr>
            <a:spLocks/>
          </p:cNvSpPr>
          <p:nvPr/>
        </p:nvSpPr>
        <p:spPr bwMode="auto">
          <a:xfrm>
            <a:off x="5486400" y="2057400"/>
            <a:ext cx="2057400" cy="1524000"/>
          </a:xfrm>
          <a:custGeom>
            <a:avLst/>
            <a:gdLst>
              <a:gd name="T0" fmla="*/ 0 w 1248"/>
              <a:gd name="T1" fmla="*/ 1524000 h 960"/>
              <a:gd name="T2" fmla="*/ 1582615 w 1248"/>
              <a:gd name="T3" fmla="*/ 609600 h 960"/>
              <a:gd name="T4" fmla="*/ 2057400 w 1248"/>
              <a:gd name="T5" fmla="*/ 0 h 960"/>
              <a:gd name="T6" fmla="*/ 0 60000 65536"/>
              <a:gd name="T7" fmla="*/ 0 60000 65536"/>
              <a:gd name="T8" fmla="*/ 0 60000 65536"/>
              <a:gd name="T9" fmla="*/ 0 w 1248"/>
              <a:gd name="T10" fmla="*/ 0 h 960"/>
              <a:gd name="T11" fmla="*/ 1248 w 1248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960">
                <a:moveTo>
                  <a:pt x="0" y="960"/>
                </a:moveTo>
                <a:cubicBezTo>
                  <a:pt x="376" y="752"/>
                  <a:pt x="752" y="544"/>
                  <a:pt x="960" y="384"/>
                </a:cubicBezTo>
                <a:cubicBezTo>
                  <a:pt x="1168" y="224"/>
                  <a:pt x="1208" y="112"/>
                  <a:pt x="1248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6324600" y="2743200"/>
            <a:ext cx="27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6934200" y="3429000"/>
            <a:ext cx="23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28600" y="1676400"/>
            <a:ext cx="3581400" cy="452596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solidFill>
                  <a:schemeClr val="bg1"/>
                </a:solidFill>
              </a:rPr>
              <a:t>Tax = external trip cost at the optimum volume = $2.10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solidFill>
                  <a:schemeClr val="bg1"/>
                </a:solidFill>
              </a:rPr>
              <a:t>Tax shifts the private trip cost curve upward by $2.10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solidFill>
                  <a:schemeClr val="bg1"/>
                </a:solidFill>
              </a:rPr>
              <a:t>Volume decreases to 1,400: for vehicles 1,401 through 1,600, marginal benefit now less than trip cost</a:t>
            </a:r>
          </a:p>
        </p:txBody>
      </p:sp>
      <p:sp>
        <p:nvSpPr>
          <p:cNvPr id="14352" name="AutoShape 18"/>
          <p:cNvSpPr>
            <a:spLocks noChangeArrowheads="1"/>
          </p:cNvSpPr>
          <p:nvPr/>
        </p:nvSpPr>
        <p:spPr bwMode="auto">
          <a:xfrm>
            <a:off x="6372225" y="3128963"/>
            <a:ext cx="104775" cy="833437"/>
          </a:xfrm>
          <a:prstGeom prst="upDownArrow">
            <a:avLst>
              <a:gd name="adj1" fmla="val 50000"/>
              <a:gd name="adj2" fmla="val 159091"/>
            </a:avLst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3" name="Freeform 19"/>
          <p:cNvSpPr>
            <a:spLocks/>
          </p:cNvSpPr>
          <p:nvPr/>
        </p:nvSpPr>
        <p:spPr bwMode="auto">
          <a:xfrm>
            <a:off x="5562600" y="3505200"/>
            <a:ext cx="2286000" cy="533400"/>
          </a:xfrm>
          <a:custGeom>
            <a:avLst/>
            <a:gdLst>
              <a:gd name="T0" fmla="*/ 0 w 1392"/>
              <a:gd name="T1" fmla="*/ 533400 h 384"/>
              <a:gd name="T2" fmla="*/ 1261241 w 1392"/>
              <a:gd name="T3" fmla="*/ 400050 h 384"/>
              <a:gd name="T4" fmla="*/ 2286000 w 1392"/>
              <a:gd name="T5" fmla="*/ 0 h 384"/>
              <a:gd name="T6" fmla="*/ 0 60000 65536"/>
              <a:gd name="T7" fmla="*/ 0 60000 65536"/>
              <a:gd name="T8" fmla="*/ 0 60000 65536"/>
              <a:gd name="T9" fmla="*/ 0 w 1392"/>
              <a:gd name="T10" fmla="*/ 0 h 384"/>
              <a:gd name="T11" fmla="*/ 1392 w 13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384">
                <a:moveTo>
                  <a:pt x="0" y="384"/>
                </a:moveTo>
                <a:cubicBezTo>
                  <a:pt x="268" y="368"/>
                  <a:pt x="536" y="352"/>
                  <a:pt x="768" y="288"/>
                </a:cubicBezTo>
                <a:cubicBezTo>
                  <a:pt x="1000" y="224"/>
                  <a:pt x="1196" y="112"/>
                  <a:pt x="1392" y="0"/>
                </a:cubicBezTo>
              </a:path>
            </a:pathLst>
          </a:cu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9278E-7 L 3.33333E-6 -0.127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  <p:bldP spid="307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8305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CCCC00"/>
                </a:solidFill>
              </a:rPr>
              <a:t>Does the congestion tax make society better off?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16388" name="Picture 4" descr="10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953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495800" y="1905000"/>
            <a:ext cx="3124200" cy="312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638800" y="2133600"/>
            <a:ext cx="1981200" cy="2362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495800" y="3048000"/>
            <a:ext cx="19050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400800" y="3124200"/>
            <a:ext cx="0" cy="1920875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010400" y="3810000"/>
            <a:ext cx="0" cy="12192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419600" y="3810000"/>
            <a:ext cx="25908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5638800" y="2590800"/>
            <a:ext cx="2286000" cy="533400"/>
          </a:xfrm>
          <a:custGeom>
            <a:avLst/>
            <a:gdLst>
              <a:gd name="T0" fmla="*/ 0 w 1392"/>
              <a:gd name="T1" fmla="*/ 533400 h 384"/>
              <a:gd name="T2" fmla="*/ 1261241 w 1392"/>
              <a:gd name="T3" fmla="*/ 400050 h 384"/>
              <a:gd name="T4" fmla="*/ 2286000 w 1392"/>
              <a:gd name="T5" fmla="*/ 0 h 384"/>
              <a:gd name="T6" fmla="*/ 0 60000 65536"/>
              <a:gd name="T7" fmla="*/ 0 60000 65536"/>
              <a:gd name="T8" fmla="*/ 0 60000 65536"/>
              <a:gd name="T9" fmla="*/ 0 w 1392"/>
              <a:gd name="T10" fmla="*/ 0 h 384"/>
              <a:gd name="T11" fmla="*/ 1392 w 13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384">
                <a:moveTo>
                  <a:pt x="0" y="384"/>
                </a:moveTo>
                <a:cubicBezTo>
                  <a:pt x="268" y="368"/>
                  <a:pt x="536" y="352"/>
                  <a:pt x="768" y="288"/>
                </a:cubicBezTo>
                <a:cubicBezTo>
                  <a:pt x="1000" y="224"/>
                  <a:pt x="1196" y="112"/>
                  <a:pt x="139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5486400" y="2057400"/>
            <a:ext cx="2057400" cy="1524000"/>
          </a:xfrm>
          <a:custGeom>
            <a:avLst/>
            <a:gdLst>
              <a:gd name="T0" fmla="*/ 0 w 1248"/>
              <a:gd name="T1" fmla="*/ 1524000 h 960"/>
              <a:gd name="T2" fmla="*/ 1582615 w 1248"/>
              <a:gd name="T3" fmla="*/ 609600 h 960"/>
              <a:gd name="T4" fmla="*/ 2057400 w 1248"/>
              <a:gd name="T5" fmla="*/ 0 h 960"/>
              <a:gd name="T6" fmla="*/ 0 60000 65536"/>
              <a:gd name="T7" fmla="*/ 0 60000 65536"/>
              <a:gd name="T8" fmla="*/ 0 60000 65536"/>
              <a:gd name="T9" fmla="*/ 0 w 1248"/>
              <a:gd name="T10" fmla="*/ 0 h 960"/>
              <a:gd name="T11" fmla="*/ 1248 w 1248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960">
                <a:moveTo>
                  <a:pt x="0" y="960"/>
                </a:moveTo>
                <a:cubicBezTo>
                  <a:pt x="376" y="752"/>
                  <a:pt x="752" y="544"/>
                  <a:pt x="960" y="384"/>
                </a:cubicBezTo>
                <a:cubicBezTo>
                  <a:pt x="1168" y="224"/>
                  <a:pt x="1208" y="112"/>
                  <a:pt x="1248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324600" y="2743200"/>
            <a:ext cx="27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934200" y="3429000"/>
            <a:ext cx="23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152400" y="1600200"/>
            <a:ext cx="3733800" cy="4953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solidFill>
                  <a:schemeClr val="bg1"/>
                </a:solidFill>
              </a:rPr>
              <a:t>Welfare is maximized when MB=MC for society for the last vehicle on the road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solidFill>
                  <a:schemeClr val="bg1"/>
                </a:solidFill>
              </a:rPr>
              <a:t>This is true at 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solidFill>
                  <a:schemeClr val="bg1"/>
                </a:solidFill>
              </a:rPr>
              <a:t>The dead weight loss at i is eliminated when the tax is in effect.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solidFill>
                  <a:schemeClr val="bg1"/>
                </a:solidFill>
              </a:rPr>
              <a:t>Therefore the tax improves welfare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5638800" y="3429000"/>
            <a:ext cx="2286000" cy="533400"/>
          </a:xfrm>
          <a:custGeom>
            <a:avLst/>
            <a:gdLst>
              <a:gd name="T0" fmla="*/ 0 w 1392"/>
              <a:gd name="T1" fmla="*/ 533400 h 384"/>
              <a:gd name="T2" fmla="*/ 1261241 w 1392"/>
              <a:gd name="T3" fmla="*/ 400050 h 384"/>
              <a:gd name="T4" fmla="*/ 2286000 w 1392"/>
              <a:gd name="T5" fmla="*/ 0 h 384"/>
              <a:gd name="T6" fmla="*/ 0 60000 65536"/>
              <a:gd name="T7" fmla="*/ 0 60000 65536"/>
              <a:gd name="T8" fmla="*/ 0 60000 65536"/>
              <a:gd name="T9" fmla="*/ 0 w 1392"/>
              <a:gd name="T10" fmla="*/ 0 h 384"/>
              <a:gd name="T11" fmla="*/ 1392 w 13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384">
                <a:moveTo>
                  <a:pt x="0" y="384"/>
                </a:moveTo>
                <a:cubicBezTo>
                  <a:pt x="268" y="368"/>
                  <a:pt x="536" y="352"/>
                  <a:pt x="768" y="288"/>
                </a:cubicBezTo>
                <a:cubicBezTo>
                  <a:pt x="1000" y="224"/>
                  <a:pt x="1196" y="112"/>
                  <a:pt x="1392" y="0"/>
                </a:cubicBezTo>
              </a:path>
            </a:pathLst>
          </a:cu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7010400" y="2667000"/>
            <a:ext cx="0" cy="2438400"/>
          </a:xfrm>
          <a:prstGeom prst="line">
            <a:avLst/>
          </a:prstGeom>
          <a:noFill/>
          <a:ln w="38100">
            <a:solidFill>
              <a:srgbClr val="66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 rot="2980567">
            <a:off x="6581775" y="2811463"/>
            <a:ext cx="820737" cy="72548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 build="allAtOnce" animBg="1"/>
      <p:bldP spid="38929" grpId="0" animBg="1"/>
      <p:bldP spid="389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CCCC00"/>
                </a:solidFill>
              </a:rPr>
              <a:t>Is Society Better Off Under the Congestion Tax?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government divides the tax revenue equally among all 1600 vehicles.  Who benefits?</a:t>
            </a:r>
          </a:p>
          <a:p>
            <a:pPr eaLnBrk="1" hangingPunct="1">
              <a:defRPr/>
            </a:pPr>
            <a:r>
              <a:rPr lang="en-US" dirty="0"/>
              <a:t>Hiram(still uses the road): Net Benefit = $0.33 + $1.84 - $2.10 = $0.07</a:t>
            </a:r>
          </a:p>
          <a:p>
            <a:pPr eaLnBrk="1" hangingPunct="1">
              <a:defRPr/>
            </a:pPr>
            <a:r>
              <a:rPr lang="en-US" dirty="0"/>
              <a:t>Lewis (no longer use the road): Net Benefit =  $1.84 - $0.88 = $0.96</a:t>
            </a:r>
          </a:p>
        </p:txBody>
      </p:sp>
      <p:pic>
        <p:nvPicPr>
          <p:cNvPr id="17412" name="Picture 4" descr="10_tb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953000"/>
            <a:ext cx="700246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14400" y="6400800"/>
            <a:ext cx="609600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Lewis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CCCC00"/>
                </a:solidFill>
              </a:rPr>
              <a:t>Congestion Taxes and Urban Growth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98637"/>
            <a:ext cx="4267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Point i: two identical cities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Congestion tax in one city reduces congestion, shifting utility curve upward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Immediate effect is utility gap: points j and </a:t>
            </a:r>
            <a:r>
              <a:rPr lang="en-US" sz="2400" dirty="0" err="1"/>
              <a:t>i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Migration to congestion-tax city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Result: congestion tax city grows at expense of the other city, but both benefit from the congestion tax</a:t>
            </a:r>
          </a:p>
        </p:txBody>
      </p:sp>
      <p:pic>
        <p:nvPicPr>
          <p:cNvPr id="18436" name="Picture 5" descr="10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354513" cy="41576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Congestion tax: peak vs. off peak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660066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rgbClr val="CCFF66"/>
                </a:solidFill>
                <a:effectLst/>
              </a:rPr>
              <a:t>Demand for travel is higher in peak periods</a:t>
            </a:r>
          </a:p>
          <a:p>
            <a:pPr eaLnBrk="1" hangingPunct="1"/>
            <a:r>
              <a:rPr lang="en-US" dirty="0">
                <a:solidFill>
                  <a:srgbClr val="CCFF66"/>
                </a:solidFill>
                <a:effectLst/>
              </a:rPr>
              <a:t>This implies that the congestion tax will be higher in the peak period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solidFill>
                <a:srgbClr val="CCFF66"/>
              </a:solidFill>
              <a:effectLst/>
            </a:endParaRPr>
          </a:p>
        </p:txBody>
      </p:sp>
      <p:pic>
        <p:nvPicPr>
          <p:cNvPr id="20484" name="Picture 9" descr="10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14888" y="1676400"/>
            <a:ext cx="3795712" cy="4419600"/>
          </a:xfrm>
          <a:noFill/>
        </p:spPr>
      </p:pic>
    </p:spTree>
    <p:extLst>
      <p:ext uri="{BB962C8B-B14F-4D97-AF65-F5344CB8AC3E}">
        <p14:creationId xmlns:p14="http://schemas.microsoft.com/office/powerpoint/2010/main" val="110638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6"/>
          <p:cNvSpPr>
            <a:spLocks noChangeArrowheads="1"/>
          </p:cNvSpPr>
          <p:nvPr/>
        </p:nvSpPr>
        <p:spPr bwMode="auto">
          <a:xfrm>
            <a:off x="6019800" y="5029200"/>
            <a:ext cx="1752600" cy="1676400"/>
          </a:xfrm>
          <a:prstGeom prst="ellipse">
            <a:avLst/>
          </a:pr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solidFill>
                  <a:srgbClr val="3C9E99"/>
                </a:solidFill>
              </a:rPr>
              <a:t>Purpose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410200" cy="4525963"/>
          </a:xfrm>
          <a:solidFill>
            <a:srgbClr val="CCFF66"/>
          </a:solidFill>
        </p:spPr>
        <p:txBody>
          <a:bodyPr/>
          <a:lstStyle/>
          <a:p>
            <a:pPr eaLnBrk="1" hangingPunct="1"/>
            <a:endParaRPr lang="en-US">
              <a:solidFill>
                <a:srgbClr val="660066"/>
              </a:solidFill>
              <a:effectLst/>
              <a:latin typeface="Adobe Garamond Pro" pitchFamily="18" charset="0"/>
            </a:endParaRPr>
          </a:p>
          <a:p>
            <a:pPr eaLnBrk="1" hangingPunct="1"/>
            <a:r>
              <a:rPr lang="en-US">
                <a:solidFill>
                  <a:srgbClr val="660066"/>
                </a:solidFill>
                <a:effectLst/>
                <a:latin typeface="Adobe Garamond Pro" pitchFamily="18" charset="0"/>
              </a:rPr>
              <a:t>In this chapter we explore three sources of externalities generated by automobiles: congestion, pollution and collisions and the policy responses to each</a:t>
            </a:r>
          </a:p>
        </p:txBody>
      </p:sp>
      <p:pic>
        <p:nvPicPr>
          <p:cNvPr id="4101" name="Picture 4" descr="MCj01982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75" y="2133600"/>
            <a:ext cx="3248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1371600" y="4953000"/>
            <a:ext cx="1752600" cy="1676400"/>
          </a:xfrm>
          <a:prstGeom prst="ellipse">
            <a:avLst/>
          </a:pr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C000"/>
                </a:solidFill>
              </a:rPr>
              <a:t>Practicalities of the Congestion Tax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Peak versus Off-Peak Travel: </a:t>
            </a:r>
          </a:p>
          <a:p>
            <a:pPr lvl="1" eaLnBrk="1" hangingPunct="1">
              <a:defRPr/>
            </a:pPr>
            <a:r>
              <a:rPr lang="en-US" sz="2400" dirty="0"/>
              <a:t>Peak demand generates larger volume, larger gap between private and social trip cost, and larger congestion tax</a:t>
            </a:r>
          </a:p>
          <a:p>
            <a:pPr lvl="1" eaLnBrk="1" hangingPunct="1">
              <a:defRPr/>
            </a:pPr>
            <a:r>
              <a:rPr lang="en-US" sz="2400" dirty="0"/>
              <a:t>Peak period lasts many hours in modern cities</a:t>
            </a:r>
          </a:p>
          <a:p>
            <a:pPr eaLnBrk="1" hangingPunct="1">
              <a:defRPr/>
            </a:pPr>
            <a:r>
              <a:rPr lang="en-US" sz="2800" dirty="0"/>
              <a:t>Estimates of Congestion Taxes</a:t>
            </a:r>
          </a:p>
          <a:p>
            <a:pPr lvl="1" eaLnBrk="1" hangingPunct="1">
              <a:defRPr/>
            </a:pPr>
            <a:r>
              <a:rPr lang="en-US" sz="2400" dirty="0"/>
              <a:t>San Francisco: $0.03 to $0.05/mile(off peak); $0.17 to $0.65/mile (peak)</a:t>
            </a:r>
          </a:p>
          <a:p>
            <a:pPr lvl="1" eaLnBrk="1" hangingPunct="1">
              <a:defRPr/>
            </a:pPr>
            <a:r>
              <a:rPr lang="en-US" sz="2400" dirty="0"/>
              <a:t>Minneapolis: average of $0.09/mile; up to $0.21/mile on most congested routes</a:t>
            </a:r>
          </a:p>
          <a:p>
            <a:pPr lvl="1" eaLnBrk="1" hangingPunct="1">
              <a:defRPr/>
            </a:pPr>
            <a:r>
              <a:rPr lang="en-US" sz="2400" dirty="0"/>
              <a:t>Los Angeles: $0.15/mile average for peak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CCCC00"/>
                </a:solidFill>
              </a:rPr>
              <a:t>Implementing the Congestion Tax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Vehicle identification system (VIS) allows tracking and billing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Singapore: Area licensing system had $2 fee for central zone; Electronic pricing uses debit card to impose variable charges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Toronto: Fees on Express Toll Road depend on time of day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Pricing HOT Lanes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HOV: high-occupancy vehicle lane for carpools and buses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HOT: high occupancy or toll; pay to use HOV lanes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California HOT lanes: Toll varies with traffic volume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Responses to pricing: carpooling, switch to transit, switch to off-peak travel, switch routes, combining trips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CCCC00"/>
                </a:solidFill>
              </a:rPr>
              <a:t>How to reduce congestion?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Modal substitution: switch to carpool, transit</a:t>
            </a:r>
          </a:p>
          <a:p>
            <a:pPr eaLnBrk="1" hangingPunct="1">
              <a:defRPr/>
            </a:pPr>
            <a:r>
              <a:rPr lang="en-US"/>
              <a:t>Time of travel: switch to off-peak travel</a:t>
            </a:r>
          </a:p>
          <a:p>
            <a:pPr eaLnBrk="1" hangingPunct="1">
              <a:defRPr/>
            </a:pPr>
            <a:r>
              <a:rPr lang="en-US"/>
              <a:t>Travel route: switch to less congested route</a:t>
            </a:r>
          </a:p>
          <a:p>
            <a:pPr eaLnBrk="1" hangingPunct="1">
              <a:defRPr/>
            </a:pPr>
            <a:r>
              <a:rPr lang="en-US"/>
              <a:t>Location choices: change residence or workplace, cutting travel distance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CCCC00"/>
                </a:solidFill>
              </a:rPr>
              <a:t>How to reduce congestion?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905000"/>
          <a:ext cx="6781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2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</a:t>
                      </a:r>
                      <a:r>
                        <a:rPr lang="en-US" baseline="0" dirty="0"/>
                        <a:t> 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Subsidize mass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Eliminate parking subsidies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831">
                <a:tc>
                  <a:txBody>
                    <a:bodyPr/>
                    <a:lstStyle/>
                    <a:p>
                      <a:r>
                        <a:rPr lang="en-US" dirty="0"/>
                        <a:t>Modal substitution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61">
                <a:tc>
                  <a:txBody>
                    <a:bodyPr/>
                    <a:lstStyle/>
                    <a:p>
                      <a:r>
                        <a:rPr lang="en-US" dirty="0"/>
                        <a:t>Time of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561">
                <a:tc>
                  <a:txBody>
                    <a:bodyPr/>
                    <a:lstStyle/>
                    <a:p>
                      <a:r>
                        <a:rPr lang="en-US" dirty="0"/>
                        <a:t>Travel 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831">
                <a:tc>
                  <a:txBody>
                    <a:bodyPr/>
                    <a:lstStyle/>
                    <a:p>
                      <a:r>
                        <a:rPr lang="en-US" dirty="0"/>
                        <a:t>Location choices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CC00"/>
                </a:solidFill>
              </a:rPr>
              <a:t>The Road Capacity Decision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One way to reduce congestion is to impose a congestion tax</a:t>
            </a:r>
          </a:p>
          <a:p>
            <a:pPr eaLnBrk="1" hangingPunct="1">
              <a:defRPr/>
            </a:pPr>
            <a:r>
              <a:rPr lang="en-US"/>
              <a:t>It may be optimal to expand the road size as well</a:t>
            </a:r>
          </a:p>
          <a:p>
            <a:pPr eaLnBrk="1" hangingPunct="1">
              <a:defRPr/>
            </a:pPr>
            <a:r>
              <a:rPr lang="en-US"/>
              <a:t>The decision to do so will depend on whether the revenue from the congestion tax can cover the cost of building the road</a:t>
            </a:r>
          </a:p>
        </p:txBody>
      </p:sp>
      <p:pic>
        <p:nvPicPr>
          <p:cNvPr id="24580" name="Picture 4" descr="MCj009014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953000"/>
            <a:ext cx="23510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6600"/>
                </a:solidFill>
              </a:rPr>
              <a:t>The cost of travel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452596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000">
                <a:solidFill>
                  <a:srgbClr val="CCFF66"/>
                </a:solidFill>
                <a:effectLst/>
              </a:rPr>
              <a:t>The following table shows the private trip cost at different volumes of traffic for a two lane road.  The road costs $800 to construct. Calculate the average trip cost .</a:t>
            </a:r>
          </a:p>
        </p:txBody>
      </p:sp>
      <p:graphicFrame>
        <p:nvGraphicFramePr>
          <p:cNvPr id="62558" name="Group 94"/>
          <p:cNvGraphicFramePr>
            <a:graphicFrameLocks noGrp="1"/>
          </p:cNvGraphicFramePr>
          <p:nvPr>
            <p:ph sz="quarter" idx="2"/>
          </p:nvPr>
        </p:nvGraphicFramePr>
        <p:xfrm>
          <a:off x="990600" y="2286000"/>
          <a:ext cx="7239000" cy="4450080"/>
        </p:xfrm>
        <a:graphic>
          <a:graphicData uri="http://schemas.openxmlformats.org/drawingml/2006/table">
            <a:tbl>
              <a:tblPr/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Vehicles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Private trip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Road cost per vehicle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Average total cost of travel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600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3.248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3.728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1400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1600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4.328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1800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4.712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2557" name="Group 93"/>
          <p:cNvGraphicFramePr>
            <a:graphicFrameLocks noGrp="1"/>
          </p:cNvGraphicFramePr>
          <p:nvPr>
            <p:ph sz="quarter" idx="3"/>
          </p:nvPr>
        </p:nvGraphicFramePr>
        <p:xfrm>
          <a:off x="4572000" y="3124200"/>
          <a:ext cx="3657600" cy="362712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1.33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4.578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0.66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4.388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0.57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4.828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0.44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5.152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6600"/>
                </a:solidFill>
              </a:rPr>
              <a:t>Cost with 2-Lane Road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orange curve shows the ATC of travel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yellow line shows the private trip cost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vertical distance between them is the road cost per vehicle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solidFill>
                  <a:schemeClr val="bg2"/>
                </a:solidFill>
                <a:effectLst/>
              </a:rPr>
              <a:t>As volume (V) increases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solidFill>
                  <a:schemeClr val="bg2"/>
                </a:solidFill>
                <a:effectLst/>
              </a:rPr>
              <a:t>ATC initially declines as the fixed costs are spread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solidFill>
                  <a:schemeClr val="bg2"/>
                </a:solidFill>
                <a:effectLst/>
              </a:rPr>
              <a:t>ATC then increases as the private trip cost rises due to congestion</a:t>
            </a:r>
          </a:p>
        </p:txBody>
      </p:sp>
      <p:pic>
        <p:nvPicPr>
          <p:cNvPr id="26628" name="Picture 4" descr="10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105400" y="1981200"/>
            <a:ext cx="2971800" cy="266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5029200" y="3581400"/>
            <a:ext cx="3810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5562600" y="3200400"/>
            <a:ext cx="1447800" cy="381000"/>
          </a:xfrm>
          <a:custGeom>
            <a:avLst/>
            <a:gdLst>
              <a:gd name="T0" fmla="*/ 0 w 912"/>
              <a:gd name="T1" fmla="*/ 0 h 288"/>
              <a:gd name="T2" fmla="*/ 685800 w 912"/>
              <a:gd name="T3" fmla="*/ 381000 h 288"/>
              <a:gd name="T4" fmla="*/ 1447800 w 912"/>
              <a:gd name="T5" fmla="*/ 0 h 288"/>
              <a:gd name="T6" fmla="*/ 0 60000 65536"/>
              <a:gd name="T7" fmla="*/ 0 60000 65536"/>
              <a:gd name="T8" fmla="*/ 0 60000 65536"/>
              <a:gd name="T9" fmla="*/ 0 w 912"/>
              <a:gd name="T10" fmla="*/ 0 h 288"/>
              <a:gd name="T11" fmla="*/ 912 w 91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88">
                <a:moveTo>
                  <a:pt x="0" y="0"/>
                </a:moveTo>
                <a:cubicBezTo>
                  <a:pt x="140" y="144"/>
                  <a:pt x="280" y="288"/>
                  <a:pt x="432" y="288"/>
                </a:cubicBezTo>
                <a:cubicBezTo>
                  <a:pt x="584" y="288"/>
                  <a:pt x="832" y="48"/>
                  <a:pt x="91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477000" y="3505200"/>
            <a:ext cx="0" cy="12192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924800" y="2057400"/>
            <a:ext cx="838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Freeform 11"/>
          <p:cNvSpPr>
            <a:spLocks/>
          </p:cNvSpPr>
          <p:nvPr/>
        </p:nvSpPr>
        <p:spPr bwMode="auto">
          <a:xfrm>
            <a:off x="5715000" y="3352800"/>
            <a:ext cx="1219200" cy="685800"/>
          </a:xfrm>
          <a:custGeom>
            <a:avLst/>
            <a:gdLst>
              <a:gd name="T0" fmla="*/ 0 w 624"/>
              <a:gd name="T1" fmla="*/ 685800 h 384"/>
              <a:gd name="T2" fmla="*/ 656492 w 624"/>
              <a:gd name="T3" fmla="*/ 514350 h 384"/>
              <a:gd name="T4" fmla="*/ 1219200 w 624"/>
              <a:gd name="T5" fmla="*/ 0 h 384"/>
              <a:gd name="T6" fmla="*/ 0 60000 65536"/>
              <a:gd name="T7" fmla="*/ 0 60000 65536"/>
              <a:gd name="T8" fmla="*/ 0 60000 65536"/>
              <a:gd name="T9" fmla="*/ 0 w 624"/>
              <a:gd name="T10" fmla="*/ 0 h 384"/>
              <a:gd name="T11" fmla="*/ 624 w 62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84">
                <a:moveTo>
                  <a:pt x="0" y="384"/>
                </a:moveTo>
                <a:cubicBezTo>
                  <a:pt x="116" y="368"/>
                  <a:pt x="232" y="352"/>
                  <a:pt x="336" y="288"/>
                </a:cubicBezTo>
                <a:cubicBezTo>
                  <a:pt x="440" y="224"/>
                  <a:pt x="532" y="112"/>
                  <a:pt x="624" y="0"/>
                </a:cubicBezTo>
              </a:path>
            </a:pathLst>
          </a:custGeom>
          <a:noFill/>
          <a:ln w="38100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6248400" y="3810000"/>
            <a:ext cx="87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Private cost</a:t>
            </a: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5181600" y="2971800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ATC 2 lane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324600" y="3276600"/>
            <a:ext cx="390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2"/>
                </a:solidFill>
              </a:rPr>
              <a:t>.</a:t>
            </a:r>
            <a:r>
              <a:rPr lang="en-US" sz="1400">
                <a:solidFill>
                  <a:schemeClr val="bg2"/>
                </a:solidFill>
              </a:rPr>
              <a:t>k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6248400" y="2971800"/>
            <a:ext cx="357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J</a:t>
            </a:r>
            <a:r>
              <a:rPr lang="en-US" sz="4400">
                <a:solidFill>
                  <a:schemeClr val="bg2"/>
                </a:solidFill>
              </a:rPr>
              <a:t>.</a:t>
            </a:r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/>
      <p:bldP spid="645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6600"/>
                </a:solidFill>
              </a:rPr>
              <a:t>The cost of travel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CCFF66"/>
                </a:solidFill>
                <a:effectLst/>
              </a:rPr>
              <a:t>Two average cost curves: 2 lane road and 4 lane road</a:t>
            </a:r>
          </a:p>
          <a:p>
            <a:pPr eaLnBrk="1" hangingPunct="1"/>
            <a:r>
              <a:rPr lang="en-US" sz="2800" dirty="0">
                <a:solidFill>
                  <a:srgbClr val="CCFF66"/>
                </a:solidFill>
                <a:effectLst/>
              </a:rPr>
              <a:t>As we move to a 4 lane road PTC declines due to reduced congestion</a:t>
            </a:r>
          </a:p>
        </p:txBody>
      </p:sp>
      <p:pic>
        <p:nvPicPr>
          <p:cNvPr id="27652" name="Picture 10" descr="10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76400"/>
            <a:ext cx="4191000" cy="4495800"/>
          </a:xfrm>
          <a:noFill/>
        </p:spPr>
      </p:pic>
      <p:sp>
        <p:nvSpPr>
          <p:cNvPr id="27653" name="Rectangle 14"/>
          <p:cNvSpPr>
            <a:spLocks noChangeArrowheads="1"/>
          </p:cNvSpPr>
          <p:nvPr/>
        </p:nvSpPr>
        <p:spPr bwMode="auto">
          <a:xfrm>
            <a:off x="5105400" y="1981200"/>
            <a:ext cx="2971800" cy="266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13"/>
          <p:cNvSpPr>
            <a:spLocks noChangeShapeType="1"/>
          </p:cNvSpPr>
          <p:nvPr/>
        </p:nvSpPr>
        <p:spPr bwMode="auto">
          <a:xfrm>
            <a:off x="5029200" y="3581400"/>
            <a:ext cx="3810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Freeform 11"/>
          <p:cNvSpPr>
            <a:spLocks/>
          </p:cNvSpPr>
          <p:nvPr/>
        </p:nvSpPr>
        <p:spPr bwMode="auto">
          <a:xfrm>
            <a:off x="5562600" y="3200400"/>
            <a:ext cx="1447800" cy="381000"/>
          </a:xfrm>
          <a:custGeom>
            <a:avLst/>
            <a:gdLst>
              <a:gd name="T0" fmla="*/ 0 w 912"/>
              <a:gd name="T1" fmla="*/ 0 h 288"/>
              <a:gd name="T2" fmla="*/ 685800 w 912"/>
              <a:gd name="T3" fmla="*/ 381000 h 288"/>
              <a:gd name="T4" fmla="*/ 1447800 w 912"/>
              <a:gd name="T5" fmla="*/ 0 h 288"/>
              <a:gd name="T6" fmla="*/ 0 60000 65536"/>
              <a:gd name="T7" fmla="*/ 0 60000 65536"/>
              <a:gd name="T8" fmla="*/ 0 60000 65536"/>
              <a:gd name="T9" fmla="*/ 0 w 912"/>
              <a:gd name="T10" fmla="*/ 0 h 288"/>
              <a:gd name="T11" fmla="*/ 912 w 91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88">
                <a:moveTo>
                  <a:pt x="0" y="0"/>
                </a:moveTo>
                <a:cubicBezTo>
                  <a:pt x="140" y="144"/>
                  <a:pt x="280" y="288"/>
                  <a:pt x="432" y="288"/>
                </a:cubicBezTo>
                <a:cubicBezTo>
                  <a:pt x="584" y="288"/>
                  <a:pt x="832" y="48"/>
                  <a:pt x="91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Freeform 12"/>
          <p:cNvSpPr>
            <a:spLocks/>
          </p:cNvSpPr>
          <p:nvPr/>
        </p:nvSpPr>
        <p:spPr bwMode="auto">
          <a:xfrm>
            <a:off x="6705600" y="3200400"/>
            <a:ext cx="1447800" cy="381000"/>
          </a:xfrm>
          <a:custGeom>
            <a:avLst/>
            <a:gdLst>
              <a:gd name="T0" fmla="*/ 0 w 912"/>
              <a:gd name="T1" fmla="*/ 0 h 288"/>
              <a:gd name="T2" fmla="*/ 685800 w 912"/>
              <a:gd name="T3" fmla="*/ 381000 h 288"/>
              <a:gd name="T4" fmla="*/ 1447800 w 912"/>
              <a:gd name="T5" fmla="*/ 0 h 288"/>
              <a:gd name="T6" fmla="*/ 0 60000 65536"/>
              <a:gd name="T7" fmla="*/ 0 60000 65536"/>
              <a:gd name="T8" fmla="*/ 0 60000 65536"/>
              <a:gd name="T9" fmla="*/ 0 w 912"/>
              <a:gd name="T10" fmla="*/ 0 h 288"/>
              <a:gd name="T11" fmla="*/ 912 w 91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88">
                <a:moveTo>
                  <a:pt x="0" y="0"/>
                </a:moveTo>
                <a:cubicBezTo>
                  <a:pt x="140" y="144"/>
                  <a:pt x="280" y="288"/>
                  <a:pt x="432" y="288"/>
                </a:cubicBezTo>
                <a:cubicBezTo>
                  <a:pt x="584" y="288"/>
                  <a:pt x="832" y="48"/>
                  <a:pt x="91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Rectangle 15"/>
          <p:cNvSpPr>
            <a:spLocks noChangeArrowheads="1"/>
          </p:cNvSpPr>
          <p:nvPr/>
        </p:nvSpPr>
        <p:spPr bwMode="auto">
          <a:xfrm>
            <a:off x="7848600" y="2057400"/>
            <a:ext cx="914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6600"/>
                </a:solidFill>
              </a:rPr>
              <a:t>The cost of travel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200400"/>
          </a:xfrm>
          <a:solidFill>
            <a:srgbClr val="CCFF66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It is possible to build a 4 lane road?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This will result 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less congestion and a decline in private trip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And a decline in social trip cost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2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5105400" y="1981200"/>
            <a:ext cx="2971800" cy="266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5029200" y="3581400"/>
            <a:ext cx="3810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Freeform 7"/>
          <p:cNvSpPr>
            <a:spLocks/>
          </p:cNvSpPr>
          <p:nvPr/>
        </p:nvSpPr>
        <p:spPr bwMode="auto">
          <a:xfrm>
            <a:off x="5562600" y="3200400"/>
            <a:ext cx="1447800" cy="381000"/>
          </a:xfrm>
          <a:custGeom>
            <a:avLst/>
            <a:gdLst>
              <a:gd name="T0" fmla="*/ 0 w 912"/>
              <a:gd name="T1" fmla="*/ 0 h 288"/>
              <a:gd name="T2" fmla="*/ 685800 w 912"/>
              <a:gd name="T3" fmla="*/ 381000 h 288"/>
              <a:gd name="T4" fmla="*/ 1447800 w 912"/>
              <a:gd name="T5" fmla="*/ 0 h 288"/>
              <a:gd name="T6" fmla="*/ 0 60000 65536"/>
              <a:gd name="T7" fmla="*/ 0 60000 65536"/>
              <a:gd name="T8" fmla="*/ 0 60000 65536"/>
              <a:gd name="T9" fmla="*/ 0 w 912"/>
              <a:gd name="T10" fmla="*/ 0 h 288"/>
              <a:gd name="T11" fmla="*/ 912 w 91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88">
                <a:moveTo>
                  <a:pt x="0" y="0"/>
                </a:moveTo>
                <a:cubicBezTo>
                  <a:pt x="140" y="144"/>
                  <a:pt x="280" y="288"/>
                  <a:pt x="432" y="288"/>
                </a:cubicBezTo>
                <a:cubicBezTo>
                  <a:pt x="584" y="288"/>
                  <a:pt x="832" y="48"/>
                  <a:pt x="91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Freeform 8"/>
          <p:cNvSpPr>
            <a:spLocks/>
          </p:cNvSpPr>
          <p:nvPr/>
        </p:nvSpPr>
        <p:spPr bwMode="auto">
          <a:xfrm>
            <a:off x="6705600" y="3200400"/>
            <a:ext cx="1447800" cy="381000"/>
          </a:xfrm>
          <a:custGeom>
            <a:avLst/>
            <a:gdLst>
              <a:gd name="T0" fmla="*/ 0 w 912"/>
              <a:gd name="T1" fmla="*/ 0 h 288"/>
              <a:gd name="T2" fmla="*/ 685800 w 912"/>
              <a:gd name="T3" fmla="*/ 381000 h 288"/>
              <a:gd name="T4" fmla="*/ 1447800 w 912"/>
              <a:gd name="T5" fmla="*/ 0 h 288"/>
              <a:gd name="T6" fmla="*/ 0 60000 65536"/>
              <a:gd name="T7" fmla="*/ 0 60000 65536"/>
              <a:gd name="T8" fmla="*/ 0 60000 65536"/>
              <a:gd name="T9" fmla="*/ 0 w 912"/>
              <a:gd name="T10" fmla="*/ 0 h 288"/>
              <a:gd name="T11" fmla="*/ 912 w 91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88">
                <a:moveTo>
                  <a:pt x="0" y="0"/>
                </a:moveTo>
                <a:cubicBezTo>
                  <a:pt x="140" y="144"/>
                  <a:pt x="280" y="288"/>
                  <a:pt x="432" y="288"/>
                </a:cubicBezTo>
                <a:cubicBezTo>
                  <a:pt x="584" y="288"/>
                  <a:pt x="832" y="48"/>
                  <a:pt x="91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6248400" y="3581400"/>
            <a:ext cx="0" cy="11430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7924800" y="2057400"/>
            <a:ext cx="8382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4"/>
          <p:cNvSpPr>
            <a:spLocks noChangeArrowheads="1"/>
          </p:cNvSpPr>
          <p:nvPr/>
        </p:nvSpPr>
        <p:spPr bwMode="auto">
          <a:xfrm>
            <a:off x="4572000" y="1676400"/>
            <a:ext cx="4343400" cy="365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9"/>
          <p:cNvSpPr>
            <a:spLocks noChangeShapeType="1"/>
          </p:cNvSpPr>
          <p:nvPr/>
        </p:nvSpPr>
        <p:spPr bwMode="auto">
          <a:xfrm flipV="1">
            <a:off x="5334000" y="2209800"/>
            <a:ext cx="0" cy="2362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0"/>
          <p:cNvSpPr>
            <a:spLocks noChangeShapeType="1"/>
          </p:cNvSpPr>
          <p:nvPr/>
        </p:nvSpPr>
        <p:spPr bwMode="auto">
          <a:xfrm flipV="1">
            <a:off x="5334000" y="4572000"/>
            <a:ext cx="3124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Freeform 16"/>
          <p:cNvSpPr>
            <a:spLocks/>
          </p:cNvSpPr>
          <p:nvPr/>
        </p:nvSpPr>
        <p:spPr bwMode="auto">
          <a:xfrm rot="-744390">
            <a:off x="5257800" y="3009900"/>
            <a:ext cx="1981200" cy="1104900"/>
          </a:xfrm>
          <a:custGeom>
            <a:avLst/>
            <a:gdLst>
              <a:gd name="T0" fmla="*/ 0 w 672"/>
              <a:gd name="T1" fmla="*/ 1079204 h 1032"/>
              <a:gd name="T2" fmla="*/ 707571 w 672"/>
              <a:gd name="T3" fmla="*/ 925032 h 1032"/>
              <a:gd name="T4" fmla="*/ 1981200 w 672"/>
              <a:gd name="T5" fmla="*/ 0 h 1032"/>
              <a:gd name="T6" fmla="*/ 0 60000 65536"/>
              <a:gd name="T7" fmla="*/ 0 60000 65536"/>
              <a:gd name="T8" fmla="*/ 0 60000 65536"/>
              <a:gd name="T9" fmla="*/ 0 w 672"/>
              <a:gd name="T10" fmla="*/ 0 h 1032"/>
              <a:gd name="T11" fmla="*/ 672 w 672"/>
              <a:gd name="T12" fmla="*/ 1032 h 1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1032">
                <a:moveTo>
                  <a:pt x="0" y="1008"/>
                </a:moveTo>
                <a:cubicBezTo>
                  <a:pt x="64" y="1020"/>
                  <a:pt x="128" y="1032"/>
                  <a:pt x="240" y="864"/>
                </a:cubicBezTo>
                <a:cubicBezTo>
                  <a:pt x="352" y="696"/>
                  <a:pt x="512" y="348"/>
                  <a:pt x="672" y="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Freeform 17"/>
          <p:cNvSpPr>
            <a:spLocks/>
          </p:cNvSpPr>
          <p:nvPr/>
        </p:nvSpPr>
        <p:spPr bwMode="auto">
          <a:xfrm>
            <a:off x="5410200" y="3810000"/>
            <a:ext cx="1447800" cy="457200"/>
          </a:xfrm>
          <a:custGeom>
            <a:avLst/>
            <a:gdLst>
              <a:gd name="T0" fmla="*/ 0 w 624"/>
              <a:gd name="T1" fmla="*/ 457200 h 384"/>
              <a:gd name="T2" fmla="*/ 779585 w 624"/>
              <a:gd name="T3" fmla="*/ 342900 h 384"/>
              <a:gd name="T4" fmla="*/ 1447800 w 624"/>
              <a:gd name="T5" fmla="*/ 0 h 384"/>
              <a:gd name="T6" fmla="*/ 0 60000 65536"/>
              <a:gd name="T7" fmla="*/ 0 60000 65536"/>
              <a:gd name="T8" fmla="*/ 0 60000 65536"/>
              <a:gd name="T9" fmla="*/ 0 w 624"/>
              <a:gd name="T10" fmla="*/ 0 h 384"/>
              <a:gd name="T11" fmla="*/ 624 w 62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84">
                <a:moveTo>
                  <a:pt x="0" y="384"/>
                </a:moveTo>
                <a:cubicBezTo>
                  <a:pt x="116" y="368"/>
                  <a:pt x="232" y="352"/>
                  <a:pt x="336" y="288"/>
                </a:cubicBezTo>
                <a:cubicBezTo>
                  <a:pt x="440" y="224"/>
                  <a:pt x="532" y="112"/>
                  <a:pt x="624" y="0"/>
                </a:cubicBezTo>
              </a:path>
            </a:pathLst>
          </a:custGeom>
          <a:noFill/>
          <a:ln w="19050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7620000" y="4038600"/>
            <a:ext cx="76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Private cost</a:t>
            </a:r>
          </a:p>
          <a:p>
            <a:pPr algn="ctr"/>
            <a:r>
              <a:rPr lang="en-US" sz="1000">
                <a:solidFill>
                  <a:schemeClr val="bg2"/>
                </a:solidFill>
              </a:rPr>
              <a:t>(4 lanes)</a:t>
            </a:r>
          </a:p>
        </p:txBody>
      </p:sp>
      <p:sp>
        <p:nvSpPr>
          <p:cNvPr id="28688" name="Text Box 20"/>
          <p:cNvSpPr txBox="1">
            <a:spLocks noChangeArrowheads="1"/>
          </p:cNvSpPr>
          <p:nvPr/>
        </p:nvSpPr>
        <p:spPr bwMode="auto">
          <a:xfrm>
            <a:off x="6629400" y="236220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Social Trip Cost</a:t>
            </a:r>
          </a:p>
          <a:p>
            <a:pPr algn="ctr"/>
            <a:r>
              <a:rPr lang="en-US" sz="1000">
                <a:solidFill>
                  <a:schemeClr val="bg2"/>
                </a:solidFill>
              </a:rPr>
              <a:t>(2 lanes)</a:t>
            </a:r>
          </a:p>
        </p:txBody>
      </p:sp>
      <p:sp>
        <p:nvSpPr>
          <p:cNvPr id="45" name="Freeform 22"/>
          <p:cNvSpPr>
            <a:spLocks/>
          </p:cNvSpPr>
          <p:nvPr/>
        </p:nvSpPr>
        <p:spPr bwMode="auto">
          <a:xfrm>
            <a:off x="5486400" y="3048000"/>
            <a:ext cx="2438400" cy="1295400"/>
          </a:xfrm>
          <a:custGeom>
            <a:avLst/>
            <a:gdLst>
              <a:gd name="T0" fmla="*/ 0 w 1632"/>
              <a:gd name="T1" fmla="*/ 1295400 h 816"/>
              <a:gd name="T2" fmla="*/ 1649506 w 1632"/>
              <a:gd name="T3" fmla="*/ 990600 h 816"/>
              <a:gd name="T4" fmla="*/ 2438400 w 1632"/>
              <a:gd name="T5" fmla="*/ 0 h 816"/>
              <a:gd name="T6" fmla="*/ 0 60000 65536"/>
              <a:gd name="T7" fmla="*/ 0 60000 65536"/>
              <a:gd name="T8" fmla="*/ 0 60000 65536"/>
              <a:gd name="T9" fmla="*/ 0 w 1632"/>
              <a:gd name="T10" fmla="*/ 0 h 816"/>
              <a:gd name="T11" fmla="*/ 1632 w 163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816">
                <a:moveTo>
                  <a:pt x="0" y="816"/>
                </a:moveTo>
                <a:cubicBezTo>
                  <a:pt x="416" y="788"/>
                  <a:pt x="832" y="760"/>
                  <a:pt x="1104" y="624"/>
                </a:cubicBezTo>
                <a:cubicBezTo>
                  <a:pt x="1376" y="488"/>
                  <a:pt x="1504" y="244"/>
                  <a:pt x="1632" y="0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7556500" y="266700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Social Trip Cost</a:t>
            </a:r>
          </a:p>
          <a:p>
            <a:pPr algn="ctr"/>
            <a:r>
              <a:rPr lang="en-US" sz="1000">
                <a:solidFill>
                  <a:schemeClr val="bg2"/>
                </a:solidFill>
              </a:rPr>
              <a:t>(4 lanes)</a:t>
            </a:r>
          </a:p>
        </p:txBody>
      </p:sp>
      <p:sp>
        <p:nvSpPr>
          <p:cNvPr id="47" name="Freeform 24"/>
          <p:cNvSpPr>
            <a:spLocks/>
          </p:cNvSpPr>
          <p:nvPr/>
        </p:nvSpPr>
        <p:spPr bwMode="auto">
          <a:xfrm>
            <a:off x="5638800" y="3873500"/>
            <a:ext cx="2362200" cy="546100"/>
          </a:xfrm>
          <a:custGeom>
            <a:avLst/>
            <a:gdLst>
              <a:gd name="T0" fmla="*/ 0 w 1488"/>
              <a:gd name="T1" fmla="*/ 533400 h 344"/>
              <a:gd name="T2" fmla="*/ 1600200 w 1488"/>
              <a:gd name="T3" fmla="*/ 457200 h 344"/>
              <a:gd name="T4" fmla="*/ 2362200 w 1488"/>
              <a:gd name="T5" fmla="*/ 0 h 344"/>
              <a:gd name="T6" fmla="*/ 0 60000 65536"/>
              <a:gd name="T7" fmla="*/ 0 60000 65536"/>
              <a:gd name="T8" fmla="*/ 0 60000 65536"/>
              <a:gd name="T9" fmla="*/ 0 w 1488"/>
              <a:gd name="T10" fmla="*/ 0 h 344"/>
              <a:gd name="T11" fmla="*/ 1488 w 1488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344">
                <a:moveTo>
                  <a:pt x="0" y="336"/>
                </a:moveTo>
                <a:cubicBezTo>
                  <a:pt x="380" y="340"/>
                  <a:pt x="760" y="344"/>
                  <a:pt x="1008" y="288"/>
                </a:cubicBezTo>
                <a:cubicBezTo>
                  <a:pt x="1256" y="232"/>
                  <a:pt x="1372" y="116"/>
                  <a:pt x="1488" y="0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Text Box 25"/>
          <p:cNvSpPr txBox="1">
            <a:spLocks noChangeArrowheads="1"/>
          </p:cNvSpPr>
          <p:nvPr/>
        </p:nvSpPr>
        <p:spPr bwMode="auto">
          <a:xfrm>
            <a:off x="6629400" y="3641725"/>
            <a:ext cx="76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Private cost</a:t>
            </a:r>
          </a:p>
          <a:p>
            <a:pPr algn="ctr"/>
            <a:r>
              <a:rPr lang="en-US" sz="1000">
                <a:solidFill>
                  <a:schemeClr val="bg2"/>
                </a:solidFill>
              </a:rPr>
              <a:t>(2 lanes)</a:t>
            </a:r>
          </a:p>
        </p:txBody>
      </p:sp>
      <p:sp>
        <p:nvSpPr>
          <p:cNvPr id="28693" name="Text Box 26"/>
          <p:cNvSpPr txBox="1">
            <a:spLocks noChangeArrowheads="1"/>
          </p:cNvSpPr>
          <p:nvPr/>
        </p:nvSpPr>
        <p:spPr bwMode="auto">
          <a:xfrm>
            <a:off x="7543800" y="4572000"/>
            <a:ext cx="944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Traffic Volume</a:t>
            </a:r>
          </a:p>
        </p:txBody>
      </p:sp>
      <p:sp>
        <p:nvSpPr>
          <p:cNvPr id="28694" name="Text Box 27"/>
          <p:cNvSpPr txBox="1">
            <a:spLocks noChangeArrowheads="1"/>
          </p:cNvSpPr>
          <p:nvPr/>
        </p:nvSpPr>
        <p:spPr bwMode="auto">
          <a:xfrm rot="-5400000">
            <a:off x="4669632" y="3434556"/>
            <a:ext cx="658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Trip Cost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447800" y="5486400"/>
            <a:ext cx="7038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6600"/>
                </a:solidFill>
              </a:rPr>
              <a:t>Should society build a 4 lane road?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  <p:bldP spid="43" grpId="0"/>
      <p:bldP spid="45" grpId="0" animBg="1"/>
      <p:bldP spid="46" grpId="0"/>
      <p:bldP spid="47" grpId="0" animBg="1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6600"/>
                </a:solidFill>
              </a:rPr>
              <a:t>Equilibrium with 2-Lane Road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Equilibrium with a 2 lane road and a congestion tax: point </a:t>
            </a:r>
            <a:r>
              <a:rPr lang="en-US" sz="2400" dirty="0" err="1"/>
              <a:t>i</a:t>
            </a:r>
            <a:r>
              <a:rPr lang="en-US" sz="2400" dirty="0"/>
              <a:t>, where demand intersects social trip cost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Congestion tax: gap between point </a:t>
            </a:r>
            <a:r>
              <a:rPr lang="en-US" sz="2400" dirty="0" err="1"/>
              <a:t>i</a:t>
            </a:r>
            <a:r>
              <a:rPr lang="en-US" sz="2400" dirty="0"/>
              <a:t> and point 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Average road cost: gap between point j and point 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Tax &gt; average road cost: Total tax revenue &gt; Road cost</a:t>
            </a:r>
          </a:p>
        </p:txBody>
      </p:sp>
      <p:pic>
        <p:nvPicPr>
          <p:cNvPr id="29700" name="Picture 6" descr="10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5105400" y="2362200"/>
            <a:ext cx="2971800" cy="228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5029200" y="3581400"/>
            <a:ext cx="3810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Freeform 9"/>
          <p:cNvSpPr>
            <a:spLocks/>
          </p:cNvSpPr>
          <p:nvPr/>
        </p:nvSpPr>
        <p:spPr bwMode="auto">
          <a:xfrm>
            <a:off x="5562600" y="3200400"/>
            <a:ext cx="1447800" cy="381000"/>
          </a:xfrm>
          <a:custGeom>
            <a:avLst/>
            <a:gdLst>
              <a:gd name="T0" fmla="*/ 0 w 912"/>
              <a:gd name="T1" fmla="*/ 0 h 288"/>
              <a:gd name="T2" fmla="*/ 685800 w 912"/>
              <a:gd name="T3" fmla="*/ 381000 h 288"/>
              <a:gd name="T4" fmla="*/ 1447800 w 912"/>
              <a:gd name="T5" fmla="*/ 0 h 288"/>
              <a:gd name="T6" fmla="*/ 0 60000 65536"/>
              <a:gd name="T7" fmla="*/ 0 60000 65536"/>
              <a:gd name="T8" fmla="*/ 0 60000 65536"/>
              <a:gd name="T9" fmla="*/ 0 w 912"/>
              <a:gd name="T10" fmla="*/ 0 h 288"/>
              <a:gd name="T11" fmla="*/ 912 w 91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88">
                <a:moveTo>
                  <a:pt x="0" y="0"/>
                </a:moveTo>
                <a:cubicBezTo>
                  <a:pt x="140" y="144"/>
                  <a:pt x="280" y="288"/>
                  <a:pt x="432" y="288"/>
                </a:cubicBezTo>
                <a:cubicBezTo>
                  <a:pt x="584" y="288"/>
                  <a:pt x="832" y="48"/>
                  <a:pt x="91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>
            <a:off x="6477000" y="2819400"/>
            <a:ext cx="0" cy="19050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7924800" y="2057400"/>
            <a:ext cx="838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>
            <a:off x="5562600" y="2438400"/>
            <a:ext cx="1066800" cy="1638300"/>
          </a:xfrm>
          <a:custGeom>
            <a:avLst/>
            <a:gdLst>
              <a:gd name="T0" fmla="*/ 0 w 672"/>
              <a:gd name="T1" fmla="*/ 1600200 h 1032"/>
              <a:gd name="T2" fmla="*/ 381000 w 672"/>
              <a:gd name="T3" fmla="*/ 1371600 h 1032"/>
              <a:gd name="T4" fmla="*/ 1066800 w 672"/>
              <a:gd name="T5" fmla="*/ 0 h 1032"/>
              <a:gd name="T6" fmla="*/ 0 60000 65536"/>
              <a:gd name="T7" fmla="*/ 0 60000 65536"/>
              <a:gd name="T8" fmla="*/ 0 60000 65536"/>
              <a:gd name="T9" fmla="*/ 0 w 672"/>
              <a:gd name="T10" fmla="*/ 0 h 1032"/>
              <a:gd name="T11" fmla="*/ 672 w 672"/>
              <a:gd name="T12" fmla="*/ 1032 h 1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1032">
                <a:moveTo>
                  <a:pt x="0" y="1008"/>
                </a:moveTo>
                <a:cubicBezTo>
                  <a:pt x="64" y="1020"/>
                  <a:pt x="128" y="1032"/>
                  <a:pt x="240" y="864"/>
                </a:cubicBezTo>
                <a:cubicBezTo>
                  <a:pt x="352" y="696"/>
                  <a:pt x="512" y="348"/>
                  <a:pt x="672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Freeform 15"/>
          <p:cNvSpPr>
            <a:spLocks/>
          </p:cNvSpPr>
          <p:nvPr/>
        </p:nvSpPr>
        <p:spPr bwMode="auto">
          <a:xfrm>
            <a:off x="5715000" y="3352800"/>
            <a:ext cx="1219200" cy="685800"/>
          </a:xfrm>
          <a:custGeom>
            <a:avLst/>
            <a:gdLst>
              <a:gd name="T0" fmla="*/ 0 w 624"/>
              <a:gd name="T1" fmla="*/ 685800 h 384"/>
              <a:gd name="T2" fmla="*/ 656492 w 624"/>
              <a:gd name="T3" fmla="*/ 514350 h 384"/>
              <a:gd name="T4" fmla="*/ 1219200 w 624"/>
              <a:gd name="T5" fmla="*/ 0 h 384"/>
              <a:gd name="T6" fmla="*/ 0 60000 65536"/>
              <a:gd name="T7" fmla="*/ 0 60000 65536"/>
              <a:gd name="T8" fmla="*/ 0 60000 65536"/>
              <a:gd name="T9" fmla="*/ 0 w 624"/>
              <a:gd name="T10" fmla="*/ 0 h 384"/>
              <a:gd name="T11" fmla="*/ 624 w 62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84">
                <a:moveTo>
                  <a:pt x="0" y="384"/>
                </a:moveTo>
                <a:cubicBezTo>
                  <a:pt x="116" y="368"/>
                  <a:pt x="232" y="352"/>
                  <a:pt x="336" y="288"/>
                </a:cubicBezTo>
                <a:cubicBezTo>
                  <a:pt x="440" y="224"/>
                  <a:pt x="532" y="112"/>
                  <a:pt x="624" y="0"/>
                </a:cubicBezTo>
              </a:path>
            </a:pathLst>
          </a:custGeom>
          <a:noFill/>
          <a:ln w="38100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5715000" y="2133600"/>
            <a:ext cx="2133600" cy="17526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6248400" y="3810000"/>
            <a:ext cx="87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Private cost</a:t>
            </a: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5181600" y="2971800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ATC 2 lane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6477000" y="2667000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i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6324600" y="3276600"/>
            <a:ext cx="390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2"/>
                </a:solidFill>
              </a:rPr>
              <a:t>.</a:t>
            </a:r>
            <a:r>
              <a:rPr lang="en-US" sz="1400">
                <a:solidFill>
                  <a:schemeClr val="bg2"/>
                </a:solidFill>
              </a:rPr>
              <a:t>k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6248400" y="2971800"/>
            <a:ext cx="357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J</a:t>
            </a:r>
            <a:r>
              <a:rPr lang="en-US" sz="4400">
                <a:solidFill>
                  <a:schemeClr val="bg2"/>
                </a:solidFill>
              </a:rPr>
              <a:t>.</a:t>
            </a:r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animBg="1"/>
      <p:bldP spid="49168" grpId="0" animBg="1"/>
      <p:bldP spid="49171" grpId="0"/>
      <p:bldP spid="49172" grpId="0"/>
      <p:bldP spid="491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6600"/>
                </a:solidFill>
              </a:rPr>
              <a:t>Modal Choice for US Consumers</a:t>
            </a:r>
          </a:p>
        </p:txBody>
      </p:sp>
      <p:pic>
        <p:nvPicPr>
          <p:cNvPr id="5123" name="Picture 4" descr="10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825" y="1219200"/>
            <a:ext cx="59467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6600"/>
                </a:solidFill>
              </a:rPr>
              <a:t>Widen the Road if Congestion Tax Revenue Exceeds the Cost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With the 4 lane road and the congestion tax, new equilibrium is point 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Congestion tax: gap between point e and point 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Average road cost: gap between point e and point 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Tax= average road cost: Total tax revenue = Road cost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For wider roads, marginal benefit &lt; $4 as we move down the demand curve to volume &gt; V** </a:t>
            </a:r>
          </a:p>
        </p:txBody>
      </p:sp>
      <p:pic>
        <p:nvPicPr>
          <p:cNvPr id="30724" name="Picture 4" descr="10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105400" y="2362200"/>
            <a:ext cx="2971800" cy="228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5029200" y="3581400"/>
            <a:ext cx="3810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6629400" y="3276600"/>
            <a:ext cx="1447800" cy="304800"/>
          </a:xfrm>
          <a:custGeom>
            <a:avLst/>
            <a:gdLst>
              <a:gd name="T0" fmla="*/ 0 w 912"/>
              <a:gd name="T1" fmla="*/ 0 h 288"/>
              <a:gd name="T2" fmla="*/ 685800 w 912"/>
              <a:gd name="T3" fmla="*/ 304800 h 288"/>
              <a:gd name="T4" fmla="*/ 1447800 w 912"/>
              <a:gd name="T5" fmla="*/ 0 h 288"/>
              <a:gd name="T6" fmla="*/ 0 60000 65536"/>
              <a:gd name="T7" fmla="*/ 0 60000 65536"/>
              <a:gd name="T8" fmla="*/ 0 60000 65536"/>
              <a:gd name="T9" fmla="*/ 0 w 912"/>
              <a:gd name="T10" fmla="*/ 0 h 288"/>
              <a:gd name="T11" fmla="*/ 912 w 91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88">
                <a:moveTo>
                  <a:pt x="0" y="0"/>
                </a:moveTo>
                <a:cubicBezTo>
                  <a:pt x="140" y="144"/>
                  <a:pt x="280" y="288"/>
                  <a:pt x="432" y="288"/>
                </a:cubicBezTo>
                <a:cubicBezTo>
                  <a:pt x="584" y="288"/>
                  <a:pt x="832" y="48"/>
                  <a:pt x="912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7391400" y="3581400"/>
            <a:ext cx="0" cy="11430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 rot="-744390">
            <a:off x="6019800" y="2971800"/>
            <a:ext cx="2514600" cy="952500"/>
          </a:xfrm>
          <a:custGeom>
            <a:avLst/>
            <a:gdLst>
              <a:gd name="T0" fmla="*/ 0 w 672"/>
              <a:gd name="T1" fmla="*/ 930349 h 1032"/>
              <a:gd name="T2" fmla="*/ 898071 w 672"/>
              <a:gd name="T3" fmla="*/ 797442 h 1032"/>
              <a:gd name="T4" fmla="*/ 2514600 w 672"/>
              <a:gd name="T5" fmla="*/ 0 h 1032"/>
              <a:gd name="T6" fmla="*/ 0 60000 65536"/>
              <a:gd name="T7" fmla="*/ 0 60000 65536"/>
              <a:gd name="T8" fmla="*/ 0 60000 65536"/>
              <a:gd name="T9" fmla="*/ 0 w 672"/>
              <a:gd name="T10" fmla="*/ 0 h 1032"/>
              <a:gd name="T11" fmla="*/ 672 w 672"/>
              <a:gd name="T12" fmla="*/ 1032 h 1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1032">
                <a:moveTo>
                  <a:pt x="0" y="1008"/>
                </a:moveTo>
                <a:cubicBezTo>
                  <a:pt x="64" y="1020"/>
                  <a:pt x="128" y="1032"/>
                  <a:pt x="240" y="864"/>
                </a:cubicBezTo>
                <a:cubicBezTo>
                  <a:pt x="352" y="696"/>
                  <a:pt x="512" y="348"/>
                  <a:pt x="672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Freeform 11"/>
          <p:cNvSpPr>
            <a:spLocks/>
          </p:cNvSpPr>
          <p:nvPr/>
        </p:nvSpPr>
        <p:spPr bwMode="auto">
          <a:xfrm>
            <a:off x="6172200" y="3733800"/>
            <a:ext cx="1905000" cy="457200"/>
          </a:xfrm>
          <a:custGeom>
            <a:avLst/>
            <a:gdLst>
              <a:gd name="T0" fmla="*/ 0 w 624"/>
              <a:gd name="T1" fmla="*/ 457200 h 384"/>
              <a:gd name="T2" fmla="*/ 1025769 w 624"/>
              <a:gd name="T3" fmla="*/ 342900 h 384"/>
              <a:gd name="T4" fmla="*/ 1905000 w 624"/>
              <a:gd name="T5" fmla="*/ 0 h 384"/>
              <a:gd name="T6" fmla="*/ 0 60000 65536"/>
              <a:gd name="T7" fmla="*/ 0 60000 65536"/>
              <a:gd name="T8" fmla="*/ 0 60000 65536"/>
              <a:gd name="T9" fmla="*/ 0 w 624"/>
              <a:gd name="T10" fmla="*/ 0 h 384"/>
              <a:gd name="T11" fmla="*/ 624 w 62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84">
                <a:moveTo>
                  <a:pt x="0" y="384"/>
                </a:moveTo>
                <a:cubicBezTo>
                  <a:pt x="116" y="368"/>
                  <a:pt x="232" y="352"/>
                  <a:pt x="336" y="288"/>
                </a:cubicBezTo>
                <a:cubicBezTo>
                  <a:pt x="440" y="224"/>
                  <a:pt x="532" y="112"/>
                  <a:pt x="624" y="0"/>
                </a:cubicBezTo>
              </a:path>
            </a:pathLst>
          </a:custGeom>
          <a:noFill/>
          <a:ln w="38100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5734050" y="2209800"/>
            <a:ext cx="2133600" cy="17526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400800" y="4114800"/>
            <a:ext cx="87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Private cost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7239000" y="3505200"/>
            <a:ext cx="363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2"/>
                </a:solidFill>
              </a:rPr>
              <a:t>.</a:t>
            </a:r>
            <a:r>
              <a:rPr lang="en-US" sz="1400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7239000" y="3276600"/>
            <a:ext cx="258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53259" grpId="0" animBg="1"/>
      <p:bldP spid="53260" grpId="0" animBg="1"/>
      <p:bldP spid="53261" grpId="0"/>
      <p:bldP spid="53264" grpId="0"/>
      <p:bldP spid="532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Autos and Air Pollution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Types of pollutants: VOC, CO, </a:t>
            </a:r>
            <a:r>
              <a:rPr lang="en-US" dirty="0" err="1"/>
              <a:t>NOx</a:t>
            </a:r>
            <a:r>
              <a:rPr lang="en-US" dirty="0"/>
              <a:t>, SO</a:t>
            </a:r>
            <a:r>
              <a:rPr lang="en-US" sz="2000" dirty="0"/>
              <a:t>2</a:t>
            </a:r>
            <a:r>
              <a:rPr lang="en-US" dirty="0"/>
              <a:t> generate smog and particulates</a:t>
            </a:r>
          </a:p>
          <a:p>
            <a:pPr eaLnBrk="1" hangingPunct="1">
              <a:defRPr/>
            </a:pPr>
            <a:r>
              <a:rPr lang="en-US" dirty="0"/>
              <a:t>Transport responsible for 2/3 of CO, 1/2 of VOC, 2/5 of </a:t>
            </a:r>
            <a:r>
              <a:rPr lang="en-US" dirty="0" err="1"/>
              <a:t>NOx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Poor air quality exacerbates respiratory problems &amp; causes premature death</a:t>
            </a:r>
          </a:p>
          <a:p>
            <a:pPr eaLnBrk="1" hangingPunct="1">
              <a:defRPr/>
            </a:pPr>
            <a:r>
              <a:rPr lang="en-US" dirty="0"/>
              <a:t>Greenhouse gases from automobiles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Internalizing the Externality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Economic approach is tax = marginal external cost</a:t>
            </a:r>
          </a:p>
          <a:p>
            <a:pPr eaLnBrk="1" hangingPunct="1">
              <a:defRPr/>
            </a:pPr>
            <a:r>
              <a:rPr lang="en-US" dirty="0"/>
              <a:t>Emissions depend on miles driven and fuel economy of vehicle</a:t>
            </a:r>
          </a:p>
          <a:p>
            <a:pPr eaLnBrk="1" hangingPunct="1">
              <a:defRPr/>
            </a:pPr>
            <a:r>
              <a:rPr lang="en-US" dirty="0"/>
              <a:t>Gasoline Tax</a:t>
            </a:r>
          </a:p>
          <a:p>
            <a:pPr lvl="1" eaLnBrk="1" hangingPunct="1">
              <a:defRPr/>
            </a:pPr>
            <a:r>
              <a:rPr lang="en-US" dirty="0"/>
              <a:t>Increase cost per mile, decreasing mileage             and emissions</a:t>
            </a:r>
          </a:p>
          <a:p>
            <a:pPr lvl="1" eaLnBrk="1" hangingPunct="1">
              <a:defRPr/>
            </a:pPr>
            <a:r>
              <a:rPr lang="en-US" dirty="0"/>
              <a:t>Does not provide incentives for cleaner               cars since the tax is based on gasoline consumption not directly on emissions</a:t>
            </a:r>
          </a:p>
        </p:txBody>
      </p:sp>
      <p:pic>
        <p:nvPicPr>
          <p:cNvPr id="32772" name="Picture 4" descr="MCj038420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352800"/>
            <a:ext cx="16002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FF66"/>
                </a:solidFill>
              </a:rPr>
              <a:t>Gasoline Tax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Tax = $0.40 per gallon: Shifts supply curve (marginal-cost curve) upward by $0.40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Price increases by half the tax (from $2.00 to $2.20) as tax is partially shifted to supply side of market (owners of inputs whose prices fall as quantity falls--crude oil)</a:t>
            </a:r>
          </a:p>
        </p:txBody>
      </p:sp>
      <p:pic>
        <p:nvPicPr>
          <p:cNvPr id="33796" name="Picture 7" descr="10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76400"/>
            <a:ext cx="4133850" cy="44196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:\Documents and Settings\rahmed\Local Settings\Temporary Internet Files\Content.IE5\Z1SPVHGY\MPj043721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9375"/>
            <a:ext cx="8153400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6600"/>
                </a:solidFill>
              </a:rPr>
              <a:t>Gas Prices Around the World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685800" y="1600200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</a:t>
            </a:r>
          </a:p>
          <a:p>
            <a:r>
              <a:rPr lang="en-US" sz="2000" dirty="0"/>
              <a:t>Netherlands Amsterdam 	$6.48 </a:t>
            </a:r>
          </a:p>
          <a:p>
            <a:r>
              <a:rPr lang="en-US" sz="2000" dirty="0"/>
              <a:t>Italy Milan 		$5.96 </a:t>
            </a:r>
          </a:p>
          <a:p>
            <a:r>
              <a:rPr lang="en-US" sz="2000" dirty="0"/>
              <a:t>Denmark Copenhagen	$5.93 </a:t>
            </a:r>
          </a:p>
          <a:p>
            <a:r>
              <a:rPr lang="en-US" sz="2000" dirty="0"/>
              <a:t>Belgium Brussels 		$5.91 </a:t>
            </a:r>
          </a:p>
          <a:p>
            <a:r>
              <a:rPr lang="en-US" sz="2000" dirty="0"/>
              <a:t>Sweden Stockholm 	$5.80 </a:t>
            </a:r>
          </a:p>
          <a:p>
            <a:r>
              <a:rPr lang="en-US" sz="2000" dirty="0"/>
              <a:t>United Kingdom London	$5.79 </a:t>
            </a:r>
          </a:p>
          <a:p>
            <a:r>
              <a:rPr lang="en-US" sz="2000" dirty="0"/>
              <a:t>Germany Frankfurt 	$5.57 </a:t>
            </a:r>
          </a:p>
          <a:p>
            <a:r>
              <a:rPr lang="en-US" sz="2000" dirty="0"/>
              <a:t>France Paris 		$5.54 </a:t>
            </a:r>
          </a:p>
          <a:p>
            <a:r>
              <a:rPr lang="en-US" sz="2000" dirty="0"/>
              <a:t>Hungary Budapest	$4.94 </a:t>
            </a:r>
          </a:p>
          <a:p>
            <a:r>
              <a:rPr lang="en-US" sz="2000" dirty="0"/>
              <a:t>Luxembourg  		$4.82 </a:t>
            </a:r>
          </a:p>
          <a:p>
            <a:r>
              <a:rPr lang="en-US" sz="2000" dirty="0"/>
              <a:t>Ireland Dublin 		$4.78 </a:t>
            </a:r>
          </a:p>
          <a:p>
            <a:r>
              <a:rPr lang="en-US" sz="2000" dirty="0"/>
              <a:t>Switzerland Geneva 	$4.74 </a:t>
            </a:r>
          </a:p>
          <a:p>
            <a:r>
              <a:rPr lang="en-US" sz="2000" dirty="0"/>
              <a:t>Spain Madrid 		$4.55 </a:t>
            </a:r>
          </a:p>
          <a:p>
            <a:r>
              <a:rPr lang="en-US" sz="2000" dirty="0"/>
              <a:t>Japan Tokyo 		$4.24 </a:t>
            </a:r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4724400" y="1768475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Bulgaria Sofia 		$3.52 </a:t>
            </a:r>
          </a:p>
          <a:p>
            <a:r>
              <a:rPr lang="en-US" sz="2000" dirty="0"/>
              <a:t>Brazil Brasilia 		$3.12 </a:t>
            </a:r>
          </a:p>
          <a:p>
            <a:r>
              <a:rPr lang="en-US" sz="2000" dirty="0"/>
              <a:t>Cuba Havana 		$3.03 </a:t>
            </a:r>
          </a:p>
          <a:p>
            <a:r>
              <a:rPr lang="en-US" sz="2000" dirty="0"/>
              <a:t>Taiwan Taipei 		$2.84 </a:t>
            </a:r>
          </a:p>
          <a:p>
            <a:r>
              <a:rPr lang="en-US" sz="2000" dirty="0"/>
              <a:t>Lebanon Beirut 		$2.63 </a:t>
            </a:r>
          </a:p>
          <a:p>
            <a:r>
              <a:rPr lang="en-US" sz="2000" dirty="0"/>
              <a:t>South Africa 		$2.62 </a:t>
            </a:r>
          </a:p>
          <a:p>
            <a:r>
              <a:rPr lang="en-US" sz="2000" dirty="0"/>
              <a:t>Nicaragua  		$2.61 </a:t>
            </a:r>
          </a:p>
          <a:p>
            <a:r>
              <a:rPr lang="en-US" sz="2000" dirty="0"/>
              <a:t>Panama City 		$2.19 </a:t>
            </a:r>
          </a:p>
          <a:p>
            <a:r>
              <a:rPr lang="en-US" sz="2000" dirty="0"/>
              <a:t>Russia Moscow 		$2.10 </a:t>
            </a:r>
          </a:p>
          <a:p>
            <a:r>
              <a:rPr lang="en-US" sz="2000" dirty="0"/>
              <a:t>Puerto Rico San Juan 	$1.74 </a:t>
            </a:r>
          </a:p>
          <a:p>
            <a:r>
              <a:rPr lang="en-US" sz="2000" dirty="0"/>
              <a:t>Saudi Arabia Riyadh 	$0.91 </a:t>
            </a:r>
          </a:p>
          <a:p>
            <a:r>
              <a:rPr lang="en-US" sz="2000" dirty="0"/>
              <a:t>Kuwait Kuwait City 	$0.78 </a:t>
            </a:r>
          </a:p>
          <a:p>
            <a:r>
              <a:rPr lang="en-US" sz="2000" dirty="0"/>
              <a:t>Egypt Cairo 		$0.65 </a:t>
            </a:r>
          </a:p>
          <a:p>
            <a:r>
              <a:rPr lang="en-US" sz="2000" dirty="0"/>
              <a:t>Nigeria Lagos 		$0.38 </a:t>
            </a:r>
          </a:p>
          <a:p>
            <a:r>
              <a:rPr lang="en-US" sz="2000" dirty="0"/>
              <a:t>Venezuela Caracas 	$0.12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9377" y="6504801"/>
            <a:ext cx="2220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CNN Money, March 2005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FF66"/>
                </a:solidFill>
              </a:rPr>
              <a:t>3. Motor Vehicle Accidents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Annual cost in U.S.: 3.1m injuries;  40k deaths;  $300b per 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External cost of driving from collisions = 4.4 cents per mile (vs. 10 cents per mile for fuel)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External cost from collisions depends 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Miles driven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Care (e.g., speed)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Type of vehicle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Road conditions</a:t>
            </a:r>
          </a:p>
        </p:txBody>
      </p:sp>
      <p:pic>
        <p:nvPicPr>
          <p:cNvPr id="35844" name="Picture 4" descr="MCj033496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57200"/>
            <a:ext cx="1454150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FF66"/>
                </a:solidFill>
              </a:rPr>
              <a:t>3. Motor Vehicle Accidents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Vehicle Safety Act of 1966: Mandated safety features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Seat-belt laws didn’t have expected effect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Small reduction in death rates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Increased death rates for pedestrians and bicyclists</a:t>
            </a:r>
          </a:p>
        </p:txBody>
      </p:sp>
      <p:pic>
        <p:nvPicPr>
          <p:cNvPr id="35844" name="Picture 4" descr="MCj033496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57200"/>
            <a:ext cx="1454150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473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FF66"/>
                </a:solidFill>
              </a:rPr>
              <a:t>Why Do Drivers Speed?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200"/>
              <a:t>Marginal benefit of speed: More time for other activities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/>
              <a:t>Marginal cost of speed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Increased likelihood of collision and injuries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Increased severity of injuries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/>
              <a:t>MC (40  mph) = $12; expected injury cost increases by $12 by driving at 40 mph versus 39 mph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/>
              <a:t>Marginal cost increases with speed: expected injury cost increases at increasing rate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/>
              <a:t>Initial equilibrium: Marginal principle satisfied at point i (46 mph)</a:t>
            </a:r>
          </a:p>
        </p:txBody>
      </p:sp>
      <p:pic>
        <p:nvPicPr>
          <p:cNvPr id="36868" name="Picture 6" descr="10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1524000"/>
            <a:ext cx="4446588" cy="4648200"/>
          </a:xfrm>
          <a:noFill/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5029201" y="3352800"/>
            <a:ext cx="3048000" cy="1066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086600" y="2971800"/>
            <a:ext cx="17526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FF66"/>
                </a:solidFill>
              </a:rPr>
              <a:t>Theory of Risk Compensation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191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Mandated safety equipment (air bags) decreases expected injury cost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Decrease in injury cost shifts marginal-cost curve downward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Rational response is to drive faster: 49 mph instead of 46 mph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Evidence for Risk Compensation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Lower cost from injury increases the likelihood of injury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Following safety regulations, higher collision rates and more pedestrian deaths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Death rates for pedestrians and bicyclists increase with vehicle safety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 descr="10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524000"/>
            <a:ext cx="44465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10800000" flipV="1">
            <a:off x="5029201" y="3352800"/>
            <a:ext cx="3048000" cy="1066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86600" y="2971800"/>
            <a:ext cx="17526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Miles to Gasoline used to Emissions </a:t>
            </a:r>
          </a:p>
          <a:p>
            <a:r>
              <a:rPr lang="en-US" dirty="0"/>
              <a:t>Which is the policy target?</a:t>
            </a:r>
          </a:p>
          <a:p>
            <a:r>
              <a:rPr lang="en-US" dirty="0"/>
              <a:t>Relationship between them</a:t>
            </a:r>
          </a:p>
          <a:p>
            <a:r>
              <a:rPr lang="en-US" dirty="0"/>
              <a:t>E.g., </a:t>
            </a:r>
            <a:r>
              <a:rPr lang="en-US"/>
              <a:t>better mileage </a:t>
            </a:r>
            <a:r>
              <a:rPr lang="en-US" dirty="0"/>
              <a:t>cars, greener cars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8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6600"/>
                </a:solidFill>
              </a:rPr>
              <a:t>1. Congestion Externalities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Axiom 3: Externalities cause inefficiency</a:t>
            </a:r>
          </a:p>
          <a:p>
            <a:pPr lvl="1" eaLnBrk="1" hangingPunct="1">
              <a:defRPr/>
            </a:pPr>
            <a:r>
              <a:rPr lang="en-US"/>
              <a:t>Automobile externalities: congestion, environmental damage, collisions</a:t>
            </a:r>
          </a:p>
          <a:p>
            <a:pPr lvl="1" eaLnBrk="1" hangingPunct="1">
              <a:defRPr/>
            </a:pPr>
            <a:r>
              <a:rPr lang="en-US"/>
              <a:t>Solution: Internalize the externalities with pricing (taxes).</a:t>
            </a:r>
          </a:p>
        </p:txBody>
      </p:sp>
      <p:pic>
        <p:nvPicPr>
          <p:cNvPr id="6148" name="Picture 14" descr="MCBD07195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962400"/>
            <a:ext cx="24368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6600"/>
                </a:solidFill>
              </a:rPr>
              <a:t>Cost of Congestion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According to the Texas Transportation Institute an average US citizen wasted 47 hours/year because of congestion</a:t>
            </a:r>
          </a:p>
          <a:p>
            <a:pPr eaLnBrk="1" hangingPunct="1">
              <a:defRPr/>
            </a:pPr>
            <a:r>
              <a:rPr lang="en-US" dirty="0"/>
              <a:t>In addition, gasoline wasted worth $5 billion due to slow driving and delays</a:t>
            </a:r>
          </a:p>
        </p:txBody>
      </p:sp>
      <p:pic>
        <p:nvPicPr>
          <p:cNvPr id="7172" name="Picture 4" descr="MCBD20244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67200"/>
            <a:ext cx="2859088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6600"/>
                </a:solidFill>
              </a:rPr>
              <a:t>A model of congestion externality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dobe Garamond Pro" pitchFamily="18" charset="0"/>
              </a:rPr>
              <a:t>Each individual travels a route 10 miles long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CCC00"/>
                </a:solidFill>
                <a:latin typeface="Adobe Garamond Pro" pitchFamily="18" charset="0"/>
              </a:rPr>
              <a:t>Monetary cost of travel</a:t>
            </a:r>
            <a:r>
              <a:rPr lang="en-US" dirty="0">
                <a:latin typeface="Adobe Garamond Pro" pitchFamily="18" charset="0"/>
              </a:rPr>
              <a:t>: 20 cents/mile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CCC00"/>
                </a:solidFill>
                <a:latin typeface="Adobe Garamond Pro" pitchFamily="18" charset="0"/>
              </a:rPr>
              <a:t>Time Cost</a:t>
            </a:r>
            <a:r>
              <a:rPr lang="en-US" dirty="0">
                <a:latin typeface="Adobe Garamond Pro" pitchFamily="18" charset="0"/>
              </a:rPr>
              <a:t>: the opportunity cost of time is 10 cents/minute. (</a:t>
            </a:r>
            <a:r>
              <a:rPr lang="en-US" i="1" dirty="0">
                <a:latin typeface="Adobe Garamond Pro" pitchFamily="18" charset="0"/>
              </a:rPr>
              <a:t>This will depend on how long the trip takes</a:t>
            </a:r>
            <a:r>
              <a:rPr lang="en-US" dirty="0">
                <a:latin typeface="Adobe Garamond Pro" pitchFamily="18" charset="0"/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029200"/>
            <a:ext cx="6756400" cy="12001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atin typeface="Tempus Sans ITC" pitchFamily="82" charset="0"/>
              </a:rPr>
              <a:t>Private Trip Cost=</a:t>
            </a:r>
            <a:r>
              <a:rPr lang="en-US" sz="3600" dirty="0">
                <a:solidFill>
                  <a:srgbClr val="FF0000"/>
                </a:solidFill>
                <a:latin typeface="Tempus Sans ITC" pitchFamily="82" charset="0"/>
              </a:rPr>
              <a:t>2+0.1*m</a:t>
            </a:r>
            <a:r>
              <a:rPr lang="en-US" sz="3600" dirty="0">
                <a:latin typeface="Tempus Sans ITC" pitchFamily="82" charset="0"/>
              </a:rPr>
              <a:t>, </a:t>
            </a:r>
          </a:p>
          <a:p>
            <a:pPr algn="ctr">
              <a:defRPr/>
            </a:pPr>
            <a:r>
              <a:rPr lang="en-US" sz="3600" dirty="0">
                <a:latin typeface="Tempus Sans ITC" pitchFamily="82" charset="0"/>
              </a:rPr>
              <a:t>where m represents minutes taken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FF6600"/>
                </a:solidFill>
              </a:rPr>
              <a:t>A model of congestion externalities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3581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dobe Garamond Pro" pitchFamily="18" charset="0"/>
              </a:rPr>
              <a:t>The Demand for Urban Travel: </a:t>
            </a:r>
          </a:p>
          <a:p>
            <a:pPr lvl="1" eaLnBrk="1" hangingPunct="1">
              <a:defRPr/>
            </a:pPr>
            <a:r>
              <a:rPr lang="en-US" sz="2400" dirty="0">
                <a:latin typeface="Adobe Garamond Pro" pitchFamily="18" charset="0"/>
              </a:rPr>
              <a:t>Negative slope: higher cost means smaller volume</a:t>
            </a:r>
          </a:p>
          <a:p>
            <a:pPr lvl="1" eaLnBrk="1" hangingPunct="1">
              <a:defRPr/>
            </a:pPr>
            <a:r>
              <a:rPr lang="en-US" sz="2400" dirty="0">
                <a:latin typeface="Adobe Garamond Pro" pitchFamily="18" charset="0"/>
              </a:rPr>
              <a:t>Each vehicle makes one trip</a:t>
            </a:r>
          </a:p>
          <a:p>
            <a:pPr lvl="1" eaLnBrk="1" hangingPunct="1">
              <a:defRPr/>
            </a:pPr>
            <a:r>
              <a:rPr lang="en-US" sz="2400" dirty="0">
                <a:latin typeface="Adobe Garamond Pro" pitchFamily="18" charset="0"/>
              </a:rPr>
              <a:t>Drivers vary with regards to the benefit they get from the trip</a:t>
            </a:r>
          </a:p>
          <a:p>
            <a:pPr lvl="1" eaLnBrk="1" hangingPunct="1">
              <a:defRPr/>
            </a:pPr>
            <a:r>
              <a:rPr lang="en-US" sz="2400" dirty="0">
                <a:latin typeface="Adobe Garamond Pro" pitchFamily="18" charset="0"/>
              </a:rPr>
              <a:t>Demand curve as marginal benefit curve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9221" name="Picture 4" descr="10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4953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4648200" y="1905000"/>
            <a:ext cx="4267200" cy="312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5791200" y="2133600"/>
            <a:ext cx="1981200" cy="2362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4572000" y="2209800"/>
            <a:ext cx="12954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auto">
          <a:xfrm>
            <a:off x="5867400" y="2209800"/>
            <a:ext cx="0" cy="28194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auto">
          <a:xfrm>
            <a:off x="7162800" y="3810000"/>
            <a:ext cx="0" cy="12192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auto">
          <a:xfrm>
            <a:off x="4572000" y="3810000"/>
            <a:ext cx="25908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14800" y="5486400"/>
            <a:ext cx="49530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CCCC00"/>
                </a:solidFill>
              </a:rPr>
              <a:t>The Private and Social Costs of Travel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244" name="Picture 4" descr="10_tb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5"/>
          <p:cNvSpPr>
            <a:spLocks/>
          </p:cNvSpPr>
          <p:nvPr/>
        </p:nvSpPr>
        <p:spPr bwMode="auto">
          <a:xfrm>
            <a:off x="76200" y="5638800"/>
            <a:ext cx="1295400" cy="958850"/>
          </a:xfrm>
          <a:prstGeom prst="borderCallout1">
            <a:avLst>
              <a:gd name="adj1" fmla="val 11921"/>
              <a:gd name="adj2" fmla="val 105884"/>
              <a:gd name="adj3" fmla="val -101324"/>
              <a:gd name="adj4" fmla="val 117648"/>
            </a:avLst>
          </a:prstGeom>
          <a:solidFill>
            <a:srgbClr val="CCFF6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6200" y="5486400"/>
            <a:ext cx="1295400" cy="120015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Trip time increases with traffic volume</a:t>
            </a:r>
          </a:p>
        </p:txBody>
      </p:sp>
      <p:sp>
        <p:nvSpPr>
          <p:cNvPr id="22535" name="AutoShape 7"/>
          <p:cNvSpPr>
            <a:spLocks/>
          </p:cNvSpPr>
          <p:nvPr/>
        </p:nvSpPr>
        <p:spPr bwMode="auto">
          <a:xfrm>
            <a:off x="1371600" y="5638800"/>
            <a:ext cx="1371600" cy="1219200"/>
          </a:xfrm>
          <a:prstGeom prst="borderCallout1">
            <a:avLst>
              <a:gd name="adj1" fmla="val 9375"/>
              <a:gd name="adj2" fmla="val 105556"/>
              <a:gd name="adj3" fmla="val -58333"/>
              <a:gd name="adj4" fmla="val 116667"/>
            </a:avLst>
          </a:prstGeom>
          <a:solidFill>
            <a:srgbClr val="CCFF6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371600" y="5638800"/>
            <a:ext cx="1295400" cy="119062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10000"/>
                  </a:schemeClr>
                </a:solidFill>
              </a:rPr>
              <a:t>Private trip cost = $2 + $0.10 • trip time </a:t>
            </a:r>
          </a:p>
        </p:txBody>
      </p:sp>
      <p:sp>
        <p:nvSpPr>
          <p:cNvPr id="22537" name="AutoShape 9"/>
          <p:cNvSpPr>
            <a:spLocks/>
          </p:cNvSpPr>
          <p:nvPr/>
        </p:nvSpPr>
        <p:spPr bwMode="auto">
          <a:xfrm>
            <a:off x="5410200" y="5638800"/>
            <a:ext cx="1524000" cy="990600"/>
          </a:xfrm>
          <a:prstGeom prst="borderCallout1">
            <a:avLst>
              <a:gd name="adj1" fmla="val 11537"/>
              <a:gd name="adj2" fmla="val 105000"/>
              <a:gd name="adj3" fmla="val -71796"/>
              <a:gd name="adj4" fmla="val 120000"/>
            </a:avLst>
          </a:prstGeom>
          <a:solidFill>
            <a:srgbClr val="CCFF6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410200" y="5715000"/>
            <a:ext cx="1447800" cy="91598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10000"/>
                  </a:schemeClr>
                </a:solidFill>
              </a:rPr>
              <a:t>Social cost= private cost + external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</p:bldLst>
  </p:timing>
</p:sld>
</file>

<file path=ppt/theme/theme1.xml><?xml version="1.0" encoding="utf-8"?>
<a:theme xmlns:a="http://schemas.openxmlformats.org/drawingml/2006/main" name="Stream">
  <a:themeElements>
    <a:clrScheme name="Stream 4">
      <a:dk1>
        <a:srgbClr val="000000"/>
      </a:dk1>
      <a:lt1>
        <a:srgbClr val="FFFFFF"/>
      </a:lt1>
      <a:dk2>
        <a:srgbClr val="51596D"/>
      </a:dk2>
      <a:lt2>
        <a:srgbClr val="DDDDDD"/>
      </a:lt2>
      <a:accent1>
        <a:srgbClr val="787E8A"/>
      </a:accent1>
      <a:accent2>
        <a:srgbClr val="339966"/>
      </a:accent2>
      <a:accent3>
        <a:srgbClr val="B3B5BA"/>
      </a:accent3>
      <a:accent4>
        <a:srgbClr val="DADADA"/>
      </a:accent4>
      <a:accent5>
        <a:srgbClr val="BEC0C4"/>
      </a:accent5>
      <a:accent6>
        <a:srgbClr val="2D8A5C"/>
      </a:accent6>
      <a:hlink>
        <a:srgbClr val="00FFFF"/>
      </a:hlink>
      <a:folHlink>
        <a:srgbClr val="74B6D0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tream 6">
    <a:dk1>
      <a:srgbClr val="5E4444"/>
    </a:dk1>
    <a:lt1>
      <a:srgbClr val="F7F3F3"/>
    </a:lt1>
    <a:dk2>
      <a:srgbClr val="8A6362"/>
    </a:dk2>
    <a:lt2>
      <a:srgbClr val="D8C1BA"/>
    </a:lt2>
    <a:accent1>
      <a:srgbClr val="CC6600"/>
    </a:accent1>
    <a:accent2>
      <a:srgbClr val="C16059"/>
    </a:accent2>
    <a:accent3>
      <a:srgbClr val="C4B7B7"/>
    </a:accent3>
    <a:accent4>
      <a:srgbClr val="D3D0D0"/>
    </a:accent4>
    <a:accent5>
      <a:srgbClr val="E2B8AA"/>
    </a:accent5>
    <a:accent6>
      <a:srgbClr val="AF5650"/>
    </a:accent6>
    <a:hlink>
      <a:srgbClr val="FFCC00"/>
    </a:hlink>
    <a:folHlink>
      <a:srgbClr val="CBB55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4032</TotalTime>
  <Words>1816</Words>
  <Application>Microsoft Office PowerPoint</Application>
  <PresentationFormat>On-screen Show (4:3)</PresentationFormat>
  <Paragraphs>293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Adobe Caslon Pro</vt:lpstr>
      <vt:lpstr>Adobe Garamond Pro</vt:lpstr>
      <vt:lpstr>Arial</vt:lpstr>
      <vt:lpstr>Garamond</vt:lpstr>
      <vt:lpstr>Tempus Sans ITC</vt:lpstr>
      <vt:lpstr>Wingdings</vt:lpstr>
      <vt:lpstr>Stream</vt:lpstr>
      <vt:lpstr>Chapter 18</vt:lpstr>
      <vt:lpstr>Purpose </vt:lpstr>
      <vt:lpstr>Modal Choice for US Consumers</vt:lpstr>
      <vt:lpstr>PowerPoint Presentation</vt:lpstr>
      <vt:lpstr>1. Congestion Externalities</vt:lpstr>
      <vt:lpstr>Cost of Congestion</vt:lpstr>
      <vt:lpstr>A model of congestion externality</vt:lpstr>
      <vt:lpstr>A model of congestion externalities</vt:lpstr>
      <vt:lpstr>The Private and Social Costs of Travel </vt:lpstr>
      <vt:lpstr>In the absence of congestion</vt:lpstr>
      <vt:lpstr> Equilibrium versus Optimum Traffic Volume</vt:lpstr>
      <vt:lpstr>With congestion…</vt:lpstr>
      <vt:lpstr> Equilibrium versus Optimum Traffic Volume</vt:lpstr>
      <vt:lpstr> Equilibrium versus Optimum Traffic Volume</vt:lpstr>
      <vt:lpstr>Congestion Tax</vt:lpstr>
      <vt:lpstr>Does the congestion tax make society better off?</vt:lpstr>
      <vt:lpstr>Is Society Better Off Under the Congestion Tax?</vt:lpstr>
      <vt:lpstr>Congestion Taxes and Urban Growth </vt:lpstr>
      <vt:lpstr>Congestion tax: peak vs. off peak</vt:lpstr>
      <vt:lpstr>Practicalities of the Congestion Tax </vt:lpstr>
      <vt:lpstr>Implementing the Congestion Tax </vt:lpstr>
      <vt:lpstr>How to reduce congestion?</vt:lpstr>
      <vt:lpstr>How to reduce congestion?</vt:lpstr>
      <vt:lpstr>The Road Capacity Decision </vt:lpstr>
      <vt:lpstr>The cost of travel</vt:lpstr>
      <vt:lpstr>Cost with 2-Lane Road </vt:lpstr>
      <vt:lpstr>The cost of travel</vt:lpstr>
      <vt:lpstr>The cost of travel</vt:lpstr>
      <vt:lpstr>Equilibrium with 2-Lane Road </vt:lpstr>
      <vt:lpstr>Widen the Road if Congestion Tax Revenue Exceeds the Cost </vt:lpstr>
      <vt:lpstr>2. Autos and Air Pollution </vt:lpstr>
      <vt:lpstr>Internalizing the Externality</vt:lpstr>
      <vt:lpstr>Gasoline Tax</vt:lpstr>
      <vt:lpstr>Gas Prices Around the World</vt:lpstr>
      <vt:lpstr>3. Motor Vehicle Accidents </vt:lpstr>
      <vt:lpstr>3. Motor Vehicle Accidents </vt:lpstr>
      <vt:lpstr>Why Do Drivers Speed?</vt:lpstr>
      <vt:lpstr>Theory of Risk Compensation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Home</dc:creator>
  <cp:lastModifiedBy>Ahmed, Rasha M.</cp:lastModifiedBy>
  <cp:revision>76</cp:revision>
  <dcterms:created xsi:type="dcterms:W3CDTF">2007-11-04T17:49:19Z</dcterms:created>
  <dcterms:modified xsi:type="dcterms:W3CDTF">2018-11-27T18:36:38Z</dcterms:modified>
</cp:coreProperties>
</file>