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92" r:id="rId4"/>
    <p:sldId id="293" r:id="rId5"/>
    <p:sldId id="294" r:id="rId6"/>
    <p:sldId id="277" r:id="rId7"/>
    <p:sldId id="291" r:id="rId8"/>
    <p:sldId id="278" r:id="rId9"/>
    <p:sldId id="258" r:id="rId10"/>
    <p:sldId id="284" r:id="rId11"/>
    <p:sldId id="287" r:id="rId12"/>
    <p:sldId id="285" r:id="rId13"/>
    <p:sldId id="286" r:id="rId14"/>
    <p:sldId id="279" r:id="rId15"/>
    <p:sldId id="288" r:id="rId16"/>
    <p:sldId id="289" r:id="rId17"/>
    <p:sldId id="290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>
        <p:scale>
          <a:sx n="68" d="100"/>
          <a:sy n="68" d="100"/>
        </p:scale>
        <p:origin x="627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55A7-1B28-4180-9C1B-5C27D3A96A5F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4169-7F85-4D2A-91C1-FB8F8A33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hecardiovascularsystem.wikispaces.com/Composition+of+inhaled+and+exhaled+air" TargetMode="External"/><Relationship Id="rId3" Type="http://schemas.openxmlformats.org/officeDocument/2006/relationships/hyperlink" Target="http://commons.wikimedia.org/wiki/File:Flag_of_the_White_Sea_(Proposal).PNG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gicalcolouring.weebly.com/elephants.html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8114-387A-472F-93A1-430235674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Goods Markets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14619-F97F-4E74-A186-B6568C7CD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18738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2083-E75B-45C4-A21C-4999545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and Scarcity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E5A3-3783-45E3-B383-98ACC5D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Self extinction premise</a:t>
            </a:r>
          </a:p>
          <a:p>
            <a:pPr lvl="1"/>
            <a:r>
              <a:rPr lang="en-US" dirty="0"/>
              <a:t>Societies can germinate the seeds of their own destruction</a:t>
            </a:r>
          </a:p>
          <a:p>
            <a:pPr lvl="1"/>
            <a:r>
              <a:rPr lang="en-US" dirty="0"/>
              <a:t>Historical example:</a:t>
            </a:r>
          </a:p>
          <a:p>
            <a:pPr lvl="2"/>
            <a:r>
              <a:rPr lang="en-US" dirty="0"/>
              <a:t>Mayan Civilization</a:t>
            </a:r>
          </a:p>
          <a:p>
            <a:pPr lvl="2"/>
            <a:r>
              <a:rPr lang="en-US" dirty="0"/>
              <a:t>Easter Island</a:t>
            </a:r>
          </a:p>
          <a:p>
            <a:pPr lvl="1"/>
            <a:r>
              <a:rPr lang="en-US" dirty="0"/>
              <a:t>Contemporary one: climate change:</a:t>
            </a:r>
          </a:p>
          <a:p>
            <a:pPr lvl="2"/>
            <a:r>
              <a:rPr lang="en-US" dirty="0"/>
              <a:t>The industrial revolution and increased generation of Green House Gases </a:t>
            </a:r>
          </a:p>
          <a:p>
            <a:pPr lvl="2"/>
            <a:r>
              <a:rPr lang="en-US" dirty="0"/>
              <a:t>A change in the climate and disruptive changes to ecosystems</a:t>
            </a:r>
          </a:p>
        </p:txBody>
      </p:sp>
    </p:spTree>
    <p:extLst>
      <p:ext uri="{BB962C8B-B14F-4D97-AF65-F5344CB8AC3E}">
        <p14:creationId xmlns:p14="http://schemas.microsoft.com/office/powerpoint/2010/main" val="15279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B60F-8510-4902-9742-2B3065AA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societies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D216-5808-4733-B16C-75200083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 :</a:t>
            </a:r>
          </a:p>
          <a:p>
            <a:pPr lvl="2"/>
            <a:r>
              <a:rPr lang="en-US" dirty="0"/>
              <a:t>Positive feedback loops: often called self reinforcing effects. Secondary effects reinforce the basic trend resulting in an extreme outcome</a:t>
            </a:r>
          </a:p>
          <a:p>
            <a:pPr lvl="2"/>
            <a:r>
              <a:rPr lang="en-US" dirty="0"/>
              <a:t>Negative feedback loops: self correcting. Secondary effects correct the initial change restoring a state of balance </a:t>
            </a:r>
          </a:p>
          <a:p>
            <a:pPr lvl="2"/>
            <a:r>
              <a:rPr lang="en-US" dirty="0"/>
              <a:t>Which one?  Depends on the political and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366323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3B94-2D6E-468E-AB12-C4D85822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1C6D-32D7-4654-8EE3-AE7D4427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human behavior individually and </a:t>
            </a:r>
            <a:r>
              <a:rPr lang="en-US" dirty="0" smtClean="0"/>
              <a:t>collectively </a:t>
            </a:r>
          </a:p>
          <a:p>
            <a:r>
              <a:rPr lang="en-US" dirty="0" smtClean="0"/>
              <a:t>Market </a:t>
            </a:r>
            <a:r>
              <a:rPr lang="en-US" dirty="0"/>
              <a:t>failures: When human decisions are incompatible with environmental or social  goals</a:t>
            </a:r>
          </a:p>
          <a:p>
            <a:r>
              <a:rPr lang="en-US" dirty="0"/>
              <a:t>Role of economic models</a:t>
            </a:r>
          </a:p>
        </p:txBody>
      </p:sp>
    </p:spTree>
    <p:extLst>
      <p:ext uri="{BB962C8B-B14F-4D97-AF65-F5344CB8AC3E}">
        <p14:creationId xmlns:p14="http://schemas.microsoft.com/office/powerpoint/2010/main" val="39190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EB80-EB76-4D9C-BED5-51C76CA9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Correcting response: Green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9DD8-8B6B-459F-9997-7782DAA1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face of rising environmental damages, individual demand for a more environmentally conscious lifestyle result in technological advances that </a:t>
            </a:r>
            <a:r>
              <a:rPr lang="en-US" dirty="0" smtClean="0"/>
              <a:t>give </a:t>
            </a:r>
            <a:r>
              <a:rPr lang="en-US" dirty="0"/>
              <a:t>rise to green goods.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2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2083-E75B-45C4-A21C-4999545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E5A3-3783-45E3-B383-98ACC5DF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</a:t>
            </a:r>
          </a:p>
          <a:p>
            <a:r>
              <a:rPr lang="en-US" dirty="0"/>
              <a:t>We use the environment:</a:t>
            </a:r>
          </a:p>
          <a:p>
            <a:pPr lvl="1"/>
            <a:r>
              <a:rPr lang="en-US" dirty="0"/>
              <a:t>For recreation</a:t>
            </a:r>
          </a:p>
          <a:p>
            <a:pPr lvl="1"/>
            <a:r>
              <a:rPr lang="en-US" dirty="0"/>
              <a:t>As an input</a:t>
            </a:r>
          </a:p>
          <a:p>
            <a:pPr lvl="1"/>
            <a:r>
              <a:rPr lang="en-US" dirty="0"/>
              <a:t>For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31673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19A3-B6EE-41E6-A160-3010A211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58F93-718A-4AB9-AE99-B6D1958661EB}"/>
              </a:ext>
            </a:extLst>
          </p:cNvPr>
          <p:cNvSpPr/>
          <p:nvPr/>
        </p:nvSpPr>
        <p:spPr>
          <a:xfrm>
            <a:off x="5054885" y="2849955"/>
            <a:ext cx="2214081" cy="703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FD61E-43C3-4E84-91FA-4805718FD81B}"/>
              </a:ext>
            </a:extLst>
          </p:cNvPr>
          <p:cNvSpPr/>
          <p:nvPr/>
        </p:nvSpPr>
        <p:spPr>
          <a:xfrm>
            <a:off x="5063510" y="4635620"/>
            <a:ext cx="2214081" cy="703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Households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61E45428-3606-4A2B-B5D7-60006FA77188}"/>
              </a:ext>
            </a:extLst>
          </p:cNvPr>
          <p:cNvSpPr/>
          <p:nvPr/>
        </p:nvSpPr>
        <p:spPr>
          <a:xfrm flipV="1">
            <a:off x="3766872" y="2858216"/>
            <a:ext cx="1242205" cy="22080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7CC33E-F8DE-47AA-B9DB-093CE527E40C}"/>
              </a:ext>
            </a:extLst>
          </p:cNvPr>
          <p:cNvSpPr/>
          <p:nvPr/>
        </p:nvSpPr>
        <p:spPr>
          <a:xfrm>
            <a:off x="3059497" y="3594336"/>
            <a:ext cx="1466497" cy="7993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6C8528CB-9DB4-4D4B-9BF9-E9617F07577D}"/>
              </a:ext>
            </a:extLst>
          </p:cNvPr>
          <p:cNvSpPr/>
          <p:nvPr/>
        </p:nvSpPr>
        <p:spPr>
          <a:xfrm flipH="1">
            <a:off x="7355026" y="2985083"/>
            <a:ext cx="1242203" cy="22080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32FFE3-BF93-4826-A3EB-F72C95DE01E7}"/>
              </a:ext>
            </a:extLst>
          </p:cNvPr>
          <p:cNvSpPr/>
          <p:nvPr/>
        </p:nvSpPr>
        <p:spPr>
          <a:xfrm>
            <a:off x="7778122" y="3597210"/>
            <a:ext cx="1466497" cy="7993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4629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674431D3-D07F-4572-B29B-583BA109E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984535" y="4621700"/>
            <a:ext cx="6410973" cy="1766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C19A3-B6EE-41E6-A160-3010A211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Diagram + Environment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58F93-718A-4AB9-AE99-B6D1958661EB}"/>
              </a:ext>
            </a:extLst>
          </p:cNvPr>
          <p:cNvSpPr/>
          <p:nvPr/>
        </p:nvSpPr>
        <p:spPr>
          <a:xfrm>
            <a:off x="5054885" y="2849955"/>
            <a:ext cx="2214081" cy="703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FD61E-43C3-4E84-91FA-4805718FD81B}"/>
              </a:ext>
            </a:extLst>
          </p:cNvPr>
          <p:cNvSpPr/>
          <p:nvPr/>
        </p:nvSpPr>
        <p:spPr>
          <a:xfrm>
            <a:off x="5063510" y="4635620"/>
            <a:ext cx="2214081" cy="703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Households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61E45428-3606-4A2B-B5D7-60006FA77188}"/>
              </a:ext>
            </a:extLst>
          </p:cNvPr>
          <p:cNvSpPr/>
          <p:nvPr/>
        </p:nvSpPr>
        <p:spPr>
          <a:xfrm flipV="1">
            <a:off x="3766872" y="2858216"/>
            <a:ext cx="1242205" cy="22080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7CC33E-F8DE-47AA-B9DB-093CE527E40C}"/>
              </a:ext>
            </a:extLst>
          </p:cNvPr>
          <p:cNvSpPr/>
          <p:nvPr/>
        </p:nvSpPr>
        <p:spPr>
          <a:xfrm>
            <a:off x="3059497" y="3594336"/>
            <a:ext cx="1466497" cy="7993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6C8528CB-9DB4-4D4B-9BF9-E9617F07577D}"/>
              </a:ext>
            </a:extLst>
          </p:cNvPr>
          <p:cNvSpPr/>
          <p:nvPr/>
        </p:nvSpPr>
        <p:spPr>
          <a:xfrm flipH="1">
            <a:off x="7355026" y="2985083"/>
            <a:ext cx="1242203" cy="22080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32FFE3-BF93-4826-A3EB-F72C95DE01E7}"/>
              </a:ext>
            </a:extLst>
          </p:cNvPr>
          <p:cNvSpPr/>
          <p:nvPr/>
        </p:nvSpPr>
        <p:spPr>
          <a:xfrm>
            <a:off x="7778122" y="3597210"/>
            <a:ext cx="1466497" cy="7993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565031-1FFF-4129-B24E-351848E1C3C7}"/>
              </a:ext>
            </a:extLst>
          </p:cNvPr>
          <p:cNvSpPr/>
          <p:nvPr/>
        </p:nvSpPr>
        <p:spPr>
          <a:xfrm>
            <a:off x="2714445" y="2518913"/>
            <a:ext cx="7010400" cy="3356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3389F-9F32-4B66-AE88-0B3E71EEDDC7}"/>
              </a:ext>
            </a:extLst>
          </p:cNvPr>
          <p:cNvSpPr txBox="1"/>
          <p:nvPr/>
        </p:nvSpPr>
        <p:spPr>
          <a:xfrm>
            <a:off x="656038" y="2789204"/>
            <a:ext cx="1698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Energy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Air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Raw Material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Water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Amenities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2052D-2668-40E2-BFE2-36E35E64BB5D}"/>
              </a:ext>
            </a:extLst>
          </p:cNvPr>
          <p:cNvSpPr txBox="1"/>
          <p:nvPr/>
        </p:nvSpPr>
        <p:spPr>
          <a:xfrm>
            <a:off x="9963807" y="2832335"/>
            <a:ext cx="1698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pollution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Solid Waste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Water Pollution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4A5C6D-6CDA-45B7-9F0D-7A5057C4112F}"/>
              </a:ext>
            </a:extLst>
          </p:cNvPr>
          <p:cNvCxnSpPr/>
          <p:nvPr/>
        </p:nvCxnSpPr>
        <p:spPr>
          <a:xfrm>
            <a:off x="2354597" y="3071004"/>
            <a:ext cx="779667" cy="52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959106-E88F-4C99-8D82-ACAFEDD9EBA1}"/>
              </a:ext>
            </a:extLst>
          </p:cNvPr>
          <p:cNvCxnSpPr>
            <a:cxnSpLocks/>
          </p:cNvCxnSpPr>
          <p:nvPr/>
        </p:nvCxnSpPr>
        <p:spPr>
          <a:xfrm>
            <a:off x="2354597" y="3560560"/>
            <a:ext cx="629938" cy="266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B72412-BA2B-4D81-81C0-7DD404ECD735}"/>
              </a:ext>
            </a:extLst>
          </p:cNvPr>
          <p:cNvCxnSpPr>
            <a:cxnSpLocks/>
          </p:cNvCxnSpPr>
          <p:nvPr/>
        </p:nvCxnSpPr>
        <p:spPr>
          <a:xfrm flipV="1">
            <a:off x="2481597" y="4065791"/>
            <a:ext cx="502938" cy="1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D75B4A-84A5-4F4A-8CBD-D5EB0F24987E}"/>
              </a:ext>
            </a:extLst>
          </p:cNvPr>
          <p:cNvCxnSpPr>
            <a:cxnSpLocks/>
          </p:cNvCxnSpPr>
          <p:nvPr/>
        </p:nvCxnSpPr>
        <p:spPr>
          <a:xfrm flipV="1">
            <a:off x="2481597" y="4288657"/>
            <a:ext cx="637885" cy="35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DD467F-1F1F-4941-AA17-B538146A6582}"/>
              </a:ext>
            </a:extLst>
          </p:cNvPr>
          <p:cNvCxnSpPr>
            <a:cxnSpLocks/>
          </p:cNvCxnSpPr>
          <p:nvPr/>
        </p:nvCxnSpPr>
        <p:spPr>
          <a:xfrm flipV="1">
            <a:off x="2404162" y="4393724"/>
            <a:ext cx="913741" cy="79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DABB5C-651E-427A-82D6-ED9C06C5909D}"/>
              </a:ext>
            </a:extLst>
          </p:cNvPr>
          <p:cNvCxnSpPr>
            <a:cxnSpLocks/>
          </p:cNvCxnSpPr>
          <p:nvPr/>
        </p:nvCxnSpPr>
        <p:spPr>
          <a:xfrm flipV="1">
            <a:off x="9220947" y="3068898"/>
            <a:ext cx="736746" cy="65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DD5D3D-1DE8-4E57-B217-EABFEAB8AA9F}"/>
              </a:ext>
            </a:extLst>
          </p:cNvPr>
          <p:cNvCxnSpPr>
            <a:cxnSpLocks/>
          </p:cNvCxnSpPr>
          <p:nvPr/>
        </p:nvCxnSpPr>
        <p:spPr>
          <a:xfrm>
            <a:off x="9304216" y="3894691"/>
            <a:ext cx="653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79F14D-0A53-4BFF-AD34-CD0226644073}"/>
              </a:ext>
            </a:extLst>
          </p:cNvPr>
          <p:cNvCxnSpPr>
            <a:cxnSpLocks/>
          </p:cNvCxnSpPr>
          <p:nvPr/>
        </p:nvCxnSpPr>
        <p:spPr>
          <a:xfrm>
            <a:off x="9171850" y="4335077"/>
            <a:ext cx="785843" cy="120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EB6B2E-B4EE-4D58-9F0E-4A708683ABE3}"/>
              </a:ext>
            </a:extLst>
          </p:cNvPr>
          <p:cNvCxnSpPr>
            <a:cxnSpLocks/>
          </p:cNvCxnSpPr>
          <p:nvPr/>
        </p:nvCxnSpPr>
        <p:spPr>
          <a:xfrm>
            <a:off x="9304216" y="4197390"/>
            <a:ext cx="599247" cy="448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close up of a logo&#10;&#10;Description generated with high confidence">
            <a:extLst>
              <a:ext uri="{FF2B5EF4-FFF2-40B4-BE49-F238E27FC236}">
                <a16:creationId xmlns:a16="http://schemas.microsoft.com/office/drawing/2014/main" id="{B8A2B340-1AFA-48B0-95AD-666AA9D53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9243" y="5339399"/>
            <a:ext cx="1928650" cy="1018970"/>
          </a:xfrm>
          <a:prstGeom prst="rect">
            <a:avLst/>
          </a:prstGeom>
        </p:spPr>
      </p:pic>
      <p:pic>
        <p:nvPicPr>
          <p:cNvPr id="54" name="Picture 5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9EA533-FEDC-404D-9F17-89F0F5720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0931" y="1331867"/>
            <a:ext cx="1840876" cy="13401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4036CF-8207-4A5C-ADE9-9D83C8C49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306738" y="1713937"/>
            <a:ext cx="1316255" cy="121534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E2C55CF-0DF3-4DDC-96C7-4D25C14E1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32" y="4197390"/>
            <a:ext cx="1300461" cy="1300461"/>
          </a:xfrm>
          <a:prstGeom prst="rect">
            <a:avLst/>
          </a:prstGeom>
        </p:spPr>
      </p:pic>
      <p:pic>
        <p:nvPicPr>
          <p:cNvPr id="62" name="Picture 6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72C913A-A638-4D55-AB5D-51D3C3170B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28" y="2874477"/>
            <a:ext cx="1476082" cy="1107061"/>
          </a:xfrm>
          <a:prstGeom prst="rect">
            <a:avLst/>
          </a:prstGeom>
        </p:spPr>
      </p:pic>
      <p:pic>
        <p:nvPicPr>
          <p:cNvPr id="66" name="Picture 6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5B10FE-874C-4406-ABE0-937FD129B9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317" y="-25994"/>
            <a:ext cx="1724280" cy="17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1883-AEF4-40D1-9FD2-1A952B95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as an Asset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0273-798C-4B30-B6F4-CF69345E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material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Direct goods</a:t>
            </a:r>
          </a:p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926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1F9-6647-4859-AE42-FC19EDD5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BB18-8F24-4A67-B596-94616D47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19EEB-4242-4EF4-BC44-2775FA812657}"/>
              </a:ext>
            </a:extLst>
          </p:cNvPr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intensity of use of the environmental resources</a:t>
            </a:r>
          </a:p>
          <a:p>
            <a:pPr lvl="1"/>
            <a:r>
              <a:rPr lang="en-US" dirty="0"/>
              <a:t>Meet current demand, and</a:t>
            </a:r>
          </a:p>
          <a:p>
            <a:pPr lvl="1"/>
            <a:r>
              <a:rPr lang="en-US" dirty="0"/>
              <a:t>Ensure the continued provision of environmental services to future generations</a:t>
            </a:r>
          </a:p>
          <a:p>
            <a:r>
              <a:rPr lang="en-US" dirty="0"/>
              <a:t>Should we stop all environmental uses?</a:t>
            </a:r>
          </a:p>
          <a:p>
            <a:pPr lvl="1"/>
            <a:r>
              <a:rPr lang="en-US" dirty="0"/>
              <a:t>E.g. hunting, fishing, waste disposal, emissions of air and water pollutants, cutting forests, …</a:t>
            </a:r>
          </a:p>
          <a:p>
            <a:pPr lvl="1"/>
            <a:r>
              <a:rPr lang="en-US" dirty="0"/>
              <a:t>Implications</a:t>
            </a:r>
          </a:p>
          <a:p>
            <a:pPr lvl="1"/>
            <a:r>
              <a:rPr lang="en-US"/>
              <a:t>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FEEA-061C-4A13-AA17-438B4C2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v polluting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0C4A-35A8-46B3-8001-EDE0988F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 questioned the impact of goods you consume on </a:t>
            </a:r>
            <a:r>
              <a:rPr lang="en-US" dirty="0" smtClean="0"/>
              <a:t>others?</a:t>
            </a:r>
            <a:endParaRPr lang="en-US" dirty="0"/>
          </a:p>
          <a:p>
            <a:pPr lvl="1"/>
            <a:r>
              <a:rPr lang="en-US" dirty="0"/>
              <a:t>Brown (polluting) goods: Many of the goods that we consume create negative environmental or social impacts either though their production processes or through the consumption </a:t>
            </a:r>
          </a:p>
          <a:p>
            <a:pPr lvl="1"/>
            <a:r>
              <a:rPr lang="en-US" dirty="0"/>
              <a:t>No options? Yes there are</a:t>
            </a:r>
          </a:p>
          <a:p>
            <a:pPr lvl="1"/>
            <a:r>
              <a:rPr lang="en-US" dirty="0"/>
              <a:t>Green goods: In many cases better alternatives emerged as substitutes to the existing brown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hild 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4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ivory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" y="0"/>
            <a:ext cx="1217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1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12361"/>
            <a:ext cx="12173031" cy="68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0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FEEA-061C-4A13-AA17-438B4C2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v polluting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0C4A-35A8-46B3-8001-EDE0988F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questioned the impact of goods you consume on o</a:t>
            </a:r>
            <a:r>
              <a:rPr lang="en-US" dirty="0" smtClean="0"/>
              <a:t>thers?</a:t>
            </a:r>
            <a:endParaRPr lang="en-US" dirty="0"/>
          </a:p>
          <a:p>
            <a:pPr lvl="1"/>
            <a:r>
              <a:rPr lang="en-US" dirty="0"/>
              <a:t>Still brown markets? The green goods have not entirely substituted </a:t>
            </a:r>
            <a:r>
              <a:rPr lang="en-US" dirty="0" smtClean="0"/>
              <a:t>brown goods</a:t>
            </a:r>
            <a:endParaRPr lang="en-US" dirty="0"/>
          </a:p>
          <a:p>
            <a:pPr lvl="1"/>
            <a:r>
              <a:rPr lang="en-US" dirty="0"/>
              <a:t>Why? Many obstacles that require careful analysis to be able to make a change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5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Image result for green fash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" y="2848657"/>
            <a:ext cx="3231558" cy="18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on dairy 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2" y="4908795"/>
            <a:ext cx="3048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rtical far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8" y="128799"/>
            <a:ext cx="2859215" cy="21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lm o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65" y="250044"/>
            <a:ext cx="2482420" cy="18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9" y="4461387"/>
            <a:ext cx="4067936" cy="22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reen cosmeti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15" y="4690694"/>
            <a:ext cx="2938810" cy="19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rganic pet foo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30" y="200799"/>
            <a:ext cx="2751194" cy="19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gm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14" y="3119166"/>
            <a:ext cx="2529866" cy="13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35" y="4747204"/>
            <a:ext cx="2936430" cy="1954061"/>
          </a:xfrm>
          <a:prstGeom prst="rect">
            <a:avLst/>
          </a:prstGeom>
        </p:spPr>
      </p:pic>
      <p:pic>
        <p:nvPicPr>
          <p:cNvPr id="1046" name="Picture 22" descr="Image result for plant based prote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3" y="804835"/>
            <a:ext cx="3149114" cy="16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37" y="87810"/>
            <a:ext cx="1854801" cy="27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2B81092-4390-4875-83AA-EEE5BF15E453}"/>
              </a:ext>
            </a:extLst>
          </p:cNvPr>
          <p:cNvSpPr txBox="1">
            <a:spLocks/>
          </p:cNvSpPr>
          <p:nvPr/>
        </p:nvSpPr>
        <p:spPr>
          <a:xfrm>
            <a:off x="3743159" y="2241900"/>
            <a:ext cx="475262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Green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5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1F9-6647-4859-AE42-FC19EDD5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BB18-8F24-4A67-B596-94616D47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investigates issues pertaining to green goods markets.  It will introduce students to the tools necessary to </a:t>
            </a:r>
            <a:r>
              <a:rPr lang="en-US" dirty="0" smtClean="0"/>
              <a:t>analyze market structure, competition, product design, product labelling, and </a:t>
            </a:r>
            <a:r>
              <a:rPr lang="en-US" dirty="0"/>
              <a:t>the obstacles and the opportunities facing green goods markets.  </a:t>
            </a:r>
          </a:p>
          <a:p>
            <a:r>
              <a:rPr lang="en-US" dirty="0"/>
              <a:t>The course lies at the intersection of environmental economics and industrial organization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1F9-6647-4859-AE42-FC19EDD5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BB18-8F24-4A67-B596-94616D47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factors that contribute to/ hinder the growth of green goods markets?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Green preferences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Product Information</a:t>
            </a:r>
          </a:p>
          <a:p>
            <a:pPr lvl="1"/>
            <a:r>
              <a:rPr lang="en-US" dirty="0"/>
              <a:t>Regulation v. Voluntary actions</a:t>
            </a:r>
          </a:p>
          <a:p>
            <a:pPr lvl="1"/>
            <a:r>
              <a:rPr lang="en-US" dirty="0"/>
              <a:t>Tradeoffs quality v. environment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82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20089</TotalTime>
  <Words>478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Green Goods Markets </vt:lpstr>
      <vt:lpstr>Green v polluting products</vt:lpstr>
      <vt:lpstr>PowerPoint Presentation</vt:lpstr>
      <vt:lpstr>PowerPoint Presentation</vt:lpstr>
      <vt:lpstr>PowerPoint Presentation</vt:lpstr>
      <vt:lpstr>Green v polluting products</vt:lpstr>
      <vt:lpstr>PowerPoint Presentation</vt:lpstr>
      <vt:lpstr>Course Objective</vt:lpstr>
      <vt:lpstr>Course Objective</vt:lpstr>
      <vt:lpstr>Environment and Scarcity </vt:lpstr>
      <vt:lpstr>How will societies respond?</vt:lpstr>
      <vt:lpstr>Role of Economics</vt:lpstr>
      <vt:lpstr>Self Correcting response: Green Goods</vt:lpstr>
      <vt:lpstr>The Environment </vt:lpstr>
      <vt:lpstr>Circular Flow Diagram</vt:lpstr>
      <vt:lpstr>Circular Flow Diagram + Environment</vt:lpstr>
      <vt:lpstr>Environment as an Asset</vt:lpstr>
      <vt:lpstr>Sustainability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Goods Markets</dc:title>
  <dc:creator>Ahmed, Rasha M.</dc:creator>
  <cp:lastModifiedBy>Ahmed, Rasha M.</cp:lastModifiedBy>
  <cp:revision>46</cp:revision>
  <dcterms:created xsi:type="dcterms:W3CDTF">2017-11-24T02:19:03Z</dcterms:created>
  <dcterms:modified xsi:type="dcterms:W3CDTF">2019-09-03T16:40:09Z</dcterms:modified>
</cp:coreProperties>
</file>