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E7"/>
    <a:srgbClr val="42BB54"/>
    <a:srgbClr val="DC8282"/>
    <a:srgbClr val="E88283"/>
    <a:srgbClr val="E68282"/>
    <a:srgbClr val="3B6382"/>
    <a:srgbClr val="406697"/>
    <a:srgbClr val="BE8282"/>
    <a:srgbClr val="C88282"/>
    <a:srgbClr val="D28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52" d="100"/>
          <a:sy n="152" d="100"/>
        </p:scale>
        <p:origin x="42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AD157-6128-A74D-9DD3-B4D65AC1484C}" type="datetime1">
              <a:rPr lang="en-US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D192C-EB08-454A-85C0-57CA17BF2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8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8612C-D7C7-4042-8E2A-A75A26CD820F}" type="datetime1">
              <a:rPr lang="en-US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8D92D-9415-D447-993D-F27AB11C13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8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7611A8-88A4-364E-B520-2415BE578390}" type="datetime1">
              <a:rPr lang="en-US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717A2-B8EB-3746-BAA4-3A2227811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2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D970E7-1A74-3848-9DAA-C84B94506391}" type="datetime1">
              <a:rPr lang="en-US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34DAF-9DF0-1C43-9EDC-381091C434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2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B298A-DE42-B54D-930E-F1D9EC698D36}" type="datetime1">
              <a:rPr lang="en-US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0A207-2E74-4A46-BAF4-26C06DC4D5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7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F06B81-81AB-9A40-A39A-3BBC03802548}" type="datetime1">
              <a:rPr lang="en-US"/>
              <a:pPr/>
              <a:t>1/30/15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F6B01-C79F-5C4B-9010-B0CEDC0F9C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2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208A88-1681-3441-9407-91EE32BF794F}" type="datetime1">
              <a:rPr lang="en-US"/>
              <a:pPr/>
              <a:t>1/30/15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75A2B-DDCA-534F-B17A-FE2DF754A6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5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E9C0F4-C7B1-564D-9144-F2F9846BC199}" type="datetime1">
              <a:rPr lang="en-US"/>
              <a:pPr/>
              <a:t>1/30/15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01C27-2F87-F347-8EEE-65671E4ED0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6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7080C-D3F6-D449-B03B-F67DABDDB379}" type="datetime1">
              <a:rPr lang="en-US"/>
              <a:pPr/>
              <a:t>1/30/15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1DDCC-B8F3-D34B-AEAC-3C5A1B9B0A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8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FE8384-7970-944F-8D44-DA669219D8B9}" type="datetime1">
              <a:rPr lang="en-US"/>
              <a:pPr/>
              <a:t>1/30/15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8A379-16F8-034E-88B9-E4E3D6F5D8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2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2394F3-E83D-DF45-B794-C3F69387764E}" type="datetime1">
              <a:rPr lang="en-US"/>
              <a:pPr/>
              <a:t>1/30/15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FF9BA-C4A9-664F-93C6-923A9AFEF4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3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345124B-7A89-5E4B-B9E1-88655DF85FCD}" type="datetime1">
              <a:rPr lang="en-US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54AEDF9-0A71-2242-924A-B81A785978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239000" y="1600200"/>
            <a:ext cx="990600" cy="10668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5" name="TextBox 19"/>
          <p:cNvSpPr txBox="1">
            <a:spLocks noChangeArrowheads="1"/>
          </p:cNvSpPr>
          <p:nvPr/>
        </p:nvSpPr>
        <p:spPr bwMode="auto">
          <a:xfrm>
            <a:off x="1447800" y="722313"/>
            <a:ext cx="403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Calibri" charset="0"/>
              </a:rPr>
              <a:t>Start with a graphic image on a PowerPoint slide</a:t>
            </a:r>
            <a:r>
              <a:rPr lang="en-US" sz="1800" dirty="0" smtClean="0">
                <a:latin typeface="Calibri" charset="0"/>
              </a:rPr>
              <a:t>.  NOT in presentation mode.</a:t>
            </a:r>
            <a:endParaRPr lang="en-US" sz="1800" dirty="0">
              <a:latin typeface="Calibri" charset="0"/>
            </a:endParaRPr>
          </a:p>
          <a:p>
            <a:pPr eaLnBrk="1" hangingPunct="1"/>
            <a:endParaRPr lang="en-US" sz="1800" dirty="0">
              <a:latin typeface="Calibri" charset="0"/>
            </a:endParaRPr>
          </a:p>
          <a:p>
            <a:pPr eaLnBrk="1" hangingPunct="1"/>
            <a:r>
              <a:rPr lang="en-US" sz="1800" dirty="0">
                <a:latin typeface="Calibri" charset="0"/>
              </a:rPr>
              <a:t>Select the image</a:t>
            </a:r>
          </a:p>
          <a:p>
            <a:pPr eaLnBrk="1" hangingPunct="1"/>
            <a:endParaRPr lang="en-US" sz="1800" dirty="0">
              <a:latin typeface="Calibri" charset="0"/>
            </a:endParaRPr>
          </a:p>
          <a:p>
            <a:pPr eaLnBrk="1" hangingPunct="1"/>
            <a:r>
              <a:rPr lang="en-US" sz="1800" dirty="0">
                <a:latin typeface="Calibri" charset="0"/>
              </a:rPr>
              <a:t>Double click on the middle.</a:t>
            </a:r>
          </a:p>
          <a:p>
            <a:pPr eaLnBrk="1" hangingPunct="1"/>
            <a:endParaRPr lang="en-US" sz="1800" dirty="0">
              <a:latin typeface="Calibri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205538" y="2286000"/>
            <a:ext cx="1033462" cy="1708150"/>
            <a:chOff x="6205799" y="2286000"/>
            <a:chExt cx="1033201" cy="170866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6477192" y="2286000"/>
              <a:ext cx="76180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830091" y="2934690"/>
              <a:ext cx="1292615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22" name="TextBox 10"/>
            <p:cNvSpPr txBox="1">
              <a:spLocks noChangeArrowheads="1"/>
            </p:cNvSpPr>
            <p:nvPr/>
          </p:nvSpPr>
          <p:spPr bwMode="auto">
            <a:xfrm>
              <a:off x="6205799" y="3625334"/>
              <a:ext cx="5439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line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532688" y="2287588"/>
            <a:ext cx="481012" cy="1706562"/>
            <a:chOff x="7533435" y="2286794"/>
            <a:chExt cx="479518" cy="1707872"/>
          </a:xfrm>
        </p:grpSpPr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7124206" y="2933408"/>
              <a:ext cx="1296394" cy="3165"/>
            </a:xfrm>
            <a:prstGeom prst="straightConnector1">
              <a:avLst/>
            </a:pr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19" name="TextBox 16"/>
            <p:cNvSpPr txBox="1">
              <a:spLocks noChangeArrowheads="1"/>
            </p:cNvSpPr>
            <p:nvPr/>
          </p:nvSpPr>
          <p:spPr bwMode="auto">
            <a:xfrm>
              <a:off x="7533435" y="3625334"/>
              <a:ext cx="4795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Fill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3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_sliders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"/>
            <a:ext cx="26670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ormat_Shape_window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5043488" cy="386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4186238"/>
            <a:ext cx="4379913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A solid shape, when selected, and clicked on, allows you to choose the color of both the outline [</a:t>
            </a:r>
            <a:r>
              <a:rPr lang="ja-JP" altLang="en-US" sz="1800"/>
              <a:t>“</a:t>
            </a:r>
            <a:r>
              <a:rPr lang="en-US" sz="1800"/>
              <a:t>Line</a:t>
            </a:r>
            <a:r>
              <a:rPr lang="ja-JP" altLang="en-US" sz="1800"/>
              <a:t>”</a:t>
            </a:r>
            <a:r>
              <a:rPr lang="en-US" sz="1800"/>
              <a:t>] and the </a:t>
            </a:r>
            <a:r>
              <a:rPr lang="ja-JP" altLang="en-US" sz="1800"/>
              <a:t>“</a:t>
            </a:r>
            <a:r>
              <a:rPr lang="en-US" sz="1800"/>
              <a:t>Fill.</a:t>
            </a:r>
            <a:r>
              <a:rPr lang="ja-JP" altLang="en-US" sz="1800"/>
              <a:t>”</a:t>
            </a:r>
            <a:r>
              <a:rPr lang="en-US" sz="1800"/>
              <a:t>  If you have a line selected, you</a:t>
            </a:r>
            <a:r>
              <a:rPr lang="ja-JP" altLang="en-US" sz="1800"/>
              <a:t>’</a:t>
            </a:r>
            <a:r>
              <a:rPr lang="en-US" sz="1800"/>
              <a:t>ll get a similar window choice.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72200" y="5664200"/>
            <a:ext cx="3046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Then you</a:t>
            </a:r>
            <a:r>
              <a:rPr lang="ja-JP" altLang="en-US" sz="1800"/>
              <a:t>’</a:t>
            </a:r>
            <a:r>
              <a:rPr lang="en-US" sz="1800"/>
              <a:t>ll see this window.</a:t>
            </a: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228600" y="762000"/>
            <a:ext cx="4814888" cy="6029325"/>
            <a:chOff x="228600" y="762000"/>
            <a:chExt cx="4815205" cy="6028730"/>
          </a:xfrm>
        </p:grpSpPr>
        <p:sp>
          <p:nvSpPr>
            <p:cNvPr id="14343" name="TextBox 5"/>
            <p:cNvSpPr txBox="1">
              <a:spLocks noChangeArrowheads="1"/>
            </p:cNvSpPr>
            <p:nvPr/>
          </p:nvSpPr>
          <p:spPr bwMode="auto">
            <a:xfrm>
              <a:off x="228600" y="5867400"/>
              <a:ext cx="4815205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Hold down the mouse key on the colored bar and select </a:t>
              </a:r>
              <a:r>
                <a:rPr lang="ja-JP" altLang="en-US" sz="1800"/>
                <a:t>“</a:t>
              </a:r>
              <a:r>
                <a:rPr lang="en-US" sz="1800"/>
                <a:t>More colors</a:t>
              </a:r>
              <a:r>
                <a:rPr lang="ja-JP" altLang="en-US" sz="1800"/>
                <a:t>”</a:t>
              </a:r>
              <a:r>
                <a:rPr lang="en-US" sz="1800"/>
                <a:t> at the bottom, under all the color boxes.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16200000" flipV="1">
              <a:off x="952968" y="2399988"/>
              <a:ext cx="5104896" cy="18289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5" descr="color_sliders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"/>
            <a:ext cx="26670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09600" y="685800"/>
            <a:ext cx="6172200" cy="923925"/>
            <a:chOff x="609600" y="685800"/>
            <a:chExt cx="6172200" cy="923330"/>
          </a:xfrm>
        </p:grpSpPr>
        <p:sp>
          <p:nvSpPr>
            <p:cNvPr id="15368" name="TextBox 16"/>
            <p:cNvSpPr txBox="1">
              <a:spLocks noChangeArrowheads="1"/>
            </p:cNvSpPr>
            <p:nvPr/>
          </p:nvSpPr>
          <p:spPr bwMode="auto">
            <a:xfrm>
              <a:off x="609600" y="685800"/>
              <a:ext cx="508579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This is the slider format for looking at the</a:t>
              </a:r>
            </a:p>
            <a:p>
              <a:pPr eaLnBrk="1" hangingPunct="1"/>
              <a:r>
                <a:rPr lang="en-US" sz="1800"/>
                <a:t>colors you can choose.  It is selected by clicking on this second option at the top.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5029200" y="685800"/>
              <a:ext cx="1752600" cy="3807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09600" y="1447800"/>
            <a:ext cx="6172200" cy="1255713"/>
            <a:chOff x="609600" y="1447800"/>
            <a:chExt cx="6172200" cy="1255931"/>
          </a:xfrm>
        </p:grpSpPr>
        <p:sp>
          <p:nvSpPr>
            <p:cNvPr id="15366" name="TextBox 20"/>
            <p:cNvSpPr txBox="1">
              <a:spLocks noChangeArrowheads="1"/>
            </p:cNvSpPr>
            <p:nvPr/>
          </p:nvSpPr>
          <p:spPr bwMode="auto">
            <a:xfrm>
              <a:off x="609600" y="2057400"/>
              <a:ext cx="508579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There are 4 choices in this window.  The one shown here is option 2, RGB. 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3962400" y="1447800"/>
              <a:ext cx="2819400" cy="9907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9600" y="3124200"/>
            <a:ext cx="4724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The 4</a:t>
            </a:r>
            <a:r>
              <a:rPr lang="en-US" sz="1800" baseline="30000"/>
              <a:t>th</a:t>
            </a:r>
            <a:r>
              <a:rPr lang="en-US" sz="1800"/>
              <a:t> option is HSB, Hue, Saturation and Brightness.   See that any color can be represented either way (actually all 4 ways).  Go back and forth to see the RGB representation of a color, then the HSB representation of the same color.  Your TV and computers use the RGB.</a:t>
            </a:r>
          </a:p>
          <a:p>
            <a:pPr eaLnBrk="1" hangingPunct="1"/>
            <a:endParaRPr lang="en-US" sz="1800"/>
          </a:p>
          <a:p>
            <a:pPr eaLnBrk="1" hangingPunct="1"/>
            <a:r>
              <a:rPr lang="en-US" sz="1800"/>
              <a:t>On your computers, the RGB values range from 0 to 255.  These are computer codes for </a:t>
            </a:r>
            <a:r>
              <a:rPr lang="ja-JP" altLang="en-US" sz="1800"/>
              <a:t>“</a:t>
            </a:r>
            <a:r>
              <a:rPr lang="en-US" sz="1800"/>
              <a:t>least</a:t>
            </a:r>
            <a:r>
              <a:rPr lang="ja-JP" altLang="en-US" sz="1800"/>
              <a:t>”</a:t>
            </a:r>
            <a:r>
              <a:rPr lang="en-US" sz="1800"/>
              <a:t> to </a:t>
            </a:r>
            <a:r>
              <a:rPr lang="ja-JP" altLang="en-US" sz="1800"/>
              <a:t>“</a:t>
            </a:r>
            <a:r>
              <a:rPr lang="en-US" sz="1800"/>
              <a:t>most</a:t>
            </a:r>
            <a:r>
              <a:rPr lang="ja-JP" altLang="en-US" sz="1800"/>
              <a:t>”</a:t>
            </a:r>
            <a:r>
              <a:rPr lang="en-US" sz="1800"/>
              <a:t> color value.  They are not direct physical specifications.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457200" y="457200"/>
            <a:ext cx="6248400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Perception Color Assignment -- Due electronically no later than Friday, Feb. </a:t>
            </a:r>
            <a:r>
              <a:rPr lang="en-US" sz="1800" dirty="0" smtClean="0"/>
              <a:t>6</a:t>
            </a:r>
            <a:endParaRPr lang="en-US" sz="1800" dirty="0"/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/>
              <a:t>Part </a:t>
            </a:r>
            <a:r>
              <a:rPr lang="en-US" sz="1400" dirty="0" smtClean="0"/>
              <a:t>1 </a:t>
            </a:r>
            <a:r>
              <a:rPr lang="en-US" sz="1400" dirty="0"/>
              <a:t>of assignment --- Using PowerPoint </a:t>
            </a:r>
            <a:r>
              <a:rPr lang="en-US" sz="1400" dirty="0" smtClean="0"/>
              <a:t>or any other Microsoft office program, in </a:t>
            </a:r>
            <a:r>
              <a:rPr lang="en-US" sz="1400" dirty="0"/>
              <a:t>the way that we indicated, adjust the red, green, and blue values </a:t>
            </a:r>
            <a:r>
              <a:rPr lang="en-US" sz="1400" dirty="0" smtClean="0"/>
              <a:t>to match the 6 sides of colored paper passed out to you in class.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 smtClean="0"/>
              <a:t>On </a:t>
            </a:r>
            <a:r>
              <a:rPr lang="en-US" sz="1400" dirty="0"/>
              <a:t>the next slide, mark the Y</a:t>
            </a:r>
            <a:r>
              <a:rPr lang="ja-JP" altLang="en-US" sz="1400" dirty="0"/>
              <a:t>’</a:t>
            </a:r>
            <a:r>
              <a:rPr lang="en-US" sz="1400" dirty="0"/>
              <a:t>s and N</a:t>
            </a:r>
            <a:r>
              <a:rPr lang="ja-JP" altLang="en-US" sz="1400" dirty="0"/>
              <a:t>’</a:t>
            </a:r>
            <a:r>
              <a:rPr lang="en-US" sz="1400" dirty="0"/>
              <a:t>s according to your knowledge. </a:t>
            </a:r>
            <a:r>
              <a:rPr lang="en-US" sz="1400" dirty="0" smtClean="0"/>
              <a:t>Leave a Y for Yes and an N for No if you can recognize this color by name. Then </a:t>
            </a:r>
            <a:r>
              <a:rPr lang="en-US" sz="1400" dirty="0"/>
              <a:t>color the </a:t>
            </a:r>
            <a:r>
              <a:rPr lang="en-US" sz="1400" dirty="0" smtClean="0"/>
              <a:t>6 </a:t>
            </a:r>
            <a:r>
              <a:rPr lang="en-US" sz="1400" dirty="0"/>
              <a:t>squares </a:t>
            </a:r>
            <a:r>
              <a:rPr lang="en-US" sz="1400" dirty="0" smtClean="0"/>
              <a:t>to make the best match you can to the 6 pieces of colored paper that you were given in class.  </a:t>
            </a:r>
            <a:r>
              <a:rPr lang="en-US" sz="1400" dirty="0"/>
              <a:t>Make a PowerPoint file of this one slide and submit that only.  Erase the other pages.  For all files you submit for this course, please give it a NAME that BEGINS WITH YOUR LAST NAME</a:t>
            </a:r>
            <a:r>
              <a:rPr lang="en-US" sz="1800" dirty="0"/>
              <a:t>, </a:t>
            </a:r>
            <a:r>
              <a:rPr lang="en-US" sz="1400" dirty="0"/>
              <a:t>like </a:t>
            </a:r>
            <a:r>
              <a:rPr lang="en-US" sz="1400" dirty="0" err="1" smtClean="0"/>
              <a:t>Smithcolors.pptx</a:t>
            </a:r>
            <a:r>
              <a:rPr lang="en-US" sz="1400" dirty="0"/>
              <a:t>. You have until Friday at 5 pm to put your answers on Moodle.</a:t>
            </a:r>
            <a:endParaRPr lang="en-US" sz="1800" dirty="0"/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7239000" y="457200"/>
            <a:ext cx="16002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Aqua</a:t>
            </a:r>
          </a:p>
          <a:p>
            <a:pPr eaLnBrk="1" hangingPunct="1"/>
            <a:r>
              <a:rPr lang="en-US" sz="1400" dirty="0"/>
              <a:t>Azure</a:t>
            </a:r>
          </a:p>
          <a:p>
            <a:pPr eaLnBrk="1" hangingPunct="1"/>
            <a:r>
              <a:rPr lang="en-US" sz="1400" dirty="0"/>
              <a:t>Beige</a:t>
            </a:r>
          </a:p>
          <a:p>
            <a:pPr eaLnBrk="1" hangingPunct="1"/>
            <a:r>
              <a:rPr lang="en-US" sz="1400" dirty="0"/>
              <a:t>Chartreuse</a:t>
            </a:r>
          </a:p>
          <a:p>
            <a:pPr eaLnBrk="1" hangingPunct="1"/>
            <a:r>
              <a:rPr lang="en-US" sz="1400" dirty="0"/>
              <a:t>Cinnamon</a:t>
            </a:r>
          </a:p>
          <a:p>
            <a:pPr eaLnBrk="1" hangingPunct="1"/>
            <a:r>
              <a:rPr lang="en-US" sz="1400" dirty="0"/>
              <a:t>Coral</a:t>
            </a:r>
          </a:p>
          <a:p>
            <a:pPr eaLnBrk="1" hangingPunct="1"/>
            <a:r>
              <a:rPr lang="en-US" sz="1400" dirty="0"/>
              <a:t>Crimson</a:t>
            </a:r>
          </a:p>
          <a:p>
            <a:pPr eaLnBrk="1" hangingPunct="1"/>
            <a:r>
              <a:rPr lang="en-US" sz="1400" dirty="0"/>
              <a:t>Fuchsia</a:t>
            </a:r>
          </a:p>
          <a:p>
            <a:pPr eaLnBrk="1" hangingPunct="1"/>
            <a:r>
              <a:rPr lang="en-US" sz="1400" dirty="0"/>
              <a:t>Hot Pink</a:t>
            </a:r>
          </a:p>
          <a:p>
            <a:pPr eaLnBrk="1" hangingPunct="1"/>
            <a:r>
              <a:rPr lang="en-US" sz="1400" dirty="0"/>
              <a:t>Indigo</a:t>
            </a:r>
          </a:p>
          <a:p>
            <a:pPr eaLnBrk="1" hangingPunct="1"/>
            <a:r>
              <a:rPr lang="en-US" sz="1400" dirty="0"/>
              <a:t>Lavender</a:t>
            </a:r>
          </a:p>
          <a:p>
            <a:pPr eaLnBrk="1" hangingPunct="1"/>
            <a:r>
              <a:rPr lang="en-US" sz="1400" dirty="0"/>
              <a:t>Lawn Green</a:t>
            </a:r>
          </a:p>
          <a:p>
            <a:pPr eaLnBrk="1" hangingPunct="1"/>
            <a:r>
              <a:rPr lang="en-US" sz="1400" dirty="0"/>
              <a:t>Lime</a:t>
            </a:r>
          </a:p>
          <a:p>
            <a:pPr eaLnBrk="1" hangingPunct="1"/>
            <a:r>
              <a:rPr lang="en-US" sz="1400" dirty="0"/>
              <a:t>Maroon</a:t>
            </a:r>
          </a:p>
          <a:p>
            <a:pPr eaLnBrk="1" hangingPunct="1"/>
            <a:r>
              <a:rPr lang="en-US" sz="1400" dirty="0"/>
              <a:t>Navajo White</a:t>
            </a:r>
          </a:p>
          <a:p>
            <a:pPr eaLnBrk="1" hangingPunct="1"/>
            <a:r>
              <a:rPr lang="en-US" sz="1400" dirty="0"/>
              <a:t>Navy</a:t>
            </a:r>
          </a:p>
          <a:p>
            <a:pPr eaLnBrk="1" hangingPunct="1"/>
            <a:r>
              <a:rPr lang="en-US" sz="1400" dirty="0"/>
              <a:t>Olive</a:t>
            </a:r>
          </a:p>
          <a:p>
            <a:pPr eaLnBrk="1" hangingPunct="1"/>
            <a:r>
              <a:rPr lang="en-US" sz="1400" dirty="0"/>
              <a:t>Orchid</a:t>
            </a:r>
          </a:p>
          <a:p>
            <a:pPr eaLnBrk="1" hangingPunct="1"/>
            <a:r>
              <a:rPr lang="en-US" sz="1400" dirty="0"/>
              <a:t>Orange</a:t>
            </a:r>
          </a:p>
          <a:p>
            <a:pPr eaLnBrk="1" hangingPunct="1"/>
            <a:r>
              <a:rPr lang="en-US" sz="1400" dirty="0"/>
              <a:t>Peach</a:t>
            </a:r>
          </a:p>
          <a:p>
            <a:pPr eaLnBrk="1" hangingPunct="1"/>
            <a:r>
              <a:rPr lang="en-US" sz="1400" dirty="0" err="1" smtClean="0"/>
              <a:t>Plumt</a:t>
            </a:r>
            <a:endParaRPr lang="en-US" sz="1400" dirty="0"/>
          </a:p>
          <a:p>
            <a:pPr eaLnBrk="1" hangingPunct="1"/>
            <a:r>
              <a:rPr lang="en-US" sz="1400" dirty="0"/>
              <a:t>Sky blue</a:t>
            </a:r>
          </a:p>
          <a:p>
            <a:pPr eaLnBrk="1" hangingPunct="1"/>
            <a:r>
              <a:rPr lang="en-US" sz="1400" dirty="0"/>
              <a:t>Slate gray</a:t>
            </a:r>
          </a:p>
          <a:p>
            <a:pPr eaLnBrk="1" hangingPunct="1"/>
            <a:r>
              <a:rPr lang="en-US" sz="1400" dirty="0"/>
              <a:t>Tan</a:t>
            </a:r>
          </a:p>
          <a:p>
            <a:pPr eaLnBrk="1" hangingPunct="1"/>
            <a:r>
              <a:rPr lang="en-US" sz="1400" dirty="0"/>
              <a:t>Teal</a:t>
            </a:r>
          </a:p>
          <a:p>
            <a:pPr eaLnBrk="1" hangingPunct="1"/>
            <a:r>
              <a:rPr lang="en-US" sz="1400" dirty="0"/>
              <a:t>Turquoise</a:t>
            </a:r>
          </a:p>
          <a:p>
            <a:pPr eaLnBrk="1" hangingPunct="1"/>
            <a:r>
              <a:rPr lang="en-US" sz="1400" dirty="0" smtClean="0"/>
              <a:t>Wheat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609600" y="533400"/>
            <a:ext cx="3048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/>
              <a:t>Aqua				</a:t>
            </a:r>
            <a:r>
              <a:rPr lang="en-US" sz="1400" dirty="0" smtClean="0"/>
              <a:t>         Y   </a:t>
            </a:r>
            <a:r>
              <a:rPr lang="en-US" sz="1400" dirty="0"/>
              <a:t>N</a:t>
            </a:r>
          </a:p>
          <a:p>
            <a:r>
              <a:rPr lang="en-US" sz="1400" dirty="0"/>
              <a:t>Azure			</a:t>
            </a:r>
            <a:r>
              <a:rPr lang="en-US" sz="1400" dirty="0" smtClean="0"/>
              <a:t>         Y   </a:t>
            </a:r>
            <a:r>
              <a:rPr lang="en-US" sz="1400" dirty="0"/>
              <a:t>N</a:t>
            </a:r>
          </a:p>
          <a:p>
            <a:r>
              <a:rPr lang="en-US" sz="1400" dirty="0"/>
              <a:t>Chartreuse			</a:t>
            </a:r>
            <a:r>
              <a:rPr lang="en-US" sz="1400" dirty="0" smtClean="0"/>
              <a:t>         Y   </a:t>
            </a:r>
            <a:r>
              <a:rPr lang="en-US" sz="1400" dirty="0"/>
              <a:t>N</a:t>
            </a:r>
          </a:p>
          <a:p>
            <a:r>
              <a:rPr lang="en-US" sz="1400" dirty="0"/>
              <a:t>Cinnamon				Y   N</a:t>
            </a:r>
          </a:p>
          <a:p>
            <a:r>
              <a:rPr lang="en-US" sz="1400" dirty="0"/>
              <a:t>Coral				</a:t>
            </a:r>
            <a:r>
              <a:rPr lang="en-US" sz="1400" dirty="0" smtClean="0"/>
              <a:t>         Y   </a:t>
            </a:r>
            <a:r>
              <a:rPr lang="en-US" sz="1400" dirty="0"/>
              <a:t>N</a:t>
            </a:r>
          </a:p>
          <a:p>
            <a:r>
              <a:rPr lang="en-US" sz="1400" dirty="0"/>
              <a:t>Crimson				Y   N</a:t>
            </a:r>
          </a:p>
          <a:p>
            <a:r>
              <a:rPr lang="en-US" sz="1400" dirty="0"/>
              <a:t>Fuchsia				Y   N</a:t>
            </a:r>
          </a:p>
          <a:p>
            <a:r>
              <a:rPr lang="en-US" sz="1400" dirty="0"/>
              <a:t>Hot Pink				Y   N</a:t>
            </a:r>
          </a:p>
          <a:p>
            <a:r>
              <a:rPr lang="en-US" sz="1400" dirty="0"/>
              <a:t>Indigo				Y   N</a:t>
            </a:r>
          </a:p>
          <a:p>
            <a:r>
              <a:rPr lang="en-US" sz="1400" dirty="0"/>
              <a:t>Lavender				Y   N</a:t>
            </a:r>
          </a:p>
          <a:p>
            <a:r>
              <a:rPr lang="en-US" sz="1400" dirty="0"/>
              <a:t>Lawn Green			Y   N</a:t>
            </a:r>
          </a:p>
          <a:p>
            <a:r>
              <a:rPr lang="en-US" sz="1400" dirty="0"/>
              <a:t>Lime					Y   N</a:t>
            </a:r>
          </a:p>
          <a:p>
            <a:r>
              <a:rPr lang="en-US" sz="1400" dirty="0"/>
              <a:t>Maroon				Y   N</a:t>
            </a:r>
          </a:p>
          <a:p>
            <a:r>
              <a:rPr lang="en-US" sz="1400" dirty="0"/>
              <a:t>Navajo White			Y   N</a:t>
            </a:r>
          </a:p>
          <a:p>
            <a:r>
              <a:rPr lang="en-US" sz="1400" dirty="0"/>
              <a:t>Navy					Y   N</a:t>
            </a:r>
          </a:p>
          <a:p>
            <a:r>
              <a:rPr lang="en-US" sz="1400" dirty="0"/>
              <a:t>Olive					Y   N</a:t>
            </a:r>
          </a:p>
          <a:p>
            <a:r>
              <a:rPr lang="en-US" sz="1400" dirty="0"/>
              <a:t>Orchid				Y   N</a:t>
            </a:r>
          </a:p>
          <a:p>
            <a:r>
              <a:rPr lang="en-US" sz="1400" dirty="0"/>
              <a:t>Orange like the fruit		Y   N</a:t>
            </a:r>
          </a:p>
          <a:p>
            <a:r>
              <a:rPr lang="en-US" sz="1400" dirty="0"/>
              <a:t>Peach				Y   N</a:t>
            </a:r>
          </a:p>
          <a:p>
            <a:r>
              <a:rPr lang="en-US" sz="1400" dirty="0"/>
              <a:t>Plum					Y   N</a:t>
            </a:r>
          </a:p>
          <a:p>
            <a:r>
              <a:rPr lang="en-US" sz="1400" dirty="0"/>
              <a:t>Sky blue				Y   N</a:t>
            </a:r>
          </a:p>
          <a:p>
            <a:r>
              <a:rPr lang="en-US" sz="1400" dirty="0"/>
              <a:t>Slate gray				Y   N</a:t>
            </a:r>
          </a:p>
          <a:p>
            <a:r>
              <a:rPr lang="en-US" sz="1400" dirty="0"/>
              <a:t>Tan					Y   N</a:t>
            </a:r>
          </a:p>
          <a:p>
            <a:r>
              <a:rPr lang="en-US" sz="1400" dirty="0"/>
              <a:t>Teal					Y   N</a:t>
            </a:r>
          </a:p>
          <a:p>
            <a:r>
              <a:rPr lang="en-US" sz="1400" dirty="0"/>
              <a:t>Turquoise				Y   N</a:t>
            </a:r>
          </a:p>
          <a:p>
            <a:r>
              <a:rPr lang="en-US" sz="1400" dirty="0"/>
              <a:t>Wheat				Y   N</a:t>
            </a:r>
          </a:p>
        </p:txBody>
      </p:sp>
      <p:sp>
        <p:nvSpPr>
          <p:cNvPr id="3" name="Rectangle 2"/>
          <p:cNvSpPr/>
          <p:nvPr/>
        </p:nvSpPr>
        <p:spPr>
          <a:xfrm>
            <a:off x="5029200" y="609600"/>
            <a:ext cx="685800" cy="685800"/>
          </a:xfrm>
          <a:prstGeom prst="rect">
            <a:avLst/>
          </a:prstGeom>
          <a:solidFill>
            <a:srgbClr val="E8828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82461" y="609600"/>
            <a:ext cx="685800" cy="609600"/>
          </a:xfrm>
          <a:prstGeom prst="rect">
            <a:avLst/>
          </a:prstGeom>
          <a:solidFill>
            <a:srgbClr val="DC82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2434013"/>
            <a:ext cx="685800" cy="609600"/>
          </a:xfrm>
          <a:prstGeom prst="rect">
            <a:avLst/>
          </a:prstGeom>
          <a:solidFill>
            <a:srgbClr val="D282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1800" y="2438400"/>
            <a:ext cx="685800" cy="609600"/>
          </a:xfrm>
          <a:prstGeom prst="rect">
            <a:avLst/>
          </a:prstGeom>
          <a:solidFill>
            <a:srgbClr val="C882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200" y="4267200"/>
            <a:ext cx="685800" cy="609600"/>
          </a:xfrm>
          <a:prstGeom prst="rect">
            <a:avLst/>
          </a:prstGeom>
          <a:solidFill>
            <a:srgbClr val="42BB5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6" name="TextBox 11"/>
          <p:cNvSpPr txBox="1">
            <a:spLocks noChangeArrowheads="1"/>
          </p:cNvSpPr>
          <p:nvPr/>
        </p:nvSpPr>
        <p:spPr bwMode="auto">
          <a:xfrm>
            <a:off x="4724400" y="1342776"/>
            <a:ext cx="1376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 smtClean="0"/>
              <a:t>  </a:t>
            </a:r>
            <a:r>
              <a:rPr lang="en-US" sz="1200" dirty="0"/>
              <a:t>r=230   g= 130 b=  130</a:t>
            </a:r>
          </a:p>
        </p:txBody>
      </p:sp>
      <p:sp>
        <p:nvSpPr>
          <p:cNvPr id="17417" name="Rectangle 12"/>
          <p:cNvSpPr>
            <a:spLocks noChangeArrowheads="1"/>
          </p:cNvSpPr>
          <p:nvPr/>
        </p:nvSpPr>
        <p:spPr bwMode="auto">
          <a:xfrm>
            <a:off x="6383959" y="1347241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/>
              <a:t>Color 2:  r=220     g=130    b=130     </a:t>
            </a:r>
          </a:p>
        </p:txBody>
      </p:sp>
      <p:sp>
        <p:nvSpPr>
          <p:cNvPr id="17418" name="Rectangle 13"/>
          <p:cNvSpPr>
            <a:spLocks noChangeArrowheads="1"/>
          </p:cNvSpPr>
          <p:nvPr/>
        </p:nvSpPr>
        <p:spPr bwMode="auto">
          <a:xfrm>
            <a:off x="4724400" y="3119813"/>
            <a:ext cx="1528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/>
              <a:t>Color 3:  r=210     g=130    b=130     </a:t>
            </a:r>
          </a:p>
        </p:txBody>
      </p:sp>
      <p:sp>
        <p:nvSpPr>
          <p:cNvPr id="17419" name="Rectangle 14"/>
          <p:cNvSpPr>
            <a:spLocks noChangeArrowheads="1"/>
          </p:cNvSpPr>
          <p:nvPr/>
        </p:nvSpPr>
        <p:spPr bwMode="auto">
          <a:xfrm>
            <a:off x="6383959" y="3133298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/>
              <a:t>Color 4:  r=200     g= 130   b=130     </a:t>
            </a:r>
          </a:p>
        </p:txBody>
      </p:sp>
      <p:sp>
        <p:nvSpPr>
          <p:cNvPr id="17420" name="Rectangle 15"/>
          <p:cNvSpPr>
            <a:spLocks noChangeArrowheads="1"/>
          </p:cNvSpPr>
          <p:nvPr/>
        </p:nvSpPr>
        <p:spPr bwMode="auto">
          <a:xfrm>
            <a:off x="4648993" y="5105401"/>
            <a:ext cx="144700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/>
              <a:t>Color 5:  r= </a:t>
            </a:r>
            <a:r>
              <a:rPr lang="en-US" sz="1200" dirty="0" smtClean="0"/>
              <a:t>66    </a:t>
            </a:r>
            <a:r>
              <a:rPr lang="en-US" sz="1200" dirty="0"/>
              <a:t>g= </a:t>
            </a:r>
            <a:r>
              <a:rPr lang="en-US" sz="1200" dirty="0" smtClean="0"/>
              <a:t>187   </a:t>
            </a:r>
            <a:r>
              <a:rPr lang="en-US" sz="1200" dirty="0"/>
              <a:t>b</a:t>
            </a:r>
            <a:r>
              <a:rPr lang="en-US" sz="1200" dirty="0" smtClean="0"/>
              <a:t>=84     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6781800" y="4267200"/>
            <a:ext cx="685800" cy="609600"/>
          </a:xfrm>
          <a:prstGeom prst="rect">
            <a:avLst/>
          </a:prstGeom>
          <a:solidFill>
            <a:srgbClr val="3F3FE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53162" y="5105401"/>
            <a:ext cx="18288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Color 6:  r= 63    g= 63   b=231    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522</Words>
  <Application>Microsoft Macintosh PowerPoint</Application>
  <PresentationFormat>On-screen Show (4:3)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ＭＳ Ｐゴシック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mace</dc:creator>
  <cp:lastModifiedBy>bill mace</cp:lastModifiedBy>
  <cp:revision>34</cp:revision>
  <dcterms:created xsi:type="dcterms:W3CDTF">2014-02-05T03:20:10Z</dcterms:created>
  <dcterms:modified xsi:type="dcterms:W3CDTF">2015-01-30T21:13:45Z</dcterms:modified>
</cp:coreProperties>
</file>