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1" r:id="rId2"/>
    <p:sldId id="262" r:id="rId3"/>
    <p:sldId id="258" r:id="rId4"/>
    <p:sldId id="264" r:id="rId5"/>
    <p:sldId id="259" r:id="rId6"/>
    <p:sldId id="265" r:id="rId7"/>
    <p:sldId id="266" r:id="rId8"/>
    <p:sldId id="267" r:id="rId9"/>
    <p:sldId id="270" r:id="rId10"/>
    <p:sldId id="268" r:id="rId11"/>
    <p:sldId id="260" r:id="rId12"/>
    <p:sldId id="257" r:id="rId13"/>
    <p:sldId id="269" r:id="rId14"/>
    <p:sldId id="271" r:id="rId15"/>
    <p:sldId id="274" r:id="rId16"/>
    <p:sldId id="273" r:id="rId17"/>
    <p:sldId id="272"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7" d="100"/>
          <a:sy n="97" d="100"/>
        </p:scale>
        <p:origin x="-88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050F84-FD84-154C-A554-55B6D7B91419}" type="datetimeFigureOut">
              <a:rPr lang="en-US" smtClean="0"/>
              <a:t>2/27/15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D997DE-356A-1A4E-A480-FEEC38AE36FD}" type="slidenum">
              <a:rPr lang="en-US" smtClean="0"/>
              <a:t>‹#›</a:t>
            </a:fld>
            <a:endParaRPr lang="en-US"/>
          </a:p>
        </p:txBody>
      </p:sp>
    </p:spTree>
    <p:extLst>
      <p:ext uri="{BB962C8B-B14F-4D97-AF65-F5344CB8AC3E}">
        <p14:creationId xmlns:p14="http://schemas.microsoft.com/office/powerpoint/2010/main" val="2689584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050F84-FD84-154C-A554-55B6D7B91419}" type="datetimeFigureOut">
              <a:rPr lang="en-US" smtClean="0"/>
              <a:t>2/27/15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D997DE-356A-1A4E-A480-FEEC38AE36FD}" type="slidenum">
              <a:rPr lang="en-US" smtClean="0"/>
              <a:t>‹#›</a:t>
            </a:fld>
            <a:endParaRPr lang="en-US"/>
          </a:p>
        </p:txBody>
      </p:sp>
    </p:spTree>
    <p:extLst>
      <p:ext uri="{BB962C8B-B14F-4D97-AF65-F5344CB8AC3E}">
        <p14:creationId xmlns:p14="http://schemas.microsoft.com/office/powerpoint/2010/main" val="3858347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050F84-FD84-154C-A554-55B6D7B91419}" type="datetimeFigureOut">
              <a:rPr lang="en-US" smtClean="0"/>
              <a:t>2/27/15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D997DE-356A-1A4E-A480-FEEC38AE36FD}" type="slidenum">
              <a:rPr lang="en-US" smtClean="0"/>
              <a:t>‹#›</a:t>
            </a:fld>
            <a:endParaRPr lang="en-US"/>
          </a:p>
        </p:txBody>
      </p:sp>
    </p:spTree>
    <p:extLst>
      <p:ext uri="{BB962C8B-B14F-4D97-AF65-F5344CB8AC3E}">
        <p14:creationId xmlns:p14="http://schemas.microsoft.com/office/powerpoint/2010/main" val="478904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050F84-FD84-154C-A554-55B6D7B91419}" type="datetimeFigureOut">
              <a:rPr lang="en-US" smtClean="0"/>
              <a:t>2/27/15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D997DE-356A-1A4E-A480-FEEC38AE36FD}" type="slidenum">
              <a:rPr lang="en-US" smtClean="0"/>
              <a:t>‹#›</a:t>
            </a:fld>
            <a:endParaRPr lang="en-US"/>
          </a:p>
        </p:txBody>
      </p:sp>
    </p:spTree>
    <p:extLst>
      <p:ext uri="{BB962C8B-B14F-4D97-AF65-F5344CB8AC3E}">
        <p14:creationId xmlns:p14="http://schemas.microsoft.com/office/powerpoint/2010/main" val="2846560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050F84-FD84-154C-A554-55B6D7B91419}" type="datetimeFigureOut">
              <a:rPr lang="en-US" smtClean="0"/>
              <a:t>2/27/15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D997DE-356A-1A4E-A480-FEEC38AE36FD}" type="slidenum">
              <a:rPr lang="en-US" smtClean="0"/>
              <a:t>‹#›</a:t>
            </a:fld>
            <a:endParaRPr lang="en-US"/>
          </a:p>
        </p:txBody>
      </p:sp>
    </p:spTree>
    <p:extLst>
      <p:ext uri="{BB962C8B-B14F-4D97-AF65-F5344CB8AC3E}">
        <p14:creationId xmlns:p14="http://schemas.microsoft.com/office/powerpoint/2010/main" val="2358988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050F84-FD84-154C-A554-55B6D7B91419}" type="datetimeFigureOut">
              <a:rPr lang="en-US" smtClean="0"/>
              <a:t>2/27/15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D997DE-356A-1A4E-A480-FEEC38AE36FD}" type="slidenum">
              <a:rPr lang="en-US" smtClean="0"/>
              <a:t>‹#›</a:t>
            </a:fld>
            <a:endParaRPr lang="en-US"/>
          </a:p>
        </p:txBody>
      </p:sp>
    </p:spTree>
    <p:extLst>
      <p:ext uri="{BB962C8B-B14F-4D97-AF65-F5344CB8AC3E}">
        <p14:creationId xmlns:p14="http://schemas.microsoft.com/office/powerpoint/2010/main" val="2678718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050F84-FD84-154C-A554-55B6D7B91419}" type="datetimeFigureOut">
              <a:rPr lang="en-US" smtClean="0"/>
              <a:t>2/27/15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D997DE-356A-1A4E-A480-FEEC38AE36FD}" type="slidenum">
              <a:rPr lang="en-US" smtClean="0"/>
              <a:t>‹#›</a:t>
            </a:fld>
            <a:endParaRPr lang="en-US"/>
          </a:p>
        </p:txBody>
      </p:sp>
    </p:spTree>
    <p:extLst>
      <p:ext uri="{BB962C8B-B14F-4D97-AF65-F5344CB8AC3E}">
        <p14:creationId xmlns:p14="http://schemas.microsoft.com/office/powerpoint/2010/main" val="1695310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050F84-FD84-154C-A554-55B6D7B91419}" type="datetimeFigureOut">
              <a:rPr lang="en-US" smtClean="0"/>
              <a:t>2/27/15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D997DE-356A-1A4E-A480-FEEC38AE36FD}" type="slidenum">
              <a:rPr lang="en-US" smtClean="0"/>
              <a:t>‹#›</a:t>
            </a:fld>
            <a:endParaRPr lang="en-US"/>
          </a:p>
        </p:txBody>
      </p:sp>
    </p:spTree>
    <p:extLst>
      <p:ext uri="{BB962C8B-B14F-4D97-AF65-F5344CB8AC3E}">
        <p14:creationId xmlns:p14="http://schemas.microsoft.com/office/powerpoint/2010/main" val="2943432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050F84-FD84-154C-A554-55B6D7B91419}" type="datetimeFigureOut">
              <a:rPr lang="en-US" smtClean="0"/>
              <a:t>2/27/15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D997DE-356A-1A4E-A480-FEEC38AE36FD}" type="slidenum">
              <a:rPr lang="en-US" smtClean="0"/>
              <a:t>‹#›</a:t>
            </a:fld>
            <a:endParaRPr lang="en-US"/>
          </a:p>
        </p:txBody>
      </p:sp>
    </p:spTree>
    <p:extLst>
      <p:ext uri="{BB962C8B-B14F-4D97-AF65-F5344CB8AC3E}">
        <p14:creationId xmlns:p14="http://schemas.microsoft.com/office/powerpoint/2010/main" val="3561937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050F84-FD84-154C-A554-55B6D7B91419}" type="datetimeFigureOut">
              <a:rPr lang="en-US" smtClean="0"/>
              <a:t>2/27/15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D997DE-356A-1A4E-A480-FEEC38AE36FD}" type="slidenum">
              <a:rPr lang="en-US" smtClean="0"/>
              <a:t>‹#›</a:t>
            </a:fld>
            <a:endParaRPr lang="en-US"/>
          </a:p>
        </p:txBody>
      </p:sp>
    </p:spTree>
    <p:extLst>
      <p:ext uri="{BB962C8B-B14F-4D97-AF65-F5344CB8AC3E}">
        <p14:creationId xmlns:p14="http://schemas.microsoft.com/office/powerpoint/2010/main" val="2224283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050F84-FD84-154C-A554-55B6D7B91419}" type="datetimeFigureOut">
              <a:rPr lang="en-US" smtClean="0"/>
              <a:t>2/27/15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D997DE-356A-1A4E-A480-FEEC38AE36FD}" type="slidenum">
              <a:rPr lang="en-US" smtClean="0"/>
              <a:t>‹#›</a:t>
            </a:fld>
            <a:endParaRPr lang="en-US"/>
          </a:p>
        </p:txBody>
      </p:sp>
    </p:spTree>
    <p:extLst>
      <p:ext uri="{BB962C8B-B14F-4D97-AF65-F5344CB8AC3E}">
        <p14:creationId xmlns:p14="http://schemas.microsoft.com/office/powerpoint/2010/main" val="290390954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050F84-FD84-154C-A554-55B6D7B91419}" type="datetimeFigureOut">
              <a:rPr lang="en-US" smtClean="0"/>
              <a:t>2/27/15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D997DE-356A-1A4E-A480-FEEC38AE36FD}" type="slidenum">
              <a:rPr lang="en-US" smtClean="0"/>
              <a:t>‹#›</a:t>
            </a:fld>
            <a:endParaRPr lang="en-US"/>
          </a:p>
        </p:txBody>
      </p:sp>
    </p:spTree>
    <p:extLst>
      <p:ext uri="{BB962C8B-B14F-4D97-AF65-F5344CB8AC3E}">
        <p14:creationId xmlns:p14="http://schemas.microsoft.com/office/powerpoint/2010/main" val="26494938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4155" y="667796"/>
            <a:ext cx="7554806" cy="6463309"/>
          </a:xfrm>
          <a:prstGeom prst="rect">
            <a:avLst/>
          </a:prstGeom>
          <a:noFill/>
        </p:spPr>
        <p:txBody>
          <a:bodyPr wrap="square" rtlCol="0">
            <a:spAutoFit/>
          </a:bodyPr>
          <a:lstStyle/>
          <a:p>
            <a:r>
              <a:rPr lang="en-US" dirty="0" smtClean="0">
                <a:latin typeface="Chalkboard"/>
                <a:cs typeface="Chalkboard"/>
              </a:rPr>
              <a:t>To Students in Psychology 293-01 ---</a:t>
            </a:r>
          </a:p>
          <a:p>
            <a:r>
              <a:rPr lang="en-US" dirty="0" smtClean="0">
                <a:latin typeface="Chalkboard"/>
                <a:cs typeface="Chalkboard"/>
              </a:rPr>
              <a:t>Some of you have used part of at least one Trinity Day learning about color perception on your own.</a:t>
            </a:r>
          </a:p>
          <a:p>
            <a:endParaRPr lang="en-US" dirty="0">
              <a:latin typeface="Chalkboard"/>
              <a:cs typeface="Chalkboard"/>
            </a:endParaRPr>
          </a:p>
          <a:p>
            <a:r>
              <a:rPr lang="en-US" dirty="0" smtClean="0">
                <a:latin typeface="Chalkboard"/>
                <a:cs typeface="Chalkboard"/>
              </a:rPr>
              <a:t>The internet is filled with questions and commentary about the colors of a dress that was accidentally photographed to create an illusion.</a:t>
            </a:r>
          </a:p>
          <a:p>
            <a:endParaRPr lang="en-US" dirty="0">
              <a:latin typeface="Chalkboard"/>
              <a:cs typeface="Chalkboard"/>
            </a:endParaRPr>
          </a:p>
          <a:p>
            <a:r>
              <a:rPr lang="en-US" dirty="0" smtClean="0">
                <a:latin typeface="Chalkboard"/>
                <a:cs typeface="Chalkboard"/>
              </a:rPr>
              <a:t>In the photograph, a deep blue dress with black trim looks like a white dress with gold trim.  Or not.</a:t>
            </a:r>
          </a:p>
          <a:p>
            <a:endParaRPr lang="en-US" dirty="0">
              <a:latin typeface="Chalkboard"/>
              <a:cs typeface="Chalkboard"/>
            </a:endParaRPr>
          </a:p>
          <a:p>
            <a:r>
              <a:rPr lang="en-US" dirty="0" smtClean="0">
                <a:latin typeface="Chalkboard"/>
                <a:cs typeface="Chalkboard"/>
              </a:rPr>
              <a:t>There’s a lot of Beau Lotto showmanship in the discussion, meaning that there is some misdirection of attention in order to emphasize the “gee whiz” experience.</a:t>
            </a:r>
          </a:p>
          <a:p>
            <a:endParaRPr lang="en-US" dirty="0">
              <a:latin typeface="Chalkboard"/>
              <a:cs typeface="Chalkboard"/>
            </a:endParaRPr>
          </a:p>
          <a:p>
            <a:r>
              <a:rPr lang="en-US" dirty="0" smtClean="0">
                <a:latin typeface="Chalkboard"/>
                <a:cs typeface="Chalkboard"/>
              </a:rPr>
              <a:t>What you would like to see would be a full video, moving around a little to see how this worked.  At least Beau Lotto included video of himself standing up and walking around to show you that the “illusion” only occurred from a special point of view.</a:t>
            </a:r>
          </a:p>
          <a:p>
            <a:endParaRPr lang="en-US" dirty="0">
              <a:latin typeface="Chalkboard"/>
              <a:cs typeface="Chalkboard"/>
            </a:endParaRPr>
          </a:p>
          <a:p>
            <a:r>
              <a:rPr lang="en-US" dirty="0" smtClean="0">
                <a:latin typeface="Chalkboard"/>
                <a:cs typeface="Chalkboard"/>
              </a:rPr>
              <a:t>If you are reading this as a </a:t>
            </a:r>
            <a:r>
              <a:rPr lang="en-US" dirty="0" err="1" smtClean="0">
                <a:latin typeface="Chalkboard"/>
                <a:cs typeface="Chalkboard"/>
              </a:rPr>
              <a:t>pdf</a:t>
            </a:r>
            <a:r>
              <a:rPr lang="en-US" dirty="0" smtClean="0">
                <a:latin typeface="Chalkboard"/>
                <a:cs typeface="Chalkboard"/>
              </a:rPr>
              <a:t> and want to manipulate the images as suggested, then ask me for the PowerPoint version.</a:t>
            </a:r>
          </a:p>
          <a:p>
            <a:endParaRPr lang="en-US" dirty="0">
              <a:latin typeface="Chalkboard"/>
              <a:cs typeface="Chalkboard"/>
            </a:endParaRPr>
          </a:p>
          <a:p>
            <a:endParaRPr lang="en-US" dirty="0">
              <a:latin typeface="Chalkboard"/>
              <a:cs typeface="Chalkboard"/>
            </a:endParaRPr>
          </a:p>
        </p:txBody>
      </p:sp>
    </p:spTree>
    <p:extLst>
      <p:ext uri="{BB962C8B-B14F-4D97-AF65-F5344CB8AC3E}">
        <p14:creationId xmlns:p14="http://schemas.microsoft.com/office/powerpoint/2010/main" val="428359336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6250" y="516726"/>
            <a:ext cx="7520846" cy="3139321"/>
          </a:xfrm>
          <a:prstGeom prst="rect">
            <a:avLst/>
          </a:prstGeom>
        </p:spPr>
        <p:txBody>
          <a:bodyPr wrap="square">
            <a:spAutoFit/>
          </a:bodyPr>
          <a:lstStyle/>
          <a:p>
            <a:r>
              <a:rPr lang="en-US" dirty="0" smtClean="0">
                <a:latin typeface="Chalkboard"/>
                <a:cs typeface="Chalkboard"/>
              </a:rPr>
              <a:t>Back to the dress colors</a:t>
            </a:r>
          </a:p>
          <a:p>
            <a:endParaRPr lang="en-US" dirty="0">
              <a:latin typeface="Chalkboard"/>
              <a:cs typeface="Chalkboard"/>
            </a:endParaRPr>
          </a:p>
          <a:p>
            <a:r>
              <a:rPr lang="en-US" dirty="0" smtClean="0">
                <a:latin typeface="Chalkboard"/>
                <a:cs typeface="Chalkboard"/>
              </a:rPr>
              <a:t>Again, notice that if you see the dress as white and gold, you also see it as in shadow.   If you see it as deep blue and black, then you do not see it as in shadow.   If you can see it either way, then the factors that control which way you see it are a different matter.  </a:t>
            </a:r>
          </a:p>
          <a:p>
            <a:endParaRPr lang="en-US" dirty="0">
              <a:latin typeface="Chalkboard"/>
              <a:cs typeface="Chalkboard"/>
            </a:endParaRPr>
          </a:p>
          <a:p>
            <a:r>
              <a:rPr lang="en-US" dirty="0" smtClean="0">
                <a:latin typeface="Chalkboard"/>
                <a:cs typeface="Chalkboard"/>
              </a:rPr>
              <a:t>But if you switch how you see the dress, you switch between possibilities that are equally specified.  I doubt that you can see this as a white and gold dress in bright light or a blue and black dress in shadow.</a:t>
            </a:r>
            <a:endParaRPr lang="en-US" dirty="0"/>
          </a:p>
        </p:txBody>
      </p:sp>
    </p:spTree>
    <p:extLst>
      <p:ext uri="{BB962C8B-B14F-4D97-AF65-F5344CB8AC3E}">
        <p14:creationId xmlns:p14="http://schemas.microsoft.com/office/powerpoint/2010/main" val="84811833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41546" y="222598"/>
            <a:ext cx="3627120" cy="5582920"/>
          </a:xfrm>
          <a:prstGeom prst="rect">
            <a:avLst/>
          </a:prstGeom>
        </p:spPr>
      </p:pic>
      <p:sp>
        <p:nvSpPr>
          <p:cNvPr id="4" name="TextBox 3"/>
          <p:cNvSpPr txBox="1"/>
          <p:nvPr/>
        </p:nvSpPr>
        <p:spPr>
          <a:xfrm>
            <a:off x="157118" y="602325"/>
            <a:ext cx="2074935" cy="5324535"/>
          </a:xfrm>
          <a:prstGeom prst="rect">
            <a:avLst/>
          </a:prstGeom>
          <a:noFill/>
        </p:spPr>
        <p:txBody>
          <a:bodyPr wrap="square" rtlCol="0">
            <a:spAutoFit/>
          </a:bodyPr>
          <a:lstStyle/>
          <a:p>
            <a:r>
              <a:rPr lang="en-US" dirty="0" smtClean="0">
                <a:latin typeface="Chalkboard"/>
                <a:cs typeface="Chalkboard"/>
              </a:rPr>
              <a:t>Here is a version of Dress Image 1 that I manipulated in Photoshop.  I turned up the contrast and turned down the brightness.  Notice that the dress does look blue and it does NOT look like it is in shadow.</a:t>
            </a:r>
          </a:p>
          <a:p>
            <a:endParaRPr lang="en-US" dirty="0">
              <a:latin typeface="Chalkboard"/>
              <a:cs typeface="Chalkboard"/>
            </a:endParaRPr>
          </a:p>
          <a:p>
            <a:r>
              <a:rPr lang="en-US" sz="1400" dirty="0" smtClean="0">
                <a:latin typeface="Chalkboard"/>
                <a:cs typeface="Chalkboard"/>
              </a:rPr>
              <a:t>You see some shadows but they are cast shadows of one part of the dress blocking light to another part.</a:t>
            </a:r>
            <a:endParaRPr lang="en-US" sz="1400" dirty="0">
              <a:latin typeface="Chalkboard"/>
              <a:cs typeface="Chalkboard"/>
            </a:endParaRPr>
          </a:p>
        </p:txBody>
      </p:sp>
    </p:spTree>
    <p:extLst>
      <p:ext uri="{BB962C8B-B14F-4D97-AF65-F5344CB8AC3E}">
        <p14:creationId xmlns:p14="http://schemas.microsoft.com/office/powerpoint/2010/main" val="329444171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13739" y="759453"/>
            <a:ext cx="1715216" cy="1715319"/>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00"/>
              </a:solidFill>
            </a:endParaRPr>
          </a:p>
        </p:txBody>
      </p:sp>
      <p:sp>
        <p:nvSpPr>
          <p:cNvPr id="3" name="TextBox 2"/>
          <p:cNvSpPr txBox="1"/>
          <p:nvPr/>
        </p:nvSpPr>
        <p:spPr>
          <a:xfrm>
            <a:off x="209492" y="497573"/>
            <a:ext cx="3220940" cy="5909311"/>
          </a:xfrm>
          <a:prstGeom prst="rect">
            <a:avLst/>
          </a:prstGeom>
          <a:noFill/>
        </p:spPr>
        <p:txBody>
          <a:bodyPr wrap="square" rtlCol="0">
            <a:spAutoFit/>
          </a:bodyPr>
          <a:lstStyle/>
          <a:p>
            <a:r>
              <a:rPr lang="en-US" dirty="0" smtClean="0">
                <a:latin typeface="Chalkboard"/>
                <a:cs typeface="Chalkboard"/>
              </a:rPr>
              <a:t>If you want to explore the effects of some color change here on the computer, try this.  [Use PowerPoint version]</a:t>
            </a:r>
          </a:p>
          <a:p>
            <a:endParaRPr lang="en-US" dirty="0">
              <a:latin typeface="Chalkboard"/>
              <a:cs typeface="Chalkboard"/>
            </a:endParaRPr>
          </a:p>
          <a:p>
            <a:r>
              <a:rPr lang="en-US" dirty="0" smtClean="0">
                <a:latin typeface="Chalkboard"/>
                <a:cs typeface="Chalkboard"/>
              </a:rPr>
              <a:t>Select the square and change colors like we did in the rgb class exercise.  </a:t>
            </a:r>
          </a:p>
          <a:p>
            <a:endParaRPr lang="en-US" dirty="0">
              <a:latin typeface="Chalkboard"/>
              <a:cs typeface="Chalkboard"/>
            </a:endParaRPr>
          </a:p>
          <a:p>
            <a:r>
              <a:rPr lang="en-US" dirty="0" smtClean="0">
                <a:latin typeface="Chalkboard"/>
                <a:cs typeface="Chalkboard"/>
              </a:rPr>
              <a:t>Start with black and then add red and green (yellow) until you get a dark gold.  Note the values of red and green.</a:t>
            </a:r>
          </a:p>
          <a:p>
            <a:endParaRPr lang="en-US" dirty="0">
              <a:latin typeface="Chalkboard"/>
              <a:cs typeface="Chalkboard"/>
            </a:endParaRPr>
          </a:p>
          <a:p>
            <a:r>
              <a:rPr lang="en-US" dirty="0" smtClean="0">
                <a:latin typeface="Chalkboard"/>
                <a:cs typeface="Chalkboard"/>
              </a:rPr>
              <a:t>Then start the square at pure blue (0 0 255) and add the same amount of red and green that you found made the gold.   </a:t>
            </a:r>
            <a:endParaRPr lang="en-US" dirty="0">
              <a:latin typeface="Chalkboard"/>
              <a:cs typeface="Chalkboard"/>
            </a:endParaRPr>
          </a:p>
        </p:txBody>
      </p:sp>
      <p:sp>
        <p:nvSpPr>
          <p:cNvPr id="5" name="TextBox 4"/>
          <p:cNvSpPr txBox="1"/>
          <p:nvPr/>
        </p:nvSpPr>
        <p:spPr>
          <a:xfrm>
            <a:off x="4490986" y="3234226"/>
            <a:ext cx="3967255" cy="2862323"/>
          </a:xfrm>
          <a:prstGeom prst="rect">
            <a:avLst/>
          </a:prstGeom>
          <a:noFill/>
        </p:spPr>
        <p:txBody>
          <a:bodyPr wrap="square" rtlCol="0">
            <a:spAutoFit/>
          </a:bodyPr>
          <a:lstStyle/>
          <a:p>
            <a:r>
              <a:rPr lang="en-US" dirty="0" smtClean="0">
                <a:latin typeface="Chalkboard"/>
                <a:cs typeface="Chalkboard"/>
              </a:rPr>
              <a:t>That should give you a kind of purplish color that is a little like the shadowed white.</a:t>
            </a:r>
          </a:p>
          <a:p>
            <a:endParaRPr lang="en-US" dirty="0">
              <a:latin typeface="Chalkboard"/>
              <a:cs typeface="Chalkboard"/>
            </a:endParaRPr>
          </a:p>
          <a:p>
            <a:r>
              <a:rPr lang="en-US" dirty="0" smtClean="0">
                <a:latin typeface="Chalkboard"/>
                <a:cs typeface="Chalkboard"/>
              </a:rPr>
              <a:t>That would mimic the effects of illumination in the sense that uniform illumination has the same effect on all the </a:t>
            </a:r>
            <a:r>
              <a:rPr lang="en-US" dirty="0" err="1" smtClean="0">
                <a:latin typeface="Chalkboard"/>
                <a:cs typeface="Chalkboard"/>
              </a:rPr>
              <a:t>lightnesses</a:t>
            </a:r>
            <a:r>
              <a:rPr lang="en-US" dirty="0" smtClean="0">
                <a:latin typeface="Chalkboard"/>
                <a:cs typeface="Chalkboard"/>
              </a:rPr>
              <a:t>.  You should see that the effect on black is similar to the effect on blue.</a:t>
            </a:r>
            <a:endParaRPr lang="en-US" dirty="0">
              <a:latin typeface="Chalkboard"/>
              <a:cs typeface="Chalkboard"/>
            </a:endParaRPr>
          </a:p>
        </p:txBody>
      </p:sp>
    </p:spTree>
    <p:extLst>
      <p:ext uri="{BB962C8B-B14F-4D97-AF65-F5344CB8AC3E}">
        <p14:creationId xmlns:p14="http://schemas.microsoft.com/office/powerpoint/2010/main" val="368189124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9196" y="366633"/>
            <a:ext cx="7947604" cy="3785652"/>
          </a:xfrm>
          <a:prstGeom prst="rect">
            <a:avLst/>
          </a:prstGeom>
          <a:noFill/>
        </p:spPr>
        <p:txBody>
          <a:bodyPr wrap="square" rtlCol="0">
            <a:spAutoFit/>
          </a:bodyPr>
          <a:lstStyle/>
          <a:p>
            <a:r>
              <a:rPr lang="en-US" sz="1600" dirty="0" smtClean="0">
                <a:latin typeface="Chalkboard"/>
                <a:cs typeface="Chalkboard"/>
              </a:rPr>
              <a:t>Summary:  It is very straightforward to understand why there are two ways to see the dress.  The lighting conditions are ambiguous, and the perceived colors of the dress (the </a:t>
            </a:r>
            <a:r>
              <a:rPr lang="en-US" sz="1600" dirty="0" err="1" smtClean="0">
                <a:latin typeface="Chalkboard"/>
                <a:cs typeface="Chalkboard"/>
              </a:rPr>
              <a:t>reflectances</a:t>
            </a:r>
            <a:r>
              <a:rPr lang="en-US" sz="1600" dirty="0" smtClean="0">
                <a:latin typeface="Chalkboard"/>
                <a:cs typeface="Chalkboard"/>
              </a:rPr>
              <a:t>) go with the lighting conditions.  A on the scene could have been made to show the lighting conditions less ambiguously (like Beau Lotto standing up).</a:t>
            </a:r>
          </a:p>
          <a:p>
            <a:endParaRPr lang="en-US" sz="1600" dirty="0">
              <a:latin typeface="Chalkboard"/>
              <a:cs typeface="Chalkboard"/>
            </a:endParaRPr>
          </a:p>
          <a:p>
            <a:r>
              <a:rPr lang="en-US" sz="1600" dirty="0" smtClean="0">
                <a:latin typeface="Chalkboard"/>
                <a:cs typeface="Chalkboard"/>
              </a:rPr>
              <a:t>It is not so straightforward to understand why one sees it one way at one time and the other way at another time.  Or why some people see it one way and other people see it another way.  Or why some people are very flexible or even able to control the switching. Or whether or not those questions will lead to stable insights.</a:t>
            </a:r>
          </a:p>
          <a:p>
            <a:endParaRPr lang="en-US" sz="1600" dirty="0">
              <a:latin typeface="Chalkboard"/>
              <a:cs typeface="Chalkboard"/>
            </a:endParaRPr>
          </a:p>
          <a:p>
            <a:r>
              <a:rPr lang="en-US" sz="1600" dirty="0" smtClean="0">
                <a:latin typeface="Chalkboard"/>
                <a:cs typeface="Chalkboard"/>
              </a:rPr>
              <a:t>As with all ambiguous figures, one part of understanding the situation is to understand exactly what alternatives are allowed by the geometry.</a:t>
            </a:r>
          </a:p>
          <a:p>
            <a:r>
              <a:rPr lang="en-US" sz="1600" dirty="0" smtClean="0">
                <a:latin typeface="Chalkboard"/>
                <a:cs typeface="Chalkboard"/>
              </a:rPr>
              <a:t>After that, explaining which alternative one sees at a given time, is another matter.</a:t>
            </a:r>
            <a:endParaRPr lang="en-US" sz="1600" dirty="0">
              <a:latin typeface="Chalkboard"/>
              <a:cs typeface="Chalkboard"/>
            </a:endParaRPr>
          </a:p>
        </p:txBody>
      </p:sp>
      <p:sp>
        <p:nvSpPr>
          <p:cNvPr id="3" name="Rectangle 2"/>
          <p:cNvSpPr/>
          <p:nvPr/>
        </p:nvSpPr>
        <p:spPr>
          <a:xfrm>
            <a:off x="707036" y="4740040"/>
            <a:ext cx="995087" cy="96895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p:nvSpPr>
        <p:spPr>
          <a:xfrm>
            <a:off x="1178393" y="5185237"/>
            <a:ext cx="1047460" cy="1047523"/>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7" name="Straight Connector 6"/>
          <p:cNvCxnSpPr/>
          <p:nvPr/>
        </p:nvCxnSpPr>
        <p:spPr>
          <a:xfrm>
            <a:off x="707036" y="4740040"/>
            <a:ext cx="471357" cy="445197"/>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1702123" y="4740040"/>
            <a:ext cx="523730" cy="445197"/>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707036" y="5708999"/>
            <a:ext cx="471357" cy="523761"/>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1702123" y="5708999"/>
            <a:ext cx="523730" cy="523761"/>
          </a:xfrm>
          <a:prstGeom prst="line">
            <a:avLst/>
          </a:prstGeom>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3404245" y="4169574"/>
            <a:ext cx="4687385" cy="2585323"/>
          </a:xfrm>
          <a:prstGeom prst="rect">
            <a:avLst/>
          </a:prstGeom>
          <a:noFill/>
        </p:spPr>
        <p:txBody>
          <a:bodyPr wrap="square" rtlCol="0">
            <a:spAutoFit/>
          </a:bodyPr>
          <a:lstStyle/>
          <a:p>
            <a:r>
              <a:rPr lang="en-US" dirty="0" smtClean="0">
                <a:latin typeface="Chalkboard"/>
                <a:cs typeface="Chalkboard"/>
              </a:rPr>
              <a:t>The classic ambiguous figure is the Necker cube, on the left.  The face that you see as closest to you can switch.  Blinking is one way to get it to change.  The main point is that the geometry constrains you to two alternatives, but they are equally well defined, so you can see it either way.  Seeing it as an elephant battling a hippo is NOT one of the alternatives.</a:t>
            </a:r>
            <a:endParaRPr lang="en-US" dirty="0">
              <a:latin typeface="Chalkboard"/>
              <a:cs typeface="Chalkboard"/>
            </a:endParaRPr>
          </a:p>
        </p:txBody>
      </p:sp>
    </p:spTree>
    <p:extLst>
      <p:ext uri="{BB962C8B-B14F-4D97-AF65-F5344CB8AC3E}">
        <p14:creationId xmlns:p14="http://schemas.microsoft.com/office/powerpoint/2010/main" val="146592957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8984" y="589232"/>
            <a:ext cx="7960697" cy="2308324"/>
          </a:xfrm>
          <a:prstGeom prst="rect">
            <a:avLst/>
          </a:prstGeom>
          <a:noFill/>
        </p:spPr>
        <p:txBody>
          <a:bodyPr wrap="square" rtlCol="0">
            <a:spAutoFit/>
          </a:bodyPr>
          <a:lstStyle/>
          <a:p>
            <a:r>
              <a:rPr lang="en-US" dirty="0" smtClean="0">
                <a:latin typeface="Chalkboard"/>
                <a:cs typeface="Chalkboard"/>
              </a:rPr>
              <a:t>Final note</a:t>
            </a:r>
          </a:p>
          <a:p>
            <a:endParaRPr lang="en-US" dirty="0">
              <a:latin typeface="Chalkboard"/>
              <a:cs typeface="Chalkboard"/>
            </a:endParaRPr>
          </a:p>
          <a:p>
            <a:r>
              <a:rPr lang="en-US" dirty="0" smtClean="0">
                <a:latin typeface="Chalkboard"/>
                <a:cs typeface="Chalkboard"/>
              </a:rPr>
              <a:t>All the time I worked on this PowerPoint account, I saw the dress only as white and gold  -- in shadow.</a:t>
            </a:r>
          </a:p>
          <a:p>
            <a:endParaRPr lang="en-US" dirty="0">
              <a:latin typeface="Chalkboard"/>
              <a:cs typeface="Chalkboard"/>
            </a:endParaRPr>
          </a:p>
          <a:p>
            <a:r>
              <a:rPr lang="en-US" dirty="0" smtClean="0">
                <a:latin typeface="Chalkboard"/>
                <a:cs typeface="Chalkboard"/>
              </a:rPr>
              <a:t>Just as I was closing up and saving the final files, I saw the original images as a blue dress with black trim.  And I can’t see it any other way now.   It really is a reversible figure.</a:t>
            </a:r>
            <a:endParaRPr lang="en-US" dirty="0">
              <a:latin typeface="Chalkboard"/>
              <a:cs typeface="Chalkboard"/>
            </a:endParaRPr>
          </a:p>
        </p:txBody>
      </p:sp>
    </p:spTree>
    <p:extLst>
      <p:ext uri="{BB962C8B-B14F-4D97-AF65-F5344CB8AC3E}">
        <p14:creationId xmlns:p14="http://schemas.microsoft.com/office/powerpoint/2010/main" val="217879469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8180" y="680890"/>
            <a:ext cx="7004890" cy="2308324"/>
          </a:xfrm>
          <a:prstGeom prst="rect">
            <a:avLst/>
          </a:prstGeom>
          <a:noFill/>
        </p:spPr>
        <p:txBody>
          <a:bodyPr wrap="square" rtlCol="0">
            <a:spAutoFit/>
          </a:bodyPr>
          <a:lstStyle/>
          <a:p>
            <a:r>
              <a:rPr lang="en-US" dirty="0" smtClean="0"/>
              <a:t>Addendum</a:t>
            </a:r>
          </a:p>
          <a:p>
            <a:endParaRPr lang="en-US" dirty="0"/>
          </a:p>
          <a:p>
            <a:r>
              <a:rPr lang="en-US" dirty="0" smtClean="0"/>
              <a:t>The following cut-outs from the original image can help you address the question:  How much of the photo is necessary to get the effect?</a:t>
            </a:r>
          </a:p>
          <a:p>
            <a:endParaRPr lang="en-US" dirty="0"/>
          </a:p>
          <a:p>
            <a:r>
              <a:rPr lang="en-US" dirty="0" smtClean="0"/>
              <a:t>If we can find some segments that work, and some segments that do not, it can help us understand what aspects of the original photo are necessary to get the effect.</a:t>
            </a:r>
            <a:endParaRPr lang="en-US" dirty="0"/>
          </a:p>
        </p:txBody>
      </p:sp>
    </p:spTree>
    <p:extLst>
      <p:ext uri="{BB962C8B-B14F-4D97-AF65-F5344CB8AC3E}">
        <p14:creationId xmlns:p14="http://schemas.microsoft.com/office/powerpoint/2010/main" val="395941885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43784" y="172254"/>
            <a:ext cx="4813300" cy="2755900"/>
          </a:xfrm>
          <a:prstGeom prst="rect">
            <a:avLst/>
          </a:prstGeom>
        </p:spPr>
      </p:pic>
      <p:pic>
        <p:nvPicPr>
          <p:cNvPr id="3" name="Picture 2"/>
          <p:cNvPicPr>
            <a:picLocks noChangeAspect="1"/>
          </p:cNvPicPr>
          <p:nvPr/>
        </p:nvPicPr>
        <p:blipFill>
          <a:blip r:embed="rId3"/>
          <a:stretch>
            <a:fillRect/>
          </a:stretch>
        </p:blipFill>
        <p:spPr>
          <a:xfrm>
            <a:off x="3098962" y="3059094"/>
            <a:ext cx="4724400" cy="1816100"/>
          </a:xfrm>
          <a:prstGeom prst="rect">
            <a:avLst/>
          </a:prstGeom>
        </p:spPr>
      </p:pic>
      <p:pic>
        <p:nvPicPr>
          <p:cNvPr id="4" name="Picture 3"/>
          <p:cNvPicPr>
            <a:picLocks noChangeAspect="1"/>
          </p:cNvPicPr>
          <p:nvPr/>
        </p:nvPicPr>
        <p:blipFill>
          <a:blip r:embed="rId4"/>
          <a:stretch>
            <a:fillRect/>
          </a:stretch>
        </p:blipFill>
        <p:spPr>
          <a:xfrm>
            <a:off x="443784" y="5003800"/>
            <a:ext cx="4597400" cy="1854200"/>
          </a:xfrm>
          <a:prstGeom prst="rect">
            <a:avLst/>
          </a:prstGeom>
        </p:spPr>
      </p:pic>
    </p:spTree>
    <p:extLst>
      <p:ext uri="{BB962C8B-B14F-4D97-AF65-F5344CB8AC3E}">
        <p14:creationId xmlns:p14="http://schemas.microsoft.com/office/powerpoint/2010/main" val="167793326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978400" y="1531457"/>
            <a:ext cx="825500" cy="901700"/>
          </a:xfrm>
          <a:prstGeom prst="rect">
            <a:avLst/>
          </a:prstGeom>
        </p:spPr>
      </p:pic>
      <p:pic>
        <p:nvPicPr>
          <p:cNvPr id="4" name="Picture 3"/>
          <p:cNvPicPr>
            <a:picLocks noChangeAspect="1"/>
          </p:cNvPicPr>
          <p:nvPr/>
        </p:nvPicPr>
        <p:blipFill>
          <a:blip r:embed="rId3"/>
          <a:stretch>
            <a:fillRect/>
          </a:stretch>
        </p:blipFill>
        <p:spPr>
          <a:xfrm>
            <a:off x="841094" y="1294582"/>
            <a:ext cx="876300" cy="838200"/>
          </a:xfrm>
          <a:prstGeom prst="rect">
            <a:avLst/>
          </a:prstGeom>
        </p:spPr>
      </p:pic>
      <p:pic>
        <p:nvPicPr>
          <p:cNvPr id="5" name="Picture 4"/>
          <p:cNvPicPr>
            <a:picLocks noChangeAspect="1"/>
          </p:cNvPicPr>
          <p:nvPr/>
        </p:nvPicPr>
        <p:blipFill>
          <a:blip r:embed="rId4"/>
          <a:stretch>
            <a:fillRect/>
          </a:stretch>
        </p:blipFill>
        <p:spPr>
          <a:xfrm>
            <a:off x="2877233" y="2433157"/>
            <a:ext cx="1308100" cy="812800"/>
          </a:xfrm>
          <a:prstGeom prst="rect">
            <a:avLst/>
          </a:prstGeom>
        </p:spPr>
      </p:pic>
      <p:pic>
        <p:nvPicPr>
          <p:cNvPr id="6" name="Picture 5"/>
          <p:cNvPicPr>
            <a:picLocks noChangeAspect="1"/>
          </p:cNvPicPr>
          <p:nvPr/>
        </p:nvPicPr>
        <p:blipFill>
          <a:blip r:embed="rId5"/>
          <a:stretch>
            <a:fillRect/>
          </a:stretch>
        </p:blipFill>
        <p:spPr>
          <a:xfrm>
            <a:off x="4742212" y="3146751"/>
            <a:ext cx="1397000" cy="1219200"/>
          </a:xfrm>
          <a:prstGeom prst="rect">
            <a:avLst/>
          </a:prstGeom>
        </p:spPr>
      </p:pic>
      <p:pic>
        <p:nvPicPr>
          <p:cNvPr id="7" name="Picture 6"/>
          <p:cNvPicPr>
            <a:picLocks noChangeAspect="1"/>
          </p:cNvPicPr>
          <p:nvPr/>
        </p:nvPicPr>
        <p:blipFill>
          <a:blip r:embed="rId6"/>
          <a:stretch>
            <a:fillRect/>
          </a:stretch>
        </p:blipFill>
        <p:spPr>
          <a:xfrm>
            <a:off x="1052159" y="4494254"/>
            <a:ext cx="990600" cy="1143000"/>
          </a:xfrm>
          <a:prstGeom prst="rect">
            <a:avLst/>
          </a:prstGeom>
        </p:spPr>
      </p:pic>
      <p:pic>
        <p:nvPicPr>
          <p:cNvPr id="8" name="Picture 7"/>
          <p:cNvPicPr>
            <a:picLocks noChangeAspect="1"/>
          </p:cNvPicPr>
          <p:nvPr/>
        </p:nvPicPr>
        <p:blipFill>
          <a:blip r:embed="rId7"/>
          <a:stretch>
            <a:fillRect/>
          </a:stretch>
        </p:blipFill>
        <p:spPr>
          <a:xfrm>
            <a:off x="4235450" y="5034004"/>
            <a:ext cx="3136900" cy="1206500"/>
          </a:xfrm>
          <a:prstGeom prst="rect">
            <a:avLst/>
          </a:prstGeom>
        </p:spPr>
      </p:pic>
      <p:pic>
        <p:nvPicPr>
          <p:cNvPr id="9" name="Picture 8"/>
          <p:cNvPicPr>
            <a:picLocks noChangeAspect="1"/>
          </p:cNvPicPr>
          <p:nvPr/>
        </p:nvPicPr>
        <p:blipFill>
          <a:blip r:embed="rId8"/>
          <a:stretch>
            <a:fillRect/>
          </a:stretch>
        </p:blipFill>
        <p:spPr>
          <a:xfrm>
            <a:off x="6159500" y="283098"/>
            <a:ext cx="2425700" cy="1460500"/>
          </a:xfrm>
          <a:prstGeom prst="rect">
            <a:avLst/>
          </a:prstGeom>
        </p:spPr>
      </p:pic>
    </p:spTree>
    <p:extLst>
      <p:ext uri="{BB962C8B-B14F-4D97-AF65-F5344CB8AC3E}">
        <p14:creationId xmlns:p14="http://schemas.microsoft.com/office/powerpoint/2010/main" val="277283970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4155" y="667796"/>
            <a:ext cx="7554806" cy="1477328"/>
          </a:xfrm>
          <a:prstGeom prst="rect">
            <a:avLst/>
          </a:prstGeom>
          <a:noFill/>
        </p:spPr>
        <p:txBody>
          <a:bodyPr wrap="square" rtlCol="0">
            <a:spAutoFit/>
          </a:bodyPr>
          <a:lstStyle/>
          <a:p>
            <a:r>
              <a:rPr lang="en-US" dirty="0" smtClean="0">
                <a:latin typeface="Chalkboard"/>
                <a:cs typeface="Chalkboard"/>
              </a:rPr>
              <a:t>If you are one of the few people who have not looked at this photo, here are two versions, an original and a variant that I made by removing all of the background.   For me, removing the background did not change very much.</a:t>
            </a:r>
            <a:endParaRPr lang="en-US" dirty="0">
              <a:latin typeface="Chalkboard"/>
              <a:cs typeface="Chalkboard"/>
            </a:endParaRPr>
          </a:p>
          <a:p>
            <a:endParaRPr lang="en-US" dirty="0">
              <a:latin typeface="Chalkboard"/>
              <a:cs typeface="Chalkboard"/>
            </a:endParaRPr>
          </a:p>
        </p:txBody>
      </p:sp>
    </p:spTree>
    <p:extLst>
      <p:ext uri="{BB962C8B-B14F-4D97-AF65-F5344CB8AC3E}">
        <p14:creationId xmlns:p14="http://schemas.microsoft.com/office/powerpoint/2010/main" val="3154794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5115" y="458291"/>
            <a:ext cx="3849370" cy="5591810"/>
          </a:xfrm>
          <a:prstGeom prst="rect">
            <a:avLst/>
          </a:prstGeom>
        </p:spPr>
      </p:pic>
      <p:pic>
        <p:nvPicPr>
          <p:cNvPr id="4" name="Picture 3"/>
          <p:cNvPicPr>
            <a:picLocks noChangeAspect="1"/>
          </p:cNvPicPr>
          <p:nvPr/>
        </p:nvPicPr>
        <p:blipFill>
          <a:blip r:embed="rId3"/>
          <a:stretch>
            <a:fillRect/>
          </a:stretch>
        </p:blipFill>
        <p:spPr>
          <a:xfrm>
            <a:off x="4854614" y="404951"/>
            <a:ext cx="3884930" cy="5645150"/>
          </a:xfrm>
          <a:prstGeom prst="rect">
            <a:avLst/>
          </a:prstGeom>
        </p:spPr>
      </p:pic>
      <p:sp>
        <p:nvSpPr>
          <p:cNvPr id="5" name="TextBox 4"/>
          <p:cNvSpPr txBox="1"/>
          <p:nvPr/>
        </p:nvSpPr>
        <p:spPr>
          <a:xfrm>
            <a:off x="811782" y="6272042"/>
            <a:ext cx="2396065" cy="366633"/>
          </a:xfrm>
          <a:prstGeom prst="rect">
            <a:avLst/>
          </a:prstGeom>
          <a:noFill/>
        </p:spPr>
        <p:txBody>
          <a:bodyPr wrap="square" rtlCol="0">
            <a:spAutoFit/>
          </a:bodyPr>
          <a:lstStyle/>
          <a:p>
            <a:r>
              <a:rPr lang="en-US" dirty="0" smtClean="0">
                <a:latin typeface="Chalkboard"/>
                <a:cs typeface="Chalkboard"/>
              </a:rPr>
              <a:t>Dress image 1</a:t>
            </a:r>
            <a:endParaRPr lang="en-US" dirty="0">
              <a:latin typeface="Chalkboard"/>
              <a:cs typeface="Chalkboard"/>
            </a:endParaRPr>
          </a:p>
        </p:txBody>
      </p:sp>
      <p:sp>
        <p:nvSpPr>
          <p:cNvPr id="6" name="Rectangle 5"/>
          <p:cNvSpPr/>
          <p:nvPr/>
        </p:nvSpPr>
        <p:spPr>
          <a:xfrm>
            <a:off x="4854614" y="6050101"/>
            <a:ext cx="3884930" cy="646331"/>
          </a:xfrm>
          <a:prstGeom prst="rect">
            <a:avLst/>
          </a:prstGeom>
        </p:spPr>
        <p:txBody>
          <a:bodyPr wrap="square">
            <a:spAutoFit/>
          </a:bodyPr>
          <a:lstStyle/>
          <a:p>
            <a:r>
              <a:rPr lang="en-US" dirty="0" smtClean="0">
                <a:latin typeface="Chalkboard"/>
                <a:cs typeface="Chalkboard"/>
              </a:rPr>
              <a:t>Dress image 2  -- background darkened</a:t>
            </a:r>
            <a:endParaRPr lang="en-US" dirty="0">
              <a:latin typeface="Chalkboard"/>
              <a:cs typeface="Chalkboard"/>
            </a:endParaRPr>
          </a:p>
        </p:txBody>
      </p:sp>
    </p:spTree>
    <p:extLst>
      <p:ext uri="{BB962C8B-B14F-4D97-AF65-F5344CB8AC3E}">
        <p14:creationId xmlns:p14="http://schemas.microsoft.com/office/powerpoint/2010/main" val="223084376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4155" y="667796"/>
            <a:ext cx="7554806" cy="369332"/>
          </a:xfrm>
          <a:prstGeom prst="rect">
            <a:avLst/>
          </a:prstGeom>
          <a:noFill/>
        </p:spPr>
        <p:txBody>
          <a:bodyPr wrap="square" rtlCol="0">
            <a:spAutoFit/>
          </a:bodyPr>
          <a:lstStyle/>
          <a:p>
            <a:r>
              <a:rPr lang="en-US" dirty="0" smtClean="0">
                <a:latin typeface="Chalkboard"/>
                <a:cs typeface="Chalkboard"/>
              </a:rPr>
              <a:t>On the next slide is the “true color” of the dress.</a:t>
            </a:r>
            <a:endParaRPr lang="en-US" dirty="0">
              <a:latin typeface="Chalkboard"/>
              <a:cs typeface="Chalkboard"/>
            </a:endParaRPr>
          </a:p>
        </p:txBody>
      </p:sp>
    </p:spTree>
    <p:extLst>
      <p:ext uri="{BB962C8B-B14F-4D97-AF65-F5344CB8AC3E}">
        <p14:creationId xmlns:p14="http://schemas.microsoft.com/office/powerpoint/2010/main" val="106067268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elz6hbf9fqlnqwlot7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3451" y="-104752"/>
            <a:ext cx="5999571" cy="6858000"/>
          </a:xfrm>
          <a:prstGeom prst="rect">
            <a:avLst/>
          </a:prstGeom>
        </p:spPr>
      </p:pic>
      <p:sp>
        <p:nvSpPr>
          <p:cNvPr id="3" name="TextBox 2"/>
          <p:cNvSpPr txBox="1"/>
          <p:nvPr/>
        </p:nvSpPr>
        <p:spPr>
          <a:xfrm>
            <a:off x="563010" y="995147"/>
            <a:ext cx="1859242" cy="2585323"/>
          </a:xfrm>
          <a:prstGeom prst="rect">
            <a:avLst/>
          </a:prstGeom>
          <a:noFill/>
        </p:spPr>
        <p:txBody>
          <a:bodyPr wrap="square" rtlCol="0">
            <a:spAutoFit/>
          </a:bodyPr>
          <a:lstStyle/>
          <a:p>
            <a:r>
              <a:rPr lang="en-US" dirty="0" smtClean="0"/>
              <a:t>This may look the same to you as the first two images.  Or it may not.  The first two images may switch on you.  This one should not.</a:t>
            </a:r>
            <a:endParaRPr lang="en-US" dirty="0"/>
          </a:p>
        </p:txBody>
      </p:sp>
    </p:spTree>
    <p:extLst>
      <p:ext uri="{BB962C8B-B14F-4D97-AF65-F5344CB8AC3E}">
        <p14:creationId xmlns:p14="http://schemas.microsoft.com/office/powerpoint/2010/main" val="311909604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2502" y="395498"/>
            <a:ext cx="7554806" cy="3970318"/>
          </a:xfrm>
          <a:prstGeom prst="rect">
            <a:avLst/>
          </a:prstGeom>
          <a:noFill/>
        </p:spPr>
        <p:txBody>
          <a:bodyPr wrap="square" rtlCol="0">
            <a:spAutoFit/>
          </a:bodyPr>
          <a:lstStyle/>
          <a:p>
            <a:r>
              <a:rPr lang="en-US" dirty="0" smtClean="0">
                <a:latin typeface="Chalkboard"/>
                <a:cs typeface="Chalkboard"/>
              </a:rPr>
              <a:t>Remember that I said there was some misdirection going on.  The misdirection is concentrating on the color of the dress without talking about the lighting conditions.</a:t>
            </a:r>
          </a:p>
          <a:p>
            <a:endParaRPr lang="en-US" dirty="0">
              <a:latin typeface="Chalkboard"/>
              <a:cs typeface="Chalkboard"/>
            </a:endParaRPr>
          </a:p>
          <a:p>
            <a:r>
              <a:rPr lang="en-US" dirty="0" smtClean="0">
                <a:latin typeface="Chalkboard"/>
                <a:cs typeface="Chalkboard"/>
              </a:rPr>
              <a:t>If you see the dress as white and gold, then you ALSO are seeing it as in shadow.   </a:t>
            </a:r>
          </a:p>
          <a:p>
            <a:endParaRPr lang="en-US" dirty="0">
              <a:latin typeface="Chalkboard"/>
              <a:cs typeface="Chalkboard"/>
            </a:endParaRPr>
          </a:p>
          <a:p>
            <a:r>
              <a:rPr lang="en-US" dirty="0" smtClean="0">
                <a:latin typeface="Chalkboard"/>
                <a:cs typeface="Chalkboard"/>
              </a:rPr>
              <a:t>If you see the dress as deep blue with black trim, then you are seeing the lighting conditions as “normal.”</a:t>
            </a:r>
          </a:p>
          <a:p>
            <a:endParaRPr lang="en-US" dirty="0">
              <a:latin typeface="Chalkboard"/>
              <a:cs typeface="Chalkboard"/>
            </a:endParaRPr>
          </a:p>
          <a:p>
            <a:r>
              <a:rPr lang="en-US" dirty="0" smtClean="0">
                <a:latin typeface="Chalkboard"/>
                <a:cs typeface="Chalkboard"/>
              </a:rPr>
              <a:t>On January 26 in the lecture portion of our class, I gave you this </a:t>
            </a:r>
            <a:r>
              <a:rPr lang="en-US" dirty="0" err="1" smtClean="0">
                <a:latin typeface="Chalkboard"/>
                <a:cs typeface="Chalkboard"/>
              </a:rPr>
              <a:t>Purves</a:t>
            </a:r>
            <a:r>
              <a:rPr lang="en-US" dirty="0" smtClean="0">
                <a:latin typeface="Chalkboard"/>
                <a:cs typeface="Chalkboard"/>
              </a:rPr>
              <a:t> figure in PowerPoint so that you could manipulate it.</a:t>
            </a:r>
          </a:p>
          <a:p>
            <a:endParaRPr lang="en-US" dirty="0">
              <a:latin typeface="Chalkboard"/>
              <a:cs typeface="Chalkboard"/>
            </a:endParaRPr>
          </a:p>
          <a:p>
            <a:endParaRPr lang="en-US" dirty="0">
              <a:latin typeface="Chalkboard"/>
              <a:cs typeface="Chalkboard"/>
            </a:endParaRPr>
          </a:p>
        </p:txBody>
      </p:sp>
      <p:sp>
        <p:nvSpPr>
          <p:cNvPr id="4" name="Rectangle 3"/>
          <p:cNvSpPr/>
          <p:nvPr/>
        </p:nvSpPr>
        <p:spPr>
          <a:xfrm flipV="1">
            <a:off x="2997755" y="7620000"/>
            <a:ext cx="341376" cy="390144"/>
          </a:xfrm>
          <a:prstGeom prst="rect">
            <a:avLst/>
          </a:prstGeom>
          <a:solidFill>
            <a:srgbClr val="818181"/>
          </a:solidFill>
          <a:ln>
            <a:solidFill>
              <a:srgbClr val="81818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stretch>
            <a:fillRect/>
          </a:stretch>
        </p:blipFill>
        <p:spPr>
          <a:xfrm>
            <a:off x="1683051" y="4365816"/>
            <a:ext cx="3312160" cy="2336800"/>
          </a:xfrm>
          <a:prstGeom prst="rect">
            <a:avLst/>
          </a:prstGeom>
        </p:spPr>
      </p:pic>
      <p:sp>
        <p:nvSpPr>
          <p:cNvPr id="6" name="Rectangle 5"/>
          <p:cNvSpPr/>
          <p:nvPr/>
        </p:nvSpPr>
        <p:spPr>
          <a:xfrm flipV="1">
            <a:off x="994135" y="4339628"/>
            <a:ext cx="341376" cy="390144"/>
          </a:xfrm>
          <a:prstGeom prst="rect">
            <a:avLst/>
          </a:prstGeom>
          <a:solidFill>
            <a:srgbClr val="818181"/>
          </a:solidFill>
          <a:ln>
            <a:solidFill>
              <a:srgbClr val="81818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5617005" y="4365816"/>
            <a:ext cx="2815049" cy="1477328"/>
          </a:xfrm>
          <a:prstGeom prst="rect">
            <a:avLst/>
          </a:prstGeom>
          <a:noFill/>
        </p:spPr>
        <p:txBody>
          <a:bodyPr wrap="square" rtlCol="0">
            <a:spAutoFit/>
          </a:bodyPr>
          <a:lstStyle/>
          <a:p>
            <a:r>
              <a:rPr lang="en-US" dirty="0" smtClean="0">
                <a:latin typeface="Chalkboard"/>
                <a:cs typeface="Chalkboard"/>
              </a:rPr>
              <a:t>The gray square in the upper left exactly matches the lighted dark stripe AND the shadowed white stripe.</a:t>
            </a:r>
            <a:endParaRPr lang="en-US" dirty="0">
              <a:latin typeface="Chalkboard"/>
              <a:cs typeface="Chalkboard"/>
            </a:endParaRPr>
          </a:p>
        </p:txBody>
      </p:sp>
    </p:spTree>
    <p:extLst>
      <p:ext uri="{BB962C8B-B14F-4D97-AF65-F5344CB8AC3E}">
        <p14:creationId xmlns:p14="http://schemas.microsoft.com/office/powerpoint/2010/main" val="40488244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599" y="243777"/>
            <a:ext cx="7297429" cy="923330"/>
          </a:xfrm>
          <a:prstGeom prst="rect">
            <a:avLst/>
          </a:prstGeom>
        </p:spPr>
        <p:txBody>
          <a:bodyPr wrap="square">
            <a:spAutoFit/>
          </a:bodyPr>
          <a:lstStyle/>
          <a:p>
            <a:r>
              <a:rPr lang="en-US" dirty="0" smtClean="0">
                <a:latin typeface="Chalkboard"/>
                <a:cs typeface="Chalkboard"/>
              </a:rPr>
              <a:t>Here is a version of a very famous demonstration by Ted </a:t>
            </a:r>
            <a:r>
              <a:rPr lang="en-US" dirty="0" err="1" smtClean="0">
                <a:latin typeface="Chalkboard"/>
                <a:cs typeface="Chalkboard"/>
              </a:rPr>
              <a:t>Adelson</a:t>
            </a:r>
            <a:r>
              <a:rPr lang="en-US" dirty="0" smtClean="0">
                <a:latin typeface="Chalkboard"/>
                <a:cs typeface="Chalkboard"/>
              </a:rPr>
              <a:t> [Edward H. </a:t>
            </a:r>
            <a:r>
              <a:rPr lang="en-US" dirty="0" err="1" smtClean="0">
                <a:latin typeface="Chalkboard"/>
                <a:cs typeface="Chalkboard"/>
              </a:rPr>
              <a:t>Adelson</a:t>
            </a:r>
            <a:r>
              <a:rPr lang="en-US" dirty="0" smtClean="0">
                <a:latin typeface="Chalkboard"/>
                <a:cs typeface="Chalkboard"/>
              </a:rPr>
              <a:t>] of MIT.  </a:t>
            </a:r>
            <a:r>
              <a:rPr lang="en-US" dirty="0" err="1" smtClean="0">
                <a:latin typeface="Chalkboard"/>
                <a:cs typeface="Chalkboard"/>
              </a:rPr>
              <a:t>Adelson</a:t>
            </a:r>
            <a:r>
              <a:rPr lang="en-US" dirty="0">
                <a:latin typeface="Chalkboard"/>
                <a:cs typeface="Chalkboard"/>
              </a:rPr>
              <a:t> </a:t>
            </a:r>
            <a:r>
              <a:rPr lang="en-US" dirty="0" smtClean="0">
                <a:latin typeface="Chalkboard"/>
                <a:cs typeface="Chalkboard"/>
              </a:rPr>
              <a:t>and Alan Gilchrist of Rutgers are two people who study these effects most.</a:t>
            </a:r>
            <a:endParaRPr lang="en-US" dirty="0">
              <a:latin typeface="Chalkboard"/>
              <a:cs typeface="Chalkboard"/>
            </a:endParaRPr>
          </a:p>
        </p:txBody>
      </p:sp>
      <p:pic>
        <p:nvPicPr>
          <p:cNvPr id="3" name="Picture 2" descr="checkershadow.gif                                              00000029Macintosh HD                   ABA781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793875"/>
            <a:ext cx="5791200" cy="3719513"/>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9"/>
          <p:cNvGrpSpPr>
            <a:grpSpLocks/>
          </p:cNvGrpSpPr>
          <p:nvPr/>
        </p:nvGrpSpPr>
        <p:grpSpPr bwMode="auto">
          <a:xfrm>
            <a:off x="1143000" y="3698876"/>
            <a:ext cx="4419600" cy="2884488"/>
            <a:chOff x="720" y="2330"/>
            <a:chExt cx="2784" cy="1817"/>
          </a:xfrm>
        </p:grpSpPr>
        <p:sp>
          <p:nvSpPr>
            <p:cNvPr id="5" name="Line 3"/>
            <p:cNvSpPr>
              <a:spLocks noChangeShapeType="1"/>
            </p:cNvSpPr>
            <p:nvPr/>
          </p:nvSpPr>
          <p:spPr bwMode="auto">
            <a:xfrm flipV="1">
              <a:off x="1920" y="2330"/>
              <a:ext cx="480" cy="1440"/>
            </a:xfrm>
            <a:prstGeom prst="line">
              <a:avLst/>
            </a:prstGeom>
            <a:noFill/>
            <a:ln w="57150">
              <a:solidFill>
                <a:srgbClr val="00F3F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 name="Line 4"/>
            <p:cNvSpPr>
              <a:spLocks noChangeShapeType="1"/>
            </p:cNvSpPr>
            <p:nvPr/>
          </p:nvSpPr>
          <p:spPr bwMode="auto">
            <a:xfrm flipV="1">
              <a:off x="1920" y="2762"/>
              <a:ext cx="1008" cy="1008"/>
            </a:xfrm>
            <a:prstGeom prst="line">
              <a:avLst/>
            </a:prstGeom>
            <a:noFill/>
            <a:ln w="57150">
              <a:solidFill>
                <a:srgbClr val="00F3F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 name="Text Box 5"/>
            <p:cNvSpPr txBox="1">
              <a:spLocks noChangeArrowheads="1"/>
            </p:cNvSpPr>
            <p:nvPr/>
          </p:nvSpPr>
          <p:spPr bwMode="auto">
            <a:xfrm>
              <a:off x="720" y="3740"/>
              <a:ext cx="2784"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dirty="0">
                  <a:solidFill>
                    <a:srgbClr val="00F4DD"/>
                  </a:solidFill>
                  <a:latin typeface="Optima ExtraBlack" charset="0"/>
                </a:rPr>
                <a:t>These two squares are </a:t>
              </a:r>
              <a:r>
                <a:rPr lang="en-US" dirty="0" smtClean="0">
                  <a:solidFill>
                    <a:srgbClr val="00F4DD"/>
                  </a:solidFill>
                  <a:latin typeface="Optima ExtraBlack" charset="0"/>
                </a:rPr>
                <a:t>identical in terms of computer pixel values.</a:t>
              </a:r>
              <a:endParaRPr lang="en-US" dirty="0">
                <a:solidFill>
                  <a:srgbClr val="00F4DD"/>
                </a:solidFill>
                <a:latin typeface="Optima ExtraBlack" charset="0"/>
              </a:endParaRPr>
            </a:p>
          </p:txBody>
        </p:sp>
      </p:grpSp>
    </p:spTree>
    <p:extLst>
      <p:ext uri="{BB962C8B-B14F-4D97-AF65-F5344CB8AC3E}">
        <p14:creationId xmlns:p14="http://schemas.microsoft.com/office/powerpoint/2010/main" val="17647204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0570" y="385786"/>
            <a:ext cx="8254069" cy="6217088"/>
          </a:xfrm>
          <a:prstGeom prst="rect">
            <a:avLst/>
          </a:prstGeom>
        </p:spPr>
        <p:txBody>
          <a:bodyPr wrap="square">
            <a:spAutoFit/>
          </a:bodyPr>
          <a:lstStyle/>
          <a:p>
            <a:r>
              <a:rPr lang="en-US" dirty="0" smtClean="0">
                <a:latin typeface="Chalkboard"/>
                <a:cs typeface="Chalkboard"/>
              </a:rPr>
              <a:t>In the “real world,” which we have not arrived at systematically in the course yet, the wavelength and intensity of the light to the eye comes from two main factors, the illuminating light [called the </a:t>
            </a:r>
            <a:r>
              <a:rPr lang="en-US" sz="2000" dirty="0" smtClean="0">
                <a:solidFill>
                  <a:srgbClr val="FF0000"/>
                </a:solidFill>
                <a:latin typeface="Chalkboard"/>
                <a:cs typeface="Chalkboard"/>
              </a:rPr>
              <a:t>incident light</a:t>
            </a:r>
            <a:r>
              <a:rPr lang="en-US" dirty="0" smtClean="0">
                <a:latin typeface="Chalkboard"/>
                <a:cs typeface="Chalkboard"/>
              </a:rPr>
              <a:t>] and the surfaces the light reflects off of [the </a:t>
            </a:r>
            <a:r>
              <a:rPr lang="en-US" dirty="0" smtClean="0">
                <a:solidFill>
                  <a:srgbClr val="FF0000"/>
                </a:solidFill>
                <a:latin typeface="Chalkboard"/>
                <a:cs typeface="Chalkboard"/>
              </a:rPr>
              <a:t>reflected light</a:t>
            </a:r>
            <a:r>
              <a:rPr lang="en-US" dirty="0" smtClean="0">
                <a:latin typeface="Chalkboard"/>
                <a:cs typeface="Chalkboard"/>
              </a:rPr>
              <a:t>]. In the light ray as such there is no way to tell how much of its quality is caused by the surface color and how much is caused by the illumination quality.  Both have played a role. [Compare the role of wavelength and intensity in bleaching the </a:t>
            </a:r>
            <a:r>
              <a:rPr lang="en-US" dirty="0" err="1" smtClean="0">
                <a:latin typeface="Chalkboard"/>
                <a:cs typeface="Chalkboard"/>
              </a:rPr>
              <a:t>photopigment</a:t>
            </a:r>
            <a:r>
              <a:rPr lang="en-US" dirty="0" smtClean="0">
                <a:latin typeface="Chalkboard"/>
                <a:cs typeface="Chalkboard"/>
              </a:rPr>
              <a:t> in a receptor].  Nevertheless, under most conditions, we can sort out these factors very well.  To do this, requires sufficiently rich patterning all around.  In the absence of enough patterning, lighting can be taken as reflectance and reflectance as lighting – or they can be ambiguous, and hence reversible.</a:t>
            </a:r>
          </a:p>
          <a:p>
            <a:endParaRPr lang="en-US" dirty="0">
              <a:latin typeface="Chalkboard"/>
              <a:cs typeface="Chalkboard"/>
            </a:endParaRPr>
          </a:p>
          <a:p>
            <a:r>
              <a:rPr lang="en-US" dirty="0" smtClean="0">
                <a:latin typeface="Chalkboard"/>
                <a:cs typeface="Chalkboard"/>
              </a:rPr>
              <a:t>Again, in the case of the dress image, the picture had an ambiguity in what was due to the colors of the materials and what was due to the lighting.  But they go together, so a change in the appearance of the lighting (shadow or not?) must be accompanied by a change in the apparent colors of the material, because the pixel colors are a product of both.</a:t>
            </a:r>
          </a:p>
          <a:p>
            <a:endParaRPr lang="en-US" dirty="0">
              <a:latin typeface="Chalkboard"/>
              <a:cs typeface="Chalkboard"/>
            </a:endParaRPr>
          </a:p>
          <a:p>
            <a:endParaRPr lang="en-US" dirty="0">
              <a:latin typeface="Chalkboard"/>
              <a:cs typeface="Chalkboard"/>
            </a:endParaRPr>
          </a:p>
          <a:p>
            <a:endParaRPr lang="en-US" dirty="0">
              <a:latin typeface="Chalkboard"/>
              <a:cs typeface="Chalkboard"/>
            </a:endParaRPr>
          </a:p>
          <a:p>
            <a:endParaRPr lang="en-US" dirty="0">
              <a:latin typeface="Chalkboard"/>
              <a:cs typeface="Chalkboard"/>
            </a:endParaRPr>
          </a:p>
        </p:txBody>
      </p:sp>
    </p:spTree>
    <p:extLst>
      <p:ext uri="{BB962C8B-B14F-4D97-AF65-F5344CB8AC3E}">
        <p14:creationId xmlns:p14="http://schemas.microsoft.com/office/powerpoint/2010/main" val="267730062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8622" y="556008"/>
            <a:ext cx="7468473" cy="5632312"/>
          </a:xfrm>
          <a:prstGeom prst="rect">
            <a:avLst/>
          </a:prstGeom>
        </p:spPr>
        <p:txBody>
          <a:bodyPr wrap="square">
            <a:spAutoFit/>
          </a:bodyPr>
          <a:lstStyle/>
          <a:p>
            <a:r>
              <a:rPr lang="en-US" dirty="0" smtClean="0">
                <a:latin typeface="Chalkboard"/>
                <a:cs typeface="Chalkboard"/>
              </a:rPr>
              <a:t>If the variety of what you can see around you is insufficient, then the surface colors and illumination colors may not be so separable.</a:t>
            </a:r>
          </a:p>
          <a:p>
            <a:endParaRPr lang="en-US" dirty="0">
              <a:latin typeface="Chalkboard"/>
              <a:cs typeface="Chalkboard"/>
            </a:endParaRPr>
          </a:p>
          <a:p>
            <a:r>
              <a:rPr lang="en-US" dirty="0" smtClean="0">
                <a:latin typeface="Chalkboard"/>
                <a:cs typeface="Chalkboard"/>
              </a:rPr>
              <a:t>A sharp spotlight is illumination and does not change the color of the surfaces it shines on.  But in isolation, you may not see it this way.  Something whose surfaces are black, seen in bright light with nothing close by for comparison will look white.    A bright, sharply defined light shined on a black wall can look like a white spot of paint on the wall and not a light.</a:t>
            </a:r>
          </a:p>
          <a:p>
            <a:endParaRPr lang="en-US" dirty="0">
              <a:latin typeface="Chalkboard"/>
              <a:cs typeface="Chalkboard"/>
            </a:endParaRPr>
          </a:p>
          <a:p>
            <a:r>
              <a:rPr lang="en-US" dirty="0" smtClean="0">
                <a:latin typeface="Chalkboard"/>
                <a:cs typeface="Chalkboard"/>
              </a:rPr>
              <a:t>There are two ways to darken an area that you can see:  1. By coloring it darker or 2. By shadowing it.   If you see an area darkened by shadow, then you can see the colored material is not changing.  This is called “</a:t>
            </a:r>
            <a:r>
              <a:rPr lang="en-US" dirty="0" smtClean="0">
                <a:solidFill>
                  <a:srgbClr val="FF0000"/>
                </a:solidFill>
                <a:latin typeface="Chalkboard"/>
                <a:cs typeface="Chalkboard"/>
              </a:rPr>
              <a:t>lightness constancy.</a:t>
            </a:r>
            <a:r>
              <a:rPr lang="en-US" dirty="0" smtClean="0">
                <a:latin typeface="Chalkboard"/>
                <a:cs typeface="Chalkboard"/>
              </a:rPr>
              <a:t>”  In the </a:t>
            </a:r>
            <a:r>
              <a:rPr lang="en-US" dirty="0" err="1" smtClean="0">
                <a:latin typeface="Chalkboard"/>
                <a:cs typeface="Chalkboard"/>
              </a:rPr>
              <a:t>Adelson</a:t>
            </a:r>
            <a:r>
              <a:rPr lang="en-US" dirty="0" smtClean="0">
                <a:latin typeface="Chalkboard"/>
                <a:cs typeface="Chalkboard"/>
              </a:rPr>
              <a:t> display, you see lightness constancy in the checkerboard pattern.  The darkening caused by shadowing is not seen as having an effect on the checkerboard colors.</a:t>
            </a:r>
          </a:p>
          <a:p>
            <a:endParaRPr lang="en-US" dirty="0" smtClean="0">
              <a:latin typeface="Chalkboard"/>
              <a:cs typeface="Chalkboard"/>
            </a:endParaRPr>
          </a:p>
          <a:p>
            <a:endParaRPr lang="en-US" dirty="0">
              <a:latin typeface="Chalkboard"/>
              <a:cs typeface="Chalkboard"/>
            </a:endParaRPr>
          </a:p>
          <a:p>
            <a:endParaRPr lang="en-US" dirty="0"/>
          </a:p>
        </p:txBody>
      </p:sp>
    </p:spTree>
    <p:extLst>
      <p:ext uri="{BB962C8B-B14F-4D97-AF65-F5344CB8AC3E}">
        <p14:creationId xmlns:p14="http://schemas.microsoft.com/office/powerpoint/2010/main" val="296533416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4355</TotalTime>
  <Words>1594</Words>
  <Application>Microsoft Macintosh PowerPoint</Application>
  <PresentationFormat>On-screen Show (4:3)</PresentationFormat>
  <Paragraphs>73</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Washington University in St. Louis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bill mace</dc:creator>
  <cp:lastModifiedBy>bill mace</cp:lastModifiedBy>
  <cp:revision>40</cp:revision>
  <dcterms:created xsi:type="dcterms:W3CDTF">2015-02-27T13:18:54Z</dcterms:created>
  <dcterms:modified xsi:type="dcterms:W3CDTF">2015-03-02T13:54:13Z</dcterms:modified>
</cp:coreProperties>
</file>