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43891200" cy="32918400"/>
  <p:notesSz cx="7010400" cy="9236075"/>
  <p:defaultTextStyle>
    <a:defPPr>
      <a:defRPr lang="en-US"/>
    </a:defPPr>
    <a:lvl1pPr algn="l" rtl="0" fontAlgn="base">
      <a:spcBef>
        <a:spcPct val="0"/>
      </a:spcBef>
      <a:spcAft>
        <a:spcPct val="0"/>
      </a:spcAft>
      <a:defRPr sz="8600" kern="1200">
        <a:solidFill>
          <a:schemeClr val="tx1"/>
        </a:solidFill>
        <a:latin typeface="Arial" charset="0"/>
        <a:ea typeface="+mn-ea"/>
        <a:cs typeface="+mn-cs"/>
      </a:defRPr>
    </a:lvl1pPr>
    <a:lvl2pPr marL="753008" algn="l" rtl="0" fontAlgn="base">
      <a:spcBef>
        <a:spcPct val="0"/>
      </a:spcBef>
      <a:spcAft>
        <a:spcPct val="0"/>
      </a:spcAft>
      <a:defRPr sz="8600" kern="1200">
        <a:solidFill>
          <a:schemeClr val="tx1"/>
        </a:solidFill>
        <a:latin typeface="Arial" charset="0"/>
        <a:ea typeface="+mn-ea"/>
        <a:cs typeface="+mn-cs"/>
      </a:defRPr>
    </a:lvl2pPr>
    <a:lvl3pPr marL="1506017" algn="l" rtl="0" fontAlgn="base">
      <a:spcBef>
        <a:spcPct val="0"/>
      </a:spcBef>
      <a:spcAft>
        <a:spcPct val="0"/>
      </a:spcAft>
      <a:defRPr sz="8600" kern="1200">
        <a:solidFill>
          <a:schemeClr val="tx1"/>
        </a:solidFill>
        <a:latin typeface="Arial" charset="0"/>
        <a:ea typeface="+mn-ea"/>
        <a:cs typeface="+mn-cs"/>
      </a:defRPr>
    </a:lvl3pPr>
    <a:lvl4pPr marL="2259025" algn="l" rtl="0" fontAlgn="base">
      <a:spcBef>
        <a:spcPct val="0"/>
      </a:spcBef>
      <a:spcAft>
        <a:spcPct val="0"/>
      </a:spcAft>
      <a:defRPr sz="8600" kern="1200">
        <a:solidFill>
          <a:schemeClr val="tx1"/>
        </a:solidFill>
        <a:latin typeface="Arial" charset="0"/>
        <a:ea typeface="+mn-ea"/>
        <a:cs typeface="+mn-cs"/>
      </a:defRPr>
    </a:lvl4pPr>
    <a:lvl5pPr marL="3012034" algn="l" rtl="0" fontAlgn="base">
      <a:spcBef>
        <a:spcPct val="0"/>
      </a:spcBef>
      <a:spcAft>
        <a:spcPct val="0"/>
      </a:spcAft>
      <a:defRPr sz="8600" kern="1200">
        <a:solidFill>
          <a:schemeClr val="tx1"/>
        </a:solidFill>
        <a:latin typeface="Arial" charset="0"/>
        <a:ea typeface="+mn-ea"/>
        <a:cs typeface="+mn-cs"/>
      </a:defRPr>
    </a:lvl5pPr>
    <a:lvl6pPr marL="3765042" algn="l" defTabSz="1506017" rtl="0" eaLnBrk="1" latinLnBrk="0" hangingPunct="1">
      <a:defRPr sz="8600" kern="1200">
        <a:solidFill>
          <a:schemeClr val="tx1"/>
        </a:solidFill>
        <a:latin typeface="Arial" charset="0"/>
        <a:ea typeface="+mn-ea"/>
        <a:cs typeface="+mn-cs"/>
      </a:defRPr>
    </a:lvl6pPr>
    <a:lvl7pPr marL="4518050" algn="l" defTabSz="1506017" rtl="0" eaLnBrk="1" latinLnBrk="0" hangingPunct="1">
      <a:defRPr sz="8600" kern="1200">
        <a:solidFill>
          <a:schemeClr val="tx1"/>
        </a:solidFill>
        <a:latin typeface="Arial" charset="0"/>
        <a:ea typeface="+mn-ea"/>
        <a:cs typeface="+mn-cs"/>
      </a:defRPr>
    </a:lvl7pPr>
    <a:lvl8pPr marL="5271059" algn="l" defTabSz="1506017" rtl="0" eaLnBrk="1" latinLnBrk="0" hangingPunct="1">
      <a:defRPr sz="8600" kern="1200">
        <a:solidFill>
          <a:schemeClr val="tx1"/>
        </a:solidFill>
        <a:latin typeface="Arial" charset="0"/>
        <a:ea typeface="+mn-ea"/>
        <a:cs typeface="+mn-cs"/>
      </a:defRPr>
    </a:lvl8pPr>
    <a:lvl9pPr marL="6024067" algn="l" defTabSz="1506017"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9216">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957403-1136-28B2-AF52-701072A9506F}" name="Aprille Gangi" initials="AG" userId="S::gangi@hartford.edu::f9912cf8-cd21-4bfd-bc66-81fe65943c9a" providerId="AD"/>
  <p188:author id="{AF21A736-DE93-9E88-028E-8D1484BC5491}" name="Raskin, Sarah A." initials="RSA" userId="S::raskin@trincoll.edu::3fa5ee4e-80be-4796-b712-f085b56a7fab" providerId="AD"/>
  <p188:author id="{7E6496FB-C03B-8006-2DCD-1DADB7174E4D}" name="Elizabeth S. Gromisch" initials="ESG" userId="S::Elizabeth.Gromisch@TrinityHealthOfNE.org::1383fc38-116a-4f4d-9b73-aa46efae06e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Jeska Guirguis" initials="" lastIdx="4" clrIdx="0"/>
  <p:cmAuthor id="1" name="kmolson" initials="k" lastIdx="3" clrIdx="1"/>
  <p:cmAuthor id="2" name="Guirguis, Jeska" initials="GJ" lastIdx="6" clrIdx="2"/>
  <p:cmAuthor id="3" name="Sloan, Alicia P" initials="SAP" lastIdx="2" clrIdx="3">
    <p:extLst>
      <p:ext uri="{19B8F6BF-5375-455C-9EA6-DF929625EA0E}">
        <p15:presenceInfo xmlns:p15="http://schemas.microsoft.com/office/powerpoint/2012/main" userId="S-1-5-21-156117591-2003244840-1000085797-2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A84"/>
    <a:srgbClr val="92D050"/>
    <a:srgbClr val="E8E8EF"/>
    <a:srgbClr val="0000FF"/>
    <a:srgbClr val="0066FF"/>
    <a:srgbClr val="C0C0C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019" autoAdjust="0"/>
    <p:restoredTop sz="96349" autoAdjust="0"/>
  </p:normalViewPr>
  <p:slideViewPr>
    <p:cSldViewPr>
      <p:cViewPr>
        <p:scale>
          <a:sx n="40" d="100"/>
          <a:sy n="40" d="100"/>
        </p:scale>
        <p:origin x="-2296" y="-2960"/>
      </p:cViewPr>
      <p:guideLst>
        <p:guide orient="horz" pos="10368"/>
        <p:guide pos="92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vl1pPr>
          </a:lstStyle>
          <a:p>
            <a:fld id="{3A10D96E-140D-4AAC-BAFB-F832A624EAA3}" type="datetimeFigureOut">
              <a:rPr lang="en-US" smtClean="0"/>
              <a:t>4/28/23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767"/>
            <a:ext cx="560832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vl1pPr>
          </a:lstStyle>
          <a:p>
            <a:fld id="{4C01572E-B095-4A9B-B8BE-25EFCE28E179}" type="slidenum">
              <a:rPr lang="en-US" smtClean="0"/>
              <a:t>‹#›</a:t>
            </a:fld>
            <a:endParaRPr lang="en-US"/>
          </a:p>
        </p:txBody>
      </p:sp>
    </p:spTree>
    <p:extLst>
      <p:ext uri="{BB962C8B-B14F-4D97-AF65-F5344CB8AC3E}">
        <p14:creationId xmlns:p14="http://schemas.microsoft.com/office/powerpoint/2010/main" val="2784734082"/>
      </p:ext>
    </p:extLst>
  </p:cSld>
  <p:clrMap bg1="lt1" tx1="dk1" bg2="lt2" tx2="dk2" accent1="accent1" accent2="accent2" accent3="accent3" accent4="accent4" accent5="accent5" accent6="accent6" hlink="hlink" folHlink="folHlink"/>
  <p:notesStyle>
    <a:lvl1pPr marL="0" algn="l" defTabSz="1506017" rtl="0" eaLnBrk="1" latinLnBrk="0" hangingPunct="1">
      <a:defRPr sz="2000" kern="1200">
        <a:solidFill>
          <a:schemeClr val="tx1"/>
        </a:solidFill>
        <a:latin typeface="+mn-lt"/>
        <a:ea typeface="+mn-ea"/>
        <a:cs typeface="+mn-cs"/>
      </a:defRPr>
    </a:lvl1pPr>
    <a:lvl2pPr marL="753008" algn="l" defTabSz="1506017" rtl="0" eaLnBrk="1" latinLnBrk="0" hangingPunct="1">
      <a:defRPr sz="2000" kern="1200">
        <a:solidFill>
          <a:schemeClr val="tx1"/>
        </a:solidFill>
        <a:latin typeface="+mn-lt"/>
        <a:ea typeface="+mn-ea"/>
        <a:cs typeface="+mn-cs"/>
      </a:defRPr>
    </a:lvl2pPr>
    <a:lvl3pPr marL="1506017" algn="l" defTabSz="1506017" rtl="0" eaLnBrk="1" latinLnBrk="0" hangingPunct="1">
      <a:defRPr sz="2000" kern="1200">
        <a:solidFill>
          <a:schemeClr val="tx1"/>
        </a:solidFill>
        <a:latin typeface="+mn-lt"/>
        <a:ea typeface="+mn-ea"/>
        <a:cs typeface="+mn-cs"/>
      </a:defRPr>
    </a:lvl3pPr>
    <a:lvl4pPr marL="2259025" algn="l" defTabSz="1506017" rtl="0" eaLnBrk="1" latinLnBrk="0" hangingPunct="1">
      <a:defRPr sz="2000" kern="1200">
        <a:solidFill>
          <a:schemeClr val="tx1"/>
        </a:solidFill>
        <a:latin typeface="+mn-lt"/>
        <a:ea typeface="+mn-ea"/>
        <a:cs typeface="+mn-cs"/>
      </a:defRPr>
    </a:lvl4pPr>
    <a:lvl5pPr marL="3012034" algn="l" defTabSz="1506017" rtl="0" eaLnBrk="1" latinLnBrk="0" hangingPunct="1">
      <a:defRPr sz="2000" kern="1200">
        <a:solidFill>
          <a:schemeClr val="tx1"/>
        </a:solidFill>
        <a:latin typeface="+mn-lt"/>
        <a:ea typeface="+mn-ea"/>
        <a:cs typeface="+mn-cs"/>
      </a:defRPr>
    </a:lvl5pPr>
    <a:lvl6pPr marL="3765042" algn="l" defTabSz="1506017" rtl="0" eaLnBrk="1" latinLnBrk="0" hangingPunct="1">
      <a:defRPr sz="2000" kern="1200">
        <a:solidFill>
          <a:schemeClr val="tx1"/>
        </a:solidFill>
        <a:latin typeface="+mn-lt"/>
        <a:ea typeface="+mn-ea"/>
        <a:cs typeface="+mn-cs"/>
      </a:defRPr>
    </a:lvl6pPr>
    <a:lvl7pPr marL="4518050" algn="l" defTabSz="1506017" rtl="0" eaLnBrk="1" latinLnBrk="0" hangingPunct="1">
      <a:defRPr sz="2000" kern="1200">
        <a:solidFill>
          <a:schemeClr val="tx1"/>
        </a:solidFill>
        <a:latin typeface="+mn-lt"/>
        <a:ea typeface="+mn-ea"/>
        <a:cs typeface="+mn-cs"/>
      </a:defRPr>
    </a:lvl7pPr>
    <a:lvl8pPr marL="5271059" algn="l" defTabSz="1506017" rtl="0" eaLnBrk="1" latinLnBrk="0" hangingPunct="1">
      <a:defRPr sz="2000" kern="1200">
        <a:solidFill>
          <a:schemeClr val="tx1"/>
        </a:solidFill>
        <a:latin typeface="+mn-lt"/>
        <a:ea typeface="+mn-ea"/>
        <a:cs typeface="+mn-cs"/>
      </a:defRPr>
    </a:lvl8pPr>
    <a:lvl9pPr marL="6024067" algn="l" defTabSz="1506017" rtl="0" eaLnBrk="1" latinLnBrk="0" hangingPunct="1">
      <a:defRPr sz="2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01572E-B095-4A9B-B8BE-25EFCE28E179}" type="slidenum">
              <a:rPr lang="en-US" smtClean="0"/>
              <a:t>1</a:t>
            </a:fld>
            <a:endParaRPr lang="en-US"/>
          </a:p>
        </p:txBody>
      </p:sp>
    </p:spTree>
    <p:extLst>
      <p:ext uri="{BB962C8B-B14F-4D97-AF65-F5344CB8AC3E}">
        <p14:creationId xmlns:p14="http://schemas.microsoft.com/office/powerpoint/2010/main" val="1854939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267960" y="17531443"/>
            <a:ext cx="59690000" cy="12094029"/>
          </a:xfrm>
        </p:spPr>
        <p:txBody>
          <a:bodyPr/>
          <a:lstStyle/>
          <a:p>
            <a:r>
              <a:rPr lang="en-US"/>
              <a:t>Click to edit Master title style</a:t>
            </a:r>
          </a:p>
        </p:txBody>
      </p:sp>
      <p:sp>
        <p:nvSpPr>
          <p:cNvPr id="3" name="Subtitle 2"/>
          <p:cNvSpPr>
            <a:spLocks noGrp="1"/>
          </p:cNvSpPr>
          <p:nvPr>
            <p:ph type="subTitle" idx="1"/>
          </p:nvPr>
        </p:nvSpPr>
        <p:spPr>
          <a:xfrm>
            <a:off x="10533382" y="31976786"/>
            <a:ext cx="49159160" cy="14423571"/>
          </a:xfrm>
        </p:spPr>
        <p:txBody>
          <a:bodyPr/>
          <a:lstStyle>
            <a:lvl1pPr marL="0" indent="0" algn="ctr">
              <a:buNone/>
              <a:defRPr/>
            </a:lvl1pPr>
            <a:lvl2pPr marL="753008" indent="0" algn="ctr">
              <a:buNone/>
              <a:defRPr/>
            </a:lvl2pPr>
            <a:lvl3pPr marL="1506017" indent="0" algn="ctr">
              <a:buNone/>
              <a:defRPr/>
            </a:lvl3pPr>
            <a:lvl4pPr marL="2259025" indent="0" algn="ctr">
              <a:buNone/>
              <a:defRPr/>
            </a:lvl4pPr>
            <a:lvl5pPr marL="3012034" indent="0" algn="ctr">
              <a:buNone/>
              <a:defRPr/>
            </a:lvl5pPr>
            <a:lvl6pPr marL="3765042" indent="0" algn="ctr">
              <a:buNone/>
              <a:defRPr/>
            </a:lvl6pPr>
            <a:lvl7pPr marL="4518050" indent="0" algn="ctr">
              <a:buNone/>
              <a:defRPr/>
            </a:lvl7pPr>
            <a:lvl8pPr marL="5271059" indent="0" algn="ctr">
              <a:buNone/>
              <a:defRPr/>
            </a:lvl8pPr>
            <a:lvl9pPr marL="602406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ECAB294-1B27-4EF2-B9DC-EB50A74D9ED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BC4B144-93BF-437C-82D2-13B3772A395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14302" y="2258785"/>
            <a:ext cx="15801339" cy="481502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10281" y="2258785"/>
            <a:ext cx="47160181" cy="48150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AC7E533-4DAF-4E74-970E-D0C2C59C346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0C76A9A-011C-438F-A99A-52266D462B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47360" y="36263037"/>
            <a:ext cx="59692541" cy="11206843"/>
          </a:xfrm>
        </p:spPr>
        <p:txBody>
          <a:bodyPr anchor="t"/>
          <a:lstStyle>
            <a:lvl1pPr algn="l">
              <a:defRPr sz="6600" b="1" cap="all"/>
            </a:lvl1pPr>
          </a:lstStyle>
          <a:p>
            <a:r>
              <a:rPr lang="en-US"/>
              <a:t>Click to edit Master title style</a:t>
            </a:r>
          </a:p>
        </p:txBody>
      </p:sp>
      <p:sp>
        <p:nvSpPr>
          <p:cNvPr id="3" name="Text Placeholder 2"/>
          <p:cNvSpPr>
            <a:spLocks noGrp="1"/>
          </p:cNvSpPr>
          <p:nvPr>
            <p:ph type="body" idx="1"/>
          </p:nvPr>
        </p:nvSpPr>
        <p:spPr>
          <a:xfrm>
            <a:off x="5547360" y="23918637"/>
            <a:ext cx="59692541" cy="12344400"/>
          </a:xfrm>
        </p:spPr>
        <p:txBody>
          <a:bodyPr anchor="b"/>
          <a:lstStyle>
            <a:lvl1pPr marL="0" indent="0">
              <a:buNone/>
              <a:defRPr sz="3300"/>
            </a:lvl1pPr>
            <a:lvl2pPr marL="753008" indent="0">
              <a:buNone/>
              <a:defRPr sz="3000"/>
            </a:lvl2pPr>
            <a:lvl3pPr marL="1506017" indent="0">
              <a:buNone/>
              <a:defRPr sz="2600"/>
            </a:lvl3pPr>
            <a:lvl4pPr marL="2259025" indent="0">
              <a:buNone/>
              <a:defRPr sz="2300"/>
            </a:lvl4pPr>
            <a:lvl5pPr marL="3012034" indent="0">
              <a:buNone/>
              <a:defRPr sz="2300"/>
            </a:lvl5pPr>
            <a:lvl6pPr marL="3765042" indent="0">
              <a:buNone/>
              <a:defRPr sz="2300"/>
            </a:lvl6pPr>
            <a:lvl7pPr marL="4518050" indent="0">
              <a:buNone/>
              <a:defRPr sz="2300"/>
            </a:lvl7pPr>
            <a:lvl8pPr marL="5271059" indent="0">
              <a:buNone/>
              <a:defRPr sz="2300"/>
            </a:lvl8pPr>
            <a:lvl9pPr marL="6024067" indent="0">
              <a:buNone/>
              <a:defRPr sz="2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0F28F73-BDBC-490B-84C9-EBB5D093E3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10281" y="13166271"/>
            <a:ext cx="31480760" cy="37242751"/>
          </a:xfrm>
        </p:spPr>
        <p:txBody>
          <a:bodyPr/>
          <a:lstStyle>
            <a:lvl1pPr>
              <a:defRPr sz="4600"/>
            </a:lvl1pPr>
            <a:lvl2pPr>
              <a:defRPr sz="4000"/>
            </a:lvl2pPr>
            <a:lvl3pPr>
              <a:defRPr sz="33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234881" y="13166271"/>
            <a:ext cx="31480760" cy="37242751"/>
          </a:xfrm>
        </p:spPr>
        <p:txBody>
          <a:bodyPr/>
          <a:lstStyle>
            <a:lvl1pPr>
              <a:defRPr sz="4600"/>
            </a:lvl1pPr>
            <a:lvl2pPr>
              <a:defRPr sz="4000"/>
            </a:lvl2pPr>
            <a:lvl3pPr>
              <a:defRPr sz="33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6DAF3F7-E8C1-41B8-83F2-A2F21754A9E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510280" y="12632872"/>
            <a:ext cx="31028640" cy="5263243"/>
          </a:xfrm>
        </p:spPr>
        <p:txBody>
          <a:bodyPr anchor="b"/>
          <a:lstStyle>
            <a:lvl1pPr marL="0" indent="0">
              <a:buNone/>
              <a:defRPr sz="4000" b="1"/>
            </a:lvl1pPr>
            <a:lvl2pPr marL="753008" indent="0">
              <a:buNone/>
              <a:defRPr sz="3300" b="1"/>
            </a:lvl2pPr>
            <a:lvl3pPr marL="1506017" indent="0">
              <a:buNone/>
              <a:defRPr sz="3000" b="1"/>
            </a:lvl3pPr>
            <a:lvl4pPr marL="2259025" indent="0">
              <a:buNone/>
              <a:defRPr sz="2600" b="1"/>
            </a:lvl4pPr>
            <a:lvl5pPr marL="3012034" indent="0">
              <a:buNone/>
              <a:defRPr sz="2600" b="1"/>
            </a:lvl5pPr>
            <a:lvl6pPr marL="3765042" indent="0">
              <a:buNone/>
              <a:defRPr sz="2600" b="1"/>
            </a:lvl6pPr>
            <a:lvl7pPr marL="4518050" indent="0">
              <a:buNone/>
              <a:defRPr sz="2600" b="1"/>
            </a:lvl7pPr>
            <a:lvl8pPr marL="5271059" indent="0">
              <a:buNone/>
              <a:defRPr sz="2600" b="1"/>
            </a:lvl8pPr>
            <a:lvl9pPr marL="6024067" indent="0">
              <a:buNone/>
              <a:defRPr sz="2600" b="1"/>
            </a:lvl9pPr>
          </a:lstStyle>
          <a:p>
            <a:pPr lvl="0"/>
            <a:r>
              <a:rPr lang="en-US"/>
              <a:t>Click to edit Master text styles</a:t>
            </a:r>
          </a:p>
        </p:txBody>
      </p:sp>
      <p:sp>
        <p:nvSpPr>
          <p:cNvPr id="4" name="Content Placeholder 3"/>
          <p:cNvSpPr>
            <a:spLocks noGrp="1"/>
          </p:cNvSpPr>
          <p:nvPr>
            <p:ph sz="half" idx="2"/>
          </p:nvPr>
        </p:nvSpPr>
        <p:spPr>
          <a:xfrm>
            <a:off x="3510280" y="17896115"/>
            <a:ext cx="31028640" cy="32512908"/>
          </a:xfrm>
        </p:spPr>
        <p:txBody>
          <a:bodyPr/>
          <a:lstStyle>
            <a:lvl1pPr>
              <a:defRPr sz="4000"/>
            </a:lvl1pPr>
            <a:lvl2pPr>
              <a:defRPr sz="3300"/>
            </a:lvl2pPr>
            <a:lvl3pPr>
              <a:defRPr sz="30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5674302" y="12632872"/>
            <a:ext cx="31041339" cy="5263243"/>
          </a:xfrm>
        </p:spPr>
        <p:txBody>
          <a:bodyPr anchor="b"/>
          <a:lstStyle>
            <a:lvl1pPr marL="0" indent="0">
              <a:buNone/>
              <a:defRPr sz="4000" b="1"/>
            </a:lvl1pPr>
            <a:lvl2pPr marL="753008" indent="0">
              <a:buNone/>
              <a:defRPr sz="3300" b="1"/>
            </a:lvl2pPr>
            <a:lvl3pPr marL="1506017" indent="0">
              <a:buNone/>
              <a:defRPr sz="3000" b="1"/>
            </a:lvl3pPr>
            <a:lvl4pPr marL="2259025" indent="0">
              <a:buNone/>
              <a:defRPr sz="2600" b="1"/>
            </a:lvl4pPr>
            <a:lvl5pPr marL="3012034" indent="0">
              <a:buNone/>
              <a:defRPr sz="2600" b="1"/>
            </a:lvl5pPr>
            <a:lvl6pPr marL="3765042" indent="0">
              <a:buNone/>
              <a:defRPr sz="2600" b="1"/>
            </a:lvl6pPr>
            <a:lvl7pPr marL="4518050" indent="0">
              <a:buNone/>
              <a:defRPr sz="2600" b="1"/>
            </a:lvl7pPr>
            <a:lvl8pPr marL="5271059" indent="0">
              <a:buNone/>
              <a:defRPr sz="2600" b="1"/>
            </a:lvl8pPr>
            <a:lvl9pPr marL="6024067" indent="0">
              <a:buNone/>
              <a:defRPr sz="2600" b="1"/>
            </a:lvl9pPr>
          </a:lstStyle>
          <a:p>
            <a:pPr lvl="0"/>
            <a:r>
              <a:rPr lang="en-US"/>
              <a:t>Click to edit Master text styles</a:t>
            </a:r>
          </a:p>
        </p:txBody>
      </p:sp>
      <p:sp>
        <p:nvSpPr>
          <p:cNvPr id="6" name="Content Placeholder 5"/>
          <p:cNvSpPr>
            <a:spLocks noGrp="1"/>
          </p:cNvSpPr>
          <p:nvPr>
            <p:ph sz="quarter" idx="4"/>
          </p:nvPr>
        </p:nvSpPr>
        <p:spPr>
          <a:xfrm>
            <a:off x="35674302" y="17896115"/>
            <a:ext cx="31041339" cy="32512908"/>
          </a:xfrm>
        </p:spPr>
        <p:txBody>
          <a:bodyPr/>
          <a:lstStyle>
            <a:lvl1pPr>
              <a:defRPr sz="4000"/>
            </a:lvl1pPr>
            <a:lvl2pPr>
              <a:defRPr sz="3300"/>
            </a:lvl2pPr>
            <a:lvl3pPr>
              <a:defRPr sz="30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7C21BCCA-23B9-4DD6-8BE6-0650629D89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09C513E-1B4D-48BC-ADD2-BAD8754D4C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E3EC3D7-899D-4873-97DD-9CD7679BB4F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10280" y="2247900"/>
            <a:ext cx="23103840" cy="9560379"/>
          </a:xfrm>
        </p:spPr>
        <p:txBody>
          <a:bodyPr anchor="b"/>
          <a:lstStyle>
            <a:lvl1pPr algn="l">
              <a:defRPr sz="3300" b="1"/>
            </a:lvl1pPr>
          </a:lstStyle>
          <a:p>
            <a:r>
              <a:rPr lang="en-US"/>
              <a:t>Click to edit Master title style</a:t>
            </a:r>
          </a:p>
        </p:txBody>
      </p:sp>
      <p:sp>
        <p:nvSpPr>
          <p:cNvPr id="3" name="Content Placeholder 2"/>
          <p:cNvSpPr>
            <a:spLocks noGrp="1"/>
          </p:cNvSpPr>
          <p:nvPr>
            <p:ph idx="1"/>
          </p:nvPr>
        </p:nvSpPr>
        <p:spPr>
          <a:xfrm>
            <a:off x="27457400" y="2247900"/>
            <a:ext cx="39258240" cy="48161122"/>
          </a:xfrm>
        </p:spPr>
        <p:txBody>
          <a:bodyPr/>
          <a:lstStyle>
            <a:lvl1pPr>
              <a:defRPr sz="5300"/>
            </a:lvl1pPr>
            <a:lvl2pPr>
              <a:defRPr sz="4600"/>
            </a:lvl2pPr>
            <a:lvl3pPr>
              <a:defRPr sz="4000"/>
            </a:lvl3pPr>
            <a:lvl4pPr>
              <a:defRPr sz="3300"/>
            </a:lvl4pPr>
            <a:lvl5pPr>
              <a:defRPr sz="3300"/>
            </a:lvl5pPr>
            <a:lvl6pPr>
              <a:defRPr sz="3300"/>
            </a:lvl6pPr>
            <a:lvl7pPr>
              <a:defRPr sz="3300"/>
            </a:lvl7pPr>
            <a:lvl8pPr>
              <a:defRPr sz="3300"/>
            </a:lvl8pPr>
            <a:lvl9pPr>
              <a:defRPr sz="3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510280" y="11808279"/>
            <a:ext cx="23103840" cy="38600743"/>
          </a:xfrm>
        </p:spPr>
        <p:txBody>
          <a:bodyPr/>
          <a:lstStyle>
            <a:lvl1pPr marL="0" indent="0">
              <a:buNone/>
              <a:defRPr sz="2300"/>
            </a:lvl1pPr>
            <a:lvl2pPr marL="753008" indent="0">
              <a:buNone/>
              <a:defRPr sz="2000"/>
            </a:lvl2pPr>
            <a:lvl3pPr marL="1506017" indent="0">
              <a:buNone/>
              <a:defRPr sz="1600"/>
            </a:lvl3pPr>
            <a:lvl4pPr marL="2259025" indent="0">
              <a:buNone/>
              <a:defRPr sz="1500"/>
            </a:lvl4pPr>
            <a:lvl5pPr marL="3012034" indent="0">
              <a:buNone/>
              <a:defRPr sz="1500"/>
            </a:lvl5pPr>
            <a:lvl6pPr marL="3765042" indent="0">
              <a:buNone/>
              <a:defRPr sz="1500"/>
            </a:lvl6pPr>
            <a:lvl7pPr marL="4518050" indent="0">
              <a:buNone/>
              <a:defRPr sz="1500"/>
            </a:lvl7pPr>
            <a:lvl8pPr marL="5271059" indent="0">
              <a:buNone/>
              <a:defRPr sz="1500"/>
            </a:lvl8pPr>
            <a:lvl9pPr marL="6024067" indent="0">
              <a:buNone/>
              <a:defRPr sz="15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4036FE1-8619-49E4-964D-FC2F97CA31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64262" y="39501537"/>
            <a:ext cx="42136059" cy="4664529"/>
          </a:xfrm>
        </p:spPr>
        <p:txBody>
          <a:bodyPr anchor="b"/>
          <a:lstStyle>
            <a:lvl1pPr algn="l">
              <a:defRPr sz="3300" b="1"/>
            </a:lvl1pPr>
          </a:lstStyle>
          <a:p>
            <a:r>
              <a:rPr lang="en-US"/>
              <a:t>Click to edit Master title style</a:t>
            </a:r>
          </a:p>
        </p:txBody>
      </p:sp>
      <p:sp>
        <p:nvSpPr>
          <p:cNvPr id="3" name="Picture Placeholder 2"/>
          <p:cNvSpPr>
            <a:spLocks noGrp="1"/>
          </p:cNvSpPr>
          <p:nvPr>
            <p:ph type="pic" idx="1"/>
          </p:nvPr>
        </p:nvSpPr>
        <p:spPr>
          <a:xfrm>
            <a:off x="13764262" y="5042809"/>
            <a:ext cx="42136059" cy="33857292"/>
          </a:xfrm>
        </p:spPr>
        <p:txBody>
          <a:bodyPr lIns="722888" tIns="361444" rIns="722888" bIns="361444"/>
          <a:lstStyle>
            <a:lvl1pPr marL="0" indent="0">
              <a:buNone/>
              <a:defRPr sz="5300"/>
            </a:lvl1pPr>
            <a:lvl2pPr marL="753008" indent="0">
              <a:buNone/>
              <a:defRPr sz="4600"/>
            </a:lvl2pPr>
            <a:lvl3pPr marL="1506017" indent="0">
              <a:buNone/>
              <a:defRPr sz="4000"/>
            </a:lvl3pPr>
            <a:lvl4pPr marL="2259025" indent="0">
              <a:buNone/>
              <a:defRPr sz="3300"/>
            </a:lvl4pPr>
            <a:lvl5pPr marL="3012034" indent="0">
              <a:buNone/>
              <a:defRPr sz="3300"/>
            </a:lvl5pPr>
            <a:lvl6pPr marL="3765042" indent="0">
              <a:buNone/>
              <a:defRPr sz="3300"/>
            </a:lvl6pPr>
            <a:lvl7pPr marL="4518050" indent="0">
              <a:buNone/>
              <a:defRPr sz="3300"/>
            </a:lvl7pPr>
            <a:lvl8pPr marL="5271059" indent="0">
              <a:buNone/>
              <a:defRPr sz="3300"/>
            </a:lvl8pPr>
            <a:lvl9pPr marL="6024067" indent="0">
              <a:buNone/>
              <a:defRPr sz="3300"/>
            </a:lvl9pPr>
          </a:lstStyle>
          <a:p>
            <a:pPr lvl="0"/>
            <a:endParaRPr lang="en-US" noProof="0"/>
          </a:p>
        </p:txBody>
      </p:sp>
      <p:sp>
        <p:nvSpPr>
          <p:cNvPr id="4" name="Text Placeholder 3"/>
          <p:cNvSpPr>
            <a:spLocks noGrp="1"/>
          </p:cNvSpPr>
          <p:nvPr>
            <p:ph type="body" sz="half" idx="2"/>
          </p:nvPr>
        </p:nvSpPr>
        <p:spPr>
          <a:xfrm>
            <a:off x="13764262" y="44166066"/>
            <a:ext cx="42136059" cy="6621235"/>
          </a:xfrm>
        </p:spPr>
        <p:txBody>
          <a:bodyPr/>
          <a:lstStyle>
            <a:lvl1pPr marL="0" indent="0">
              <a:buNone/>
              <a:defRPr sz="2300"/>
            </a:lvl1pPr>
            <a:lvl2pPr marL="753008" indent="0">
              <a:buNone/>
              <a:defRPr sz="2000"/>
            </a:lvl2pPr>
            <a:lvl3pPr marL="1506017" indent="0">
              <a:buNone/>
              <a:defRPr sz="1600"/>
            </a:lvl3pPr>
            <a:lvl4pPr marL="2259025" indent="0">
              <a:buNone/>
              <a:defRPr sz="1500"/>
            </a:lvl4pPr>
            <a:lvl5pPr marL="3012034" indent="0">
              <a:buNone/>
              <a:defRPr sz="1500"/>
            </a:lvl5pPr>
            <a:lvl6pPr marL="3765042" indent="0">
              <a:buNone/>
              <a:defRPr sz="1500"/>
            </a:lvl6pPr>
            <a:lvl7pPr marL="4518050" indent="0">
              <a:buNone/>
              <a:defRPr sz="1500"/>
            </a:lvl7pPr>
            <a:lvl8pPr marL="5271059" indent="0">
              <a:buNone/>
              <a:defRPr sz="1500"/>
            </a:lvl8pPr>
            <a:lvl9pPr marL="6024067" indent="0">
              <a:buNone/>
              <a:defRPr sz="15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A0537AF-5A04-4C1C-A7B6-B5A44BF59DA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4560" y="1317171"/>
            <a:ext cx="39502080" cy="5486400"/>
          </a:xfrm>
          <a:prstGeom prst="rect">
            <a:avLst/>
          </a:prstGeom>
          <a:noFill/>
          <a:ln w="9525">
            <a:noFill/>
            <a:miter lim="800000"/>
            <a:headEnd/>
            <a:tailEnd/>
          </a:ln>
        </p:spPr>
        <p:txBody>
          <a:bodyPr vert="horz" wrap="square" lIns="438865" tIns="219431" rIns="438865" bIns="219431"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194560" y="7679872"/>
            <a:ext cx="39502080" cy="21725165"/>
          </a:xfrm>
          <a:prstGeom prst="rect">
            <a:avLst/>
          </a:prstGeom>
          <a:noFill/>
          <a:ln w="9525">
            <a:noFill/>
            <a:miter lim="800000"/>
            <a:headEnd/>
            <a:tailEnd/>
          </a:ln>
        </p:spPr>
        <p:txBody>
          <a:bodyPr vert="horz" wrap="square" lIns="438865" tIns="219431" rIns="438865" bIns="2194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560" y="29976537"/>
            <a:ext cx="10241280" cy="2286000"/>
          </a:xfrm>
          <a:prstGeom prst="rect">
            <a:avLst/>
          </a:prstGeom>
          <a:noFill/>
          <a:ln w="9525">
            <a:noFill/>
            <a:miter lim="800000"/>
            <a:headEnd/>
            <a:tailEnd/>
          </a:ln>
        </p:spPr>
        <p:txBody>
          <a:bodyPr vert="horz" wrap="square" lIns="438865" tIns="219431" rIns="438865" bIns="219431" numCol="1" anchor="t" anchorCtr="0" compatLnSpc="1">
            <a:prstTxWarp prst="textNoShape">
              <a:avLst/>
            </a:prstTxWarp>
          </a:bodyPr>
          <a:lstStyle>
            <a:lvl1pPr defTabSz="915114">
              <a:defRPr sz="6800"/>
            </a:lvl1pPr>
          </a:lstStyle>
          <a:p>
            <a:endParaRPr lang="en-US"/>
          </a:p>
        </p:txBody>
      </p:sp>
      <p:sp>
        <p:nvSpPr>
          <p:cNvPr id="1029" name="Rectangle 5"/>
          <p:cNvSpPr>
            <a:spLocks noGrp="1" noChangeArrowheads="1"/>
          </p:cNvSpPr>
          <p:nvPr>
            <p:ph type="ftr" sz="quarter" idx="3"/>
          </p:nvPr>
        </p:nvSpPr>
        <p:spPr bwMode="auto">
          <a:xfrm>
            <a:off x="14996160" y="29976537"/>
            <a:ext cx="13898880" cy="2286000"/>
          </a:xfrm>
          <a:prstGeom prst="rect">
            <a:avLst/>
          </a:prstGeom>
          <a:noFill/>
          <a:ln w="9525">
            <a:noFill/>
            <a:miter lim="800000"/>
            <a:headEnd/>
            <a:tailEnd/>
          </a:ln>
        </p:spPr>
        <p:txBody>
          <a:bodyPr vert="horz" wrap="square" lIns="438865" tIns="219431" rIns="438865" bIns="219431" numCol="1" anchor="t" anchorCtr="0" compatLnSpc="1">
            <a:prstTxWarp prst="textNoShape">
              <a:avLst/>
            </a:prstTxWarp>
          </a:bodyPr>
          <a:lstStyle>
            <a:lvl1pPr algn="ctr" defTabSz="915114">
              <a:defRPr sz="6800"/>
            </a:lvl1pPr>
          </a:lstStyle>
          <a:p>
            <a:endParaRPr lang="en-US"/>
          </a:p>
        </p:txBody>
      </p:sp>
      <p:sp>
        <p:nvSpPr>
          <p:cNvPr id="1030" name="Rectangle 6"/>
          <p:cNvSpPr>
            <a:spLocks noGrp="1" noChangeArrowheads="1"/>
          </p:cNvSpPr>
          <p:nvPr>
            <p:ph type="sldNum" sz="quarter" idx="4"/>
          </p:nvPr>
        </p:nvSpPr>
        <p:spPr bwMode="auto">
          <a:xfrm>
            <a:off x="31455360" y="29976537"/>
            <a:ext cx="10241280" cy="2286000"/>
          </a:xfrm>
          <a:prstGeom prst="rect">
            <a:avLst/>
          </a:prstGeom>
          <a:noFill/>
          <a:ln w="9525">
            <a:noFill/>
            <a:miter lim="800000"/>
            <a:headEnd/>
            <a:tailEnd/>
          </a:ln>
        </p:spPr>
        <p:txBody>
          <a:bodyPr vert="horz" wrap="square" lIns="438865" tIns="219431" rIns="438865" bIns="219431" numCol="1" anchor="t" anchorCtr="0" compatLnSpc="1">
            <a:prstTxWarp prst="textNoShape">
              <a:avLst/>
            </a:prstTxWarp>
          </a:bodyPr>
          <a:lstStyle>
            <a:lvl1pPr algn="r" defTabSz="915114">
              <a:defRPr sz="6800"/>
            </a:lvl1pPr>
          </a:lstStyle>
          <a:p>
            <a:fld id="{0442A2CD-F74B-495D-B01D-CAEDFBAA863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89935" rtl="0" eaLnBrk="0" fontAlgn="base" hangingPunct="0">
        <a:spcBef>
          <a:spcPct val="0"/>
        </a:spcBef>
        <a:spcAft>
          <a:spcPct val="0"/>
        </a:spcAft>
        <a:defRPr sz="21100">
          <a:solidFill>
            <a:schemeClr val="tx2"/>
          </a:solidFill>
          <a:latin typeface="+mj-lt"/>
          <a:ea typeface="+mj-ea"/>
          <a:cs typeface="+mj-cs"/>
        </a:defRPr>
      </a:lvl1pPr>
      <a:lvl2pPr algn="ctr" defTabSz="4389935" rtl="0" eaLnBrk="0" fontAlgn="base" hangingPunct="0">
        <a:spcBef>
          <a:spcPct val="0"/>
        </a:spcBef>
        <a:spcAft>
          <a:spcPct val="0"/>
        </a:spcAft>
        <a:defRPr sz="21100">
          <a:solidFill>
            <a:schemeClr val="tx2"/>
          </a:solidFill>
          <a:latin typeface="Arial" charset="0"/>
        </a:defRPr>
      </a:lvl2pPr>
      <a:lvl3pPr algn="ctr" defTabSz="4389935" rtl="0" eaLnBrk="0" fontAlgn="base" hangingPunct="0">
        <a:spcBef>
          <a:spcPct val="0"/>
        </a:spcBef>
        <a:spcAft>
          <a:spcPct val="0"/>
        </a:spcAft>
        <a:defRPr sz="21100">
          <a:solidFill>
            <a:schemeClr val="tx2"/>
          </a:solidFill>
          <a:latin typeface="Arial" charset="0"/>
        </a:defRPr>
      </a:lvl3pPr>
      <a:lvl4pPr algn="ctr" defTabSz="4389935" rtl="0" eaLnBrk="0" fontAlgn="base" hangingPunct="0">
        <a:spcBef>
          <a:spcPct val="0"/>
        </a:spcBef>
        <a:spcAft>
          <a:spcPct val="0"/>
        </a:spcAft>
        <a:defRPr sz="21100">
          <a:solidFill>
            <a:schemeClr val="tx2"/>
          </a:solidFill>
          <a:latin typeface="Arial" charset="0"/>
        </a:defRPr>
      </a:lvl4pPr>
      <a:lvl5pPr algn="ctr" defTabSz="4389935" rtl="0" eaLnBrk="0" fontAlgn="base" hangingPunct="0">
        <a:spcBef>
          <a:spcPct val="0"/>
        </a:spcBef>
        <a:spcAft>
          <a:spcPct val="0"/>
        </a:spcAft>
        <a:defRPr sz="21100">
          <a:solidFill>
            <a:schemeClr val="tx2"/>
          </a:solidFill>
          <a:latin typeface="Arial" charset="0"/>
        </a:defRPr>
      </a:lvl5pPr>
      <a:lvl6pPr marL="753008" algn="ctr" defTabSz="7229404" rtl="0" fontAlgn="base">
        <a:spcBef>
          <a:spcPct val="0"/>
        </a:spcBef>
        <a:spcAft>
          <a:spcPct val="0"/>
        </a:spcAft>
        <a:defRPr sz="34800">
          <a:solidFill>
            <a:schemeClr val="tx2"/>
          </a:solidFill>
          <a:latin typeface="Arial" charset="0"/>
        </a:defRPr>
      </a:lvl6pPr>
      <a:lvl7pPr marL="1506017" algn="ctr" defTabSz="7229404" rtl="0" fontAlgn="base">
        <a:spcBef>
          <a:spcPct val="0"/>
        </a:spcBef>
        <a:spcAft>
          <a:spcPct val="0"/>
        </a:spcAft>
        <a:defRPr sz="34800">
          <a:solidFill>
            <a:schemeClr val="tx2"/>
          </a:solidFill>
          <a:latin typeface="Arial" charset="0"/>
        </a:defRPr>
      </a:lvl7pPr>
      <a:lvl8pPr marL="2259025" algn="ctr" defTabSz="7229404" rtl="0" fontAlgn="base">
        <a:spcBef>
          <a:spcPct val="0"/>
        </a:spcBef>
        <a:spcAft>
          <a:spcPct val="0"/>
        </a:spcAft>
        <a:defRPr sz="34800">
          <a:solidFill>
            <a:schemeClr val="tx2"/>
          </a:solidFill>
          <a:latin typeface="Arial" charset="0"/>
        </a:defRPr>
      </a:lvl8pPr>
      <a:lvl9pPr marL="3012034" algn="ctr" defTabSz="7229404" rtl="0" fontAlgn="base">
        <a:spcBef>
          <a:spcPct val="0"/>
        </a:spcBef>
        <a:spcAft>
          <a:spcPct val="0"/>
        </a:spcAft>
        <a:defRPr sz="34800">
          <a:solidFill>
            <a:schemeClr val="tx2"/>
          </a:solidFill>
          <a:latin typeface="Arial" charset="0"/>
        </a:defRPr>
      </a:lvl9pPr>
    </p:titleStyle>
    <p:bodyStyle>
      <a:lvl1pPr marL="1647206" indent="-1647206" algn="l" defTabSz="4389935" rtl="0" eaLnBrk="0" fontAlgn="base" hangingPunct="0">
        <a:spcBef>
          <a:spcPct val="20000"/>
        </a:spcBef>
        <a:spcAft>
          <a:spcPct val="0"/>
        </a:spcAft>
        <a:buChar char="•"/>
        <a:defRPr sz="15500">
          <a:solidFill>
            <a:schemeClr val="tx1"/>
          </a:solidFill>
          <a:latin typeface="+mn-lt"/>
          <a:ea typeface="+mn-ea"/>
          <a:cs typeface="+mn-cs"/>
        </a:defRPr>
      </a:lvl1pPr>
      <a:lvl2pPr marL="3563718" indent="-1370057" algn="l" defTabSz="4389935" rtl="0" eaLnBrk="0" fontAlgn="base" hangingPunct="0">
        <a:spcBef>
          <a:spcPct val="20000"/>
        </a:spcBef>
        <a:spcAft>
          <a:spcPct val="0"/>
        </a:spcAft>
        <a:buChar char="–"/>
        <a:defRPr sz="13300">
          <a:solidFill>
            <a:schemeClr val="tx1"/>
          </a:solidFill>
          <a:latin typeface="+mn-lt"/>
        </a:defRPr>
      </a:lvl2pPr>
      <a:lvl3pPr marL="5485457" indent="-1095523" algn="l" defTabSz="4389935" rtl="0" eaLnBrk="0" fontAlgn="base" hangingPunct="0">
        <a:spcBef>
          <a:spcPct val="20000"/>
        </a:spcBef>
        <a:spcAft>
          <a:spcPct val="0"/>
        </a:spcAft>
        <a:buChar char="•"/>
        <a:defRPr sz="11500">
          <a:solidFill>
            <a:schemeClr val="tx1"/>
          </a:solidFill>
          <a:latin typeface="+mn-lt"/>
        </a:defRPr>
      </a:lvl3pPr>
      <a:lvl4pPr marL="7679118" indent="-1095523" algn="l" defTabSz="4389935" rtl="0" eaLnBrk="0" fontAlgn="base" hangingPunct="0">
        <a:spcBef>
          <a:spcPct val="20000"/>
        </a:spcBef>
        <a:spcAft>
          <a:spcPct val="0"/>
        </a:spcAft>
        <a:buChar char="–"/>
        <a:defRPr sz="9600">
          <a:solidFill>
            <a:schemeClr val="tx1"/>
          </a:solidFill>
          <a:latin typeface="+mn-lt"/>
        </a:defRPr>
      </a:lvl4pPr>
      <a:lvl5pPr marL="9875392" indent="-1098137" algn="l" defTabSz="4389935" rtl="0" eaLnBrk="0" fontAlgn="base" hangingPunct="0">
        <a:spcBef>
          <a:spcPct val="20000"/>
        </a:spcBef>
        <a:spcAft>
          <a:spcPct val="0"/>
        </a:spcAft>
        <a:buChar char="»"/>
        <a:defRPr sz="9600">
          <a:solidFill>
            <a:schemeClr val="tx1"/>
          </a:solidFill>
          <a:latin typeface="+mn-lt"/>
        </a:defRPr>
      </a:lvl5pPr>
      <a:lvl6pPr marL="17018514" indent="-1806698" algn="l" defTabSz="7229404" rtl="0" fontAlgn="base">
        <a:spcBef>
          <a:spcPct val="20000"/>
        </a:spcBef>
        <a:spcAft>
          <a:spcPct val="0"/>
        </a:spcAft>
        <a:buChar char="»"/>
        <a:defRPr sz="15800">
          <a:solidFill>
            <a:schemeClr val="tx1"/>
          </a:solidFill>
          <a:latin typeface="+mn-lt"/>
        </a:defRPr>
      </a:lvl6pPr>
      <a:lvl7pPr marL="17771522" indent="-1806698" algn="l" defTabSz="7229404" rtl="0" fontAlgn="base">
        <a:spcBef>
          <a:spcPct val="20000"/>
        </a:spcBef>
        <a:spcAft>
          <a:spcPct val="0"/>
        </a:spcAft>
        <a:buChar char="»"/>
        <a:defRPr sz="15800">
          <a:solidFill>
            <a:schemeClr val="tx1"/>
          </a:solidFill>
          <a:latin typeface="+mn-lt"/>
        </a:defRPr>
      </a:lvl7pPr>
      <a:lvl8pPr marL="18524530" indent="-1806698" algn="l" defTabSz="7229404" rtl="0" fontAlgn="base">
        <a:spcBef>
          <a:spcPct val="20000"/>
        </a:spcBef>
        <a:spcAft>
          <a:spcPct val="0"/>
        </a:spcAft>
        <a:buChar char="»"/>
        <a:defRPr sz="15800">
          <a:solidFill>
            <a:schemeClr val="tx1"/>
          </a:solidFill>
          <a:latin typeface="+mn-lt"/>
        </a:defRPr>
      </a:lvl8pPr>
      <a:lvl9pPr marL="19277539" indent="-1806698" algn="l" defTabSz="7229404" rtl="0" fontAlgn="base">
        <a:spcBef>
          <a:spcPct val="20000"/>
        </a:spcBef>
        <a:spcAft>
          <a:spcPct val="0"/>
        </a:spcAft>
        <a:buChar char="»"/>
        <a:defRPr sz="15800">
          <a:solidFill>
            <a:schemeClr val="tx1"/>
          </a:solidFill>
          <a:latin typeface="+mn-lt"/>
        </a:defRPr>
      </a:lvl9pPr>
    </p:bodyStyle>
    <p:otherStyle>
      <a:defPPr>
        <a:defRPr lang="en-US"/>
      </a:defPPr>
      <a:lvl1pPr marL="0" algn="l" defTabSz="1506017" rtl="0" eaLnBrk="1" latinLnBrk="0" hangingPunct="1">
        <a:defRPr sz="3000" kern="1200">
          <a:solidFill>
            <a:schemeClr val="tx1"/>
          </a:solidFill>
          <a:latin typeface="+mn-lt"/>
          <a:ea typeface="+mn-ea"/>
          <a:cs typeface="+mn-cs"/>
        </a:defRPr>
      </a:lvl1pPr>
      <a:lvl2pPr marL="753008" algn="l" defTabSz="1506017" rtl="0" eaLnBrk="1" latinLnBrk="0" hangingPunct="1">
        <a:defRPr sz="3000" kern="1200">
          <a:solidFill>
            <a:schemeClr val="tx1"/>
          </a:solidFill>
          <a:latin typeface="+mn-lt"/>
          <a:ea typeface="+mn-ea"/>
          <a:cs typeface="+mn-cs"/>
        </a:defRPr>
      </a:lvl2pPr>
      <a:lvl3pPr marL="1506017" algn="l" defTabSz="1506017" rtl="0" eaLnBrk="1" latinLnBrk="0" hangingPunct="1">
        <a:defRPr sz="3000" kern="1200">
          <a:solidFill>
            <a:schemeClr val="tx1"/>
          </a:solidFill>
          <a:latin typeface="+mn-lt"/>
          <a:ea typeface="+mn-ea"/>
          <a:cs typeface="+mn-cs"/>
        </a:defRPr>
      </a:lvl3pPr>
      <a:lvl4pPr marL="2259025" algn="l" defTabSz="1506017" rtl="0" eaLnBrk="1" latinLnBrk="0" hangingPunct="1">
        <a:defRPr sz="3000" kern="1200">
          <a:solidFill>
            <a:schemeClr val="tx1"/>
          </a:solidFill>
          <a:latin typeface="+mn-lt"/>
          <a:ea typeface="+mn-ea"/>
          <a:cs typeface="+mn-cs"/>
        </a:defRPr>
      </a:lvl4pPr>
      <a:lvl5pPr marL="3012034" algn="l" defTabSz="1506017" rtl="0" eaLnBrk="1" latinLnBrk="0" hangingPunct="1">
        <a:defRPr sz="3000" kern="1200">
          <a:solidFill>
            <a:schemeClr val="tx1"/>
          </a:solidFill>
          <a:latin typeface="+mn-lt"/>
          <a:ea typeface="+mn-ea"/>
          <a:cs typeface="+mn-cs"/>
        </a:defRPr>
      </a:lvl5pPr>
      <a:lvl6pPr marL="3765042" algn="l" defTabSz="1506017" rtl="0" eaLnBrk="1" latinLnBrk="0" hangingPunct="1">
        <a:defRPr sz="3000" kern="1200">
          <a:solidFill>
            <a:schemeClr val="tx1"/>
          </a:solidFill>
          <a:latin typeface="+mn-lt"/>
          <a:ea typeface="+mn-ea"/>
          <a:cs typeface="+mn-cs"/>
        </a:defRPr>
      </a:lvl6pPr>
      <a:lvl7pPr marL="4518050" algn="l" defTabSz="1506017" rtl="0" eaLnBrk="1" latinLnBrk="0" hangingPunct="1">
        <a:defRPr sz="3000" kern="1200">
          <a:solidFill>
            <a:schemeClr val="tx1"/>
          </a:solidFill>
          <a:latin typeface="+mn-lt"/>
          <a:ea typeface="+mn-ea"/>
          <a:cs typeface="+mn-cs"/>
        </a:defRPr>
      </a:lvl7pPr>
      <a:lvl8pPr marL="5271059" algn="l" defTabSz="1506017" rtl="0" eaLnBrk="1" latinLnBrk="0" hangingPunct="1">
        <a:defRPr sz="3000" kern="1200">
          <a:solidFill>
            <a:schemeClr val="tx1"/>
          </a:solidFill>
          <a:latin typeface="+mn-lt"/>
          <a:ea typeface="+mn-ea"/>
          <a:cs typeface="+mn-cs"/>
        </a:defRPr>
      </a:lvl8pPr>
      <a:lvl9pPr marL="6024067" algn="l" defTabSz="1506017"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oi.org/10.1016/j.jpsychores.2009.05.006"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hyperlink" Target="https://doi.org/10.1037/rep0000219"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842"/>
          <p:cNvSpPr>
            <a:spLocks noChangeShapeType="1"/>
          </p:cNvSpPr>
          <p:nvPr/>
        </p:nvSpPr>
        <p:spPr bwMode="auto">
          <a:xfrm>
            <a:off x="0" y="8686800"/>
            <a:ext cx="43891200" cy="0"/>
          </a:xfrm>
          <a:prstGeom prst="line">
            <a:avLst/>
          </a:prstGeom>
          <a:noFill/>
          <a:ln w="279400">
            <a:solidFill>
              <a:srgbClr val="92D050"/>
            </a:solidFill>
            <a:round/>
            <a:headEnd/>
            <a:tailEnd/>
          </a:ln>
        </p:spPr>
        <p:txBody>
          <a:bodyPr lIns="150602" tIns="75301" rIns="150602" bIns="75301"/>
          <a:lstStyle/>
          <a:p>
            <a:endParaRPr lang="en-US"/>
          </a:p>
        </p:txBody>
      </p:sp>
      <p:sp>
        <p:nvSpPr>
          <p:cNvPr id="9" name="Text Box 839"/>
          <p:cNvSpPr txBox="1">
            <a:spLocks noChangeArrowheads="1"/>
          </p:cNvSpPr>
          <p:nvPr/>
        </p:nvSpPr>
        <p:spPr bwMode="auto">
          <a:xfrm>
            <a:off x="457197" y="9219980"/>
            <a:ext cx="12311098"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Background</a:t>
            </a:r>
          </a:p>
        </p:txBody>
      </p:sp>
      <p:sp>
        <p:nvSpPr>
          <p:cNvPr id="11" name="Text Box 8"/>
          <p:cNvSpPr txBox="1">
            <a:spLocks noChangeArrowheads="1"/>
          </p:cNvSpPr>
          <p:nvPr/>
        </p:nvSpPr>
        <p:spPr bwMode="auto">
          <a:xfrm>
            <a:off x="452883" y="20946827"/>
            <a:ext cx="12311098"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Methods</a:t>
            </a:r>
          </a:p>
        </p:txBody>
      </p:sp>
      <p:sp>
        <p:nvSpPr>
          <p:cNvPr id="15" name="Text Box 11"/>
          <p:cNvSpPr txBox="1">
            <a:spLocks noChangeArrowheads="1"/>
          </p:cNvSpPr>
          <p:nvPr/>
        </p:nvSpPr>
        <p:spPr bwMode="auto">
          <a:xfrm>
            <a:off x="31127213" y="21372631"/>
            <a:ext cx="12311098"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References</a:t>
            </a:r>
          </a:p>
        </p:txBody>
      </p:sp>
      <p:sp>
        <p:nvSpPr>
          <p:cNvPr id="17" name="Text Box 6"/>
          <p:cNvSpPr txBox="1">
            <a:spLocks noChangeArrowheads="1"/>
          </p:cNvSpPr>
          <p:nvPr/>
        </p:nvSpPr>
        <p:spPr bwMode="auto">
          <a:xfrm>
            <a:off x="460178" y="10557585"/>
            <a:ext cx="12311095" cy="5509192"/>
          </a:xfrm>
          <a:prstGeom prst="rect">
            <a:avLst/>
          </a:prstGeom>
          <a:noFill/>
          <a:ln w="9525">
            <a:noFill/>
            <a:miter lim="800000"/>
            <a:headEnd/>
            <a:tailEnd/>
          </a:ln>
        </p:spPr>
        <p:txBody>
          <a:bodyPr wrap="square" lIns="91430" tIns="45716" rIns="91430" bIns="45716">
            <a:spAutoFit/>
          </a:bodyPr>
          <a:lstStyle/>
          <a:p>
            <a:pPr marL="457200" indent="-457200">
              <a:buFont typeface="Arial" panose="020B0604020202020204" pitchFamily="34" charset="0"/>
              <a:buChar char="•"/>
            </a:pPr>
            <a:r>
              <a:rPr lang="en-US" sz="3200" dirty="0">
                <a:effectLst/>
                <a:latin typeface="+mn-lt"/>
                <a:ea typeface="Times New Roman" panose="02020603050405020304" pitchFamily="18" charset="0"/>
              </a:rPr>
              <a:t>Illness intrusiveness arises from disruptions to daily life activities due to a chronic condition, such as multiple sclerosis (MS)</a:t>
            </a:r>
            <a:r>
              <a:rPr lang="en-US" sz="3200" baseline="30000" dirty="0">
                <a:effectLst/>
                <a:latin typeface="+mn-lt"/>
                <a:ea typeface="Times New Roman" panose="02020603050405020304" pitchFamily="18" charset="0"/>
              </a:rPr>
              <a:t>1</a:t>
            </a:r>
            <a:r>
              <a:rPr lang="en-US" sz="3200" dirty="0">
                <a:effectLst/>
                <a:latin typeface="+mn-lt"/>
                <a:ea typeface="Times New Roman" panose="02020603050405020304" pitchFamily="18" charset="0"/>
              </a:rPr>
              <a:t>. </a:t>
            </a:r>
          </a:p>
          <a:p>
            <a:pPr marL="1210208" lvl="1" indent="-457200">
              <a:buFont typeface="Arial" panose="020B0604020202020204" pitchFamily="34" charset="0"/>
              <a:buChar char="•"/>
            </a:pPr>
            <a:r>
              <a:rPr lang="en-US" sz="3200" dirty="0">
                <a:latin typeface="+mn-lt"/>
                <a:ea typeface="Times New Roman" panose="02020603050405020304" pitchFamily="18" charset="0"/>
              </a:rPr>
              <a:t>Disease factors affect illness intrusiveness, though psychological factors can moderate their relationship. </a:t>
            </a:r>
          </a:p>
          <a:p>
            <a:pPr marL="457200" indent="-457200">
              <a:buFont typeface="Arial" panose="020B0604020202020204" pitchFamily="34" charset="0"/>
              <a:buChar char="•"/>
            </a:pPr>
            <a:r>
              <a:rPr lang="en-US" sz="3200" dirty="0">
                <a:effectLst/>
                <a:latin typeface="+mn-lt"/>
                <a:ea typeface="Times New Roman" panose="02020603050405020304" pitchFamily="18" charset="0"/>
              </a:rPr>
              <a:t>The connection between </a:t>
            </a:r>
            <a:r>
              <a:rPr lang="en-US" sz="3200" i="1" dirty="0">
                <a:effectLst/>
                <a:latin typeface="+mn-lt"/>
                <a:ea typeface="Times New Roman" panose="02020603050405020304" pitchFamily="18" charset="0"/>
              </a:rPr>
              <a:t>objective</a:t>
            </a:r>
            <a:r>
              <a:rPr lang="en-US" sz="3200" dirty="0">
                <a:effectLst/>
                <a:latin typeface="+mn-lt"/>
                <a:ea typeface="Times New Roman" panose="02020603050405020304" pitchFamily="18" charset="0"/>
              </a:rPr>
              <a:t> cognition and illness intrusiveness has been well established in persons with </a:t>
            </a:r>
            <a:r>
              <a:rPr lang="en-US" sz="3200" dirty="0">
                <a:latin typeface="+mn-lt"/>
                <a:ea typeface="Times New Roman" panose="02020603050405020304" pitchFamily="18" charset="0"/>
              </a:rPr>
              <a:t>MS</a:t>
            </a:r>
            <a:r>
              <a:rPr lang="en-US" sz="3200" baseline="30000" dirty="0">
                <a:latin typeface="+mn-lt"/>
                <a:ea typeface="Times New Roman" panose="02020603050405020304" pitchFamily="18" charset="0"/>
              </a:rPr>
              <a:t>2</a:t>
            </a:r>
            <a:r>
              <a:rPr lang="en-US" sz="3200" baseline="30000" dirty="0">
                <a:effectLst/>
                <a:latin typeface="+mn-lt"/>
                <a:ea typeface="Times New Roman" panose="02020603050405020304" pitchFamily="18" charset="0"/>
              </a:rPr>
              <a:t>-4</a:t>
            </a:r>
            <a:r>
              <a:rPr lang="en-US" sz="3200" dirty="0">
                <a:effectLst/>
                <a:latin typeface="+mn-lt"/>
                <a:ea typeface="Times New Roman" panose="02020603050405020304" pitchFamily="18" charset="0"/>
              </a:rPr>
              <a:t>.</a:t>
            </a:r>
          </a:p>
          <a:p>
            <a:pPr marL="1210208" lvl="1" indent="-457200">
              <a:buFont typeface="Arial" panose="020B0604020202020204" pitchFamily="34" charset="0"/>
              <a:buChar char="•"/>
            </a:pPr>
            <a:r>
              <a:rPr lang="en-US" sz="3200" dirty="0">
                <a:latin typeface="+mn-lt"/>
                <a:ea typeface="Times New Roman" panose="02020603050405020304" pitchFamily="18" charset="0"/>
              </a:rPr>
              <a:t>However, </a:t>
            </a:r>
            <a:r>
              <a:rPr lang="en-US" sz="3200" dirty="0">
                <a:effectLst/>
                <a:latin typeface="+mn-lt"/>
                <a:ea typeface="Times New Roman" panose="02020603050405020304" pitchFamily="18" charset="0"/>
              </a:rPr>
              <a:t>the role of </a:t>
            </a:r>
            <a:r>
              <a:rPr lang="en-US" sz="3200" i="1" dirty="0">
                <a:effectLst/>
                <a:latin typeface="+mn-lt"/>
                <a:ea typeface="Times New Roman" panose="02020603050405020304" pitchFamily="18" charset="0"/>
              </a:rPr>
              <a:t>subjective</a:t>
            </a:r>
            <a:r>
              <a:rPr lang="en-US" sz="3200" dirty="0">
                <a:effectLst/>
                <a:latin typeface="+mn-lt"/>
                <a:ea typeface="Times New Roman" panose="02020603050405020304" pitchFamily="18" charset="0"/>
              </a:rPr>
              <a:t> cognition on illness intrusiveness has yet to be explored in MS. </a:t>
            </a:r>
            <a:endParaRPr lang="en-US" sz="3200" dirty="0">
              <a:latin typeface="+mn-lt"/>
              <a:ea typeface="Times New Roman" panose="02020603050405020304" pitchFamily="18" charset="0"/>
            </a:endParaRPr>
          </a:p>
          <a:p>
            <a:pPr marL="1210208" lvl="1" indent="-457200">
              <a:buFont typeface="Arial" panose="020B0604020202020204" pitchFamily="34" charset="0"/>
              <a:buChar char="•"/>
            </a:pPr>
            <a:r>
              <a:rPr lang="en-US" sz="3200" dirty="0">
                <a:effectLst/>
                <a:latin typeface="+mn-lt"/>
                <a:ea typeface="Times New Roman" panose="02020603050405020304" pitchFamily="18" charset="0"/>
              </a:rPr>
              <a:t>It is unclear if resilience, a protective psychological factor</a:t>
            </a:r>
            <a:r>
              <a:rPr lang="en-US" sz="3200" baseline="30000" dirty="0">
                <a:effectLst/>
                <a:latin typeface="+mn-lt"/>
                <a:ea typeface="Times New Roman" panose="02020603050405020304" pitchFamily="18" charset="0"/>
              </a:rPr>
              <a:t>5-8</a:t>
            </a:r>
            <a:r>
              <a:rPr lang="en-US" sz="3200" dirty="0">
                <a:effectLst/>
                <a:latin typeface="+mn-lt"/>
                <a:ea typeface="Times New Roman" panose="02020603050405020304" pitchFamily="18" charset="0"/>
              </a:rPr>
              <a:t>, can affect the strength of the relationship between cognition and illness intrusiveness. </a:t>
            </a:r>
            <a:endParaRPr lang="en-US" sz="3200" dirty="0">
              <a:effectLst/>
              <a:latin typeface="+mn-lt"/>
              <a:ea typeface="Arial" panose="020B0604020202020204" pitchFamily="34" charset="0"/>
            </a:endParaRPr>
          </a:p>
        </p:txBody>
      </p:sp>
      <p:sp>
        <p:nvSpPr>
          <p:cNvPr id="19" name="Text Box 865"/>
          <p:cNvSpPr txBox="1">
            <a:spLocks noChangeArrowheads="1"/>
          </p:cNvSpPr>
          <p:nvPr/>
        </p:nvSpPr>
        <p:spPr bwMode="auto">
          <a:xfrm>
            <a:off x="422957" y="22305415"/>
            <a:ext cx="12315412" cy="9448732"/>
          </a:xfrm>
          <a:prstGeom prst="rect">
            <a:avLst/>
          </a:prstGeom>
          <a:noFill/>
          <a:ln w="9525">
            <a:noFill/>
            <a:miter lim="800000"/>
            <a:headEnd/>
            <a:tailEnd/>
          </a:ln>
        </p:spPr>
        <p:txBody>
          <a:bodyPr wrap="square" lIns="91430" tIns="45716" rIns="91430" bIns="45716">
            <a:spAutoFit/>
          </a:bodyPr>
          <a:lstStyle/>
          <a:p>
            <a:r>
              <a:rPr lang="en-US" sz="3200" b="1" dirty="0">
                <a:latin typeface="+mn-lt"/>
              </a:rPr>
              <a:t>Participants</a:t>
            </a:r>
            <a:r>
              <a:rPr lang="en-US" sz="3200" dirty="0">
                <a:latin typeface="+mn-lt"/>
              </a:rPr>
              <a:t>: 112 persons with MS who were part of a larger cross-sectional study</a:t>
            </a:r>
            <a:r>
              <a:rPr lang="en-US" sz="3200" baseline="30000" dirty="0">
                <a:latin typeface="+mn-lt"/>
              </a:rPr>
              <a:t>9</a:t>
            </a:r>
            <a:r>
              <a:rPr lang="en-US" sz="3200" dirty="0">
                <a:latin typeface="+mn-lt"/>
              </a:rPr>
              <a:t>.</a:t>
            </a:r>
          </a:p>
          <a:p>
            <a:r>
              <a:rPr lang="en-US" sz="3200" b="1" dirty="0">
                <a:latin typeface="+mn-lt"/>
              </a:rPr>
              <a:t>Measures:</a:t>
            </a:r>
          </a:p>
          <a:p>
            <a:pPr marL="457200" indent="-457200">
              <a:buFont typeface="Arial" panose="020B0604020202020204" pitchFamily="34" charset="0"/>
              <a:buChar char="•"/>
            </a:pPr>
            <a:r>
              <a:rPr lang="en-US" sz="3200" i="1" dirty="0">
                <a:effectLst/>
                <a:latin typeface="+mn-lt"/>
              </a:rPr>
              <a:t>Illness Intrusiveness</a:t>
            </a:r>
            <a:r>
              <a:rPr lang="en-US" sz="3200" dirty="0">
                <a:effectLst/>
                <a:latin typeface="+mn-lt"/>
              </a:rPr>
              <a:t>: Illness Intrusiveness Ratings Scale (IIRS) total raw score</a:t>
            </a:r>
            <a:r>
              <a:rPr lang="en-US" sz="3200" baseline="30000" dirty="0">
                <a:latin typeface="+mn-lt"/>
              </a:rPr>
              <a:t>2</a:t>
            </a:r>
          </a:p>
          <a:p>
            <a:pPr marL="457200" indent="-457200">
              <a:buFont typeface="Arial" panose="020B0604020202020204" pitchFamily="34" charset="0"/>
              <a:buChar char="•"/>
            </a:pPr>
            <a:r>
              <a:rPr lang="en-US" sz="3200" i="1" dirty="0">
                <a:latin typeface="+mn-lt"/>
              </a:rPr>
              <a:t>Subjective Cognition</a:t>
            </a:r>
            <a:r>
              <a:rPr lang="en-US" sz="3200" dirty="0">
                <a:latin typeface="+mn-lt"/>
              </a:rPr>
              <a:t>: </a:t>
            </a:r>
            <a:r>
              <a:rPr lang="en-US" sz="3200" dirty="0">
                <a:effectLst/>
                <a:latin typeface="+mn-lt"/>
              </a:rPr>
              <a:t>Perceived Deficits Questionnaire (PDQ) total score</a:t>
            </a:r>
            <a:r>
              <a:rPr lang="en-US" sz="3200" baseline="30000" dirty="0">
                <a:latin typeface="+mn-lt"/>
              </a:rPr>
              <a:t>10</a:t>
            </a:r>
            <a:r>
              <a:rPr lang="en-US" sz="3200" dirty="0">
                <a:effectLst/>
                <a:latin typeface="+mn-lt"/>
              </a:rPr>
              <a:t> </a:t>
            </a:r>
          </a:p>
          <a:p>
            <a:pPr marL="457200" indent="-457200">
              <a:buFont typeface="Arial" panose="020B0604020202020204" pitchFamily="34" charset="0"/>
              <a:buChar char="•"/>
            </a:pPr>
            <a:r>
              <a:rPr lang="en-US" sz="3200" i="1" dirty="0">
                <a:latin typeface="+mn-lt"/>
              </a:rPr>
              <a:t>Objective Cognition</a:t>
            </a:r>
            <a:r>
              <a:rPr lang="en-US" sz="3200" dirty="0">
                <a:latin typeface="+mn-lt"/>
              </a:rPr>
              <a:t>: </a:t>
            </a:r>
            <a:r>
              <a:rPr lang="en-US" sz="3200" dirty="0">
                <a:effectLst/>
                <a:latin typeface="+mn-lt"/>
              </a:rPr>
              <a:t>Symbol Digit Modalities Test (SDMT) z-score</a:t>
            </a:r>
            <a:r>
              <a:rPr lang="en-US" sz="3200" baseline="30000" dirty="0">
                <a:latin typeface="+mn-lt"/>
              </a:rPr>
              <a:t>11</a:t>
            </a:r>
            <a:endParaRPr lang="en-US" sz="3200" dirty="0">
              <a:effectLst/>
              <a:latin typeface="+mn-lt"/>
            </a:endParaRPr>
          </a:p>
          <a:p>
            <a:pPr marL="457200" indent="-457200">
              <a:buFont typeface="Arial" panose="020B0604020202020204" pitchFamily="34" charset="0"/>
              <a:buChar char="•"/>
            </a:pPr>
            <a:r>
              <a:rPr lang="en-US" sz="3200" i="1" dirty="0">
                <a:effectLst/>
                <a:latin typeface="+mn-lt"/>
              </a:rPr>
              <a:t>Resilience</a:t>
            </a:r>
            <a:r>
              <a:rPr lang="en-US" sz="3200" dirty="0">
                <a:effectLst/>
                <a:latin typeface="+mn-lt"/>
              </a:rPr>
              <a:t>: MS Resiliency Scale (MSRS) total score</a:t>
            </a:r>
            <a:r>
              <a:rPr lang="en-US" sz="3200" baseline="30000" dirty="0">
                <a:latin typeface="+mn-lt"/>
              </a:rPr>
              <a:t>12</a:t>
            </a:r>
            <a:r>
              <a:rPr lang="en-US" sz="3200" dirty="0">
                <a:latin typeface="+mn-lt"/>
              </a:rPr>
              <a:t> </a:t>
            </a:r>
          </a:p>
          <a:p>
            <a:r>
              <a:rPr lang="en-US" sz="3200" b="1" dirty="0">
                <a:latin typeface="+mn-lt"/>
              </a:rPr>
              <a:t>Statistical Analysis: </a:t>
            </a:r>
            <a:endParaRPr lang="en-US" sz="3200" dirty="0">
              <a:effectLst/>
              <a:latin typeface="+mn-lt"/>
            </a:endParaRPr>
          </a:p>
          <a:p>
            <a:pPr marL="742950" lvl="1" indent="-285750">
              <a:buFont typeface="Arial" panose="020B0604020202020204" pitchFamily="34" charset="0"/>
              <a:buChar char="•"/>
            </a:pPr>
            <a:r>
              <a:rPr lang="en-US" sz="3200" i="1" dirty="0">
                <a:effectLst/>
                <a:latin typeface="+mn-lt"/>
              </a:rPr>
              <a:t>Aim 1:</a:t>
            </a:r>
            <a:r>
              <a:rPr lang="en-US" sz="3200" dirty="0">
                <a:effectLst/>
                <a:latin typeface="+mn-lt"/>
              </a:rPr>
              <a:t> a hierarchical regression was done with the IIRS as the dependent variable. Demographics (age, gender, race, ethnicity, and education) were entered into Step 1, PDQ into Step 2, and SDMT into Step 3.</a:t>
            </a:r>
          </a:p>
          <a:p>
            <a:pPr marL="742950" lvl="1" indent="-285750">
              <a:buFont typeface="Arial" panose="020B0604020202020204" pitchFamily="34" charset="0"/>
              <a:buChar char="•"/>
            </a:pPr>
            <a:r>
              <a:rPr lang="en-US" sz="3200" i="1" dirty="0">
                <a:effectLst/>
                <a:latin typeface="+mn-lt"/>
              </a:rPr>
              <a:t>Aim 2:</a:t>
            </a:r>
            <a:r>
              <a:rPr lang="en-US" sz="3200" dirty="0">
                <a:effectLst/>
                <a:latin typeface="+mn-lt"/>
              </a:rPr>
              <a:t> moderation analyses were run using Hayes PROCESS (</a:t>
            </a:r>
            <a:r>
              <a:rPr lang="en-US" sz="3200" b="1" dirty="0">
                <a:effectLst/>
                <a:latin typeface="+mn-lt"/>
              </a:rPr>
              <a:t>Figure 1</a:t>
            </a:r>
            <a:r>
              <a:rPr lang="en-US" sz="3200" dirty="0">
                <a:effectLst/>
                <a:latin typeface="+mn-lt"/>
              </a:rPr>
              <a:t>), with the PDQ and SDMT as the independent variable in separate models, IIRS as the dependent variable, and MSRS as the moderator.</a:t>
            </a:r>
          </a:p>
        </p:txBody>
      </p:sp>
      <p:sp>
        <p:nvSpPr>
          <p:cNvPr id="20" name="TextBox 40"/>
          <p:cNvSpPr txBox="1">
            <a:spLocks noChangeArrowheads="1"/>
          </p:cNvSpPr>
          <p:nvPr/>
        </p:nvSpPr>
        <p:spPr bwMode="auto">
          <a:xfrm>
            <a:off x="457198" y="498435"/>
            <a:ext cx="42976801" cy="2308316"/>
          </a:xfrm>
          <a:prstGeom prst="rect">
            <a:avLst/>
          </a:prstGeom>
          <a:noFill/>
          <a:ln w="9525">
            <a:noFill/>
            <a:miter lim="800000"/>
            <a:headEnd/>
            <a:tailEnd/>
          </a:ln>
          <a:effectLst>
            <a:outerShdw dist="35921" dir="2700000" algn="ctr" rotWithShape="0">
              <a:schemeClr val="tx1"/>
            </a:outerShdw>
          </a:effectLst>
        </p:spPr>
        <p:txBody>
          <a:bodyPr wrap="square" lIns="91430" tIns="45716" rIns="91430" bIns="45716">
            <a:spAutoFit/>
          </a:bodyPr>
          <a:lstStyle/>
          <a:p>
            <a:pPr algn="ctr"/>
            <a:r>
              <a:rPr lang="en-US" sz="7200" b="1" dirty="0">
                <a:solidFill>
                  <a:srgbClr val="742A84"/>
                </a:solidFill>
                <a:effectLst>
                  <a:outerShdw blurRad="38100" dist="38100" dir="2700000" algn="tl">
                    <a:srgbClr val="000000">
                      <a:alpha val="43137"/>
                    </a:srgbClr>
                  </a:outerShdw>
                </a:effectLst>
              </a:rPr>
              <a:t>Expanding the Connection Between Cognition and Illness Intrusiveness in Multiple Sclerosis: The Contributions of Objective verses Subjective Cognition with Resilience as a Moderator</a:t>
            </a:r>
          </a:p>
        </p:txBody>
      </p:sp>
      <p:sp>
        <p:nvSpPr>
          <p:cNvPr id="21" name="Text Box 843"/>
          <p:cNvSpPr txBox="1">
            <a:spLocks noChangeArrowheads="1"/>
          </p:cNvSpPr>
          <p:nvPr/>
        </p:nvSpPr>
        <p:spPr bwMode="auto">
          <a:xfrm>
            <a:off x="31194529" y="22553217"/>
            <a:ext cx="12203675" cy="5740025"/>
          </a:xfrm>
          <a:prstGeom prst="rect">
            <a:avLst/>
          </a:prstGeom>
          <a:noFill/>
          <a:ln w="9525">
            <a:noFill/>
            <a:miter lim="800000"/>
            <a:headEnd/>
            <a:tailEnd/>
          </a:ln>
        </p:spPr>
        <p:txBody>
          <a:bodyPr wrap="square" lIns="91430" tIns="45716" rIns="91430" bIns="45716">
            <a:spAutoFit/>
          </a:bodyPr>
          <a:lstStyle/>
          <a:p>
            <a:pPr marL="457200" indent="-457200">
              <a:buFontTx/>
              <a:buAutoNum type="arabicPeriod"/>
            </a:pPr>
            <a:r>
              <a:rPr lang="en-US" sz="1300" dirty="0" err="1">
                <a:effectLst/>
                <a:latin typeface="+mn-lt"/>
              </a:rPr>
              <a:t>Devins</a:t>
            </a:r>
            <a:r>
              <a:rPr lang="en-US" sz="1300" dirty="0">
                <a:effectLst/>
                <a:latin typeface="+mn-lt"/>
              </a:rPr>
              <a:t>, G. M. (1994). Illness intrusiveness and the psychosocial impact of lifestyle disruptions in chronic life-threatening disease. </a:t>
            </a:r>
            <a:r>
              <a:rPr lang="en-US" sz="1300" i="1" dirty="0">
                <a:effectLst/>
                <a:latin typeface="+mn-lt"/>
              </a:rPr>
              <a:t>Advances in Renal Replacement Therapy</a:t>
            </a:r>
            <a:r>
              <a:rPr lang="en-US" sz="1300" dirty="0">
                <a:effectLst/>
                <a:latin typeface="+mn-lt"/>
              </a:rPr>
              <a:t>, </a:t>
            </a:r>
            <a:r>
              <a:rPr lang="en-US" sz="1300" i="1" dirty="0">
                <a:effectLst/>
                <a:latin typeface="+mn-lt"/>
              </a:rPr>
              <a:t>1</a:t>
            </a:r>
            <a:r>
              <a:rPr lang="en-US" sz="1300" dirty="0">
                <a:effectLst/>
                <a:latin typeface="+mn-lt"/>
              </a:rPr>
              <a:t>(3), 251–263. https://</a:t>
            </a:r>
            <a:r>
              <a:rPr lang="en-US" sz="1300" dirty="0" err="1">
                <a:effectLst/>
                <a:latin typeface="+mn-lt"/>
              </a:rPr>
              <a:t>doi.org</a:t>
            </a:r>
            <a:r>
              <a:rPr lang="en-US" sz="1300" dirty="0">
                <a:effectLst/>
                <a:latin typeface="+mn-lt"/>
              </a:rPr>
              <a:t>/10.1016/s1073-4449(12)80007-0 </a:t>
            </a:r>
          </a:p>
          <a:p>
            <a:pPr marL="457200" indent="-457200">
              <a:buFontTx/>
              <a:buAutoNum type="arabicPeriod"/>
            </a:pPr>
            <a:r>
              <a:rPr lang="en-US" sz="1300" dirty="0" err="1">
                <a:effectLst/>
                <a:latin typeface="+mn-lt"/>
              </a:rPr>
              <a:t>Devins</a:t>
            </a:r>
            <a:r>
              <a:rPr lang="en-US" sz="1300" dirty="0">
                <a:effectLst/>
                <a:latin typeface="+mn-lt"/>
              </a:rPr>
              <a:t>, G. M. (2010). Using the illness intrusiveness ratings scale to understand health-related quality of life in chronic disease. </a:t>
            </a:r>
            <a:r>
              <a:rPr lang="en-US" sz="1300" i="1" dirty="0">
                <a:effectLst/>
                <a:latin typeface="+mn-lt"/>
              </a:rPr>
              <a:t>Journal of Psychosomatic Research</a:t>
            </a:r>
            <a:r>
              <a:rPr lang="en-US" sz="1300" dirty="0">
                <a:effectLst/>
                <a:latin typeface="+mn-lt"/>
              </a:rPr>
              <a:t>, </a:t>
            </a:r>
            <a:r>
              <a:rPr lang="en-US" sz="1300" i="1" dirty="0">
                <a:effectLst/>
                <a:latin typeface="+mn-lt"/>
              </a:rPr>
              <a:t>68</a:t>
            </a:r>
            <a:r>
              <a:rPr lang="en-US" sz="1300" dirty="0">
                <a:effectLst/>
                <a:latin typeface="+mn-lt"/>
              </a:rPr>
              <a:t>(6), 591–602. </a:t>
            </a:r>
            <a:r>
              <a:rPr lang="en-US" sz="1300" dirty="0">
                <a:effectLst/>
                <a:latin typeface="+mn-lt"/>
                <a:hlinkClick r:id="rId3">
                  <a:extLst>
                    <a:ext uri="{A12FA001-AC4F-418D-AE19-62706E023703}">
                      <ahyp:hlinkClr xmlns:ahyp="http://schemas.microsoft.com/office/drawing/2018/hyperlinkcolor" val="tx"/>
                    </a:ext>
                  </a:extLst>
                </a:hlinkClick>
              </a:rPr>
              <a:t>https://doi.org/10.1016/j.jpsychores.2009.05.006</a:t>
            </a:r>
            <a:endParaRPr lang="en-US" sz="1300" dirty="0">
              <a:latin typeface="+mn-lt"/>
            </a:endParaRPr>
          </a:p>
          <a:p>
            <a:pPr marL="457200" indent="-457200">
              <a:buFontTx/>
              <a:buAutoNum type="arabicPeriod"/>
            </a:pPr>
            <a:r>
              <a:rPr lang="en-US" sz="1300" dirty="0">
                <a:effectLst/>
                <a:latin typeface="+mn-lt"/>
              </a:rPr>
              <a:t>Vissicchio, N. A., </a:t>
            </a:r>
            <a:r>
              <a:rPr lang="en-US" sz="1300" dirty="0" err="1">
                <a:effectLst/>
                <a:latin typeface="+mn-lt"/>
              </a:rPr>
              <a:t>Altaras</a:t>
            </a:r>
            <a:r>
              <a:rPr lang="en-US" sz="1300" dirty="0">
                <a:effectLst/>
                <a:latin typeface="+mn-lt"/>
              </a:rPr>
              <a:t>, C., Seng, E. K., </a:t>
            </a:r>
            <a:r>
              <a:rPr lang="en-US" sz="1300" dirty="0" err="1">
                <a:effectLst/>
                <a:latin typeface="+mn-lt"/>
              </a:rPr>
              <a:t>Swencionis</a:t>
            </a:r>
            <a:r>
              <a:rPr lang="en-US" sz="1300" dirty="0">
                <a:effectLst/>
                <a:latin typeface="+mn-lt"/>
              </a:rPr>
              <a:t>, C., </a:t>
            </a:r>
            <a:r>
              <a:rPr lang="en-US" sz="1300" dirty="0" err="1">
                <a:effectLst/>
                <a:latin typeface="+mn-lt"/>
              </a:rPr>
              <a:t>Picone</a:t>
            </a:r>
            <a:r>
              <a:rPr lang="en-US" sz="1300" dirty="0">
                <a:effectLst/>
                <a:latin typeface="+mn-lt"/>
              </a:rPr>
              <a:t>, M. A., &amp; Foley, F. W. (2023). Illness intrusiveness: A key part of the cognition-mood link in multiple sclerosis. </a:t>
            </a:r>
            <a:r>
              <a:rPr lang="en-US" sz="1300" i="1" dirty="0">
                <a:effectLst/>
                <a:latin typeface="+mn-lt"/>
              </a:rPr>
              <a:t>Rehabilitation Psychology</a:t>
            </a:r>
            <a:r>
              <a:rPr lang="en-US" sz="1300" dirty="0">
                <a:effectLst/>
                <a:latin typeface="+mn-lt"/>
              </a:rPr>
              <a:t>, </a:t>
            </a:r>
            <a:r>
              <a:rPr lang="en-US" sz="1300" i="1" dirty="0">
                <a:effectLst/>
                <a:latin typeface="+mn-lt"/>
              </a:rPr>
              <a:t>68</a:t>
            </a:r>
            <a:r>
              <a:rPr lang="en-US" sz="1300" dirty="0">
                <a:effectLst/>
                <a:latin typeface="+mn-lt"/>
              </a:rPr>
              <a:t>(1), 43–52. https://</a:t>
            </a:r>
            <a:r>
              <a:rPr lang="en-US" sz="1300" dirty="0" err="1">
                <a:effectLst/>
                <a:latin typeface="+mn-lt"/>
              </a:rPr>
              <a:t>doi.org</a:t>
            </a:r>
            <a:r>
              <a:rPr lang="en-US" sz="1300" dirty="0">
                <a:effectLst/>
                <a:latin typeface="+mn-lt"/>
              </a:rPr>
              <a:t>/10.1037/rep0000467 </a:t>
            </a:r>
          </a:p>
          <a:p>
            <a:pPr marL="457200" indent="-457200">
              <a:buFontTx/>
              <a:buAutoNum type="arabicPeriod"/>
            </a:pPr>
            <a:r>
              <a:rPr lang="en-US" sz="1300" dirty="0">
                <a:effectLst/>
                <a:latin typeface="+mn-lt"/>
              </a:rPr>
              <a:t>Shawaryn, M. A., </a:t>
            </a:r>
            <a:r>
              <a:rPr lang="en-US" sz="1300" dirty="0" err="1">
                <a:effectLst/>
                <a:latin typeface="+mn-lt"/>
              </a:rPr>
              <a:t>Schiaffino</a:t>
            </a:r>
            <a:r>
              <a:rPr lang="en-US" sz="1300" dirty="0">
                <a:effectLst/>
                <a:latin typeface="+mn-lt"/>
              </a:rPr>
              <a:t>, K. M., </a:t>
            </a:r>
            <a:r>
              <a:rPr lang="en-US" sz="1300" dirty="0" err="1">
                <a:effectLst/>
                <a:latin typeface="+mn-lt"/>
              </a:rPr>
              <a:t>Larocca</a:t>
            </a:r>
            <a:r>
              <a:rPr lang="en-US" sz="1300" dirty="0">
                <a:effectLst/>
                <a:latin typeface="+mn-lt"/>
              </a:rPr>
              <a:t>, N. G., &amp; Johnston, M. V. (2002). Determinants of health-related quality of life in multiple sclerosis: The role of illness intrusiveness. </a:t>
            </a:r>
            <a:r>
              <a:rPr lang="en-US" sz="1300" i="1" dirty="0">
                <a:effectLst/>
                <a:latin typeface="+mn-lt"/>
              </a:rPr>
              <a:t>Multiple Sclerosis</a:t>
            </a:r>
            <a:r>
              <a:rPr lang="en-US" sz="1300" dirty="0">
                <a:effectLst/>
                <a:latin typeface="+mn-lt"/>
              </a:rPr>
              <a:t>, </a:t>
            </a:r>
            <a:r>
              <a:rPr lang="en-US" sz="1300" i="1" dirty="0">
                <a:effectLst/>
                <a:latin typeface="+mn-lt"/>
              </a:rPr>
              <a:t>8</a:t>
            </a:r>
            <a:r>
              <a:rPr lang="en-US" sz="1300" dirty="0">
                <a:effectLst/>
                <a:latin typeface="+mn-lt"/>
              </a:rPr>
              <a:t>(4), 310–318. https://</a:t>
            </a:r>
            <a:r>
              <a:rPr lang="en-US" sz="1300" dirty="0" err="1">
                <a:effectLst/>
                <a:latin typeface="+mn-lt"/>
              </a:rPr>
              <a:t>doi.org</a:t>
            </a:r>
            <a:r>
              <a:rPr lang="en-US" sz="1300" dirty="0">
                <a:effectLst/>
                <a:latin typeface="+mn-lt"/>
              </a:rPr>
              <a:t>/10.1191/1352458502ms808oa </a:t>
            </a:r>
          </a:p>
          <a:p>
            <a:pPr marL="457200" indent="-457200">
              <a:buFontTx/>
              <a:buAutoNum type="arabicPeriod"/>
            </a:pPr>
            <a:r>
              <a:rPr lang="en-US" sz="1300" dirty="0" err="1">
                <a:effectLst/>
                <a:latin typeface="+mn-lt"/>
              </a:rPr>
              <a:t>Hadianfard</a:t>
            </a:r>
            <a:r>
              <a:rPr lang="en-US" sz="1300" dirty="0">
                <a:effectLst/>
                <a:latin typeface="+mn-lt"/>
              </a:rPr>
              <a:t>, H., </a:t>
            </a:r>
            <a:r>
              <a:rPr lang="en-US" sz="1300" dirty="0" err="1">
                <a:effectLst/>
                <a:latin typeface="+mn-lt"/>
              </a:rPr>
              <a:t>Ashjazadeh</a:t>
            </a:r>
            <a:r>
              <a:rPr lang="en-US" sz="1300" dirty="0">
                <a:effectLst/>
                <a:latin typeface="+mn-lt"/>
              </a:rPr>
              <a:t>, N., </a:t>
            </a:r>
            <a:r>
              <a:rPr lang="en-US" sz="1300" dirty="0" err="1">
                <a:effectLst/>
                <a:latin typeface="+mn-lt"/>
              </a:rPr>
              <a:t>Feridoni</a:t>
            </a:r>
            <a:r>
              <a:rPr lang="en-US" sz="1300" dirty="0">
                <a:effectLst/>
                <a:latin typeface="+mn-lt"/>
              </a:rPr>
              <a:t>, S., &amp; </a:t>
            </a:r>
            <a:r>
              <a:rPr lang="en-US" sz="1300" dirty="0" err="1">
                <a:effectLst/>
                <a:latin typeface="+mn-lt"/>
              </a:rPr>
              <a:t>Farjam</a:t>
            </a:r>
            <a:r>
              <a:rPr lang="en-US" sz="1300" dirty="0">
                <a:effectLst/>
                <a:latin typeface="+mn-lt"/>
              </a:rPr>
              <a:t>, E. (2015). The role of psychological resilience, severity of disease and treatment adherence in the prediction of health-related quality of life in patients with multiple sclerosis. </a:t>
            </a:r>
            <a:r>
              <a:rPr lang="en-US" sz="1300" i="1" dirty="0">
                <a:effectLst/>
                <a:latin typeface="+mn-lt"/>
              </a:rPr>
              <a:t>Neurology Asia</a:t>
            </a:r>
            <a:r>
              <a:rPr lang="en-US" sz="1300" dirty="0">
                <a:effectLst/>
                <a:latin typeface="+mn-lt"/>
              </a:rPr>
              <a:t>, 263–268. https://</a:t>
            </a:r>
            <a:r>
              <a:rPr lang="en-US" sz="1300" dirty="0" err="1">
                <a:effectLst/>
                <a:latin typeface="+mn-lt"/>
              </a:rPr>
              <a:t>doi.org</a:t>
            </a:r>
            <a:r>
              <a:rPr lang="en-US" sz="1300" dirty="0">
                <a:effectLst/>
                <a:latin typeface="+mn-lt"/>
              </a:rPr>
              <a:t>/http://</a:t>
            </a:r>
            <a:r>
              <a:rPr lang="en-US" sz="1300" dirty="0" err="1">
                <a:effectLst/>
                <a:latin typeface="+mn-lt"/>
              </a:rPr>
              <a:t>www.neurology-asia.org</a:t>
            </a:r>
            <a:r>
              <a:rPr lang="en-US" sz="1300" dirty="0">
                <a:effectLst/>
                <a:latin typeface="+mn-lt"/>
              </a:rPr>
              <a:t>/articles/neuroasia-2015-20(3)-263.pdf </a:t>
            </a:r>
          </a:p>
          <a:p>
            <a:pPr marL="457200" indent="-457200">
              <a:buFontTx/>
              <a:buAutoNum type="arabicPeriod"/>
            </a:pPr>
            <a:r>
              <a:rPr lang="en-US" sz="1300" dirty="0">
                <a:effectLst/>
                <a:latin typeface="+mn-lt"/>
              </a:rPr>
              <a:t>Nakazawa, K., Noda, T., </a:t>
            </a:r>
            <a:r>
              <a:rPr lang="en-US" sz="1300" dirty="0" err="1">
                <a:effectLst/>
                <a:latin typeface="+mn-lt"/>
              </a:rPr>
              <a:t>Ichikura</a:t>
            </a:r>
            <a:r>
              <a:rPr lang="en-US" sz="1300" dirty="0">
                <a:effectLst/>
                <a:latin typeface="+mn-lt"/>
              </a:rPr>
              <a:t>, K., Okamoto, T., Takahashi, Y., Yamamura, T., &amp; </a:t>
            </a:r>
            <a:r>
              <a:rPr lang="en-US" sz="1300" dirty="0" err="1">
                <a:effectLst/>
                <a:latin typeface="+mn-lt"/>
              </a:rPr>
              <a:t>Nakagome</a:t>
            </a:r>
            <a:r>
              <a:rPr lang="en-US" sz="1300" dirty="0">
                <a:effectLst/>
                <a:latin typeface="+mn-lt"/>
              </a:rPr>
              <a:t>, K. (2018). Resilience and depression/anxiety symptoms in multiple sclerosis and neuromyelitis Optica Spectrum disorder. </a:t>
            </a:r>
            <a:r>
              <a:rPr lang="en-US" sz="1300" i="1" dirty="0">
                <a:effectLst/>
                <a:latin typeface="+mn-lt"/>
              </a:rPr>
              <a:t>Multiple Sclerosis and Related Disorders</a:t>
            </a:r>
            <a:r>
              <a:rPr lang="en-US" sz="1300" dirty="0">
                <a:effectLst/>
                <a:latin typeface="+mn-lt"/>
              </a:rPr>
              <a:t>, </a:t>
            </a:r>
            <a:r>
              <a:rPr lang="en-US" sz="1300" i="1" dirty="0">
                <a:effectLst/>
                <a:latin typeface="+mn-lt"/>
              </a:rPr>
              <a:t>25</a:t>
            </a:r>
            <a:r>
              <a:rPr lang="en-US" sz="1300" dirty="0">
                <a:effectLst/>
                <a:latin typeface="+mn-lt"/>
              </a:rPr>
              <a:t>, 309–315. https://</a:t>
            </a:r>
            <a:r>
              <a:rPr lang="en-US" sz="1300" dirty="0" err="1">
                <a:effectLst/>
                <a:latin typeface="+mn-lt"/>
              </a:rPr>
              <a:t>doi.org</a:t>
            </a:r>
            <a:r>
              <a:rPr lang="en-US" sz="1300" dirty="0">
                <a:effectLst/>
                <a:latin typeface="+mn-lt"/>
              </a:rPr>
              <a:t>/10.1016/j.msard.2018.08.023 </a:t>
            </a:r>
          </a:p>
          <a:p>
            <a:pPr marL="457200" indent="-457200">
              <a:buFontTx/>
              <a:buAutoNum type="arabicPeriod"/>
            </a:pPr>
            <a:r>
              <a:rPr lang="en-US" sz="1300" dirty="0" err="1">
                <a:effectLst/>
                <a:latin typeface="+mn-lt"/>
              </a:rPr>
              <a:t>Robottom</a:t>
            </a:r>
            <a:r>
              <a:rPr lang="en-US" sz="1300" dirty="0">
                <a:effectLst/>
                <a:latin typeface="+mn-lt"/>
              </a:rPr>
              <a:t>, B. J., Gruber-</a:t>
            </a:r>
            <a:r>
              <a:rPr lang="en-US" sz="1300" dirty="0" err="1">
                <a:effectLst/>
                <a:latin typeface="+mn-lt"/>
              </a:rPr>
              <a:t>Baldini</a:t>
            </a:r>
            <a:r>
              <a:rPr lang="en-US" sz="1300" dirty="0">
                <a:effectLst/>
                <a:latin typeface="+mn-lt"/>
              </a:rPr>
              <a:t>, A. L., Anderson, K. E., Reich, S. G., Fishman, P. S., Weiner, W. J., &amp; Shulman, L. M. (2012). What determines resilience in patients with </a:t>
            </a:r>
            <a:r>
              <a:rPr lang="en-US" sz="1300" dirty="0" err="1">
                <a:effectLst/>
                <a:latin typeface="+mn-lt"/>
              </a:rPr>
              <a:t>parkinson's</a:t>
            </a:r>
            <a:r>
              <a:rPr lang="en-US" sz="1300" dirty="0">
                <a:effectLst/>
                <a:latin typeface="+mn-lt"/>
              </a:rPr>
              <a:t> disease? </a:t>
            </a:r>
            <a:r>
              <a:rPr lang="en-US" sz="1300" i="1" dirty="0">
                <a:effectLst/>
                <a:latin typeface="+mn-lt"/>
              </a:rPr>
              <a:t>Parkinsonism &amp; Related Disorders</a:t>
            </a:r>
            <a:r>
              <a:rPr lang="en-US" sz="1300" dirty="0">
                <a:effectLst/>
                <a:latin typeface="+mn-lt"/>
              </a:rPr>
              <a:t>, </a:t>
            </a:r>
            <a:r>
              <a:rPr lang="en-US" sz="1300" i="1" dirty="0">
                <a:effectLst/>
                <a:latin typeface="+mn-lt"/>
              </a:rPr>
              <a:t>18</a:t>
            </a:r>
            <a:r>
              <a:rPr lang="en-US" sz="1300" dirty="0">
                <a:effectLst/>
                <a:latin typeface="+mn-lt"/>
              </a:rPr>
              <a:t>(2), 174–177. https://</a:t>
            </a:r>
            <a:r>
              <a:rPr lang="en-US" sz="1300" dirty="0" err="1">
                <a:effectLst/>
                <a:latin typeface="+mn-lt"/>
              </a:rPr>
              <a:t>doi.org</a:t>
            </a:r>
            <a:r>
              <a:rPr lang="en-US" sz="1300" dirty="0">
                <a:effectLst/>
                <a:latin typeface="+mn-lt"/>
              </a:rPr>
              <a:t>/10.1016/j.parkreldis.2011.09.021 </a:t>
            </a:r>
          </a:p>
          <a:p>
            <a:pPr marL="457200" indent="-457200">
              <a:buFontTx/>
              <a:buAutoNum type="arabicPeriod"/>
            </a:pPr>
            <a:r>
              <a:rPr lang="en-US" sz="1300" dirty="0">
                <a:effectLst/>
                <a:latin typeface="+mn-lt"/>
              </a:rPr>
              <a:t>Stainton, A., Chisholm, K., Kaiser, N., Rosen, M., </a:t>
            </a:r>
            <a:r>
              <a:rPr lang="en-US" sz="1300" dirty="0" err="1">
                <a:effectLst/>
                <a:latin typeface="+mn-lt"/>
              </a:rPr>
              <a:t>Upthegrove</a:t>
            </a:r>
            <a:r>
              <a:rPr lang="en-US" sz="1300" dirty="0">
                <a:effectLst/>
                <a:latin typeface="+mn-lt"/>
              </a:rPr>
              <a:t>, R., </a:t>
            </a:r>
            <a:r>
              <a:rPr lang="en-US" sz="1300" dirty="0" err="1">
                <a:effectLst/>
                <a:latin typeface="+mn-lt"/>
              </a:rPr>
              <a:t>Ruhrmann</a:t>
            </a:r>
            <a:r>
              <a:rPr lang="en-US" sz="1300" dirty="0">
                <a:effectLst/>
                <a:latin typeface="+mn-lt"/>
              </a:rPr>
              <a:t>, S., &amp; Wood, S. J. (2018). Resilience as a multimodal dynamic process. </a:t>
            </a:r>
            <a:r>
              <a:rPr lang="en-US" sz="1300" i="1" dirty="0">
                <a:effectLst/>
                <a:latin typeface="+mn-lt"/>
              </a:rPr>
              <a:t>Early Intervention in Psychiatry</a:t>
            </a:r>
            <a:r>
              <a:rPr lang="en-US" sz="1300" dirty="0">
                <a:effectLst/>
                <a:latin typeface="+mn-lt"/>
              </a:rPr>
              <a:t>, </a:t>
            </a:r>
            <a:r>
              <a:rPr lang="en-US" sz="1300" i="1" dirty="0">
                <a:effectLst/>
                <a:latin typeface="+mn-lt"/>
              </a:rPr>
              <a:t>13</a:t>
            </a:r>
            <a:r>
              <a:rPr lang="en-US" sz="1300" dirty="0">
                <a:effectLst/>
                <a:latin typeface="+mn-lt"/>
              </a:rPr>
              <a:t>(4), 725–732. https://</a:t>
            </a:r>
            <a:r>
              <a:rPr lang="en-US" sz="1300" dirty="0" err="1">
                <a:effectLst/>
                <a:latin typeface="+mn-lt"/>
              </a:rPr>
              <a:t>doi.org</a:t>
            </a:r>
            <a:r>
              <a:rPr lang="en-US" sz="1300" dirty="0">
                <a:effectLst/>
                <a:latin typeface="+mn-lt"/>
              </a:rPr>
              <a:t>/10.1111/eip.12726 </a:t>
            </a:r>
          </a:p>
          <a:p>
            <a:pPr marL="457200" indent="-457200">
              <a:buFontTx/>
              <a:buAutoNum type="arabicPeriod"/>
            </a:pPr>
            <a:r>
              <a:rPr lang="en-US" sz="1300" dirty="0">
                <a:effectLst/>
                <a:latin typeface="+mn-lt"/>
              </a:rPr>
              <a:t>Gromisch, E. S., &amp; </a:t>
            </a:r>
            <a:r>
              <a:rPr lang="en-US" sz="1300" dirty="0" err="1">
                <a:effectLst/>
                <a:latin typeface="+mn-lt"/>
              </a:rPr>
              <a:t>Dhari</a:t>
            </a:r>
            <a:r>
              <a:rPr lang="en-US" sz="1300" dirty="0">
                <a:effectLst/>
                <a:latin typeface="+mn-lt"/>
              </a:rPr>
              <a:t>, Z. (2021). Identifying early neuropsychological indicators of cognitive involvement in multiple sclerosis. </a:t>
            </a:r>
            <a:r>
              <a:rPr lang="en-US" sz="1300" i="1" dirty="0">
                <a:effectLst/>
                <a:latin typeface="+mn-lt"/>
              </a:rPr>
              <a:t>Neuropsychiatric Disease and Treatment</a:t>
            </a:r>
            <a:r>
              <a:rPr lang="en-US" sz="1300" dirty="0">
                <a:effectLst/>
                <a:latin typeface="+mn-lt"/>
              </a:rPr>
              <a:t>, </a:t>
            </a:r>
            <a:r>
              <a:rPr lang="en-US" sz="1300" i="1" dirty="0">
                <a:effectLst/>
                <a:latin typeface="+mn-lt"/>
              </a:rPr>
              <a:t>Volume 17</a:t>
            </a:r>
            <a:r>
              <a:rPr lang="en-US" sz="1300" dirty="0">
                <a:effectLst/>
                <a:latin typeface="+mn-lt"/>
              </a:rPr>
              <a:t>, 323–337. https://</a:t>
            </a:r>
            <a:r>
              <a:rPr lang="en-US" sz="1300" dirty="0" err="1">
                <a:effectLst/>
                <a:latin typeface="+mn-lt"/>
              </a:rPr>
              <a:t>doi.org</a:t>
            </a:r>
            <a:r>
              <a:rPr lang="en-US" sz="1300" dirty="0">
                <a:effectLst/>
                <a:latin typeface="+mn-lt"/>
              </a:rPr>
              <a:t>/10.2147/ndt.s256689 </a:t>
            </a:r>
          </a:p>
          <a:p>
            <a:pPr marL="457200" indent="-457200">
              <a:buFontTx/>
              <a:buAutoNum type="arabicPeriod"/>
            </a:pPr>
            <a:r>
              <a:rPr lang="en-US" sz="1300" dirty="0">
                <a:effectLst/>
                <a:latin typeface="+mn-lt"/>
              </a:rPr>
              <a:t>PDQ; Sullivan, J., Edgeley, K. and </a:t>
            </a:r>
            <a:r>
              <a:rPr lang="en-US" sz="1300" dirty="0" err="1">
                <a:effectLst/>
                <a:latin typeface="+mn-lt"/>
              </a:rPr>
              <a:t>Dehoux</a:t>
            </a:r>
            <a:r>
              <a:rPr lang="en-US" sz="1300" dirty="0">
                <a:effectLst/>
                <a:latin typeface="+mn-lt"/>
              </a:rPr>
              <a:t>, E. (1990) A Survey of Multiple Sclerosis. Part I: Perceived Cognitive Problems and Compensatory Strategy Used. Canadian Journal of Rehabilitation, 4, 99-105.IIRS </a:t>
            </a:r>
            <a:r>
              <a:rPr lang="en-US" sz="1300" dirty="0" err="1">
                <a:effectLst/>
                <a:latin typeface="+mn-lt"/>
              </a:rPr>
              <a:t>Devins</a:t>
            </a:r>
            <a:r>
              <a:rPr lang="en-US" sz="1300" dirty="0">
                <a:effectLst/>
                <a:latin typeface="+mn-lt"/>
              </a:rPr>
              <a:t>, 2010 (2)</a:t>
            </a:r>
          </a:p>
          <a:p>
            <a:pPr marL="457200" indent="-457200">
              <a:buFontTx/>
              <a:buAutoNum type="arabicPeriod"/>
            </a:pPr>
            <a:r>
              <a:rPr lang="en-US" sz="1300" dirty="0">
                <a:effectLst/>
                <a:latin typeface="+mn-lt"/>
              </a:rPr>
              <a:t>SDMT ; Smith, A. (1982). Symbol digit modalities test: Manual. Western Psychological Services. </a:t>
            </a:r>
          </a:p>
          <a:p>
            <a:pPr marL="457200" indent="-457200">
              <a:buFontTx/>
              <a:buAutoNum type="arabicPeriod"/>
            </a:pPr>
            <a:r>
              <a:rPr lang="en-US" sz="1300" dirty="0">
                <a:effectLst/>
                <a:latin typeface="+mn-lt"/>
              </a:rPr>
              <a:t>MSRS; Gromisch, E. S., Sloan, J., </a:t>
            </a:r>
            <a:r>
              <a:rPr lang="en-US" sz="1300" dirty="0" err="1">
                <a:effectLst/>
                <a:latin typeface="+mn-lt"/>
              </a:rPr>
              <a:t>Zemon</a:t>
            </a:r>
            <a:r>
              <a:rPr lang="en-US" sz="1300" dirty="0">
                <a:effectLst/>
                <a:latin typeface="+mn-lt"/>
              </a:rPr>
              <a:t>, V., </a:t>
            </a:r>
            <a:r>
              <a:rPr lang="en-US" sz="1300" dirty="0" err="1">
                <a:effectLst/>
                <a:latin typeface="+mn-lt"/>
              </a:rPr>
              <a:t>Tyry</a:t>
            </a:r>
            <a:r>
              <a:rPr lang="en-US" sz="1300" dirty="0">
                <a:effectLst/>
                <a:latin typeface="+mn-lt"/>
              </a:rPr>
              <a:t>, T., </a:t>
            </a:r>
            <a:r>
              <a:rPr lang="en-US" sz="1300" dirty="0" err="1">
                <a:effectLst/>
                <a:latin typeface="+mn-lt"/>
              </a:rPr>
              <a:t>Schairer</a:t>
            </a:r>
            <a:r>
              <a:rPr lang="en-US" sz="1300" dirty="0">
                <a:effectLst/>
                <a:latin typeface="+mn-lt"/>
              </a:rPr>
              <a:t>, L. C., Snyder, S., &amp; Foley, F. W. (2018). Development of the Multiple Sclerosis Resiliency Scale (MSRS). </a:t>
            </a:r>
            <a:r>
              <a:rPr lang="en-US" sz="1300" i="1" dirty="0">
                <a:effectLst/>
                <a:latin typeface="+mn-lt"/>
              </a:rPr>
              <a:t>Rehabilitation psychology</a:t>
            </a:r>
            <a:r>
              <a:rPr lang="en-US" sz="1300" dirty="0">
                <a:effectLst/>
                <a:latin typeface="+mn-lt"/>
              </a:rPr>
              <a:t>, </a:t>
            </a:r>
            <a:r>
              <a:rPr lang="en-US" sz="1300" i="1" dirty="0">
                <a:effectLst/>
                <a:latin typeface="+mn-lt"/>
              </a:rPr>
              <a:t>63</a:t>
            </a:r>
            <a:r>
              <a:rPr lang="en-US" sz="1300" dirty="0">
                <a:effectLst/>
                <a:latin typeface="+mn-lt"/>
              </a:rPr>
              <a:t>(3), 357–364. </a:t>
            </a:r>
            <a:r>
              <a:rPr lang="en-US" sz="1300" dirty="0">
                <a:effectLst/>
                <a:latin typeface="+mn-lt"/>
                <a:hlinkClick r:id="rId4">
                  <a:extLst>
                    <a:ext uri="{A12FA001-AC4F-418D-AE19-62706E023703}">
                      <ahyp:hlinkClr xmlns:ahyp="http://schemas.microsoft.com/office/drawing/2018/hyperlinkcolor" val="tx"/>
                    </a:ext>
                  </a:extLst>
                </a:hlinkClick>
              </a:rPr>
              <a:t>https://doi.org/10.1037/rep0000219</a:t>
            </a:r>
            <a:endParaRPr lang="en-US" sz="1300" dirty="0">
              <a:effectLst/>
              <a:latin typeface="+mn-lt"/>
            </a:endParaRPr>
          </a:p>
          <a:p>
            <a:pPr marL="457200" indent="-457200">
              <a:buFontTx/>
              <a:buAutoNum type="arabicPeriod"/>
            </a:pPr>
            <a:r>
              <a:rPr lang="en-US" sz="1300" dirty="0">
                <a:effectLst/>
                <a:latin typeface="+mn-lt"/>
              </a:rPr>
              <a:t>Hayes, A. F. (2013). Introduction to mediation, moderation, and conditional process analysis, 1st edition: a regression-based approach (1st ed.). Guilford Press. </a:t>
            </a:r>
          </a:p>
          <a:p>
            <a:pPr marL="457200" indent="-457200">
              <a:buAutoNum type="arabicPeriod"/>
            </a:pPr>
            <a:endParaRPr lang="en-US" sz="1600" i="1" dirty="0">
              <a:highlight>
                <a:srgbClr val="FFFF00"/>
              </a:highlight>
              <a:latin typeface="+mn-lt"/>
            </a:endParaRPr>
          </a:p>
        </p:txBody>
      </p:sp>
      <p:sp>
        <p:nvSpPr>
          <p:cNvPr id="34" name="Text Box 53"/>
          <p:cNvSpPr txBox="1">
            <a:spLocks noChangeArrowheads="1"/>
          </p:cNvSpPr>
          <p:nvPr/>
        </p:nvSpPr>
        <p:spPr bwMode="auto">
          <a:xfrm>
            <a:off x="2860177" y="3005810"/>
            <a:ext cx="42062403" cy="859959"/>
          </a:xfrm>
          <a:prstGeom prst="rect">
            <a:avLst/>
          </a:prstGeom>
          <a:noFill/>
          <a:ln w="9525">
            <a:noFill/>
            <a:miter lim="800000"/>
            <a:headEnd/>
            <a:tailEnd/>
          </a:ln>
          <a:effectLst/>
        </p:spPr>
        <p:txBody>
          <a:bodyPr wrap="square" lIns="150602" tIns="75301" rIns="150602" bIns="75301">
            <a:spAutoFit/>
          </a:bodyPr>
          <a:lstStyle/>
          <a:p>
            <a:pPr marL="0" marR="0">
              <a:spcBef>
                <a:spcPts val="0"/>
              </a:spcBef>
              <a:spcAft>
                <a:spcPts val="0"/>
              </a:spcAft>
            </a:pPr>
            <a:r>
              <a:rPr lang="en-US" sz="4600" dirty="0">
                <a:effectLst/>
                <a:latin typeface="+mj-lt"/>
                <a:ea typeface="Times New Roman" panose="02020603050405020304" pitchFamily="18" charset="0"/>
              </a:rPr>
              <a:t>Aprille Gangi</a:t>
            </a:r>
            <a:r>
              <a:rPr lang="en-US" sz="4600" baseline="30000" dirty="0">
                <a:effectLst/>
                <a:latin typeface="+mj-lt"/>
                <a:ea typeface="Times New Roman" panose="02020603050405020304" pitchFamily="18" charset="0"/>
              </a:rPr>
              <a:t>1</a:t>
            </a:r>
            <a:r>
              <a:rPr lang="en-US" sz="4600" dirty="0">
                <a:effectLst/>
                <a:latin typeface="+mj-lt"/>
                <a:ea typeface="Times New Roman" panose="02020603050405020304" pitchFamily="18" charset="0"/>
              </a:rPr>
              <a:t>, Sarah A. Raskin, PhD</a:t>
            </a:r>
            <a:r>
              <a:rPr lang="en-US" sz="4600" baseline="30000" dirty="0">
                <a:effectLst/>
                <a:latin typeface="+mj-lt"/>
                <a:ea typeface="Times New Roman" panose="02020603050405020304" pitchFamily="18" charset="0"/>
              </a:rPr>
              <a:t>1,2</a:t>
            </a:r>
            <a:r>
              <a:rPr lang="en-US" sz="4600" dirty="0">
                <a:effectLst/>
                <a:latin typeface="+mj-lt"/>
                <a:ea typeface="Times New Roman" panose="02020603050405020304" pitchFamily="18" charset="0"/>
              </a:rPr>
              <a:t>, Aaron P. Turner</a:t>
            </a:r>
            <a:r>
              <a:rPr lang="en-US" sz="4600" baseline="30000" dirty="0">
                <a:effectLst/>
                <a:latin typeface="+mj-lt"/>
                <a:ea typeface="Times New Roman" panose="02020603050405020304" pitchFamily="18" charset="0"/>
              </a:rPr>
              <a:t>3-5</a:t>
            </a:r>
            <a:r>
              <a:rPr lang="en-US" sz="4600" dirty="0">
                <a:effectLst/>
                <a:latin typeface="+mj-lt"/>
                <a:ea typeface="Times New Roman" panose="02020603050405020304" pitchFamily="18" charset="0"/>
              </a:rPr>
              <a:t>, PhD, Frederick W. Foley, PhD</a:t>
            </a:r>
            <a:r>
              <a:rPr lang="en-US" sz="4600" baseline="30000" dirty="0">
                <a:effectLst/>
                <a:latin typeface="+mj-lt"/>
                <a:ea typeface="Times New Roman" panose="02020603050405020304" pitchFamily="18" charset="0"/>
              </a:rPr>
              <a:t>6,7</a:t>
            </a:r>
            <a:r>
              <a:rPr lang="en-US" sz="4600" dirty="0">
                <a:effectLst/>
                <a:latin typeface="+mj-lt"/>
                <a:ea typeface="Times New Roman" panose="02020603050405020304" pitchFamily="18" charset="0"/>
              </a:rPr>
              <a:t>, Lindsay O. Neto, MPH</a:t>
            </a:r>
            <a:r>
              <a:rPr lang="en-US" sz="4600" baseline="30000" dirty="0">
                <a:effectLst/>
                <a:latin typeface="+mj-lt"/>
                <a:ea typeface="Times New Roman" panose="02020603050405020304" pitchFamily="18" charset="0"/>
              </a:rPr>
              <a:t>8,9</a:t>
            </a:r>
            <a:r>
              <a:rPr lang="en-US" sz="4600" dirty="0">
                <a:effectLst/>
                <a:latin typeface="+mj-lt"/>
                <a:ea typeface="Times New Roman" panose="02020603050405020304" pitchFamily="18" charset="0"/>
              </a:rPr>
              <a:t>, and Elizabeth S. Gromisch, PhD</a:t>
            </a:r>
            <a:r>
              <a:rPr lang="en-US" sz="4600" baseline="30000" dirty="0">
                <a:effectLst/>
                <a:latin typeface="+mj-lt"/>
                <a:ea typeface="Times New Roman" panose="02020603050405020304" pitchFamily="18" charset="0"/>
              </a:rPr>
              <a:t>8-11</a:t>
            </a:r>
            <a:endParaRPr lang="en-US" sz="4600" dirty="0">
              <a:effectLst/>
              <a:latin typeface="+mj-lt"/>
              <a:ea typeface="Times New Roman" panose="02020603050405020304" pitchFamily="18" charset="0"/>
            </a:endParaRPr>
          </a:p>
        </p:txBody>
      </p:sp>
      <p:sp>
        <p:nvSpPr>
          <p:cNvPr id="35" name="TextBox 39"/>
          <p:cNvSpPr txBox="1">
            <a:spLocks noChangeArrowheads="1"/>
          </p:cNvSpPr>
          <p:nvPr/>
        </p:nvSpPr>
        <p:spPr bwMode="auto">
          <a:xfrm>
            <a:off x="4039470" y="3832457"/>
            <a:ext cx="35661600" cy="3251908"/>
          </a:xfrm>
          <a:prstGeom prst="rect">
            <a:avLst/>
          </a:prstGeom>
          <a:noFill/>
          <a:ln w="9525">
            <a:noFill/>
            <a:miter lim="800000"/>
            <a:headEnd/>
            <a:tailEnd/>
          </a:ln>
        </p:spPr>
        <p:txBody>
          <a:bodyPr wrap="square" lIns="91430" tIns="45716" rIns="91430" bIns="45716">
            <a:spAutoFit/>
          </a:bodyPr>
          <a:lstStyle/>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rPr>
              <a:t> Neuroscience Program, Trinity College, Hartford, CT</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Department of Psychology, Trinity College, Hartford, CT</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 Multiple Sclerosis Center of Excellence West, Seattle, WA</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rPr>
              <a:t> Rehabilitation Care Service, VA Puget Sound Health Care System, Seattle, WA</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5</a:t>
            </a:r>
            <a:r>
              <a:rPr lang="en-US" sz="1800" dirty="0">
                <a:effectLst/>
                <a:latin typeface="Times New Roman" panose="02020603050405020304" pitchFamily="18" charset="0"/>
                <a:ea typeface="Times New Roman" panose="02020603050405020304" pitchFamily="18" charset="0"/>
              </a:rPr>
              <a:t> Department of Rehabilitation Medicine, University of Washington, Seattle, WA</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Ferkauf</a:t>
            </a:r>
            <a:r>
              <a:rPr lang="en-US" sz="1800" dirty="0">
                <a:effectLst/>
                <a:latin typeface="Times New Roman" panose="02020603050405020304" pitchFamily="18" charset="0"/>
                <a:ea typeface="Times New Roman" panose="02020603050405020304" pitchFamily="18" charset="0"/>
              </a:rPr>
              <a:t> Graduate School of Psychology, Yeshiva University, Bronx, NY</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7</a:t>
            </a:r>
            <a:r>
              <a:rPr lang="en-US" sz="1800" dirty="0">
                <a:effectLst/>
                <a:latin typeface="Times New Roman" panose="02020603050405020304" pitchFamily="18" charset="0"/>
                <a:ea typeface="Times New Roman" panose="02020603050405020304" pitchFamily="18" charset="0"/>
              </a:rPr>
              <a:t> Holy Name Medical Center Multiple Sclerosis Center, Teaneck, NJ</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8</a:t>
            </a:r>
            <a:r>
              <a:rPr lang="en-US" sz="1800" dirty="0">
                <a:effectLst/>
                <a:latin typeface="Times New Roman" panose="02020603050405020304" pitchFamily="18" charset="0"/>
                <a:ea typeface="Times New Roman" panose="02020603050405020304" pitchFamily="18" charset="0"/>
              </a:rPr>
              <a:t> Mandell Center for Multiple Sclerosis, Mount Sinai Rehabilitation Hospital, Trinity Health Of New England, Hartford, CT</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9</a:t>
            </a:r>
            <a:r>
              <a:rPr lang="en-US" sz="1800" dirty="0">
                <a:effectLst/>
                <a:latin typeface="Times New Roman" panose="02020603050405020304" pitchFamily="18" charset="0"/>
                <a:ea typeface="Times New Roman" panose="02020603050405020304" pitchFamily="18" charset="0"/>
              </a:rPr>
              <a:t> Department of Rehabilitative Medicine, Frank H. Netter MD School of Medicine, Quinnipiac University, North Haven, CT</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10</a:t>
            </a:r>
            <a:r>
              <a:rPr lang="en-US" sz="1800" dirty="0">
                <a:effectLst/>
                <a:latin typeface="Times New Roman" panose="02020603050405020304" pitchFamily="18" charset="0"/>
                <a:ea typeface="Times New Roman" panose="02020603050405020304" pitchFamily="18" charset="0"/>
              </a:rPr>
              <a:t> Department of Medical Sciences, Frank H. Netter MD School of Medicine, Quinnipiac University, North Haven, CT</a:t>
            </a:r>
            <a:endParaRPr lang="en-US" sz="1800" dirty="0">
              <a:effectLst/>
              <a:latin typeface="Arial" panose="020B0604020202020204" pitchFamily="34" charset="0"/>
              <a:ea typeface="Arial" panose="020B0604020202020204" pitchFamily="34" charset="0"/>
            </a:endParaRPr>
          </a:p>
          <a:p>
            <a:pPr marL="0" marR="0" algn="ctr">
              <a:lnSpc>
                <a:spcPct val="115000"/>
              </a:lnSpc>
              <a:spcBef>
                <a:spcPts val="0"/>
              </a:spcBef>
              <a:spcAft>
                <a:spcPts val="0"/>
              </a:spcAft>
            </a:pPr>
            <a:r>
              <a:rPr lang="en-US" sz="1800" baseline="30000" dirty="0">
                <a:effectLst/>
                <a:latin typeface="Times New Roman" panose="02020603050405020304" pitchFamily="18" charset="0"/>
                <a:ea typeface="Times New Roman" panose="02020603050405020304" pitchFamily="18" charset="0"/>
              </a:rPr>
              <a:t>11</a:t>
            </a:r>
            <a:r>
              <a:rPr lang="en-US" sz="1800" dirty="0">
                <a:effectLst/>
                <a:latin typeface="Times New Roman" panose="02020603050405020304" pitchFamily="18" charset="0"/>
                <a:ea typeface="Times New Roman" panose="02020603050405020304" pitchFamily="18" charset="0"/>
              </a:rPr>
              <a:t> Department of Neurology, University of Connecticut School of Medicine, Farmington, CT</a:t>
            </a:r>
            <a:endParaRPr lang="en-US" sz="1800" dirty="0">
              <a:effectLst/>
              <a:latin typeface="Arial" panose="020B0604020202020204" pitchFamily="34" charset="0"/>
              <a:ea typeface="Arial" panose="020B0604020202020204" pitchFamily="34" charset="0"/>
            </a:endParaRPr>
          </a:p>
        </p:txBody>
      </p:sp>
      <p:sp>
        <p:nvSpPr>
          <p:cNvPr id="37" name="Text Box 47"/>
          <p:cNvSpPr txBox="1">
            <a:spLocks noChangeArrowheads="1"/>
          </p:cNvSpPr>
          <p:nvPr/>
        </p:nvSpPr>
        <p:spPr bwMode="auto">
          <a:xfrm>
            <a:off x="-83119" y="7718528"/>
            <a:ext cx="43891200" cy="461657"/>
          </a:xfrm>
          <a:prstGeom prst="rect">
            <a:avLst/>
          </a:prstGeom>
          <a:noFill/>
          <a:ln w="9525">
            <a:noFill/>
            <a:miter lim="800000"/>
            <a:headEnd/>
            <a:tailEnd/>
          </a:ln>
          <a:effectLst/>
        </p:spPr>
        <p:txBody>
          <a:bodyPr lIns="91430" tIns="45716" rIns="91430" bIns="45716">
            <a:spAutoFit/>
          </a:bodyPr>
          <a:lstStyle/>
          <a:p>
            <a:pPr algn="ctr" defTabSz="4389935"/>
            <a:r>
              <a:rPr lang="en-US" sz="2400" b="1" dirty="0">
                <a:solidFill>
                  <a:schemeClr val="tx1">
                    <a:lumMod val="50000"/>
                    <a:lumOff val="50000"/>
                  </a:schemeClr>
                </a:solidFill>
              </a:rPr>
              <a:t>Contact Information: Aprille Gangi, </a:t>
            </a:r>
            <a:r>
              <a:rPr lang="en-US" sz="2400" b="1" dirty="0" err="1">
                <a:solidFill>
                  <a:schemeClr val="tx1">
                    <a:lumMod val="50000"/>
                    <a:lumOff val="50000"/>
                  </a:schemeClr>
                </a:solidFill>
              </a:rPr>
              <a:t>aprille.gangi@trincoll.edu</a:t>
            </a:r>
            <a:endParaRPr lang="en-US" sz="2600" b="1" dirty="0">
              <a:solidFill>
                <a:schemeClr val="bg1"/>
              </a:solidFill>
            </a:endParaRPr>
          </a:p>
        </p:txBody>
      </p:sp>
      <p:sp>
        <p:nvSpPr>
          <p:cNvPr id="41" name="Text Box 8"/>
          <p:cNvSpPr txBox="1">
            <a:spLocks noChangeArrowheads="1"/>
          </p:cNvSpPr>
          <p:nvPr/>
        </p:nvSpPr>
        <p:spPr bwMode="auto">
          <a:xfrm>
            <a:off x="460178" y="16672560"/>
            <a:ext cx="12311095"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Objective</a:t>
            </a:r>
          </a:p>
        </p:txBody>
      </p:sp>
      <p:sp>
        <p:nvSpPr>
          <p:cNvPr id="44" name="Text Box 6"/>
          <p:cNvSpPr txBox="1">
            <a:spLocks noChangeArrowheads="1"/>
          </p:cNvSpPr>
          <p:nvPr/>
        </p:nvSpPr>
        <p:spPr bwMode="auto">
          <a:xfrm>
            <a:off x="460178" y="18109332"/>
            <a:ext cx="12311095" cy="2062095"/>
          </a:xfrm>
          <a:prstGeom prst="rect">
            <a:avLst/>
          </a:prstGeom>
          <a:noFill/>
          <a:ln w="9525">
            <a:noFill/>
            <a:miter lim="800000"/>
            <a:headEnd/>
            <a:tailEnd/>
          </a:ln>
        </p:spPr>
        <p:txBody>
          <a:bodyPr wrap="square" lIns="91430" tIns="45716" rIns="91430" bIns="45716">
            <a:spAutoFit/>
          </a:bodyPr>
          <a:lstStyle/>
          <a:p>
            <a:pPr marL="514350" indent="-514350">
              <a:buAutoNum type="arabicParenR"/>
            </a:pPr>
            <a:r>
              <a:rPr lang="en-US" altLang="en-US" sz="3200" dirty="0">
                <a:latin typeface="+mn-lt"/>
              </a:rPr>
              <a:t>To examine the associations of objective and subjective cognition with illness intrusiveness.</a:t>
            </a:r>
          </a:p>
          <a:p>
            <a:pPr marL="514350" indent="-514350">
              <a:buAutoNum type="arabicParenR"/>
            </a:pPr>
            <a:r>
              <a:rPr lang="en-US" altLang="en-US" sz="3200" dirty="0">
                <a:latin typeface="+mn-lt"/>
              </a:rPr>
              <a:t>To explore whether resilience moderates the relationships between cognition and illness intrusiveness. </a:t>
            </a:r>
          </a:p>
        </p:txBody>
      </p:sp>
      <p:sp>
        <p:nvSpPr>
          <p:cNvPr id="25" name="Text Box 11"/>
          <p:cNvSpPr txBox="1">
            <a:spLocks noChangeArrowheads="1"/>
          </p:cNvSpPr>
          <p:nvPr/>
        </p:nvSpPr>
        <p:spPr bwMode="auto">
          <a:xfrm>
            <a:off x="31124489" y="28375014"/>
            <a:ext cx="12343754"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Acknowledgements </a:t>
            </a:r>
          </a:p>
        </p:txBody>
      </p:sp>
      <p:pic>
        <p:nvPicPr>
          <p:cNvPr id="38" name="Pictur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197" y="6193570"/>
            <a:ext cx="12314079" cy="1877965"/>
          </a:xfrm>
          <a:prstGeom prst="rect">
            <a:avLst/>
          </a:prstGeom>
        </p:spPr>
      </p:pic>
      <p:sp>
        <p:nvSpPr>
          <p:cNvPr id="42" name="Text Box 771"/>
          <p:cNvSpPr txBox="1">
            <a:spLocks noChangeArrowheads="1"/>
          </p:cNvSpPr>
          <p:nvPr/>
        </p:nvSpPr>
        <p:spPr bwMode="auto">
          <a:xfrm>
            <a:off x="31122902" y="29768480"/>
            <a:ext cx="12311097" cy="17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120" tIns="38060" rIns="76120" bIns="38060">
            <a:spAutoFit/>
          </a:bodyPr>
          <a:lstStyle>
            <a:lvl1pPr defTabSz="762000">
              <a:defRPr sz="1400">
                <a:solidFill>
                  <a:schemeClr val="tx1"/>
                </a:solidFill>
                <a:latin typeface="Times New Roman" panose="02020603050405020304" pitchFamily="18" charset="0"/>
              </a:defRPr>
            </a:lvl1pPr>
            <a:lvl2pPr marL="742950" indent="-285750" defTabSz="762000">
              <a:defRPr sz="1400">
                <a:solidFill>
                  <a:schemeClr val="tx1"/>
                </a:solidFill>
                <a:latin typeface="Times New Roman" panose="02020603050405020304" pitchFamily="18" charset="0"/>
              </a:defRPr>
            </a:lvl2pPr>
            <a:lvl3pPr marL="1143000" indent="-228600" defTabSz="762000">
              <a:defRPr sz="1400">
                <a:solidFill>
                  <a:schemeClr val="tx1"/>
                </a:solidFill>
                <a:latin typeface="Times New Roman" panose="02020603050405020304" pitchFamily="18" charset="0"/>
              </a:defRPr>
            </a:lvl3pPr>
            <a:lvl4pPr marL="1600200" indent="-228600" defTabSz="762000">
              <a:defRPr sz="1400">
                <a:solidFill>
                  <a:schemeClr val="tx1"/>
                </a:solidFill>
                <a:latin typeface="Times New Roman" panose="02020603050405020304" pitchFamily="18" charset="0"/>
              </a:defRPr>
            </a:lvl4pPr>
            <a:lvl5pPr marL="2057400" indent="-228600" defTabSz="762000">
              <a:defRPr sz="1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1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1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1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1400">
                <a:solidFill>
                  <a:schemeClr val="tx1"/>
                </a:solidFill>
                <a:latin typeface="Times New Roman" panose="02020603050405020304" pitchFamily="18" charset="0"/>
              </a:defRPr>
            </a:lvl9pPr>
          </a:lstStyle>
          <a:p>
            <a:r>
              <a:rPr lang="en-US" sz="2200" dirty="0">
                <a:latin typeface="+mn-lt"/>
              </a:rPr>
              <a:t>The views and opinions expressed in this article reflect those of the authors and do not necessarily reflect those of the United States Department of Veterans Affairs.</a:t>
            </a:r>
          </a:p>
          <a:p>
            <a:endParaRPr lang="en-US" sz="2200" dirty="0">
              <a:latin typeface="+mn-lt"/>
            </a:endParaRPr>
          </a:p>
          <a:p>
            <a:r>
              <a:rPr lang="en-US" sz="2200" b="0" i="0" dirty="0">
                <a:effectLst/>
                <a:latin typeface="+mn-lt"/>
              </a:rPr>
              <a:t>This study was funded by a pilot grant from the National MS Society (PP-1901-33103). Dr. Gromisch is a Harry Weaver Scholar of the National MS Society.</a:t>
            </a:r>
            <a:endParaRPr lang="en-US" sz="2200" dirty="0">
              <a:latin typeface="+mn-lt"/>
            </a:endParaRPr>
          </a:p>
        </p:txBody>
      </p:sp>
      <p:sp>
        <p:nvSpPr>
          <p:cNvPr id="46" name="Text Box 14"/>
          <p:cNvSpPr txBox="1">
            <a:spLocks noChangeArrowheads="1"/>
          </p:cNvSpPr>
          <p:nvPr/>
        </p:nvSpPr>
        <p:spPr bwMode="auto">
          <a:xfrm>
            <a:off x="31194529" y="17823051"/>
            <a:ext cx="12311095" cy="3046980"/>
          </a:xfrm>
          <a:prstGeom prst="rect">
            <a:avLst/>
          </a:prstGeom>
          <a:noFill/>
          <a:ln w="9525">
            <a:noFill/>
            <a:miter lim="800000"/>
            <a:headEnd/>
            <a:tailEnd/>
          </a:ln>
        </p:spPr>
        <p:txBody>
          <a:bodyPr wrap="square" lIns="91430" tIns="45716" rIns="91430" bIns="45716">
            <a:spAutoFit/>
          </a:bodyPr>
          <a:lstStyle/>
          <a:p>
            <a:pPr marL="457200" indent="-457200">
              <a:buFont typeface="Arial" panose="020B0604020202020204" pitchFamily="34" charset="0"/>
              <a:buChar char="•"/>
            </a:pPr>
            <a:r>
              <a:rPr lang="en-US" sz="3200" dirty="0">
                <a:latin typeface="+mn-lt"/>
              </a:rPr>
              <a:t>W</a:t>
            </a:r>
            <a:r>
              <a:rPr lang="en-US" sz="3200" dirty="0">
                <a:effectLst/>
                <a:latin typeface="+mn-lt"/>
              </a:rPr>
              <a:t>hen looking at how MS interferes in valued activities in future studies, we need to consider both the patient’s objective cognitive function as well as their perception. </a:t>
            </a:r>
          </a:p>
          <a:p>
            <a:pPr marL="1210208" lvl="1" indent="-457200">
              <a:buFont typeface="Arial" panose="020B0604020202020204" pitchFamily="34" charset="0"/>
              <a:buChar char="•"/>
            </a:pPr>
            <a:r>
              <a:rPr lang="en-US" sz="3200" dirty="0">
                <a:effectLst/>
                <a:latin typeface="+mn-lt"/>
              </a:rPr>
              <a:t>In addition, while it is possible that other factors buffer the effects of cognitive impairment on illness intrusiveness, their level of psychological resilience does not.</a:t>
            </a:r>
          </a:p>
        </p:txBody>
      </p:sp>
      <p:sp>
        <p:nvSpPr>
          <p:cNvPr id="49" name="Text Box 839"/>
          <p:cNvSpPr txBox="1">
            <a:spLocks noChangeArrowheads="1"/>
          </p:cNvSpPr>
          <p:nvPr/>
        </p:nvSpPr>
        <p:spPr bwMode="auto">
          <a:xfrm>
            <a:off x="13664189" y="9212261"/>
            <a:ext cx="16562820"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Results</a:t>
            </a:r>
          </a:p>
        </p:txBody>
      </p:sp>
      <p:sp>
        <p:nvSpPr>
          <p:cNvPr id="50" name="Text Box 839"/>
          <p:cNvSpPr txBox="1">
            <a:spLocks noChangeArrowheads="1"/>
          </p:cNvSpPr>
          <p:nvPr/>
        </p:nvSpPr>
        <p:spPr bwMode="auto">
          <a:xfrm>
            <a:off x="31085934" y="9210868"/>
            <a:ext cx="12311098"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Results (Cont.)</a:t>
            </a:r>
          </a:p>
        </p:txBody>
      </p:sp>
      <p:sp>
        <p:nvSpPr>
          <p:cNvPr id="52" name="TextBox 51"/>
          <p:cNvSpPr txBox="1"/>
          <p:nvPr/>
        </p:nvSpPr>
        <p:spPr>
          <a:xfrm>
            <a:off x="13579102" y="17282345"/>
            <a:ext cx="14328694" cy="523220"/>
          </a:xfrm>
          <a:prstGeom prst="rect">
            <a:avLst/>
          </a:prstGeom>
          <a:noFill/>
        </p:spPr>
        <p:txBody>
          <a:bodyPr wrap="square" rtlCol="0">
            <a:spAutoFit/>
          </a:bodyPr>
          <a:lstStyle/>
          <a:p>
            <a:r>
              <a:rPr lang="en-US" sz="2800" b="1" dirty="0"/>
              <a:t>Figure 1: </a:t>
            </a:r>
            <a:r>
              <a:rPr lang="en-US" sz="2800" dirty="0"/>
              <a:t>Theoretical moderation model of cognition, resilience, and illness intrusiveness</a:t>
            </a:r>
            <a:endParaRPr lang="en-US" sz="2800" b="1" dirty="0"/>
          </a:p>
        </p:txBody>
      </p:sp>
      <p:sp>
        <p:nvSpPr>
          <p:cNvPr id="53" name="Text Box 839"/>
          <p:cNvSpPr txBox="1">
            <a:spLocks noChangeArrowheads="1"/>
          </p:cNvSpPr>
          <p:nvPr/>
        </p:nvSpPr>
        <p:spPr bwMode="auto">
          <a:xfrm>
            <a:off x="31194529" y="16580244"/>
            <a:ext cx="12343755" cy="830989"/>
          </a:xfrm>
          <a:prstGeom prst="rect">
            <a:avLst/>
          </a:prstGeom>
          <a:solidFill>
            <a:srgbClr val="742A84"/>
          </a:solidFill>
          <a:ln w="9525">
            <a:noFill/>
            <a:miter lim="800000"/>
            <a:headEnd/>
            <a:tailEnd/>
          </a:ln>
        </p:spPr>
        <p:txBody>
          <a:bodyPr wrap="square" lIns="91430" tIns="45716" rIns="91430" bIns="45716">
            <a:spAutoFit/>
          </a:bodyPr>
          <a:lstStyle/>
          <a:p>
            <a:pPr defTabSz="4389935">
              <a:spcBef>
                <a:spcPct val="50000"/>
              </a:spcBef>
            </a:pPr>
            <a:r>
              <a:rPr lang="en-US" sz="4800" b="1" dirty="0">
                <a:solidFill>
                  <a:schemeClr val="accent3"/>
                </a:solidFill>
              </a:rPr>
              <a:t>Conclusions</a:t>
            </a:r>
          </a:p>
        </p:txBody>
      </p:sp>
      <p:sp>
        <p:nvSpPr>
          <p:cNvPr id="31" name="TextBox 30">
            <a:extLst>
              <a:ext uri="{FF2B5EF4-FFF2-40B4-BE49-F238E27FC236}">
                <a16:creationId xmlns:a16="http://schemas.microsoft.com/office/drawing/2014/main" id="{76E5D01B-080B-4880-A99D-3CDFCD924E75}"/>
              </a:ext>
            </a:extLst>
          </p:cNvPr>
          <p:cNvSpPr txBox="1"/>
          <p:nvPr/>
        </p:nvSpPr>
        <p:spPr>
          <a:xfrm>
            <a:off x="13579102" y="24141798"/>
            <a:ext cx="16418061" cy="954107"/>
          </a:xfrm>
          <a:prstGeom prst="rect">
            <a:avLst/>
          </a:prstGeom>
          <a:noFill/>
        </p:spPr>
        <p:txBody>
          <a:bodyPr wrap="square" rtlCol="0">
            <a:spAutoFit/>
          </a:bodyPr>
          <a:lstStyle/>
          <a:p>
            <a:r>
              <a:rPr lang="en-US" sz="2800" b="1" dirty="0">
                <a:latin typeface="+mj-lt"/>
              </a:rPr>
              <a:t>Table 1: </a:t>
            </a:r>
            <a:r>
              <a:rPr lang="en-US" sz="2800" b="0" i="0" u="none" strike="noStrike" dirty="0">
                <a:solidFill>
                  <a:srgbClr val="000000"/>
                </a:solidFill>
                <a:effectLst/>
                <a:latin typeface="+mj-lt"/>
              </a:rPr>
              <a:t>Moderation analysis with illness intrusiveness as the outcome and PDQ as the cognition variable</a:t>
            </a:r>
            <a:endParaRPr lang="en-US" sz="2800" b="1" dirty="0">
              <a:latin typeface="+mj-lt"/>
            </a:endParaRPr>
          </a:p>
        </p:txBody>
      </p:sp>
      <p:sp>
        <p:nvSpPr>
          <p:cNvPr id="63" name="Text Box 14">
            <a:extLst>
              <a:ext uri="{FF2B5EF4-FFF2-40B4-BE49-F238E27FC236}">
                <a16:creationId xmlns:a16="http://schemas.microsoft.com/office/drawing/2014/main" id="{2A2263F9-759F-44C5-90A0-E92ED4DC17E3}"/>
              </a:ext>
            </a:extLst>
          </p:cNvPr>
          <p:cNvSpPr txBox="1">
            <a:spLocks noChangeArrowheads="1"/>
          </p:cNvSpPr>
          <p:nvPr/>
        </p:nvSpPr>
        <p:spPr bwMode="auto">
          <a:xfrm>
            <a:off x="31048136" y="10118050"/>
            <a:ext cx="12311095" cy="6001635"/>
          </a:xfrm>
          <a:prstGeom prst="rect">
            <a:avLst/>
          </a:prstGeom>
          <a:noFill/>
          <a:ln w="9525">
            <a:noFill/>
            <a:miter lim="800000"/>
            <a:headEnd/>
            <a:tailEnd/>
          </a:ln>
        </p:spPr>
        <p:txBody>
          <a:bodyPr wrap="square" lIns="91430" tIns="45716" rIns="91430" bIns="45716">
            <a:spAutoFit/>
          </a:bodyPr>
          <a:lstStyle/>
          <a:p>
            <a:pPr marL="457200" lvl="1"/>
            <a:r>
              <a:rPr lang="en-US" sz="3200" b="1" dirty="0">
                <a:effectLst/>
                <a:latin typeface="+mn-lt"/>
              </a:rPr>
              <a:t>Aim 1:</a:t>
            </a:r>
          </a:p>
          <a:p>
            <a:pPr marL="914400" lvl="1" indent="-457200">
              <a:buFont typeface="Arial" panose="020B0604020202020204" pitchFamily="34" charset="0"/>
              <a:buChar char="•"/>
            </a:pPr>
            <a:r>
              <a:rPr lang="en-US" sz="3200" dirty="0">
                <a:effectLst/>
                <a:latin typeface="+mn-lt"/>
              </a:rPr>
              <a:t>The PDQ was significant in Step 2 of the regression model (b = .53, 95% CI: .29, .77, p &lt;.001), accounting for 15% of the IIRS’ variance.</a:t>
            </a:r>
          </a:p>
          <a:p>
            <a:pPr marL="914400" lvl="1" indent="-457200">
              <a:buFont typeface="Arial" panose="020B0604020202020204" pitchFamily="34" charset="0"/>
              <a:buChar char="•"/>
            </a:pPr>
            <a:r>
              <a:rPr lang="en-US" sz="3200" dirty="0">
                <a:effectLst/>
                <a:latin typeface="+mn-lt"/>
              </a:rPr>
              <a:t>The SDMT was significant in Step 3 of the regression model (b = -4.17, 95% CI: -6.90, -1.45, p = .003), accounting for 7% of the variance. The PDQ remained significant in the model (b = .43, 95% CI: .19, .67, p = .001).</a:t>
            </a:r>
          </a:p>
          <a:p>
            <a:pPr marL="457200" lvl="1"/>
            <a:r>
              <a:rPr lang="en-US" sz="3200" b="1" dirty="0">
                <a:effectLst/>
                <a:latin typeface="+mn-lt"/>
              </a:rPr>
              <a:t>Aim 2:</a:t>
            </a:r>
          </a:p>
          <a:p>
            <a:pPr marL="914400" lvl="1" indent="-457200">
              <a:buFont typeface="Arial" panose="020B0604020202020204" pitchFamily="34" charset="0"/>
              <a:buChar char="•"/>
            </a:pPr>
            <a:r>
              <a:rPr lang="en-US" sz="3200" dirty="0">
                <a:effectLst/>
                <a:latin typeface="+mn-lt"/>
              </a:rPr>
              <a:t>While the MSRS independently contributed to the IIRS, it did not moderate the relationship between the PDQ and IIRS (</a:t>
            </a:r>
            <a:r>
              <a:rPr lang="en-US" sz="3200" b="1" dirty="0">
                <a:effectLst/>
                <a:latin typeface="+mn-lt"/>
              </a:rPr>
              <a:t>Table 1</a:t>
            </a:r>
            <a:r>
              <a:rPr lang="en-US" sz="3200" dirty="0">
                <a:effectLst/>
                <a:latin typeface="+mn-lt"/>
              </a:rPr>
              <a:t>) or SDMT and IIRS (</a:t>
            </a:r>
            <a:r>
              <a:rPr lang="en-US" sz="3200" b="1" dirty="0">
                <a:effectLst/>
                <a:latin typeface="+mn-lt"/>
              </a:rPr>
              <a:t>Table 2</a:t>
            </a:r>
            <a:r>
              <a:rPr lang="en-US" sz="3200" dirty="0">
                <a:effectLst/>
                <a:latin typeface="+mn-lt"/>
              </a:rPr>
              <a:t>).</a:t>
            </a:r>
          </a:p>
        </p:txBody>
      </p:sp>
      <p:pic>
        <p:nvPicPr>
          <p:cNvPr id="1026" name="Picture 2" descr="Trinity College (Connecticut) - Wikipedia">
            <a:extLst>
              <a:ext uri="{FF2B5EF4-FFF2-40B4-BE49-F238E27FC236}">
                <a16:creationId xmlns:a16="http://schemas.microsoft.com/office/drawing/2014/main" id="{CA7894C7-6893-2876-08BB-3E5A38DBC5A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089185" y="4543386"/>
            <a:ext cx="1940253" cy="194025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019 Brand Standards">
            <a:extLst>
              <a:ext uri="{FF2B5EF4-FFF2-40B4-BE49-F238E27FC236}">
                <a16:creationId xmlns:a16="http://schemas.microsoft.com/office/drawing/2014/main" id="{119008C5-05D6-C310-326A-86D564EA1F7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235" y="4867207"/>
            <a:ext cx="7907021" cy="1366827"/>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a:extLst>
              <a:ext uri="{FF2B5EF4-FFF2-40B4-BE49-F238E27FC236}">
                <a16:creationId xmlns:a16="http://schemas.microsoft.com/office/drawing/2014/main" id="{22423EFB-CD04-16EA-F6A1-6B8A32B059B4}"/>
              </a:ext>
            </a:extLst>
          </p:cNvPr>
          <p:cNvSpPr/>
          <p:nvPr/>
        </p:nvSpPr>
        <p:spPr bwMode="auto">
          <a:xfrm>
            <a:off x="13928498" y="14291972"/>
            <a:ext cx="5039933" cy="2027277"/>
          </a:xfrm>
          <a:prstGeom prst="roundRect">
            <a:avLst/>
          </a:prstGeom>
          <a:solidFill>
            <a:srgbClr val="742A84"/>
          </a:solidFill>
          <a:ln w="9525" cap="flat" cmpd="sng" algn="ctr">
            <a:solidFill>
              <a:srgbClr val="742A8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4" name="Rounded Rectangle 3">
            <a:extLst>
              <a:ext uri="{FF2B5EF4-FFF2-40B4-BE49-F238E27FC236}">
                <a16:creationId xmlns:a16="http://schemas.microsoft.com/office/drawing/2014/main" id="{1BC0B255-3E30-D450-B88F-9A109E7AF606}"/>
              </a:ext>
            </a:extLst>
          </p:cNvPr>
          <p:cNvSpPr/>
          <p:nvPr/>
        </p:nvSpPr>
        <p:spPr bwMode="auto">
          <a:xfrm>
            <a:off x="24008363" y="14431923"/>
            <a:ext cx="5039933" cy="2027277"/>
          </a:xfrm>
          <a:prstGeom prst="roundRect">
            <a:avLst/>
          </a:prstGeom>
          <a:solidFill>
            <a:srgbClr val="742A84"/>
          </a:solidFill>
          <a:ln w="9525" cap="flat" cmpd="sng" algn="ctr">
            <a:solidFill>
              <a:srgbClr val="742A8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5" name="Rounded Rectangle 4">
            <a:extLst>
              <a:ext uri="{FF2B5EF4-FFF2-40B4-BE49-F238E27FC236}">
                <a16:creationId xmlns:a16="http://schemas.microsoft.com/office/drawing/2014/main" id="{852ECC94-473A-35FA-143F-59729AAD13A8}"/>
              </a:ext>
            </a:extLst>
          </p:cNvPr>
          <p:cNvSpPr/>
          <p:nvPr/>
        </p:nvSpPr>
        <p:spPr bwMode="auto">
          <a:xfrm>
            <a:off x="18968431" y="11166464"/>
            <a:ext cx="5039933" cy="2027277"/>
          </a:xfrm>
          <a:prstGeom prst="roundRect">
            <a:avLst/>
          </a:prstGeom>
          <a:solidFill>
            <a:srgbClr val="742A84"/>
          </a:solidFill>
          <a:ln w="9525" cap="flat" cmpd="sng" algn="ctr">
            <a:solidFill>
              <a:srgbClr val="742A84"/>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10" name="Right Arrow 9">
            <a:extLst>
              <a:ext uri="{FF2B5EF4-FFF2-40B4-BE49-F238E27FC236}">
                <a16:creationId xmlns:a16="http://schemas.microsoft.com/office/drawing/2014/main" id="{175A322B-03DA-BDDE-ACE3-921347A474CC}"/>
              </a:ext>
            </a:extLst>
          </p:cNvPr>
          <p:cNvSpPr/>
          <p:nvPr/>
        </p:nvSpPr>
        <p:spPr bwMode="auto">
          <a:xfrm>
            <a:off x="19085415" y="15006539"/>
            <a:ext cx="4805964" cy="598142"/>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12" name="Down Arrow 11">
            <a:extLst>
              <a:ext uri="{FF2B5EF4-FFF2-40B4-BE49-F238E27FC236}">
                <a16:creationId xmlns:a16="http://schemas.microsoft.com/office/drawing/2014/main" id="{006D31E9-1A0C-D9DE-8F8E-F563E2D02A33}"/>
              </a:ext>
            </a:extLst>
          </p:cNvPr>
          <p:cNvSpPr/>
          <p:nvPr/>
        </p:nvSpPr>
        <p:spPr bwMode="auto">
          <a:xfrm>
            <a:off x="21363083" y="13491469"/>
            <a:ext cx="507187" cy="1515070"/>
          </a:xfrm>
          <a:prstGeom prst="down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a:ln>
                <a:noFill/>
              </a:ln>
              <a:solidFill>
                <a:schemeClr val="tx1"/>
              </a:solidFill>
              <a:effectLst/>
              <a:latin typeface="Arial" charset="0"/>
            </a:endParaRPr>
          </a:p>
        </p:txBody>
      </p:sp>
      <p:sp>
        <p:nvSpPr>
          <p:cNvPr id="13" name="TextBox 12">
            <a:extLst>
              <a:ext uri="{FF2B5EF4-FFF2-40B4-BE49-F238E27FC236}">
                <a16:creationId xmlns:a16="http://schemas.microsoft.com/office/drawing/2014/main" id="{89BC19F1-43BD-D067-B49A-891D45AB3AC4}"/>
              </a:ext>
            </a:extLst>
          </p:cNvPr>
          <p:cNvSpPr txBox="1"/>
          <p:nvPr/>
        </p:nvSpPr>
        <p:spPr>
          <a:xfrm>
            <a:off x="14503005" y="14843945"/>
            <a:ext cx="3657600" cy="923330"/>
          </a:xfrm>
          <a:prstGeom prst="rect">
            <a:avLst/>
          </a:prstGeom>
          <a:noFill/>
        </p:spPr>
        <p:txBody>
          <a:bodyPr wrap="square" rtlCol="0">
            <a:spAutoFit/>
          </a:bodyPr>
          <a:lstStyle/>
          <a:p>
            <a:pPr algn="ctr"/>
            <a:r>
              <a:rPr lang="en-US" sz="5400" b="1" dirty="0">
                <a:solidFill>
                  <a:schemeClr val="bg1"/>
                </a:solidFill>
              </a:rPr>
              <a:t>Cognition </a:t>
            </a:r>
          </a:p>
        </p:txBody>
      </p:sp>
      <p:sp>
        <p:nvSpPr>
          <p:cNvPr id="14" name="TextBox 13">
            <a:extLst>
              <a:ext uri="{FF2B5EF4-FFF2-40B4-BE49-F238E27FC236}">
                <a16:creationId xmlns:a16="http://schemas.microsoft.com/office/drawing/2014/main" id="{88CA982E-A887-A9A6-A26E-E22E70CCC988}"/>
              </a:ext>
            </a:extLst>
          </p:cNvPr>
          <p:cNvSpPr txBox="1"/>
          <p:nvPr/>
        </p:nvSpPr>
        <p:spPr>
          <a:xfrm>
            <a:off x="24555570" y="14676576"/>
            <a:ext cx="4375741" cy="1569660"/>
          </a:xfrm>
          <a:prstGeom prst="rect">
            <a:avLst/>
          </a:prstGeom>
          <a:noFill/>
        </p:spPr>
        <p:txBody>
          <a:bodyPr wrap="square" rtlCol="0">
            <a:spAutoFit/>
          </a:bodyPr>
          <a:lstStyle/>
          <a:p>
            <a:pPr algn="ctr"/>
            <a:r>
              <a:rPr lang="en-US" sz="4800" b="1" dirty="0">
                <a:solidFill>
                  <a:schemeClr val="bg1"/>
                </a:solidFill>
              </a:rPr>
              <a:t>Illness intrusiveness </a:t>
            </a:r>
          </a:p>
        </p:txBody>
      </p:sp>
      <p:sp>
        <p:nvSpPr>
          <p:cNvPr id="16" name="TextBox 15">
            <a:extLst>
              <a:ext uri="{FF2B5EF4-FFF2-40B4-BE49-F238E27FC236}">
                <a16:creationId xmlns:a16="http://schemas.microsoft.com/office/drawing/2014/main" id="{29287627-081B-B424-C385-0C4C08F47AA7}"/>
              </a:ext>
            </a:extLst>
          </p:cNvPr>
          <p:cNvSpPr txBox="1"/>
          <p:nvPr/>
        </p:nvSpPr>
        <p:spPr>
          <a:xfrm>
            <a:off x="19659597" y="11661740"/>
            <a:ext cx="3657600" cy="923330"/>
          </a:xfrm>
          <a:prstGeom prst="rect">
            <a:avLst/>
          </a:prstGeom>
          <a:noFill/>
        </p:spPr>
        <p:txBody>
          <a:bodyPr wrap="square" rtlCol="0">
            <a:spAutoFit/>
          </a:bodyPr>
          <a:lstStyle/>
          <a:p>
            <a:pPr algn="ctr"/>
            <a:r>
              <a:rPr lang="en-US" sz="5400" b="1" dirty="0">
                <a:solidFill>
                  <a:schemeClr val="bg1"/>
                </a:solidFill>
              </a:rPr>
              <a:t>Resilience </a:t>
            </a:r>
          </a:p>
        </p:txBody>
      </p:sp>
      <p:graphicFrame>
        <p:nvGraphicFramePr>
          <p:cNvPr id="22" name="Table 22">
            <a:extLst>
              <a:ext uri="{FF2B5EF4-FFF2-40B4-BE49-F238E27FC236}">
                <a16:creationId xmlns:a16="http://schemas.microsoft.com/office/drawing/2014/main" id="{4DF9DDE4-5927-E122-6D5A-5CA04539A964}"/>
              </a:ext>
            </a:extLst>
          </p:cNvPr>
          <p:cNvGraphicFramePr>
            <a:graphicFrameLocks noGrp="1"/>
          </p:cNvGraphicFramePr>
          <p:nvPr>
            <p:extLst>
              <p:ext uri="{D42A27DB-BD31-4B8C-83A1-F6EECF244321}">
                <p14:modId xmlns:p14="http://schemas.microsoft.com/office/powerpoint/2010/main" val="2164752769"/>
              </p:ext>
            </p:extLst>
          </p:nvPr>
        </p:nvGraphicFramePr>
        <p:xfrm>
          <a:off x="13664187" y="18441098"/>
          <a:ext cx="16562820" cy="5317720"/>
        </p:xfrm>
        <a:graphic>
          <a:graphicData uri="http://schemas.openxmlformats.org/drawingml/2006/table">
            <a:tbl>
              <a:tblPr firstRow="1" bandRow="1">
                <a:tableStyleId>{10A1B5D5-9B99-4C35-A422-299274C87663}</a:tableStyleId>
              </a:tblPr>
              <a:tblGrid>
                <a:gridCol w="3312564">
                  <a:extLst>
                    <a:ext uri="{9D8B030D-6E8A-4147-A177-3AD203B41FA5}">
                      <a16:colId xmlns:a16="http://schemas.microsoft.com/office/drawing/2014/main" val="3709444169"/>
                    </a:ext>
                  </a:extLst>
                </a:gridCol>
                <a:gridCol w="3312564">
                  <a:extLst>
                    <a:ext uri="{9D8B030D-6E8A-4147-A177-3AD203B41FA5}">
                      <a16:colId xmlns:a16="http://schemas.microsoft.com/office/drawing/2014/main" val="3530092326"/>
                    </a:ext>
                  </a:extLst>
                </a:gridCol>
                <a:gridCol w="3312564">
                  <a:extLst>
                    <a:ext uri="{9D8B030D-6E8A-4147-A177-3AD203B41FA5}">
                      <a16:colId xmlns:a16="http://schemas.microsoft.com/office/drawing/2014/main" val="438882248"/>
                    </a:ext>
                  </a:extLst>
                </a:gridCol>
                <a:gridCol w="3312564">
                  <a:extLst>
                    <a:ext uri="{9D8B030D-6E8A-4147-A177-3AD203B41FA5}">
                      <a16:colId xmlns:a16="http://schemas.microsoft.com/office/drawing/2014/main" val="2006795961"/>
                    </a:ext>
                  </a:extLst>
                </a:gridCol>
                <a:gridCol w="3312564">
                  <a:extLst>
                    <a:ext uri="{9D8B030D-6E8A-4147-A177-3AD203B41FA5}">
                      <a16:colId xmlns:a16="http://schemas.microsoft.com/office/drawing/2014/main" val="903243540"/>
                    </a:ext>
                  </a:extLst>
                </a:gridCol>
              </a:tblGrid>
              <a:tr h="1063544">
                <a:tc>
                  <a:txBody>
                    <a:bodyPr/>
                    <a:lstStyle/>
                    <a:p>
                      <a:pPr algn="ctr"/>
                      <a:r>
                        <a:rPr lang="en-US" dirty="0"/>
                        <a:t>Variable </a:t>
                      </a:r>
                    </a:p>
                  </a:txBody>
                  <a:tcPr>
                    <a:solidFill>
                      <a:srgbClr val="742A84"/>
                    </a:solidFill>
                  </a:tcPr>
                </a:tc>
                <a:tc>
                  <a:txBody>
                    <a:bodyPr/>
                    <a:lstStyle/>
                    <a:p>
                      <a:pPr algn="ctr"/>
                      <a:r>
                        <a:rPr lang="en-US" dirty="0"/>
                        <a:t>B</a:t>
                      </a:r>
                    </a:p>
                  </a:txBody>
                  <a:tcPr>
                    <a:solidFill>
                      <a:srgbClr val="742A84"/>
                    </a:solidFill>
                  </a:tcPr>
                </a:tc>
                <a:tc>
                  <a:txBody>
                    <a:bodyPr/>
                    <a:lstStyle/>
                    <a:p>
                      <a:pPr algn="ctr"/>
                      <a:r>
                        <a:rPr lang="en-US" dirty="0"/>
                        <a:t>SE</a:t>
                      </a:r>
                    </a:p>
                  </a:txBody>
                  <a:tcPr>
                    <a:solidFill>
                      <a:srgbClr val="742A84"/>
                    </a:solidFill>
                  </a:tcPr>
                </a:tc>
                <a:tc>
                  <a:txBody>
                    <a:bodyPr/>
                    <a:lstStyle/>
                    <a:p>
                      <a:pPr algn="ctr"/>
                      <a:r>
                        <a:rPr lang="en-US" dirty="0"/>
                        <a:t>95% CI</a:t>
                      </a:r>
                    </a:p>
                  </a:txBody>
                  <a:tcPr>
                    <a:solidFill>
                      <a:srgbClr val="742A84"/>
                    </a:solidFill>
                  </a:tcPr>
                </a:tc>
                <a:tc>
                  <a:txBody>
                    <a:bodyPr/>
                    <a:lstStyle/>
                    <a:p>
                      <a:pPr algn="ctr"/>
                      <a:r>
                        <a:rPr lang="en-US" dirty="0"/>
                        <a:t>P-value</a:t>
                      </a:r>
                    </a:p>
                  </a:txBody>
                  <a:tcPr>
                    <a:solidFill>
                      <a:srgbClr val="742A84"/>
                    </a:solidFill>
                  </a:tcPr>
                </a:tc>
                <a:extLst>
                  <a:ext uri="{0D108BD9-81ED-4DB2-BD59-A6C34878D82A}">
                    <a16:rowId xmlns:a16="http://schemas.microsoft.com/office/drawing/2014/main" val="762736243"/>
                  </a:ext>
                </a:extLst>
              </a:tr>
              <a:tr h="1063544">
                <a:tc>
                  <a:txBody>
                    <a:bodyPr/>
                    <a:lstStyle/>
                    <a:p>
                      <a:pPr algn="ctr"/>
                      <a:r>
                        <a:rPr lang="en-US" dirty="0"/>
                        <a:t>Constant</a:t>
                      </a: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47.41 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1.53 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 </a:t>
                      </a:r>
                      <a:endParaRPr lang="en-US" sz="3000">
                        <a:effectLst/>
                        <a:latin typeface="+mn-lt"/>
                      </a:endParaRPr>
                    </a:p>
                  </a:txBody>
                  <a:tcPr/>
                </a:tc>
                <a:extLst>
                  <a:ext uri="{0D108BD9-81ED-4DB2-BD59-A6C34878D82A}">
                    <a16:rowId xmlns:a16="http://schemas.microsoft.com/office/drawing/2014/main" val="252288918"/>
                  </a:ext>
                </a:extLst>
              </a:tr>
              <a:tr h="1063544">
                <a:tc>
                  <a:txBody>
                    <a:bodyPr/>
                    <a:lstStyle/>
                    <a:p>
                      <a:pPr algn="ctr"/>
                      <a:r>
                        <a:rPr lang="en-US" dirty="0"/>
                        <a:t>PDQ total score</a:t>
                      </a: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.31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.11 </a:t>
                      </a:r>
                      <a:endParaRPr lang="en-US" sz="300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.09, .53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.006 </a:t>
                      </a:r>
                      <a:endParaRPr lang="en-US" sz="3000">
                        <a:effectLst/>
                        <a:latin typeface="+mn-lt"/>
                      </a:endParaRPr>
                    </a:p>
                  </a:txBody>
                  <a:tcPr/>
                </a:tc>
                <a:extLst>
                  <a:ext uri="{0D108BD9-81ED-4DB2-BD59-A6C34878D82A}">
                    <a16:rowId xmlns:a16="http://schemas.microsoft.com/office/drawing/2014/main" val="666965284"/>
                  </a:ext>
                </a:extLst>
              </a:tr>
              <a:tr h="1063544">
                <a:tc>
                  <a:txBody>
                    <a:bodyPr/>
                    <a:lstStyle/>
                    <a:p>
                      <a:pPr algn="ctr"/>
                      <a:r>
                        <a:rPr lang="en-US" dirty="0"/>
                        <a:t>MSRS total score</a:t>
                      </a: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-.61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.15 </a:t>
                      </a:r>
                      <a:endParaRPr lang="en-US" sz="300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-.90, -.33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&lt;.001 </a:t>
                      </a:r>
                      <a:endParaRPr lang="en-US" sz="3000" dirty="0">
                        <a:effectLst/>
                        <a:latin typeface="+mn-lt"/>
                      </a:endParaRPr>
                    </a:p>
                  </a:txBody>
                  <a:tcPr/>
                </a:tc>
                <a:extLst>
                  <a:ext uri="{0D108BD9-81ED-4DB2-BD59-A6C34878D82A}">
                    <a16:rowId xmlns:a16="http://schemas.microsoft.com/office/drawing/2014/main" val="2875293458"/>
                  </a:ext>
                </a:extLst>
              </a:tr>
              <a:tr h="1063544">
                <a:tc>
                  <a:txBody>
                    <a:bodyPr/>
                    <a:lstStyle/>
                    <a:p>
                      <a:pPr algn="ctr"/>
                      <a:r>
                        <a:rPr lang="en-US" dirty="0"/>
                        <a:t>PDQ * MSRS</a:t>
                      </a: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-.00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.01 </a:t>
                      </a:r>
                      <a:endParaRPr lang="en-US" sz="300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-.02, .02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.817 </a:t>
                      </a:r>
                      <a:endParaRPr lang="en-US" sz="3000" dirty="0">
                        <a:effectLst/>
                        <a:latin typeface="+mn-lt"/>
                      </a:endParaRPr>
                    </a:p>
                  </a:txBody>
                  <a:tcPr/>
                </a:tc>
                <a:extLst>
                  <a:ext uri="{0D108BD9-81ED-4DB2-BD59-A6C34878D82A}">
                    <a16:rowId xmlns:a16="http://schemas.microsoft.com/office/drawing/2014/main" val="437400526"/>
                  </a:ext>
                </a:extLst>
              </a:tr>
            </a:tbl>
          </a:graphicData>
        </a:graphic>
      </p:graphicFrame>
      <p:graphicFrame>
        <p:nvGraphicFramePr>
          <p:cNvPr id="23" name="Table 22">
            <a:extLst>
              <a:ext uri="{FF2B5EF4-FFF2-40B4-BE49-F238E27FC236}">
                <a16:creationId xmlns:a16="http://schemas.microsoft.com/office/drawing/2014/main" id="{473C4D96-F693-2576-6F9C-B6533B14B733}"/>
              </a:ext>
            </a:extLst>
          </p:cNvPr>
          <p:cNvGraphicFramePr>
            <a:graphicFrameLocks noGrp="1"/>
          </p:cNvGraphicFramePr>
          <p:nvPr>
            <p:extLst>
              <p:ext uri="{D42A27DB-BD31-4B8C-83A1-F6EECF244321}">
                <p14:modId xmlns:p14="http://schemas.microsoft.com/office/powerpoint/2010/main" val="4000945438"/>
              </p:ext>
            </p:extLst>
          </p:nvPr>
        </p:nvGraphicFramePr>
        <p:xfrm>
          <a:off x="13664187" y="25335577"/>
          <a:ext cx="16562820" cy="5317720"/>
        </p:xfrm>
        <a:graphic>
          <a:graphicData uri="http://schemas.openxmlformats.org/drawingml/2006/table">
            <a:tbl>
              <a:tblPr firstRow="1" bandRow="1">
                <a:tableStyleId>{10A1B5D5-9B99-4C35-A422-299274C87663}</a:tableStyleId>
              </a:tblPr>
              <a:tblGrid>
                <a:gridCol w="3312564">
                  <a:extLst>
                    <a:ext uri="{9D8B030D-6E8A-4147-A177-3AD203B41FA5}">
                      <a16:colId xmlns:a16="http://schemas.microsoft.com/office/drawing/2014/main" val="3709444169"/>
                    </a:ext>
                  </a:extLst>
                </a:gridCol>
                <a:gridCol w="3312564">
                  <a:extLst>
                    <a:ext uri="{9D8B030D-6E8A-4147-A177-3AD203B41FA5}">
                      <a16:colId xmlns:a16="http://schemas.microsoft.com/office/drawing/2014/main" val="3530092326"/>
                    </a:ext>
                  </a:extLst>
                </a:gridCol>
                <a:gridCol w="3312564">
                  <a:extLst>
                    <a:ext uri="{9D8B030D-6E8A-4147-A177-3AD203B41FA5}">
                      <a16:colId xmlns:a16="http://schemas.microsoft.com/office/drawing/2014/main" val="438882248"/>
                    </a:ext>
                  </a:extLst>
                </a:gridCol>
                <a:gridCol w="3312564">
                  <a:extLst>
                    <a:ext uri="{9D8B030D-6E8A-4147-A177-3AD203B41FA5}">
                      <a16:colId xmlns:a16="http://schemas.microsoft.com/office/drawing/2014/main" val="2006795961"/>
                    </a:ext>
                  </a:extLst>
                </a:gridCol>
                <a:gridCol w="3312564">
                  <a:extLst>
                    <a:ext uri="{9D8B030D-6E8A-4147-A177-3AD203B41FA5}">
                      <a16:colId xmlns:a16="http://schemas.microsoft.com/office/drawing/2014/main" val="903243540"/>
                    </a:ext>
                  </a:extLst>
                </a:gridCol>
              </a:tblGrid>
              <a:tr h="1063544">
                <a:tc>
                  <a:txBody>
                    <a:bodyPr/>
                    <a:lstStyle/>
                    <a:p>
                      <a:pPr algn="ctr"/>
                      <a:r>
                        <a:rPr lang="en-US" dirty="0"/>
                        <a:t>Variable </a:t>
                      </a:r>
                    </a:p>
                  </a:txBody>
                  <a:tcPr>
                    <a:solidFill>
                      <a:srgbClr val="742A84"/>
                    </a:solidFill>
                  </a:tcPr>
                </a:tc>
                <a:tc>
                  <a:txBody>
                    <a:bodyPr/>
                    <a:lstStyle/>
                    <a:p>
                      <a:pPr algn="ctr"/>
                      <a:r>
                        <a:rPr lang="en-US" dirty="0"/>
                        <a:t>B</a:t>
                      </a:r>
                    </a:p>
                  </a:txBody>
                  <a:tcPr>
                    <a:solidFill>
                      <a:srgbClr val="742A84"/>
                    </a:solidFill>
                  </a:tcPr>
                </a:tc>
                <a:tc>
                  <a:txBody>
                    <a:bodyPr/>
                    <a:lstStyle/>
                    <a:p>
                      <a:pPr algn="ctr"/>
                      <a:r>
                        <a:rPr lang="en-US" dirty="0"/>
                        <a:t>SE</a:t>
                      </a:r>
                    </a:p>
                  </a:txBody>
                  <a:tcPr>
                    <a:solidFill>
                      <a:srgbClr val="742A84"/>
                    </a:solidFill>
                  </a:tcPr>
                </a:tc>
                <a:tc>
                  <a:txBody>
                    <a:bodyPr/>
                    <a:lstStyle/>
                    <a:p>
                      <a:pPr algn="ctr"/>
                      <a:r>
                        <a:rPr lang="en-US" dirty="0"/>
                        <a:t>95% CI</a:t>
                      </a:r>
                    </a:p>
                  </a:txBody>
                  <a:tcPr>
                    <a:solidFill>
                      <a:srgbClr val="742A84"/>
                    </a:solidFill>
                  </a:tcPr>
                </a:tc>
                <a:tc>
                  <a:txBody>
                    <a:bodyPr/>
                    <a:lstStyle/>
                    <a:p>
                      <a:pPr algn="ctr"/>
                      <a:r>
                        <a:rPr lang="en-US" dirty="0"/>
                        <a:t>P-value</a:t>
                      </a:r>
                    </a:p>
                  </a:txBody>
                  <a:tcPr>
                    <a:solidFill>
                      <a:srgbClr val="742A84"/>
                    </a:solidFill>
                  </a:tcPr>
                </a:tc>
                <a:extLst>
                  <a:ext uri="{0D108BD9-81ED-4DB2-BD59-A6C34878D82A}">
                    <a16:rowId xmlns:a16="http://schemas.microsoft.com/office/drawing/2014/main" val="762736243"/>
                  </a:ext>
                </a:extLst>
              </a:tr>
              <a:tr h="1063544">
                <a:tc>
                  <a:txBody>
                    <a:bodyPr/>
                    <a:lstStyle/>
                    <a:p>
                      <a:pPr algn="ctr"/>
                      <a:r>
                        <a:rPr lang="en-US" dirty="0"/>
                        <a:t>Constant</a:t>
                      </a: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47.21 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1.42 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 </a:t>
                      </a:r>
                      <a:endParaRPr lang="en-US" sz="3000">
                        <a:effectLst/>
                        <a:latin typeface="+mn-lt"/>
                      </a:endParaRPr>
                    </a:p>
                  </a:txBody>
                  <a:tcPr/>
                </a:tc>
                <a:extLst>
                  <a:ext uri="{0D108BD9-81ED-4DB2-BD59-A6C34878D82A}">
                    <a16:rowId xmlns:a16="http://schemas.microsoft.com/office/drawing/2014/main" val="252288918"/>
                  </a:ext>
                </a:extLst>
              </a:tr>
              <a:tr h="1063544">
                <a:tc>
                  <a:txBody>
                    <a:bodyPr/>
                    <a:lstStyle/>
                    <a:p>
                      <a:pPr algn="ctr"/>
                      <a:r>
                        <a:rPr lang="en-US" dirty="0"/>
                        <a:t>SDMT z-score</a:t>
                      </a: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-3.77 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1.20 </a:t>
                      </a:r>
                      <a:endParaRPr lang="en-US" sz="300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-6.16, -1.39 </a:t>
                      </a:r>
                      <a:endParaRPr lang="en-US" sz="3000" dirty="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.002 </a:t>
                      </a:r>
                      <a:endParaRPr lang="en-US" sz="3000" dirty="0">
                        <a:effectLst/>
                        <a:latin typeface="+mn-lt"/>
                      </a:endParaRPr>
                    </a:p>
                  </a:txBody>
                  <a:tcPr/>
                </a:tc>
                <a:extLst>
                  <a:ext uri="{0D108BD9-81ED-4DB2-BD59-A6C34878D82A}">
                    <a16:rowId xmlns:a16="http://schemas.microsoft.com/office/drawing/2014/main" val="666965284"/>
                  </a:ext>
                </a:extLst>
              </a:tr>
              <a:tr h="1063544">
                <a:tc>
                  <a:txBody>
                    <a:bodyPr/>
                    <a:lstStyle/>
                    <a:p>
                      <a:pPr algn="ctr"/>
                      <a:r>
                        <a:rPr lang="en-US" dirty="0"/>
                        <a:t>MSRS total score</a:t>
                      </a: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-.67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.13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-.94, -.41 </a:t>
                      </a:r>
                      <a:endParaRPr lang="en-US" sz="300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&lt;.001 </a:t>
                      </a:r>
                      <a:endParaRPr lang="en-US" sz="3000" dirty="0">
                        <a:effectLst/>
                        <a:latin typeface="+mn-lt"/>
                      </a:endParaRPr>
                    </a:p>
                  </a:txBody>
                  <a:tcPr/>
                </a:tc>
                <a:extLst>
                  <a:ext uri="{0D108BD9-81ED-4DB2-BD59-A6C34878D82A}">
                    <a16:rowId xmlns:a16="http://schemas.microsoft.com/office/drawing/2014/main" val="2875293458"/>
                  </a:ext>
                </a:extLst>
              </a:tr>
              <a:tr h="1063544">
                <a:tc>
                  <a:txBody>
                    <a:bodyPr/>
                    <a:lstStyle/>
                    <a:p>
                      <a:pPr algn="ctr"/>
                      <a:r>
                        <a:rPr lang="en-US" dirty="0"/>
                        <a:t>SDMT * MSRS</a:t>
                      </a: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.13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.12 </a:t>
                      </a:r>
                      <a:endParaRPr lang="en-US" sz="3000">
                        <a:effectLst/>
                        <a:latin typeface="+mn-lt"/>
                      </a:endParaRPr>
                    </a:p>
                  </a:txBody>
                  <a:tcPr/>
                </a:tc>
                <a:tc>
                  <a:txBody>
                    <a:bodyPr/>
                    <a:lstStyle/>
                    <a:p>
                      <a:pPr algn="ctr" rtl="0" fontAlgn="t">
                        <a:spcBef>
                          <a:spcPts val="200"/>
                        </a:spcBef>
                        <a:spcAft>
                          <a:spcPts val="200"/>
                        </a:spcAft>
                      </a:pPr>
                      <a:r>
                        <a:rPr lang="en-US" sz="3000" b="0" i="0" u="none" strike="noStrike">
                          <a:solidFill>
                            <a:srgbClr val="000000"/>
                          </a:solidFill>
                          <a:effectLst/>
                          <a:latin typeface="+mn-lt"/>
                        </a:rPr>
                        <a:t>-.12, .37 </a:t>
                      </a:r>
                      <a:endParaRPr lang="en-US" sz="3000">
                        <a:effectLst/>
                        <a:latin typeface="+mn-lt"/>
                      </a:endParaRPr>
                    </a:p>
                  </a:txBody>
                  <a:tcPr/>
                </a:tc>
                <a:tc>
                  <a:txBody>
                    <a:bodyPr/>
                    <a:lstStyle/>
                    <a:p>
                      <a:pPr algn="ctr" rtl="0" fontAlgn="t">
                        <a:spcBef>
                          <a:spcPts val="200"/>
                        </a:spcBef>
                        <a:spcAft>
                          <a:spcPts val="200"/>
                        </a:spcAft>
                      </a:pPr>
                      <a:r>
                        <a:rPr lang="en-US" sz="3000" b="0" i="0" u="none" strike="noStrike" dirty="0">
                          <a:solidFill>
                            <a:srgbClr val="000000"/>
                          </a:solidFill>
                          <a:effectLst/>
                          <a:latin typeface="+mn-lt"/>
                        </a:rPr>
                        <a:t>.308 </a:t>
                      </a:r>
                      <a:endParaRPr lang="en-US" sz="3000" dirty="0">
                        <a:effectLst/>
                        <a:latin typeface="+mn-lt"/>
                      </a:endParaRPr>
                    </a:p>
                  </a:txBody>
                  <a:tcPr/>
                </a:tc>
                <a:extLst>
                  <a:ext uri="{0D108BD9-81ED-4DB2-BD59-A6C34878D82A}">
                    <a16:rowId xmlns:a16="http://schemas.microsoft.com/office/drawing/2014/main" val="437400526"/>
                  </a:ext>
                </a:extLst>
              </a:tr>
            </a:tbl>
          </a:graphicData>
        </a:graphic>
      </p:graphicFrame>
      <p:sp>
        <p:nvSpPr>
          <p:cNvPr id="26" name="TextBox 25">
            <a:extLst>
              <a:ext uri="{FF2B5EF4-FFF2-40B4-BE49-F238E27FC236}">
                <a16:creationId xmlns:a16="http://schemas.microsoft.com/office/drawing/2014/main" id="{7F762A05-D2EB-F37F-F78F-353E8F5667FB}"/>
              </a:ext>
            </a:extLst>
          </p:cNvPr>
          <p:cNvSpPr txBox="1"/>
          <p:nvPr/>
        </p:nvSpPr>
        <p:spPr>
          <a:xfrm>
            <a:off x="13664187" y="30892969"/>
            <a:ext cx="16418061" cy="954107"/>
          </a:xfrm>
          <a:prstGeom prst="rect">
            <a:avLst/>
          </a:prstGeom>
          <a:noFill/>
        </p:spPr>
        <p:txBody>
          <a:bodyPr wrap="square" rtlCol="0">
            <a:spAutoFit/>
          </a:bodyPr>
          <a:lstStyle/>
          <a:p>
            <a:r>
              <a:rPr lang="en-US" sz="2800" b="1" dirty="0">
                <a:latin typeface="+mj-lt"/>
              </a:rPr>
              <a:t>Table 2: </a:t>
            </a:r>
            <a:r>
              <a:rPr lang="en-US" sz="2800" b="0" i="0" u="none" strike="noStrike" dirty="0">
                <a:solidFill>
                  <a:srgbClr val="000000"/>
                </a:solidFill>
                <a:effectLst/>
                <a:latin typeface="+mj-lt"/>
              </a:rPr>
              <a:t>Moderation analysis with illness intrusiveness as the outcome and SDMT as the cognition variable</a:t>
            </a:r>
            <a:endParaRPr lang="en-US" sz="2800" b="1" dirty="0">
              <a:latin typeface="+mj-lt"/>
            </a:endParaRPr>
          </a:p>
        </p:txBody>
      </p:sp>
      <p:pic>
        <p:nvPicPr>
          <p:cNvPr id="6" name="Picture 5">
            <a:extLst>
              <a:ext uri="{FF2B5EF4-FFF2-40B4-BE49-F238E27FC236}">
                <a16:creationId xmlns:a16="http://schemas.microsoft.com/office/drawing/2014/main" id="{5A0E5711-D987-5489-9B61-09A017BE433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0178" y="4241929"/>
            <a:ext cx="9166800" cy="1820358"/>
          </a:xfrm>
          <a:prstGeom prst="rect">
            <a:avLst/>
          </a:prstGeom>
        </p:spPr>
      </p:pic>
      <p:pic>
        <p:nvPicPr>
          <p:cNvPr id="18" name="Picture 17" descr="Logo&#10;&#10;Description automatically generated">
            <a:extLst>
              <a:ext uri="{FF2B5EF4-FFF2-40B4-BE49-F238E27FC236}">
                <a16:creationId xmlns:a16="http://schemas.microsoft.com/office/drawing/2014/main" id="{DFA1D4C2-74E8-26C1-F67C-B1CF454A425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575879" y="6703728"/>
            <a:ext cx="6859735" cy="1474843"/>
          </a:xfrm>
          <a:prstGeom prst="rect">
            <a:avLst/>
          </a:prstGeom>
        </p:spPr>
      </p:pic>
      <p:pic>
        <p:nvPicPr>
          <p:cNvPr id="27" name="Picture 26" descr="Logo&#10;&#10;Description automatically generated">
            <a:extLst>
              <a:ext uri="{FF2B5EF4-FFF2-40B4-BE49-F238E27FC236}">
                <a16:creationId xmlns:a16="http://schemas.microsoft.com/office/drawing/2014/main" id="{30C9DEDA-C578-2CB9-3F15-059AC2B0942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3089185" y="6547732"/>
            <a:ext cx="2228454" cy="1833444"/>
          </a:xfrm>
          <a:prstGeom prst="rect">
            <a:avLst/>
          </a:prstGeom>
        </p:spPr>
      </p:pic>
    </p:spTree>
    <p:extLst>
      <p:ext uri="{BB962C8B-B14F-4D97-AF65-F5344CB8AC3E}">
        <p14:creationId xmlns:p14="http://schemas.microsoft.com/office/powerpoint/2010/main" val="402598524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7602</TotalTime>
  <Words>1653</Words>
  <Application>Microsoft Macintosh PowerPoint</Application>
  <PresentationFormat>Custom</PresentationFormat>
  <Paragraphs>117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St. Francis Hospital &amp;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mlabas</dc:creator>
  <cp:lastModifiedBy>Aprille Gangi</cp:lastModifiedBy>
  <cp:revision>603</cp:revision>
  <cp:lastPrinted>2016-03-28T17:02:35Z</cp:lastPrinted>
  <dcterms:created xsi:type="dcterms:W3CDTF">2010-03-01T19:04:47Z</dcterms:created>
  <dcterms:modified xsi:type="dcterms:W3CDTF">2023-04-28T21:14:59Z</dcterms:modified>
</cp:coreProperties>
</file>