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918400" cy="21945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8"/>
    <a:srgbClr val="FF0000"/>
    <a:srgbClr val="F20707"/>
    <a:srgbClr val="E01414"/>
    <a:srgbClr val="ED0E12"/>
    <a:srgbClr val="F5500A"/>
    <a:srgbClr val="E8BA31"/>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7DA6A-A54E-3A4B-0F66-6F3194E001FD}" v="183" dt="2023-05-01T17:39:29.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63"/>
  </p:normalViewPr>
  <p:slideViewPr>
    <p:cSldViewPr snapToGrid="0">
      <p:cViewPr varScale="1">
        <p:scale>
          <a:sx n="36" d="100"/>
          <a:sy n="36" d="100"/>
        </p:scale>
        <p:origin x="1136"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63EA7-EBA9-B04C-8E58-CD1717ECBD60}"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7EB69826-5FA7-814F-BA18-1B19A0EBEC17}">
      <dgm:prSet phldrT="[Text]" custT="1"/>
      <dgm:spPr/>
      <dgm:t>
        <a:bodyPr/>
        <a:lstStyle/>
        <a:p>
          <a:r>
            <a:rPr lang="en-US" sz="1400" b="1" i="1" u="sng">
              <a:latin typeface="Times New Roman" panose="02020603050405020304" pitchFamily="18" charset="0"/>
              <a:cs typeface="Times New Roman" panose="02020603050405020304" pitchFamily="18" charset="0"/>
            </a:rPr>
            <a:t>Early</a:t>
          </a:r>
        </a:p>
        <a:p>
          <a:r>
            <a:rPr lang="en-US" sz="1400">
              <a:latin typeface="Times New Roman" panose="02020603050405020304" pitchFamily="18" charset="0"/>
              <a:cs typeface="Times New Roman" panose="02020603050405020304" pitchFamily="18" charset="0"/>
            </a:rPr>
            <a:t>- stimulated to hatch around 5-7 days post laying </a:t>
          </a:r>
        </a:p>
      </dgm:t>
    </dgm:pt>
    <dgm:pt modelId="{FB377106-5FA7-8445-BC2C-FC911A0B7960}" type="parTrans" cxnId="{14728799-73CF-C74F-995D-3BF3B8307F2D}">
      <dgm:prSet/>
      <dgm:spPr/>
      <dgm:t>
        <a:bodyPr/>
        <a:lstStyle/>
        <a:p>
          <a:endParaRPr lang="en-US"/>
        </a:p>
      </dgm:t>
    </dgm:pt>
    <dgm:pt modelId="{9E911AC3-645C-3046-9D70-2A9BD012F656}" type="sibTrans" cxnId="{14728799-73CF-C74F-995D-3BF3B8307F2D}">
      <dgm:prSet/>
      <dgm:spPr/>
      <dgm:t>
        <a:bodyPr/>
        <a:lstStyle/>
        <a:p>
          <a:endParaRPr lang="en-US"/>
        </a:p>
      </dgm:t>
    </dgm:pt>
    <dgm:pt modelId="{D6A45751-9820-1D4A-91E1-2B3443A2A02A}">
      <dgm:prSet phldrT="[Text]" custT="1"/>
      <dgm:spPr/>
      <dgm:t>
        <a:bodyPr/>
        <a:lstStyle/>
        <a:p>
          <a:r>
            <a:rPr lang="en-US" sz="1400" b="1" i="1" u="sng">
              <a:latin typeface="Times New Roman" panose="02020603050405020304" pitchFamily="18" charset="0"/>
              <a:cs typeface="Times New Roman" panose="02020603050405020304" pitchFamily="18" charset="0"/>
            </a:rPr>
            <a:t>Late</a:t>
          </a:r>
        </a:p>
        <a:p>
          <a:r>
            <a:rPr lang="en-US" sz="1400">
              <a:latin typeface="Times New Roman" panose="02020603050405020304" pitchFamily="18" charset="0"/>
              <a:cs typeface="Times New Roman" panose="02020603050405020304" pitchFamily="18" charset="0"/>
            </a:rPr>
            <a:t>- allowed to hatch without any interference, ~10 days post laying</a:t>
          </a:r>
        </a:p>
      </dgm:t>
    </dgm:pt>
    <dgm:pt modelId="{F4C4B476-2AE7-B845-A902-476763D74967}" type="parTrans" cxnId="{34472D72-10A6-0D42-9DCE-D88964B8C15E}">
      <dgm:prSet/>
      <dgm:spPr/>
      <dgm:t>
        <a:bodyPr/>
        <a:lstStyle/>
        <a:p>
          <a:endParaRPr lang="en-US"/>
        </a:p>
      </dgm:t>
    </dgm:pt>
    <dgm:pt modelId="{4A6C7BAA-2C1D-9F41-BDE7-E39E5F06CA95}" type="sibTrans" cxnId="{34472D72-10A6-0D42-9DCE-D88964B8C15E}">
      <dgm:prSet/>
      <dgm:spPr/>
      <dgm:t>
        <a:bodyPr/>
        <a:lstStyle/>
        <a:p>
          <a:endParaRPr lang="en-US"/>
        </a:p>
      </dgm:t>
    </dgm:pt>
    <dgm:pt modelId="{126BE934-B6C5-FA43-A38E-534791F077C7}" type="pres">
      <dgm:prSet presAssocID="{F4F63EA7-EBA9-B04C-8E58-CD1717ECBD60}" presName="Name0" presStyleCnt="0">
        <dgm:presLayoutVars>
          <dgm:dir/>
          <dgm:resizeHandles val="exact"/>
        </dgm:presLayoutVars>
      </dgm:prSet>
      <dgm:spPr/>
    </dgm:pt>
    <dgm:pt modelId="{CB3DC720-43D5-7B4A-8D01-C7ACE04CC0F1}" type="pres">
      <dgm:prSet presAssocID="{7EB69826-5FA7-814F-BA18-1B19A0EBEC17}" presName="node" presStyleLbl="node1" presStyleIdx="0" presStyleCnt="2">
        <dgm:presLayoutVars>
          <dgm:bulletEnabled val="1"/>
        </dgm:presLayoutVars>
      </dgm:prSet>
      <dgm:spPr/>
    </dgm:pt>
    <dgm:pt modelId="{454B0505-536B-0741-A268-EE5E11AE6F5F}" type="pres">
      <dgm:prSet presAssocID="{9E911AC3-645C-3046-9D70-2A9BD012F656}" presName="sibTrans" presStyleLbl="sibTrans2D1" presStyleIdx="0" presStyleCnt="2" custScaleX="84675" custScaleY="194381" custLinFactNeighborX="-2491" custLinFactNeighborY="-15652"/>
      <dgm:spPr>
        <a:prstGeom prst="ellipse">
          <a:avLst/>
        </a:prstGeom>
      </dgm:spPr>
    </dgm:pt>
    <dgm:pt modelId="{28062325-0525-664E-A136-07BAA5203BB4}" type="pres">
      <dgm:prSet presAssocID="{9E911AC3-645C-3046-9D70-2A9BD012F656}" presName="connectorText" presStyleLbl="sibTrans2D1" presStyleIdx="0" presStyleCnt="2"/>
      <dgm:spPr/>
    </dgm:pt>
    <dgm:pt modelId="{EA601484-A794-F64C-BF0E-0A3350F125FB}" type="pres">
      <dgm:prSet presAssocID="{D6A45751-9820-1D4A-91E1-2B3443A2A02A}" presName="node" presStyleLbl="node1" presStyleIdx="1" presStyleCnt="2" custScaleX="102848" custScaleY="125105">
        <dgm:presLayoutVars>
          <dgm:bulletEnabled val="1"/>
        </dgm:presLayoutVars>
      </dgm:prSet>
      <dgm:spPr/>
    </dgm:pt>
    <dgm:pt modelId="{69655944-FFD0-C94F-8C5F-AF028458FBCB}" type="pres">
      <dgm:prSet presAssocID="{4A6C7BAA-2C1D-9F41-BDE7-E39E5F06CA95}" presName="sibTrans" presStyleLbl="sibTrans2D1" presStyleIdx="1" presStyleCnt="2" custAng="16200000" custScaleY="258876" custLinFactNeighborX="0" custLinFactNeighborY="-7059"/>
      <dgm:spPr>
        <a:prstGeom prst="ellipse">
          <a:avLst/>
        </a:prstGeom>
      </dgm:spPr>
    </dgm:pt>
    <dgm:pt modelId="{6735F49D-9A66-3C41-942D-78512393D985}" type="pres">
      <dgm:prSet presAssocID="{4A6C7BAA-2C1D-9F41-BDE7-E39E5F06CA95}" presName="connectorText" presStyleLbl="sibTrans2D1" presStyleIdx="1" presStyleCnt="2"/>
      <dgm:spPr/>
    </dgm:pt>
  </dgm:ptLst>
  <dgm:cxnLst>
    <dgm:cxn modelId="{4CA8993D-F624-EE48-96A0-13897C393D49}" type="presOf" srcId="{F4F63EA7-EBA9-B04C-8E58-CD1717ECBD60}" destId="{126BE934-B6C5-FA43-A38E-534791F077C7}" srcOrd="0" destOrd="0" presId="urn:microsoft.com/office/officeart/2005/8/layout/cycle7"/>
    <dgm:cxn modelId="{8FD4BD44-842F-1346-8B91-7CCF1383BE4B}" type="presOf" srcId="{7EB69826-5FA7-814F-BA18-1B19A0EBEC17}" destId="{CB3DC720-43D5-7B4A-8D01-C7ACE04CC0F1}" srcOrd="0" destOrd="0" presId="urn:microsoft.com/office/officeart/2005/8/layout/cycle7"/>
    <dgm:cxn modelId="{34472D72-10A6-0D42-9DCE-D88964B8C15E}" srcId="{F4F63EA7-EBA9-B04C-8E58-CD1717ECBD60}" destId="{D6A45751-9820-1D4A-91E1-2B3443A2A02A}" srcOrd="1" destOrd="0" parTransId="{F4C4B476-2AE7-B845-A902-476763D74967}" sibTransId="{4A6C7BAA-2C1D-9F41-BDE7-E39E5F06CA95}"/>
    <dgm:cxn modelId="{5F41C176-1422-C941-B8CF-8D883F4E4D9B}" type="presOf" srcId="{4A6C7BAA-2C1D-9F41-BDE7-E39E5F06CA95}" destId="{69655944-FFD0-C94F-8C5F-AF028458FBCB}" srcOrd="0" destOrd="0" presId="urn:microsoft.com/office/officeart/2005/8/layout/cycle7"/>
    <dgm:cxn modelId="{C5594899-C557-DB43-A21A-F26968F20C9A}" type="presOf" srcId="{4A6C7BAA-2C1D-9F41-BDE7-E39E5F06CA95}" destId="{6735F49D-9A66-3C41-942D-78512393D985}" srcOrd="1" destOrd="0" presId="urn:microsoft.com/office/officeart/2005/8/layout/cycle7"/>
    <dgm:cxn modelId="{14728799-73CF-C74F-995D-3BF3B8307F2D}" srcId="{F4F63EA7-EBA9-B04C-8E58-CD1717ECBD60}" destId="{7EB69826-5FA7-814F-BA18-1B19A0EBEC17}" srcOrd="0" destOrd="0" parTransId="{FB377106-5FA7-8445-BC2C-FC911A0B7960}" sibTransId="{9E911AC3-645C-3046-9D70-2A9BD012F656}"/>
    <dgm:cxn modelId="{B38E3CB2-C485-334A-AC7A-98B646E1597E}" type="presOf" srcId="{9E911AC3-645C-3046-9D70-2A9BD012F656}" destId="{28062325-0525-664E-A136-07BAA5203BB4}" srcOrd="1" destOrd="0" presId="urn:microsoft.com/office/officeart/2005/8/layout/cycle7"/>
    <dgm:cxn modelId="{734FB5C3-08DE-2E4A-889B-A3425FAC4A87}" type="presOf" srcId="{D6A45751-9820-1D4A-91E1-2B3443A2A02A}" destId="{EA601484-A794-F64C-BF0E-0A3350F125FB}" srcOrd="0" destOrd="0" presId="urn:microsoft.com/office/officeart/2005/8/layout/cycle7"/>
    <dgm:cxn modelId="{BC9C98F7-9912-A34B-A4D6-C2D601762EC5}" type="presOf" srcId="{9E911AC3-645C-3046-9D70-2A9BD012F656}" destId="{454B0505-536B-0741-A268-EE5E11AE6F5F}" srcOrd="0" destOrd="0" presId="urn:microsoft.com/office/officeart/2005/8/layout/cycle7"/>
    <dgm:cxn modelId="{AD49745C-4493-9B49-8A33-49F022C8220E}" type="presParOf" srcId="{126BE934-B6C5-FA43-A38E-534791F077C7}" destId="{CB3DC720-43D5-7B4A-8D01-C7ACE04CC0F1}" srcOrd="0" destOrd="0" presId="urn:microsoft.com/office/officeart/2005/8/layout/cycle7"/>
    <dgm:cxn modelId="{93D21DDC-B3E0-5148-9825-DDED57400F35}" type="presParOf" srcId="{126BE934-B6C5-FA43-A38E-534791F077C7}" destId="{454B0505-536B-0741-A268-EE5E11AE6F5F}" srcOrd="1" destOrd="0" presId="urn:microsoft.com/office/officeart/2005/8/layout/cycle7"/>
    <dgm:cxn modelId="{BF77387D-AE11-A644-9E15-CAB64067559E}" type="presParOf" srcId="{454B0505-536B-0741-A268-EE5E11AE6F5F}" destId="{28062325-0525-664E-A136-07BAA5203BB4}" srcOrd="0" destOrd="0" presId="urn:microsoft.com/office/officeart/2005/8/layout/cycle7"/>
    <dgm:cxn modelId="{2F9BE37A-02EE-524A-A46E-4B8E9A5DCD38}" type="presParOf" srcId="{126BE934-B6C5-FA43-A38E-534791F077C7}" destId="{EA601484-A794-F64C-BF0E-0A3350F125FB}" srcOrd="2" destOrd="0" presId="urn:microsoft.com/office/officeart/2005/8/layout/cycle7"/>
    <dgm:cxn modelId="{F735B33B-F6D2-A74B-847A-B1B2292EB236}" type="presParOf" srcId="{126BE934-B6C5-FA43-A38E-534791F077C7}" destId="{69655944-FFD0-C94F-8C5F-AF028458FBCB}" srcOrd="3" destOrd="0" presId="urn:microsoft.com/office/officeart/2005/8/layout/cycle7"/>
    <dgm:cxn modelId="{E562F756-050A-1145-8D35-CB2BA00338D1}" type="presParOf" srcId="{69655944-FFD0-C94F-8C5F-AF028458FBCB}" destId="{6735F49D-9A66-3C41-942D-78512393D985}" srcOrd="0" destOrd="0" presId="urn:microsoft.com/office/officeart/2005/8/layout/cycle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DC720-43D5-7B4A-8D01-C7ACE04CC0F1}">
      <dsp:nvSpPr>
        <dsp:cNvPr id="0" name=""/>
        <dsp:cNvSpPr/>
      </dsp:nvSpPr>
      <dsp:spPr>
        <a:xfrm>
          <a:off x="2061951" y="-93562"/>
          <a:ext cx="2997304" cy="14986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u="sng" kern="1200">
              <a:latin typeface="Times New Roman" panose="02020603050405020304" pitchFamily="18" charset="0"/>
              <a:cs typeface="Times New Roman" panose="02020603050405020304" pitchFamily="18" charset="0"/>
            </a:rPr>
            <a:t>Early</a:t>
          </a:r>
        </a:p>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 stimulated to hatch around 5-7 days post laying </a:t>
          </a:r>
        </a:p>
      </dsp:txBody>
      <dsp:txXfrm>
        <a:off x="2105845" y="-49668"/>
        <a:ext cx="2909516" cy="1410864"/>
      </dsp:txXfrm>
    </dsp:sp>
    <dsp:sp modelId="{454B0505-536B-0741-A268-EE5E11AE6F5F}">
      <dsp:nvSpPr>
        <dsp:cNvPr id="0" name=""/>
        <dsp:cNvSpPr/>
      </dsp:nvSpPr>
      <dsp:spPr>
        <a:xfrm rot="5400000">
          <a:off x="2929312" y="1693345"/>
          <a:ext cx="1192422" cy="1019583"/>
        </a:xfrm>
        <a:prstGeom prst="ellips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3235187" y="1897262"/>
        <a:ext cx="580672" cy="611749"/>
      </dsp:txXfrm>
    </dsp:sp>
    <dsp:sp modelId="{EA601484-A794-F64C-BF0E-0A3350F125FB}">
      <dsp:nvSpPr>
        <dsp:cNvPr id="0" name=""/>
        <dsp:cNvSpPr/>
      </dsp:nvSpPr>
      <dsp:spPr>
        <a:xfrm>
          <a:off x="2019269" y="3165383"/>
          <a:ext cx="3082668" cy="1874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u="sng" kern="1200">
              <a:latin typeface="Times New Roman" panose="02020603050405020304" pitchFamily="18" charset="0"/>
              <a:cs typeface="Times New Roman" panose="02020603050405020304" pitchFamily="18" charset="0"/>
            </a:rPr>
            <a:t>Late</a:t>
          </a:r>
        </a:p>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 allowed to hatch without any interference, ~10 days post laying</a:t>
          </a:r>
        </a:p>
      </dsp:txBody>
      <dsp:txXfrm>
        <a:off x="2074183" y="3220297"/>
        <a:ext cx="2972840" cy="1765061"/>
      </dsp:txXfrm>
    </dsp:sp>
    <dsp:sp modelId="{69655944-FFD0-C94F-8C5F-AF028458FBCB}">
      <dsp:nvSpPr>
        <dsp:cNvPr id="0" name=""/>
        <dsp:cNvSpPr/>
      </dsp:nvSpPr>
      <dsp:spPr>
        <a:xfrm rot="10800000">
          <a:off x="2856486" y="1569271"/>
          <a:ext cx="1408234" cy="1357878"/>
        </a:xfrm>
        <a:prstGeom prst="ellips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3263849" y="1840847"/>
        <a:ext cx="593508" cy="81472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78854-4B80-437C-ADF3-ADD4EE90F605}" type="datetimeFigureOut">
              <a:t>5/7/23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0E43C-5EC3-44A2-A1B9-9AA30D64DD65}" type="slidenum">
              <a:t>‹#›</a:t>
            </a:fld>
            <a:endParaRPr lang="en-US"/>
          </a:p>
        </p:txBody>
      </p:sp>
    </p:spTree>
    <p:extLst>
      <p:ext uri="{BB962C8B-B14F-4D97-AF65-F5344CB8AC3E}">
        <p14:creationId xmlns:p14="http://schemas.microsoft.com/office/powerpoint/2010/main" val="23532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b="1"/>
          </a:p>
          <a:p>
            <a:pPr>
              <a:lnSpc>
                <a:spcPct val="90000"/>
              </a:lnSpc>
              <a:spcBef>
                <a:spcPts val="1000"/>
              </a:spcBef>
            </a:pPr>
            <a:endParaRPr lang="en-US" b="1"/>
          </a:p>
          <a:p>
            <a:pPr>
              <a:lnSpc>
                <a:spcPct val="90000"/>
              </a:lnSpc>
              <a:spcBef>
                <a:spcPts val="1000"/>
              </a:spcBef>
            </a:pPr>
            <a:endParaRPr lang="en-US" b="1"/>
          </a:p>
          <a:p>
            <a:pPr>
              <a:lnSpc>
                <a:spcPct val="90000"/>
              </a:lnSpc>
              <a:spcBef>
                <a:spcPts val="1000"/>
              </a:spcBef>
            </a:pPr>
            <a:endParaRPr lang="en-US" b="1"/>
          </a:p>
          <a:p>
            <a:pPr>
              <a:lnSpc>
                <a:spcPct val="90000"/>
              </a:lnSpc>
              <a:spcBef>
                <a:spcPts val="1000"/>
              </a:spcBef>
            </a:pPr>
            <a:endParaRPr lang="en-US" b="1">
              <a:cs typeface="Calibri" panose="020F0502020204030204"/>
            </a:endParaRPr>
          </a:p>
          <a:p>
            <a:pPr>
              <a:lnSpc>
                <a:spcPct val="90000"/>
              </a:lnSpc>
              <a:spcBef>
                <a:spcPts val="1000"/>
              </a:spcBef>
            </a:pPr>
            <a:endParaRPr lang="en-US" b="1"/>
          </a:p>
          <a:p>
            <a:pPr>
              <a:lnSpc>
                <a:spcPct val="90000"/>
              </a:lnSpc>
              <a:spcBef>
                <a:spcPts val="1000"/>
              </a:spcBef>
            </a:pPr>
            <a:endParaRPr lang="en-US" b="1"/>
          </a:p>
          <a:p>
            <a:pPr>
              <a:lnSpc>
                <a:spcPct val="90000"/>
              </a:lnSpc>
              <a:spcBef>
                <a:spcPts val="1000"/>
              </a:spcBef>
            </a:pPr>
            <a:endParaRPr lang="en-US" b="1"/>
          </a:p>
          <a:p>
            <a:pPr>
              <a:lnSpc>
                <a:spcPct val="90000"/>
              </a:lnSpc>
              <a:spcBef>
                <a:spcPts val="1000"/>
              </a:spcBef>
            </a:pPr>
            <a:endParaRPr lang="en-US" b="1"/>
          </a:p>
          <a:p>
            <a:pPr>
              <a:lnSpc>
                <a:spcPct val="90000"/>
              </a:lnSpc>
              <a:spcBef>
                <a:spcPts val="1000"/>
              </a:spcBef>
            </a:pPr>
            <a:r>
              <a:rPr lang="en-US" b="1">
                <a:cs typeface="Calibri"/>
              </a:rPr>
              <a:t>-figures for pre mature timing </a:t>
            </a:r>
            <a:endParaRPr lang="en-US" b="1"/>
          </a:p>
          <a:p>
            <a:pPr>
              <a:lnSpc>
                <a:spcPct val="90000"/>
              </a:lnSpc>
              <a:spcBef>
                <a:spcPts val="1000"/>
              </a:spcBef>
            </a:pPr>
            <a:r>
              <a:rPr lang="en-US" b="1">
                <a:cs typeface="Calibri"/>
              </a:rPr>
              <a:t>- tadpole picture </a:t>
            </a:r>
            <a:endParaRPr lang="en-US" b="1"/>
          </a:p>
          <a:p>
            <a:pPr>
              <a:lnSpc>
                <a:spcPct val="90000"/>
              </a:lnSpc>
              <a:spcBef>
                <a:spcPts val="1000"/>
              </a:spcBef>
            </a:pPr>
            <a:r>
              <a:rPr lang="en-US" b="1">
                <a:cs typeface="Calibri" panose="020F0502020204030204"/>
              </a:rPr>
              <a:t>-comparing yield of pure RNA using manual vs automated, nanodrop</a:t>
            </a:r>
          </a:p>
          <a:p>
            <a:pPr>
              <a:lnSpc>
                <a:spcPct val="90000"/>
              </a:lnSpc>
              <a:spcBef>
                <a:spcPts val="1000"/>
              </a:spcBef>
            </a:pPr>
            <a:r>
              <a:rPr lang="en-US" b="1">
                <a:cs typeface="Calibri" panose="020F0502020204030204"/>
              </a:rPr>
              <a:t>-all RNA sequence gene wiz</a:t>
            </a:r>
          </a:p>
          <a:p>
            <a:pPr>
              <a:lnSpc>
                <a:spcPct val="90000"/>
              </a:lnSpc>
              <a:spcBef>
                <a:spcPts val="1000"/>
              </a:spcBef>
            </a:pPr>
            <a:r>
              <a:rPr lang="en-US" b="1">
                <a:cs typeface="Calibri" panose="020F0502020204030204"/>
              </a:rPr>
              <a:t>- immunohistochemical </a:t>
            </a:r>
            <a:r>
              <a:rPr lang="en-US" b="1" err="1">
                <a:cs typeface="Calibri" panose="020F0502020204030204"/>
              </a:rPr>
              <a:t>hydbriziation</a:t>
            </a:r>
            <a:r>
              <a:rPr lang="en-US" b="1">
                <a:cs typeface="Calibri" panose="020F0502020204030204"/>
              </a:rPr>
              <a:t> assay (</a:t>
            </a:r>
            <a:r>
              <a:rPr lang="en-US" b="1" err="1">
                <a:cs typeface="Calibri" panose="020F0502020204030204"/>
              </a:rPr>
              <a:t>memfa</a:t>
            </a:r>
            <a:r>
              <a:rPr lang="en-US" b="1">
                <a:cs typeface="Calibri" panose="020F0502020204030204"/>
              </a:rPr>
              <a:t>) --&gt; staining / primers design informed by transcriptomics </a:t>
            </a:r>
          </a:p>
          <a:p>
            <a:pPr>
              <a:lnSpc>
                <a:spcPct val="90000"/>
              </a:lnSpc>
              <a:spcBef>
                <a:spcPts val="1000"/>
              </a:spcBef>
            </a:pPr>
            <a:r>
              <a:rPr lang="en-US" b="1">
                <a:cs typeface="Calibri" panose="020F0502020204030204"/>
              </a:rPr>
              <a:t>-</a:t>
            </a:r>
            <a:r>
              <a:rPr lang="en-US" b="1" err="1">
                <a:cs typeface="Calibri" panose="020F0502020204030204"/>
              </a:rPr>
              <a:t>trizol</a:t>
            </a:r>
            <a:r>
              <a:rPr lang="en-US" b="1">
                <a:cs typeface="Calibri" panose="020F0502020204030204"/>
              </a:rPr>
              <a:t> (RNA transcriptomics) </a:t>
            </a:r>
          </a:p>
          <a:p>
            <a:pPr>
              <a:lnSpc>
                <a:spcPct val="90000"/>
              </a:lnSpc>
              <a:spcBef>
                <a:spcPts val="1000"/>
              </a:spcBef>
            </a:pPr>
            <a:r>
              <a:rPr lang="en-US" b="1">
                <a:cs typeface="Calibri" panose="020F0502020204030204"/>
              </a:rPr>
              <a:t>-# specimens ~ 200 total </a:t>
            </a:r>
          </a:p>
          <a:p>
            <a:pPr>
              <a:lnSpc>
                <a:spcPct val="90000"/>
              </a:lnSpc>
              <a:spcBef>
                <a:spcPts val="1000"/>
              </a:spcBef>
            </a:pPr>
            <a:r>
              <a:rPr lang="en-US" b="1">
                <a:cs typeface="Calibri" panose="020F0502020204030204"/>
              </a:rPr>
              <a:t>-weights over time paired t test – 2 way ANOVA</a:t>
            </a:r>
          </a:p>
          <a:p>
            <a:pPr>
              <a:lnSpc>
                <a:spcPct val="90000"/>
              </a:lnSpc>
              <a:spcBef>
                <a:spcPts val="1000"/>
              </a:spcBef>
            </a:pPr>
            <a:r>
              <a:rPr lang="en-US" b="1">
                <a:cs typeface="Calibri" panose="020F0502020204030204"/>
              </a:rPr>
              <a:t>-or just second 2 weeks – </a:t>
            </a:r>
            <a:r>
              <a:rPr lang="en-US" b="1" err="1">
                <a:cs typeface="Calibri" panose="020F0502020204030204"/>
              </a:rPr>
              <a:t>indepdent</a:t>
            </a:r>
            <a:r>
              <a:rPr lang="en-US" b="1">
                <a:cs typeface="Calibri" panose="020F0502020204030204"/>
              </a:rPr>
              <a:t> t test early hatched vs late hatched </a:t>
            </a:r>
          </a:p>
          <a:p>
            <a:pPr>
              <a:lnSpc>
                <a:spcPct val="90000"/>
              </a:lnSpc>
              <a:spcBef>
                <a:spcPts val="1000"/>
              </a:spcBef>
            </a:pPr>
            <a:endParaRPr lang="en-US" b="1"/>
          </a:p>
          <a:p>
            <a:pPr>
              <a:lnSpc>
                <a:spcPct val="90000"/>
              </a:lnSpc>
              <a:spcBef>
                <a:spcPts val="1000"/>
              </a:spcBef>
            </a:pPr>
            <a:r>
              <a:rPr lang="en-US" b="1"/>
              <a:t>What are ACEs?</a:t>
            </a:r>
            <a:endParaRPr lang="en-US">
              <a:cs typeface="Calibri"/>
            </a:endParaRPr>
          </a:p>
          <a:p>
            <a:pPr marL="285750" indent="-285750">
              <a:lnSpc>
                <a:spcPct val="90000"/>
              </a:lnSpc>
              <a:spcBef>
                <a:spcPts val="1000"/>
              </a:spcBef>
              <a:spcAft>
                <a:spcPts val="200"/>
              </a:spcAft>
              <a:buFont typeface="Arial"/>
              <a:buChar char="•"/>
            </a:pPr>
            <a:r>
              <a:rPr lang="en-US"/>
              <a:t>Strong frequent and prolonged adversity: neglect, emotional/physical abuse, disfunction</a:t>
            </a:r>
            <a:endParaRPr lang="en-US">
              <a:cs typeface="Calibri"/>
            </a:endParaRPr>
          </a:p>
          <a:p>
            <a:pPr marL="285750" indent="-285750">
              <a:lnSpc>
                <a:spcPct val="90000"/>
              </a:lnSpc>
              <a:spcBef>
                <a:spcPts val="1000"/>
              </a:spcBef>
              <a:spcAft>
                <a:spcPts val="200"/>
              </a:spcAft>
              <a:buFont typeface="Arial"/>
              <a:buChar char="•"/>
            </a:pPr>
            <a:r>
              <a:rPr lang="en-US"/>
              <a:t>5 out of the 10 top leading causes of death in the United States are associated with ACEs (CDC.gov)</a:t>
            </a:r>
            <a:endParaRPr lang="en-US">
              <a:cs typeface="Calibri"/>
            </a:endParaRPr>
          </a:p>
          <a:p>
            <a:pPr marL="285750" indent="-285750">
              <a:lnSpc>
                <a:spcPct val="90000"/>
              </a:lnSpc>
              <a:spcBef>
                <a:spcPts val="1000"/>
              </a:spcBef>
              <a:spcAft>
                <a:spcPts val="200"/>
              </a:spcAft>
              <a:buFont typeface="Arial"/>
              <a:buChar char="•"/>
            </a:pPr>
            <a:r>
              <a:rPr lang="en-US"/>
              <a:t>About 61% of adults surveyed across 25 states reported they had experienced at least one type of ACE before age 18</a:t>
            </a:r>
            <a:endParaRPr lang="en-US">
              <a:cs typeface="Calibri"/>
            </a:endParaRPr>
          </a:p>
          <a:p>
            <a:pPr marL="285750" indent="-285750">
              <a:lnSpc>
                <a:spcPct val="90000"/>
              </a:lnSpc>
              <a:spcBef>
                <a:spcPts val="1000"/>
              </a:spcBef>
              <a:spcAft>
                <a:spcPts val="200"/>
              </a:spcAft>
              <a:buFont typeface="Arial"/>
              <a:buChar char="•"/>
            </a:pPr>
            <a:r>
              <a:rPr lang="en-US"/>
              <a:t>Minority and certain ethnic groups are at a greater risk </a:t>
            </a:r>
            <a:endParaRPr lang="en-US">
              <a:cs typeface="Calibri"/>
            </a:endParaRPr>
          </a:p>
          <a:p>
            <a:pPr marL="285750" indent="-285750">
              <a:lnSpc>
                <a:spcPct val="90000"/>
              </a:lnSpc>
              <a:spcBef>
                <a:spcPts val="1000"/>
              </a:spcBef>
              <a:spcAft>
                <a:spcPts val="200"/>
              </a:spcAft>
              <a:buFont typeface="Arial"/>
              <a:buChar char="•"/>
            </a:pPr>
            <a:r>
              <a:rPr lang="en-US"/>
              <a:t>Adverse experience hinder emotional and behavioral development</a:t>
            </a:r>
            <a:endParaRPr lang="en-US">
              <a:cs typeface="Calibri"/>
            </a:endParaRPr>
          </a:p>
          <a:p>
            <a:pPr marL="285750" indent="-285750">
              <a:lnSpc>
                <a:spcPct val="90000"/>
              </a:lnSpc>
              <a:spcBef>
                <a:spcPts val="1000"/>
              </a:spcBef>
              <a:spcAft>
                <a:spcPts val="200"/>
              </a:spcAft>
              <a:buFont typeface="Arial"/>
              <a:buChar char="•"/>
            </a:pPr>
            <a:r>
              <a:rPr lang="en-US"/>
              <a:t>Toxic stress accumulates with the rising number of ACEs</a:t>
            </a:r>
            <a:endParaRPr lang="en-US">
              <a:cs typeface="Calibri"/>
            </a:endParaRPr>
          </a:p>
          <a:p>
            <a:pPr marL="285750" indent="-285750">
              <a:lnSpc>
                <a:spcPct val="90000"/>
              </a:lnSpc>
              <a:spcBef>
                <a:spcPts val="1000"/>
              </a:spcBef>
              <a:spcAft>
                <a:spcPts val="200"/>
              </a:spcAft>
              <a:buFont typeface="Arial"/>
              <a:buChar char="•"/>
            </a:pPr>
            <a:r>
              <a:rPr lang="en-US"/>
              <a:t>Inner and outer consequences: relationships, anxiety, depression, substance abuse, chronic illness, violence, altered perceptions</a:t>
            </a:r>
            <a:endParaRPr lang="en-US">
              <a:cs typeface="Calibri"/>
            </a:endParaRPr>
          </a:p>
          <a:p>
            <a:pPr marL="285750" indent="-285750">
              <a:lnSpc>
                <a:spcPct val="90000"/>
              </a:lnSpc>
              <a:spcBef>
                <a:spcPts val="1000"/>
              </a:spcBef>
              <a:spcAft>
                <a:spcPts val="200"/>
              </a:spcAft>
              <a:buFont typeface="Arial"/>
              <a:buChar char="•"/>
            </a:pPr>
            <a:r>
              <a:rPr lang="en-US"/>
              <a:t>Associations between ACEs, amygdala damage/disfunction and reduced grey matter volume</a:t>
            </a:r>
            <a:endParaRPr lang="en-US">
              <a:cs typeface="Calibri"/>
            </a:endParaRPr>
          </a:p>
          <a:p>
            <a:pPr marL="285750" indent="-285750">
              <a:lnSpc>
                <a:spcPct val="90000"/>
              </a:lnSpc>
              <a:spcBef>
                <a:spcPts val="1000"/>
              </a:spcBef>
              <a:spcAft>
                <a:spcPts val="200"/>
              </a:spcAft>
              <a:buFont typeface="Arial,Sans-Serif"/>
              <a:buChar char="•"/>
            </a:pPr>
            <a:r>
              <a:rPr lang="en-US"/>
              <a:t>Intrinsic and extrinsic factors </a:t>
            </a:r>
            <a:endParaRPr lang="en-US">
              <a:cs typeface="Calibri"/>
            </a:endParaRPr>
          </a:p>
          <a:p>
            <a:pPr marL="285750" indent="-285750">
              <a:lnSpc>
                <a:spcPct val="90000"/>
              </a:lnSpc>
              <a:spcBef>
                <a:spcPts val="1000"/>
              </a:spcBef>
              <a:spcAft>
                <a:spcPts val="200"/>
              </a:spcAft>
              <a:buFont typeface="Arial,Sans-Serif"/>
              <a:buChar char="•"/>
            </a:pPr>
            <a:r>
              <a:rPr lang="en-US"/>
              <a:t>ACEs dosage: timing, quantity, quality</a:t>
            </a:r>
            <a:endParaRPr lang="en-US">
              <a:cs typeface="Calibri"/>
            </a:endParaRPr>
          </a:p>
          <a:p>
            <a:pPr marL="285750" indent="-285750">
              <a:lnSpc>
                <a:spcPct val="90000"/>
              </a:lnSpc>
              <a:spcBef>
                <a:spcPts val="1000"/>
              </a:spcBef>
              <a:spcAft>
                <a:spcPts val="200"/>
              </a:spcAft>
              <a:buFont typeface="Arial,Sans-Serif"/>
              <a:buChar char="•"/>
            </a:pPr>
            <a:endParaRPr lang="en-US"/>
          </a:p>
          <a:p>
            <a:pPr>
              <a:lnSpc>
                <a:spcPct val="90000"/>
              </a:lnSpc>
              <a:spcBef>
                <a:spcPts val="1000"/>
              </a:spcBef>
              <a:spcAft>
                <a:spcPts val="200"/>
              </a:spcAft>
            </a:pPr>
            <a:r>
              <a:rPr lang="en-US" b="1"/>
              <a:t>Early puberty- timing and tempo</a:t>
            </a:r>
            <a:endParaRPr lang="en-US"/>
          </a:p>
          <a:p>
            <a:pPr marL="285750" indent="-285750">
              <a:lnSpc>
                <a:spcPct val="90000"/>
              </a:lnSpc>
              <a:spcBef>
                <a:spcPts val="1000"/>
              </a:spcBef>
              <a:spcAft>
                <a:spcPts val="200"/>
              </a:spcAft>
              <a:buFont typeface="Arial"/>
              <a:buChar char="•"/>
            </a:pPr>
            <a:r>
              <a:rPr lang="en-US"/>
              <a:t>ACEs exposure may affect female reproductive system especially familial disfunction and sexual abuse (before the age of 8)</a:t>
            </a:r>
            <a:endParaRPr lang="en-US">
              <a:cs typeface="Calibri"/>
            </a:endParaRPr>
          </a:p>
          <a:p>
            <a:pPr marL="285750" indent="-285750">
              <a:lnSpc>
                <a:spcPct val="90000"/>
              </a:lnSpc>
              <a:spcBef>
                <a:spcPts val="1000"/>
              </a:spcBef>
              <a:spcAft>
                <a:spcPts val="200"/>
              </a:spcAft>
              <a:buFont typeface="Arial,Sans-Serif"/>
              <a:buChar char="•"/>
            </a:pPr>
            <a:r>
              <a:rPr lang="en-US"/>
              <a:t>Shortened telomeres </a:t>
            </a:r>
            <a:endParaRPr lang="en-US">
              <a:cs typeface="Calibri"/>
            </a:endParaRPr>
          </a:p>
          <a:p>
            <a:pPr marL="285750" indent="-285750">
              <a:lnSpc>
                <a:spcPct val="90000"/>
              </a:lnSpc>
              <a:spcBef>
                <a:spcPts val="1000"/>
              </a:spcBef>
              <a:spcAft>
                <a:spcPts val="200"/>
              </a:spcAft>
              <a:buFont typeface="Arial,Sans-Serif"/>
              <a:buChar char="•"/>
            </a:pPr>
            <a:r>
              <a:rPr lang="en-US"/>
              <a:t>Growth development too quickly also leads to inability to reach full genetic potential in growth and height </a:t>
            </a:r>
            <a:endParaRPr lang="en-US">
              <a:cs typeface="Calibri"/>
            </a:endParaRPr>
          </a:p>
          <a:p>
            <a:pPr marL="171450" indent="-171450">
              <a:lnSpc>
                <a:spcPct val="90000"/>
              </a:lnSpc>
              <a:spcBef>
                <a:spcPts val="1000"/>
              </a:spcBef>
              <a:buFont typeface="Arial"/>
              <a:buChar char="•"/>
            </a:pPr>
            <a:endParaRPr lang="en-US">
              <a:cs typeface="Calibri"/>
            </a:endParaRPr>
          </a:p>
          <a:p>
            <a:pPr marL="171450" indent="-171450">
              <a:lnSpc>
                <a:spcPct val="90000"/>
              </a:lnSpc>
              <a:spcBef>
                <a:spcPts val="1000"/>
              </a:spcBef>
              <a:buFont typeface="Arial"/>
              <a:buChar char="•"/>
            </a:pPr>
            <a:r>
              <a:rPr lang="en-US" b="1"/>
              <a:t>Model Organism: Red Eye Tree Frogs- </a:t>
            </a:r>
            <a:r>
              <a:rPr lang="en-US" b="1" i="1"/>
              <a:t>Agalychnis </a:t>
            </a:r>
            <a:r>
              <a:rPr lang="en-US" b="1" i="1" err="1"/>
              <a:t>callidryas</a:t>
            </a:r>
            <a:endParaRPr lang="en-US" err="1"/>
          </a:p>
          <a:p>
            <a:pPr marL="285750" indent="-285750">
              <a:lnSpc>
                <a:spcPct val="90000"/>
              </a:lnSpc>
              <a:spcBef>
                <a:spcPts val="1000"/>
              </a:spcBef>
              <a:buFont typeface="Arial,Sans-Serif"/>
              <a:buChar char="•"/>
            </a:pPr>
            <a:r>
              <a:rPr lang="en-US"/>
              <a:t>Amphibian native to neotropical rainforests Mexico through Central America and Columbia</a:t>
            </a:r>
            <a:endParaRPr lang="en-US">
              <a:cs typeface="Calibri"/>
            </a:endParaRPr>
          </a:p>
          <a:p>
            <a:pPr marL="285750" indent="-285750">
              <a:lnSpc>
                <a:spcPct val="90000"/>
              </a:lnSpc>
              <a:spcBef>
                <a:spcPts val="1000"/>
              </a:spcBef>
              <a:buFont typeface="Arial,Sans-Serif"/>
              <a:buChar char="•"/>
            </a:pPr>
            <a:r>
              <a:rPr lang="en-US"/>
              <a:t>High humidity and warm day and night temperatures near a water source</a:t>
            </a:r>
            <a:endParaRPr lang="en-US">
              <a:cs typeface="Calibri"/>
            </a:endParaRPr>
          </a:p>
          <a:p>
            <a:pPr marL="285750" indent="-285750">
              <a:lnSpc>
                <a:spcPct val="90000"/>
              </a:lnSpc>
              <a:spcBef>
                <a:spcPts val="1000"/>
              </a:spcBef>
              <a:buFont typeface="Arial,Sans-Serif"/>
              <a:buChar char="•"/>
            </a:pPr>
            <a:r>
              <a:rPr lang="en-US"/>
              <a:t>Females are slightly larger </a:t>
            </a:r>
            <a:endParaRPr lang="en-US">
              <a:cs typeface="Calibri"/>
            </a:endParaRPr>
          </a:p>
          <a:p>
            <a:pPr marL="285750" indent="-285750">
              <a:lnSpc>
                <a:spcPct val="90000"/>
              </a:lnSpc>
              <a:spcBef>
                <a:spcPts val="1000"/>
              </a:spcBef>
              <a:buFont typeface="Arial,Sans-Serif"/>
              <a:buChar char="•"/>
            </a:pPr>
            <a:r>
              <a:rPr lang="en-US"/>
              <a:t>Carnivores, insect diet </a:t>
            </a:r>
            <a:endParaRPr lang="en-US">
              <a:cs typeface="Calibri"/>
            </a:endParaRPr>
          </a:p>
          <a:p>
            <a:pPr marL="285750" indent="-285750">
              <a:lnSpc>
                <a:spcPct val="90000"/>
              </a:lnSpc>
              <a:spcBef>
                <a:spcPts val="1000"/>
              </a:spcBef>
              <a:buFont typeface="Arial,Sans-Serif"/>
              <a:buChar char="•"/>
            </a:pPr>
            <a:r>
              <a:rPr lang="en-US"/>
              <a:t>Nictitating eye membrane for protection, camouflage, wet pads to stick onto leaves, good at jumping</a:t>
            </a:r>
            <a:endParaRPr lang="en-US">
              <a:cs typeface="Calibri"/>
            </a:endParaRPr>
          </a:p>
          <a:p>
            <a:pPr marL="285750" indent="-285750">
              <a:lnSpc>
                <a:spcPct val="90000"/>
              </a:lnSpc>
              <a:spcBef>
                <a:spcPts val="1000"/>
              </a:spcBef>
              <a:buFont typeface="Arial,Sans-Serif"/>
              <a:buChar char="•"/>
            </a:pPr>
            <a:r>
              <a:rPr lang="en-US"/>
              <a:t>Ambush predator and hunted by snakes and owls </a:t>
            </a:r>
            <a:endParaRPr lang="en-US">
              <a:cs typeface="Calibri"/>
            </a:endParaRPr>
          </a:p>
          <a:p>
            <a:pPr marL="171450" indent="-171450">
              <a:lnSpc>
                <a:spcPct val="90000"/>
              </a:lnSpc>
              <a:spcBef>
                <a:spcPts val="1000"/>
              </a:spcBef>
              <a:buFont typeface="Arial"/>
              <a:buChar char="•"/>
            </a:pPr>
            <a:r>
              <a:rPr lang="en-US" b="1"/>
              <a:t>Escape Hatching: embryo self-defense mechanism and phenotypic plasticity</a:t>
            </a:r>
            <a:endParaRPr lang="en-US"/>
          </a:p>
          <a:p>
            <a:pPr marL="285750" indent="-285750">
              <a:lnSpc>
                <a:spcPct val="90000"/>
              </a:lnSpc>
              <a:spcBef>
                <a:spcPts val="1000"/>
              </a:spcBef>
              <a:buFont typeface="Arial"/>
              <a:buChar char="•"/>
            </a:pPr>
            <a:r>
              <a:rPr lang="en-US"/>
              <a:t>Embryos (eggs laid on leaves above tropical ponds) escape many threats which can be sensed with mechanosensory ability : red eye tree frogs and glass frogs (80% escape rates); developing tadpoles dive to stay alive --&gt; niche shifting/life history theory </a:t>
            </a:r>
            <a:endParaRPr lang="en-US">
              <a:cs typeface="Calibri"/>
            </a:endParaRPr>
          </a:p>
          <a:p>
            <a:pPr marL="285750" indent="-285750">
              <a:lnSpc>
                <a:spcPct val="90000"/>
              </a:lnSpc>
              <a:spcBef>
                <a:spcPts val="1000"/>
              </a:spcBef>
              <a:buFont typeface="Arial"/>
              <a:buChar char="•"/>
            </a:pPr>
            <a:r>
              <a:rPr lang="en-US"/>
              <a:t>Killifish develop rapidly in response of water level in the African Savannah </a:t>
            </a:r>
            <a:endParaRPr lang="en-US">
              <a:cs typeface="Calibri"/>
            </a:endParaRPr>
          </a:p>
          <a:p>
            <a:pPr marL="285750" indent="-285750">
              <a:lnSpc>
                <a:spcPct val="90000"/>
              </a:lnSpc>
              <a:spcBef>
                <a:spcPts val="1000"/>
              </a:spcBef>
              <a:buFont typeface="Arial"/>
              <a:buChar char="•"/>
            </a:pPr>
            <a:r>
              <a:rPr lang="en-US"/>
              <a:t>Hamsters </a:t>
            </a:r>
            <a:endParaRPr lang="en-US">
              <a:cs typeface="Calibri"/>
            </a:endParaRPr>
          </a:p>
          <a:p>
            <a:pPr marL="285750" indent="-285750">
              <a:lnSpc>
                <a:spcPct val="90000"/>
              </a:lnSpc>
              <a:spcBef>
                <a:spcPts val="1000"/>
              </a:spcBef>
              <a:buFont typeface="Arial"/>
              <a:buChar char="•"/>
            </a:pPr>
            <a:r>
              <a:rPr lang="en-US"/>
              <a:t>Glass frogs hatch prematurely in response to lack of paternal care (urine)</a:t>
            </a:r>
            <a:endParaRPr lang="en-US">
              <a:cs typeface="Calibri"/>
            </a:endParaRPr>
          </a:p>
          <a:p>
            <a:pPr marL="285750" indent="-285750">
              <a:lnSpc>
                <a:spcPct val="90000"/>
              </a:lnSpc>
              <a:spcBef>
                <a:spcPts val="1000"/>
              </a:spcBef>
              <a:buFont typeface="Arial"/>
              <a:buChar char="•"/>
            </a:pPr>
            <a:r>
              <a:rPr lang="en-US"/>
              <a:t>Physical disturbance of eggs, predator attack, hypoxia (flooding), egg killing fungus, dehydration, movements or vibrations can activate escape hatch response </a:t>
            </a:r>
            <a:endParaRPr lang="en-US">
              <a:cs typeface="Calibri"/>
            </a:endParaRPr>
          </a:p>
          <a:p>
            <a:pPr marL="342900" indent="-342900">
              <a:lnSpc>
                <a:spcPct val="90000"/>
              </a:lnSpc>
              <a:spcBef>
                <a:spcPts val="1000"/>
              </a:spcBef>
              <a:buFont typeface="Arial"/>
              <a:buChar char="•"/>
            </a:pPr>
            <a:r>
              <a:rPr lang="en-US"/>
              <a:t>Most undisturbed embryos hatch later to reduce changes of mortality </a:t>
            </a:r>
            <a:endParaRPr lang="en-US">
              <a:cs typeface="Calibri"/>
            </a:endParaRPr>
          </a:p>
          <a:p>
            <a:pPr marL="342900" indent="-342900">
              <a:lnSpc>
                <a:spcPct val="90000"/>
              </a:lnSpc>
              <a:spcBef>
                <a:spcPts val="1000"/>
              </a:spcBef>
              <a:buFont typeface="Arial"/>
              <a:buChar char="•"/>
            </a:pPr>
            <a:r>
              <a:rPr lang="en-US"/>
              <a:t>Embryos tremble in their eggs, release enzymes concentrated in hatching glands in their snouts to dissolve a hole in the gooey shell in one location to wiggle out (occurs in a few seconds much shorter than regular hatching)</a:t>
            </a:r>
            <a:endParaRPr lang="en-US">
              <a:cs typeface="Calibri"/>
            </a:endParaRPr>
          </a:p>
          <a:p>
            <a:pPr marL="342900" indent="-342900">
              <a:lnSpc>
                <a:spcPct val="90000"/>
              </a:lnSpc>
              <a:spcBef>
                <a:spcPts val="1000"/>
              </a:spcBef>
              <a:buFont typeface="Arial"/>
              <a:buChar char="•"/>
            </a:pPr>
            <a:r>
              <a:rPr lang="en-US"/>
              <a:t>Environmentally cued hatching- 3.5 days</a:t>
            </a:r>
            <a:endParaRPr lang="en-US">
              <a:cs typeface="Calibri"/>
            </a:endParaRPr>
          </a:p>
          <a:p>
            <a:pPr marL="342900" indent="-342900">
              <a:lnSpc>
                <a:spcPct val="90000"/>
              </a:lnSpc>
              <a:spcBef>
                <a:spcPts val="1000"/>
              </a:spcBef>
              <a:buFont typeface="Arial"/>
              <a:buChar char="•"/>
            </a:pPr>
            <a:r>
              <a:rPr lang="en-US"/>
              <a:t>Spontaneous hatching – 6-7 days Panama</a:t>
            </a:r>
            <a:endParaRPr lang="en-US">
              <a:cs typeface="Calibri"/>
            </a:endParaRPr>
          </a:p>
          <a:p>
            <a:pPr marL="342900" indent="-342900">
              <a:lnSpc>
                <a:spcPct val="90000"/>
              </a:lnSpc>
              <a:spcBef>
                <a:spcPts val="1000"/>
              </a:spcBef>
              <a:buFont typeface="Arial"/>
              <a:buChar char="•"/>
            </a:pPr>
            <a:r>
              <a:rPr lang="en-US"/>
              <a:t>Important development occurs between these two time periods</a:t>
            </a:r>
            <a:endParaRPr lang="en-US">
              <a:cs typeface="Calibri"/>
            </a:endParaRPr>
          </a:p>
          <a:p>
            <a:pPr marL="342900" indent="-342900">
              <a:lnSpc>
                <a:spcPct val="90000"/>
              </a:lnSpc>
              <a:spcBef>
                <a:spcPts val="1000"/>
              </a:spcBef>
              <a:buFont typeface="Arial"/>
              <a:buChar char="•"/>
            </a:pPr>
            <a:r>
              <a:rPr lang="en-US"/>
              <a:t>Early hatched tadpoles loose external gills and diverge in shape developing smaller tails</a:t>
            </a:r>
            <a:endParaRPr lang="en-US">
              <a:cs typeface="Calibri"/>
            </a:endParaRPr>
          </a:p>
          <a:p>
            <a:endParaRPr lang="en-US" b="1">
              <a:cs typeface="Calibri" panose="020F0502020204030204"/>
            </a:endParaRPr>
          </a:p>
          <a:p>
            <a:r>
              <a:rPr lang="en-US" b="1"/>
              <a:t>Why use red eye tree frogs as a model?</a:t>
            </a:r>
            <a:r>
              <a:rPr lang="en-US"/>
              <a:t> </a:t>
            </a:r>
            <a:endParaRPr lang="en-US">
              <a:cs typeface="Calibri"/>
            </a:endParaRPr>
          </a:p>
          <a:p>
            <a:pPr marL="285750" indent="-285750">
              <a:buFont typeface="Arial"/>
              <a:buChar char="•"/>
            </a:pPr>
            <a:r>
              <a:rPr lang="en-US"/>
              <a:t>To assess a novel model for accelerated and delayed development following childhood adversity via escape hatching methods </a:t>
            </a:r>
            <a:endParaRPr lang="en-US">
              <a:cs typeface="Calibri"/>
            </a:endParaRPr>
          </a:p>
          <a:p>
            <a:pPr marL="285750" indent="-285750">
              <a:buFont typeface="Arial"/>
              <a:buChar char="•"/>
            </a:pPr>
            <a:r>
              <a:rPr lang="en-US"/>
              <a:t>More accessible than non-primate animals (due to COVID research demands), easier to work with  </a:t>
            </a:r>
            <a:endParaRPr lang="en-US">
              <a:cs typeface="Calibri"/>
            </a:endParaRPr>
          </a:p>
          <a:p>
            <a:pPr marL="285750" indent="-285750">
              <a:buFont typeface="Arial"/>
              <a:buChar char="•"/>
            </a:pPr>
            <a:r>
              <a:rPr lang="en-US"/>
              <a:t>Unique and unexplored organisms for biomedical research fields </a:t>
            </a:r>
            <a:endParaRPr lang="en-US">
              <a:cs typeface="Calibri"/>
            </a:endParaRPr>
          </a:p>
          <a:p>
            <a:r>
              <a:rPr lang="en-US" b="1"/>
              <a:t>How does human development change with early stress?</a:t>
            </a:r>
            <a:r>
              <a:rPr lang="en-US"/>
              <a:t> </a:t>
            </a:r>
            <a:endParaRPr lang="en-US">
              <a:cs typeface="Calibri"/>
            </a:endParaRPr>
          </a:p>
          <a:p>
            <a:pPr marL="285750" indent="-285750">
              <a:buFont typeface="Arial"/>
              <a:buChar char="•"/>
            </a:pPr>
            <a:r>
              <a:rPr lang="en-US"/>
              <a:t>Stressful experience become embedded in the child's neurobiology and behavioral responses  </a:t>
            </a:r>
            <a:endParaRPr lang="en-US">
              <a:cs typeface="Calibri"/>
            </a:endParaRPr>
          </a:p>
          <a:p>
            <a:pPr marL="285750" indent="-285750">
              <a:buFont typeface="Arial"/>
              <a:buChar char="•"/>
            </a:pPr>
            <a:r>
              <a:rPr lang="en-US"/>
              <a:t>Overactivation of HPA axis: high blood levels and cortisol, inflammation and immune response impacted </a:t>
            </a:r>
            <a:endParaRPr lang="en-US">
              <a:cs typeface="Calibri"/>
            </a:endParaRPr>
          </a:p>
          <a:p>
            <a:pPr marL="285750" indent="-285750">
              <a:buFont typeface="Arial"/>
              <a:buChar char="•"/>
            </a:pPr>
            <a:r>
              <a:rPr lang="en-US"/>
              <a:t>Disrupt brain architecture and organ systems (over production of neuronal connections relating to fear and underproduction relating to reasoning) </a:t>
            </a:r>
            <a:endParaRPr lang="en-US">
              <a:cs typeface="Calibri"/>
            </a:endParaRPr>
          </a:p>
          <a:p>
            <a:pPr marL="285750" indent="-285750">
              <a:buFont typeface="Arial"/>
              <a:buChar char="•"/>
            </a:pPr>
            <a:r>
              <a:rPr lang="en-US"/>
              <a:t>Changes in gene expression: glucocorticoid receptor gene </a:t>
            </a:r>
            <a:endParaRPr lang="en-US">
              <a:cs typeface="Calibri"/>
            </a:endParaRPr>
          </a:p>
          <a:p>
            <a:pPr marL="285750" indent="-285750">
              <a:buFont typeface="Arial"/>
              <a:buChar char="•"/>
            </a:pPr>
            <a:r>
              <a:rPr lang="en-US"/>
              <a:t>Impairments in learning and memory </a:t>
            </a:r>
            <a:endParaRPr lang="en-US">
              <a:cs typeface="Calibri"/>
            </a:endParaRPr>
          </a:p>
          <a:p>
            <a:pPr marL="285750" indent="-285750">
              <a:buFont typeface="Arial"/>
              <a:buChar char="•"/>
            </a:pPr>
            <a:r>
              <a:rPr lang="en-US"/>
              <a:t>Disrupts neuronal plasticity, changes in prefrontal connectivity and differing volumes of certain parts of the brain </a:t>
            </a:r>
            <a:endParaRPr lang="en-US">
              <a:cs typeface="Calibri"/>
            </a:endParaRPr>
          </a:p>
          <a:p>
            <a:r>
              <a:rPr lang="en-US" b="1"/>
              <a:t>Similar mechanisms comparable with red eye tree frogs?</a:t>
            </a:r>
            <a:r>
              <a:rPr lang="en-US"/>
              <a:t> </a:t>
            </a:r>
            <a:endParaRPr lang="en-US">
              <a:cs typeface="Calibri"/>
            </a:endParaRPr>
          </a:p>
          <a:p>
            <a:pPr marL="285750" indent="-285750">
              <a:buFont typeface="Arial"/>
              <a:buChar char="•"/>
            </a:pPr>
            <a:r>
              <a:rPr lang="en-US"/>
              <a:t>Tadpoles who hatch early are more likely to be killed by predators (not capable of escaping predators as well) and less likely to survive metamorphosis </a:t>
            </a:r>
            <a:endParaRPr lang="en-US">
              <a:cs typeface="Calibri"/>
            </a:endParaRPr>
          </a:p>
          <a:p>
            <a:pPr marL="285750" indent="-285750">
              <a:buFont typeface="Arial"/>
              <a:buChar char="•"/>
            </a:pPr>
            <a:r>
              <a:rPr lang="en-US"/>
              <a:t>Early hatching tadpoles are smaller and less developed; less active; unresponsiveness to future disturbance </a:t>
            </a:r>
            <a:endParaRPr lang="en-US">
              <a:cs typeface="Calibri"/>
            </a:endParaRPr>
          </a:p>
          <a:p>
            <a:pPr marL="285750" indent="-285750">
              <a:buFont typeface="Arial"/>
              <a:buChar char="•"/>
            </a:pPr>
            <a:r>
              <a:rPr lang="en-US"/>
              <a:t>May help organisms try out new phenotypes  </a:t>
            </a:r>
            <a:endParaRPr lang="en-US">
              <a:cs typeface="Calibri"/>
            </a:endParaRPr>
          </a:p>
          <a:p>
            <a:pPr marL="285750" indent="-285750">
              <a:buFont typeface="Arial"/>
              <a:buChar char="•"/>
            </a:pPr>
            <a:r>
              <a:rPr lang="en-US"/>
              <a:t>Early stress induces changes in HPI axis </a:t>
            </a:r>
            <a:endParaRPr lang="en-US">
              <a:cs typeface="Calibri" panose="020F0502020204030204"/>
            </a:endParaRPr>
          </a:p>
          <a:p>
            <a:pPr marL="285750" indent="-285750">
              <a:buFont typeface="Arial"/>
              <a:buChar char="•"/>
            </a:pPr>
            <a:endParaRPr lang="en-US">
              <a:cs typeface="Calibri" panose="020F0502020204030204"/>
            </a:endParaRPr>
          </a:p>
          <a:p>
            <a:pPr marL="285750" indent="-285750">
              <a:buFont typeface="Arial"/>
              <a:buChar char="•"/>
            </a:pPr>
            <a:r>
              <a:rPr lang="en-US">
                <a:cs typeface="Calibri" panose="020F0502020204030204"/>
              </a:rPr>
              <a:t>Goals: </a:t>
            </a:r>
            <a:r>
              <a:rPr lang="en-US"/>
              <a:t>Understand through genetic, imaging techniques and neuroanatomical comparisons why early puberty may be occurring in humans</a:t>
            </a:r>
            <a:endParaRPr lang="en-US">
              <a:cs typeface="Calibri"/>
            </a:endParaRPr>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A320E43C-5EC3-44A2-A1B9-9AA30D64DD65}" type="slidenum">
              <a:t>1</a:t>
            </a:fld>
            <a:endParaRPr lang="en-US"/>
          </a:p>
        </p:txBody>
      </p:sp>
    </p:spTree>
    <p:extLst>
      <p:ext uri="{BB962C8B-B14F-4D97-AF65-F5344CB8AC3E}">
        <p14:creationId xmlns:p14="http://schemas.microsoft.com/office/powerpoint/2010/main" val="144096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500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9525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8772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28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990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82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76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5644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181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1392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1465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dirty="0"/>
              <a:t>5/7/23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2621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diagramData" Target="../diagrams/data1.xml"/><Relationship Id="rId18" Type="http://schemas.openxmlformats.org/officeDocument/2006/relationships/image" Target="../media/image8.jpeg"/><Relationship Id="rId3" Type="http://schemas.openxmlformats.org/officeDocument/2006/relationships/image" Target="../media/image1.png"/><Relationship Id="rId21" Type="http://schemas.openxmlformats.org/officeDocument/2006/relationships/image" Target="../media/image11.jpeg"/><Relationship Id="rId7" Type="http://schemas.openxmlformats.org/officeDocument/2006/relationships/image" Target="../media/image2.png"/><Relationship Id="rId12" Type="http://schemas.openxmlformats.org/officeDocument/2006/relationships/image" Target="../media/image7.jpeg"/><Relationship Id="rId17"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diagramColors" Target="../diagrams/colors1.xml"/><Relationship Id="rId20"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https://doi.org/10.1093/beheco/10.3.251" TargetMode="External"/><Relationship Id="rId11" Type="http://schemas.openxmlformats.org/officeDocument/2006/relationships/image" Target="../media/image6.jpeg"/><Relationship Id="rId5" Type="http://schemas.openxmlformats.org/officeDocument/2006/relationships/hyperlink" Target="https://doi.org/10.1002/ajpa.10398" TargetMode="External"/><Relationship Id="rId15" Type="http://schemas.openxmlformats.org/officeDocument/2006/relationships/diagramQuickStyle" Target="../diagrams/quickStyle1.xml"/><Relationship Id="rId10" Type="http://schemas.openxmlformats.org/officeDocument/2006/relationships/image" Target="../media/image5.jpeg"/><Relationship Id="rId19" Type="http://schemas.openxmlformats.org/officeDocument/2006/relationships/image" Target="../media/image9.jpeg"/><Relationship Id="rId4" Type="http://schemas.openxmlformats.org/officeDocument/2006/relationships/hyperlink" Target="https://www.cdc.gov/media/releases/2019/t1105-aces.html" TargetMode="External"/><Relationship Id="rId9" Type="http://schemas.openxmlformats.org/officeDocument/2006/relationships/image" Target="../media/image4.png"/><Relationship Id="rId14" Type="http://schemas.openxmlformats.org/officeDocument/2006/relationships/diagramLayout" Target="../diagrams/layout1.xml"/><Relationship Id="rId2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0B7691-E1CE-A0A7-F336-ECAA2B5779D5}"/>
              </a:ext>
            </a:extLst>
          </p:cNvPr>
          <p:cNvSpPr/>
          <p:nvPr/>
        </p:nvSpPr>
        <p:spPr>
          <a:xfrm>
            <a:off x="-9691" y="0"/>
            <a:ext cx="32937782" cy="2550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Times New Roman" panose="02020603050405020304" pitchFamily="18" charset="0"/>
              <a:cs typeface="Times New Roman" panose="02020603050405020304" pitchFamily="18" charset="0"/>
            </a:endParaRPr>
          </a:p>
        </p:txBody>
      </p:sp>
      <p:pic>
        <p:nvPicPr>
          <p:cNvPr id="9" name="Picture 9" descr="Logo&#10;&#10;Description automatically generated">
            <a:extLst>
              <a:ext uri="{FF2B5EF4-FFF2-40B4-BE49-F238E27FC236}">
                <a16:creationId xmlns:a16="http://schemas.microsoft.com/office/drawing/2014/main" id="{AD9D1525-4F1B-8EA3-C82D-EADABEC7A3B7}"/>
              </a:ext>
            </a:extLst>
          </p:cNvPr>
          <p:cNvPicPr>
            <a:picLocks noChangeAspect="1"/>
          </p:cNvPicPr>
          <p:nvPr/>
        </p:nvPicPr>
        <p:blipFill>
          <a:blip r:embed="rId3"/>
          <a:stretch>
            <a:fillRect/>
          </a:stretch>
        </p:blipFill>
        <p:spPr>
          <a:xfrm>
            <a:off x="217185" y="82993"/>
            <a:ext cx="2322115" cy="2409792"/>
          </a:xfrm>
          <a:prstGeom prst="rect">
            <a:avLst/>
          </a:prstGeom>
        </p:spPr>
      </p:pic>
      <p:sp>
        <p:nvSpPr>
          <p:cNvPr id="11" name="TextBox 10">
            <a:extLst>
              <a:ext uri="{FF2B5EF4-FFF2-40B4-BE49-F238E27FC236}">
                <a16:creationId xmlns:a16="http://schemas.microsoft.com/office/drawing/2014/main" id="{1734BB82-4755-8734-A605-95AF9C810E0F}"/>
              </a:ext>
            </a:extLst>
          </p:cNvPr>
          <p:cNvSpPr txBox="1"/>
          <p:nvPr/>
        </p:nvSpPr>
        <p:spPr>
          <a:xfrm flipH="1">
            <a:off x="1694763" y="479020"/>
            <a:ext cx="27629389"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latin typeface="Times New Roman" panose="02020603050405020304" pitchFamily="18" charset="0"/>
                <a:ea typeface="+mn-lt"/>
                <a:cs typeface="Times New Roman" panose="02020603050405020304" pitchFamily="18" charset="0"/>
              </a:rPr>
              <a:t>“Investigating the effects of early stress on neotropical red-eyed treefrog weight and mortality”</a:t>
            </a:r>
            <a:endParaRPr lang="en-US" sz="4000">
              <a:solidFill>
                <a:schemeClr val="bg1"/>
              </a:solidFill>
              <a:latin typeface="Times New Roman" panose="02020603050405020304" pitchFamily="18" charset="0"/>
              <a:cs typeface="Times New Roman" panose="02020603050405020304" pitchFamily="18" charset="0"/>
            </a:endParaRPr>
          </a:p>
          <a:p>
            <a:pPr algn="ctr"/>
            <a:r>
              <a:rPr lang="en-US" sz="4000" b="1">
                <a:solidFill>
                  <a:schemeClr val="bg1"/>
                </a:solidFill>
                <a:latin typeface="Times New Roman" panose="02020603050405020304" pitchFamily="18" charset="0"/>
                <a:cs typeface="Times New Roman" panose="02020603050405020304" pitchFamily="18" charset="0"/>
              </a:rPr>
              <a:t>Anastasia Hanifin ‘23</a:t>
            </a:r>
            <a:endParaRPr lang="en-US">
              <a:solidFill>
                <a:schemeClr val="bg1"/>
              </a:solidFill>
              <a:latin typeface="Times New Roman" panose="02020603050405020304" pitchFamily="18" charset="0"/>
              <a:cs typeface="Times New Roman" panose="02020603050405020304" pitchFamily="18" charset="0"/>
            </a:endParaRPr>
          </a:p>
          <a:p>
            <a:pPr algn="ctr"/>
            <a:r>
              <a:rPr lang="en-US" sz="4000" b="1">
                <a:solidFill>
                  <a:schemeClr val="bg1"/>
                </a:solidFill>
                <a:latin typeface="Times New Roman" panose="02020603050405020304" pitchFamily="18" charset="0"/>
                <a:cs typeface="Times New Roman" panose="02020603050405020304" pitchFamily="18" charset="0"/>
              </a:rPr>
              <a:t>Dr. Sally Seraphin, Neuroscience Program, Trinity College, Hartford CT</a:t>
            </a:r>
          </a:p>
          <a:p>
            <a:pPr algn="ctr"/>
            <a:endParaRPr lang="en-US" sz="380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746A9C6-EE18-FF9B-2978-61F0EED3A30B}"/>
              </a:ext>
            </a:extLst>
          </p:cNvPr>
          <p:cNvSpPr/>
          <p:nvPr/>
        </p:nvSpPr>
        <p:spPr>
          <a:xfrm>
            <a:off x="244212" y="2675137"/>
            <a:ext cx="9300935" cy="8071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500">
                <a:solidFill>
                  <a:schemeClr val="bg1"/>
                </a:solidFill>
                <a:latin typeface="Times New Roman" panose="02020603050405020304" pitchFamily="18" charset="0"/>
                <a:cs typeface="Times New Roman" panose="02020603050405020304" pitchFamily="18" charset="0"/>
              </a:rPr>
              <a:t>INTRODUCTION</a:t>
            </a:r>
          </a:p>
        </p:txBody>
      </p:sp>
      <p:sp>
        <p:nvSpPr>
          <p:cNvPr id="3" name="Rectangle 2">
            <a:extLst>
              <a:ext uri="{FF2B5EF4-FFF2-40B4-BE49-F238E27FC236}">
                <a16:creationId xmlns:a16="http://schemas.microsoft.com/office/drawing/2014/main" id="{E3B466DF-D077-A612-DADB-A15749578FA7}"/>
              </a:ext>
            </a:extLst>
          </p:cNvPr>
          <p:cNvSpPr/>
          <p:nvPr/>
        </p:nvSpPr>
        <p:spPr>
          <a:xfrm>
            <a:off x="9792457" y="2684320"/>
            <a:ext cx="11434002" cy="8263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500">
                <a:solidFill>
                  <a:schemeClr val="bg1"/>
                </a:solidFill>
                <a:latin typeface="Times New Roman" panose="02020603050405020304" pitchFamily="18" charset="0"/>
                <a:cs typeface="Times New Roman" panose="02020603050405020304" pitchFamily="18" charset="0"/>
              </a:rPr>
              <a:t>METHODS</a:t>
            </a:r>
          </a:p>
        </p:txBody>
      </p:sp>
      <p:sp>
        <p:nvSpPr>
          <p:cNvPr id="5" name="Rectangle 4">
            <a:extLst>
              <a:ext uri="{FF2B5EF4-FFF2-40B4-BE49-F238E27FC236}">
                <a16:creationId xmlns:a16="http://schemas.microsoft.com/office/drawing/2014/main" id="{D08D53A5-1654-9312-D260-9AAA97A382F5}"/>
              </a:ext>
            </a:extLst>
          </p:cNvPr>
          <p:cNvSpPr/>
          <p:nvPr/>
        </p:nvSpPr>
        <p:spPr>
          <a:xfrm>
            <a:off x="21451173" y="2675137"/>
            <a:ext cx="11231016" cy="8263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500" dirty="0">
                <a:solidFill>
                  <a:schemeClr val="bg1"/>
                </a:solidFill>
                <a:latin typeface="Times New Roman" panose="02020603050405020304" pitchFamily="18" charset="0"/>
                <a:cs typeface="Times New Roman" panose="02020603050405020304" pitchFamily="18" charset="0"/>
              </a:rPr>
              <a:t>RESULTS </a:t>
            </a:r>
          </a:p>
        </p:txBody>
      </p:sp>
      <p:sp>
        <p:nvSpPr>
          <p:cNvPr id="12" name="Rectangle 11">
            <a:extLst>
              <a:ext uri="{FF2B5EF4-FFF2-40B4-BE49-F238E27FC236}">
                <a16:creationId xmlns:a16="http://schemas.microsoft.com/office/drawing/2014/main" id="{9ABAA716-399B-2649-ECFC-8143DD27CFA8}"/>
              </a:ext>
            </a:extLst>
          </p:cNvPr>
          <p:cNvSpPr/>
          <p:nvPr/>
        </p:nvSpPr>
        <p:spPr>
          <a:xfrm>
            <a:off x="9802849" y="3644479"/>
            <a:ext cx="11414952" cy="18104621"/>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50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0A4A7D68-4621-141B-8018-040CB66F8CE3}"/>
              </a:ext>
            </a:extLst>
          </p:cNvPr>
          <p:cNvSpPr/>
          <p:nvPr/>
        </p:nvSpPr>
        <p:spPr>
          <a:xfrm>
            <a:off x="21451175" y="3641394"/>
            <a:ext cx="11231015" cy="983583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50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E8CDDCF-B537-EC42-758D-30C95432A04F}"/>
              </a:ext>
            </a:extLst>
          </p:cNvPr>
          <p:cNvSpPr/>
          <p:nvPr/>
        </p:nvSpPr>
        <p:spPr>
          <a:xfrm>
            <a:off x="21440713" y="13583705"/>
            <a:ext cx="11254835" cy="8263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500">
                <a:solidFill>
                  <a:srgbClr val="FFFFFF"/>
                </a:solidFill>
                <a:latin typeface="Times New Roman" panose="02020603050405020304" pitchFamily="18" charset="0"/>
                <a:cs typeface="Times New Roman" panose="02020603050405020304" pitchFamily="18" charset="0"/>
              </a:rPr>
              <a:t>CONCLUSIONS/FUTURE RESEARACH</a:t>
            </a:r>
            <a:endParaRPr lang="en-US">
              <a:solidFill>
                <a:srgbClr val="FFFFFF"/>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3742905-510C-5491-5AEF-BC9258B957CB}"/>
              </a:ext>
            </a:extLst>
          </p:cNvPr>
          <p:cNvSpPr/>
          <p:nvPr/>
        </p:nvSpPr>
        <p:spPr>
          <a:xfrm>
            <a:off x="21427353" y="16648887"/>
            <a:ext cx="11239357" cy="9968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500">
                <a:solidFill>
                  <a:srgbClr val="FFFFFF"/>
                </a:solidFill>
                <a:latin typeface="Times New Roman" panose="02020603050405020304" pitchFamily="18" charset="0"/>
                <a:cs typeface="Times New Roman" panose="02020603050405020304" pitchFamily="18" charset="0"/>
              </a:rPr>
              <a:t>ACKNOWLEDGEMENTS</a:t>
            </a:r>
            <a:endParaRPr lang="en-US">
              <a:solidFill>
                <a:srgbClr val="FFFFFF"/>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5175BFA-BA0B-9246-3028-8EE134FDF8F4}"/>
              </a:ext>
            </a:extLst>
          </p:cNvPr>
          <p:cNvSpPr/>
          <p:nvPr/>
        </p:nvSpPr>
        <p:spPr>
          <a:xfrm>
            <a:off x="21440713" y="19322133"/>
            <a:ext cx="11254835" cy="850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500">
                <a:solidFill>
                  <a:srgbClr val="FFFFFF"/>
                </a:solidFill>
                <a:latin typeface="Times New Roman" panose="02020603050405020304" pitchFamily="18" charset="0"/>
                <a:cs typeface="Times New Roman" panose="02020603050405020304" pitchFamily="18" charset="0"/>
              </a:rPr>
              <a:t>REFRENCES</a:t>
            </a:r>
            <a:endParaRPr lang="en-US">
              <a:solidFill>
                <a:srgbClr val="FFFFFF"/>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E83C89BB-BDC0-6998-10CB-F854880DC688}"/>
              </a:ext>
            </a:extLst>
          </p:cNvPr>
          <p:cNvSpPr/>
          <p:nvPr/>
        </p:nvSpPr>
        <p:spPr>
          <a:xfrm>
            <a:off x="21451173" y="14542096"/>
            <a:ext cx="11231015" cy="197472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50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7A78CA4F-25F3-ED72-F336-76AB7240523C}"/>
              </a:ext>
            </a:extLst>
          </p:cNvPr>
          <p:cNvSpPr/>
          <p:nvPr/>
        </p:nvSpPr>
        <p:spPr>
          <a:xfrm>
            <a:off x="21427422" y="20381831"/>
            <a:ext cx="11254834" cy="136727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50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68A3FC0-3D7A-B911-9213-9D5E2AB1050D}"/>
              </a:ext>
            </a:extLst>
          </p:cNvPr>
          <p:cNvSpPr/>
          <p:nvPr/>
        </p:nvSpPr>
        <p:spPr>
          <a:xfrm>
            <a:off x="21472896" y="17823152"/>
            <a:ext cx="11231015" cy="133557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50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770B173-29E2-4DEF-21BE-EDAFFF8C9F3A}"/>
              </a:ext>
            </a:extLst>
          </p:cNvPr>
          <p:cNvSpPr txBox="1"/>
          <p:nvPr/>
        </p:nvSpPr>
        <p:spPr>
          <a:xfrm>
            <a:off x="21443661" y="18013114"/>
            <a:ext cx="11251887" cy="95410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Times New Roman" panose="02020603050405020304" pitchFamily="18" charset="0"/>
                <a:cs typeface="Times New Roman" panose="02020603050405020304" pitchFamily="18" charset="0"/>
              </a:rPr>
              <a:t>I would like to thank Dr. Sally B. Seraphin for her support and assistance as well as the Trinity College Neuroscience Department. </a:t>
            </a:r>
          </a:p>
        </p:txBody>
      </p:sp>
      <p:sp>
        <p:nvSpPr>
          <p:cNvPr id="22" name="TextBox 21">
            <a:extLst>
              <a:ext uri="{FF2B5EF4-FFF2-40B4-BE49-F238E27FC236}">
                <a16:creationId xmlns:a16="http://schemas.microsoft.com/office/drawing/2014/main" id="{4C8525B6-E3D2-3956-F12E-234EF75A99BD}"/>
              </a:ext>
            </a:extLst>
          </p:cNvPr>
          <p:cNvSpPr txBox="1"/>
          <p:nvPr/>
        </p:nvSpPr>
        <p:spPr>
          <a:xfrm>
            <a:off x="21513545" y="14525334"/>
            <a:ext cx="1103587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buFont typeface="Arial" panose="020B0604020202020204" pitchFamily="34" charset="0"/>
              <a:buChar char="•"/>
            </a:pPr>
            <a:r>
              <a:rPr lang="en-US" sz="1800" b="0" i="0" u="none" strike="noStrike" dirty="0">
                <a:solidFill>
                  <a:srgbClr val="000000"/>
                </a:solidFill>
                <a:effectLst/>
                <a:latin typeface="Times New Roman"/>
                <a:cs typeface="Times New Roman"/>
              </a:rPr>
              <a:t>The weights did not appear to be statistically significantly different at 30 days post-hatching based on an independent t-test. </a:t>
            </a:r>
            <a:r>
              <a:rPr lang="en-US" sz="1800" b="0" i="0" dirty="0">
                <a:solidFill>
                  <a:srgbClr val="000000"/>
                </a:solidFill>
                <a:effectLst/>
                <a:latin typeface="Times New Roman"/>
                <a:cs typeface="Times New Roman"/>
              </a:rPr>
              <a:t>​</a:t>
            </a:r>
            <a:endParaRPr lang="en-US" sz="2400" b="0" i="0" dirty="0">
              <a:solidFill>
                <a:srgbClr val="000000"/>
              </a:solidFill>
              <a:effectLst/>
              <a:latin typeface="Times New Roman"/>
              <a:cs typeface="Times New Roman"/>
            </a:endParaRPr>
          </a:p>
          <a:p>
            <a:pPr algn="l" rtl="0" fontAlgn="base">
              <a:buFont typeface="Arial" panose="020B0604020202020204" pitchFamily="34" charset="0"/>
              <a:buChar char="•"/>
            </a:pPr>
            <a:r>
              <a:rPr lang="en-US" sz="1800" b="0" i="0" u="none" strike="noStrike" dirty="0">
                <a:solidFill>
                  <a:srgbClr val="000000"/>
                </a:solidFill>
                <a:effectLst/>
                <a:latin typeface="Times New Roman"/>
                <a:cs typeface="Times New Roman"/>
              </a:rPr>
              <a:t>The growth metrics suggest a faster pace of development for the early hatchlings. </a:t>
            </a:r>
            <a:r>
              <a:rPr lang="en-US" sz="1800" b="0" i="0" dirty="0">
                <a:solidFill>
                  <a:srgbClr val="000000"/>
                </a:solidFill>
                <a:effectLst/>
                <a:latin typeface="Times New Roman"/>
                <a:cs typeface="Times New Roman"/>
              </a:rPr>
              <a:t>​</a:t>
            </a:r>
          </a:p>
          <a:p>
            <a:pPr fontAlgn="base">
              <a:buFont typeface="Arial" panose="020B0604020202020204" pitchFamily="34" charset="0"/>
              <a:buChar char="•"/>
            </a:pPr>
            <a:r>
              <a:rPr lang="en-US" dirty="0">
                <a:solidFill>
                  <a:srgbClr val="000000"/>
                </a:solidFill>
                <a:latin typeface="Times New Roman"/>
                <a:cs typeface="Times New Roman"/>
              </a:rPr>
              <a:t>The mortality rates suggest that the early-hatched may use a portion of their metabolic reserve to hatch early leaving them will less reserve for stressors that could occur later in life such as metamorphosis. </a:t>
            </a:r>
            <a:endParaRPr lang="en-US" sz="2400" b="0" i="0">
              <a:solidFill>
                <a:srgbClr val="000000"/>
              </a:solidFill>
              <a:effectLst/>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sz="1800" b="0" i="1" u="none" strike="noStrike" dirty="0">
                <a:solidFill>
                  <a:srgbClr val="000000"/>
                </a:solidFill>
                <a:effectLst/>
                <a:latin typeface="Times New Roman"/>
                <a:cs typeface="Times New Roman"/>
              </a:rPr>
              <a:t>Potential Human Connection</a:t>
            </a:r>
            <a:r>
              <a:rPr lang="en-US" sz="1800" b="0" i="0" u="none" strike="noStrike" dirty="0">
                <a:solidFill>
                  <a:srgbClr val="000000"/>
                </a:solidFill>
                <a:effectLst/>
                <a:latin typeface="Times New Roman"/>
                <a:cs typeface="Times New Roman"/>
              </a:rPr>
              <a:t>: it could be possible for </a:t>
            </a:r>
            <a:r>
              <a:rPr lang="en-US" dirty="0">
                <a:solidFill>
                  <a:srgbClr val="000000"/>
                </a:solidFill>
                <a:latin typeface="Times New Roman"/>
                <a:cs typeface="Times New Roman"/>
              </a:rPr>
              <a:t>the transcriptomic</a:t>
            </a:r>
            <a:r>
              <a:rPr lang="en-US" sz="1800" b="0" i="0" u="none" strike="noStrike" dirty="0">
                <a:solidFill>
                  <a:srgbClr val="000000"/>
                </a:solidFill>
                <a:effectLst/>
                <a:latin typeface="Times New Roman"/>
                <a:cs typeface="Times New Roman"/>
              </a:rPr>
              <a:t> results to eventually be mapped onto various risk factors for ACES survivors.  </a:t>
            </a:r>
            <a:r>
              <a:rPr lang="en-US" sz="1800" b="0" i="0" dirty="0">
                <a:solidFill>
                  <a:srgbClr val="000000"/>
                </a:solidFill>
                <a:effectLst/>
                <a:latin typeface="Times New Roman"/>
                <a:cs typeface="Times New Roman"/>
              </a:rPr>
              <a:t>​</a:t>
            </a:r>
            <a:endParaRPr lang="en-US" sz="2400" b="0" i="0" dirty="0">
              <a:solidFill>
                <a:srgbClr val="000000"/>
              </a:solidFill>
              <a:effectLst/>
              <a:latin typeface="Times New Roman"/>
              <a:cs typeface="Times New Roman"/>
            </a:endParaRPr>
          </a:p>
          <a:p>
            <a:pPr>
              <a:buChar char="•"/>
            </a:pP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pPr>
              <a:buChar char="•"/>
            </a:pPr>
            <a:endParaRPr lang="en-US" sz="2400">
              <a:latin typeface="Times New Roman" panose="02020603050405020304" pitchFamily="18" charset="0"/>
              <a:cs typeface="Times New Roman" panose="02020603050405020304" pitchFamily="18" charset="0"/>
            </a:endParaRPr>
          </a:p>
          <a:p>
            <a:pPr>
              <a:buChar char="•"/>
            </a:pPr>
            <a:endParaRPr lang="en-US" sz="2400">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CE529039-8140-E696-3D46-C65813BC1195}"/>
              </a:ext>
            </a:extLst>
          </p:cNvPr>
          <p:cNvSpPr/>
          <p:nvPr/>
        </p:nvSpPr>
        <p:spPr>
          <a:xfrm>
            <a:off x="312304" y="19419270"/>
            <a:ext cx="9253297" cy="2344531"/>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500">
              <a:solidFill>
                <a:schemeClr val="tx1"/>
              </a:solidFill>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3674991F-DEB5-B1BA-932D-3E405B262B60}"/>
              </a:ext>
            </a:extLst>
          </p:cNvPr>
          <p:cNvSpPr/>
          <p:nvPr/>
        </p:nvSpPr>
        <p:spPr>
          <a:xfrm>
            <a:off x="309090" y="18282538"/>
            <a:ext cx="9290256" cy="8739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500">
                <a:solidFill>
                  <a:schemeClr val="bg1"/>
                </a:solidFill>
                <a:latin typeface="Times New Roman" panose="02020603050405020304" pitchFamily="18" charset="0"/>
                <a:cs typeface="Times New Roman" panose="02020603050405020304" pitchFamily="18" charset="0"/>
              </a:rPr>
              <a:t>Hypotheses</a:t>
            </a:r>
          </a:p>
        </p:txBody>
      </p:sp>
      <p:sp>
        <p:nvSpPr>
          <p:cNvPr id="20" name="TextBox 19">
            <a:extLst>
              <a:ext uri="{FF2B5EF4-FFF2-40B4-BE49-F238E27FC236}">
                <a16:creationId xmlns:a16="http://schemas.microsoft.com/office/drawing/2014/main" id="{2F29D7B3-E951-95A3-BE56-25C224EF5B65}"/>
              </a:ext>
            </a:extLst>
          </p:cNvPr>
          <p:cNvSpPr txBox="1"/>
          <p:nvPr/>
        </p:nvSpPr>
        <p:spPr>
          <a:xfrm>
            <a:off x="300176" y="3648850"/>
            <a:ext cx="9098561" cy="1000273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dirty="0">
                <a:latin typeface="Times New Roman"/>
                <a:cs typeface="Times New Roman"/>
              </a:rPr>
              <a:t>Adverse early childhood experiences (ACES) are prolonged instances of adversity experienced early in life and can lead to a higher risk of cardiovascular disease later in life as well as early pubertal timing in adolescents. 5/10 of the top leading causes of death in the United States are associated with ACES. </a:t>
            </a:r>
            <a:endParaRPr lang="en-US" sz="2800">
              <a:latin typeface="Times New Roman" panose="02020603050405020304" pitchFamily="18" charset="0"/>
              <a:cs typeface="Times New Roman" panose="02020603050405020304" pitchFamily="18" charset="0"/>
            </a:endParaRPr>
          </a:p>
          <a:p>
            <a:pPr algn="just"/>
            <a:endParaRPr lang="en-US" sz="2800" i="1">
              <a:latin typeface="Times New Roman" panose="02020603050405020304" pitchFamily="18" charset="0"/>
              <a:cs typeface="Times New Roman" panose="02020603050405020304" pitchFamily="18" charset="0"/>
            </a:endParaRPr>
          </a:p>
          <a:p>
            <a:pPr algn="just"/>
            <a:r>
              <a:rPr lang="en-US" sz="2800" i="1" dirty="0">
                <a:solidFill>
                  <a:srgbClr val="000000"/>
                </a:solidFill>
                <a:latin typeface="Times New Roman"/>
                <a:ea typeface="Calibri" panose="020F0502020204030204" pitchFamily="34" charset="0"/>
                <a:cs typeface="Times New Roman"/>
              </a:rPr>
              <a:t>Life history theory </a:t>
            </a:r>
            <a:r>
              <a:rPr lang="en-US" sz="2800" dirty="0">
                <a:solidFill>
                  <a:srgbClr val="000000"/>
                </a:solidFill>
                <a:latin typeface="Times New Roman"/>
                <a:ea typeface="Calibri" panose="020F0502020204030204" pitchFamily="34" charset="0"/>
                <a:cs typeface="Times New Roman"/>
              </a:rPr>
              <a:t>is a </a:t>
            </a:r>
            <a:r>
              <a:rPr lang="en-US" sz="2800" dirty="0">
                <a:solidFill>
                  <a:srgbClr val="000000"/>
                </a:solidFill>
                <a:effectLst/>
                <a:latin typeface="Times New Roman"/>
                <a:ea typeface="Calibri" panose="020F0502020204030204" pitchFamily="34" charset="0"/>
                <a:cs typeface="Times New Roman"/>
              </a:rPr>
              <a:t>branch of evolutionary theory that predicts changes in developmental timing with extreme stress</a:t>
            </a:r>
            <a:r>
              <a:rPr lang="en-US" sz="2800" dirty="0">
                <a:solidFill>
                  <a:srgbClr val="000000"/>
                </a:solidFill>
                <a:latin typeface="Times New Roman"/>
                <a:ea typeface="Calibri" panose="020F0502020204030204" pitchFamily="34" charset="0"/>
                <a:cs typeface="Times New Roman"/>
              </a:rPr>
              <a:t>,</a:t>
            </a:r>
            <a:r>
              <a:rPr lang="en-US" sz="2800" dirty="0">
                <a:solidFill>
                  <a:srgbClr val="000000"/>
                </a:solidFill>
                <a:effectLst/>
                <a:latin typeface="Times New Roman"/>
                <a:ea typeface="Calibri" panose="020F0502020204030204" pitchFamily="34" charset="0"/>
                <a:cs typeface="Times New Roman"/>
              </a:rPr>
              <a:t> shifting the pattern of development and reproduction to accommodate </a:t>
            </a:r>
            <a:r>
              <a:rPr lang="en-US" sz="2800" dirty="0">
                <a:solidFill>
                  <a:srgbClr val="000000"/>
                </a:solidFill>
                <a:latin typeface="Times New Roman"/>
                <a:ea typeface="Calibri" panose="020F0502020204030204" pitchFamily="34" charset="0"/>
                <a:cs typeface="Times New Roman"/>
              </a:rPr>
              <a:t>immediate </a:t>
            </a:r>
            <a:r>
              <a:rPr lang="en-US" sz="2800" dirty="0">
                <a:solidFill>
                  <a:srgbClr val="000000"/>
                </a:solidFill>
                <a:effectLst/>
                <a:latin typeface="Times New Roman"/>
                <a:ea typeface="Calibri" panose="020F0502020204030204" pitchFamily="34" charset="0"/>
                <a:cs typeface="Times New Roman"/>
              </a:rPr>
              <a:t>needs for reproduction. </a:t>
            </a:r>
            <a:r>
              <a:rPr lang="en-US" sz="2800" dirty="0">
                <a:solidFill>
                  <a:srgbClr val="000000"/>
                </a:solidFill>
                <a:latin typeface="Times New Roman"/>
                <a:ea typeface="Calibri" panose="020F0502020204030204" pitchFamily="34" charset="0"/>
                <a:cs typeface="Times New Roman"/>
              </a:rPr>
              <a:t>The red-eyed treefrogs ability to "escape-hatch" or hatch early presents with good potential for becoming a new biomedical model for ACES since they can niche shift to the next stage of development due to environmental stressors and stimuli. The Laboratory of Evolutionary Neuroscience is interested in learning about the timing and tempo of red-eyed treefrog development and health quality to see if it could eventually be applied to humans and metabolic or immunological dysfunction. </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B0FE2279-91B1-4BAD-28D6-6E8344224E16}"/>
              </a:ext>
            </a:extLst>
          </p:cNvPr>
          <p:cNvSpPr txBox="1"/>
          <p:nvPr/>
        </p:nvSpPr>
        <p:spPr>
          <a:xfrm>
            <a:off x="10051244" y="3642267"/>
            <a:ext cx="7615840"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imes New Roman"/>
                <a:cs typeface="Times New Roman"/>
              </a:rPr>
              <a:t>Red-eyed treefrogs were successfully bred in a lab for the first time in 20 years using a specially made rain-chamber to stimulate their natural mating cycles. After clutches were laid, each clutch was divided in half and assigned an experimental condition: early or late hatch and placed in a humidor to be kept safe and hydrated. The earlies were stimulated to hatch around 5-7 days post-laying while the lates were left to hatch on their own time. The frogs were then weighed at different </a:t>
            </a:r>
            <a:r>
              <a:rPr lang="en-US" sz="2800">
                <a:latin typeface="Times New Roman"/>
                <a:cs typeface="Times New Roman"/>
              </a:rPr>
              <a:t>time points to determine if there was any difference </a:t>
            </a:r>
            <a:r>
              <a:rPr lang="en-US" sz="2800" dirty="0">
                <a:latin typeface="Times New Roman"/>
                <a:cs typeface="Times New Roman"/>
              </a:rPr>
              <a:t>in overall weight. The frogs were also censused every time they were weighed to determine mortality rates. </a:t>
            </a:r>
            <a:endParaRPr lang="en-US" sz="2800">
              <a:latin typeface="Times New Roman" panose="02020603050405020304" pitchFamily="18" charset="0"/>
              <a:cs typeface="Times New Roman" panose="02020603050405020304" pitchFamily="18" charset="0"/>
            </a:endParaRPr>
          </a:p>
          <a:p>
            <a:pPr marL="285750" indent="-285750" algn="ctr">
              <a:buFontTx/>
              <a:buChar char="-"/>
            </a:pPr>
            <a:endParaRPr lang="en-US">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93CC48C3-5750-F79B-D2A2-7E6244881D96}"/>
              </a:ext>
            </a:extLst>
          </p:cNvPr>
          <p:cNvSpPr txBox="1"/>
          <p:nvPr/>
        </p:nvSpPr>
        <p:spPr>
          <a:xfrm>
            <a:off x="302053" y="19947008"/>
            <a:ext cx="9087060" cy="13849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Times New Roman"/>
                <a:cs typeface="Times New Roman"/>
              </a:rPr>
              <a:t>We hypothesize that early compensatory growth will occur in the escape-hatched tadpoles, eventually evening out with the late-hatched groups. </a:t>
            </a:r>
          </a:p>
        </p:txBody>
      </p:sp>
      <p:sp>
        <p:nvSpPr>
          <p:cNvPr id="51" name="Rectangle 50">
            <a:extLst>
              <a:ext uri="{FF2B5EF4-FFF2-40B4-BE49-F238E27FC236}">
                <a16:creationId xmlns:a16="http://schemas.microsoft.com/office/drawing/2014/main" id="{4E3780B3-2D49-9459-7806-C514E42ABB97}"/>
              </a:ext>
            </a:extLst>
          </p:cNvPr>
          <p:cNvSpPr/>
          <p:nvPr/>
        </p:nvSpPr>
        <p:spPr>
          <a:xfrm>
            <a:off x="300176" y="3645515"/>
            <a:ext cx="9254114" cy="1441648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500">
              <a:solidFill>
                <a:schemeClr val="tx1"/>
              </a:solidFill>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1452008D-AE73-6FAF-904D-2E3B28A2FE6A}"/>
              </a:ext>
            </a:extLst>
          </p:cNvPr>
          <p:cNvSpPr txBox="1"/>
          <p:nvPr/>
        </p:nvSpPr>
        <p:spPr>
          <a:xfrm>
            <a:off x="21416332" y="20407917"/>
            <a:ext cx="1114928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en-US" sz="1000" b="0" i="0" u="none" strike="noStrike" err="1">
                <a:effectLst/>
                <a:latin typeface="Times New Roman" panose="02020603050405020304" pitchFamily="18" charset="0"/>
                <a:cs typeface="Times New Roman" panose="02020603050405020304" pitchFamily="18" charset="0"/>
              </a:rPr>
              <a:t>Bürgin</a:t>
            </a:r>
            <a:r>
              <a:rPr lang="en-US" sz="1000" b="0" i="0" u="none" strike="noStrike">
                <a:effectLst/>
                <a:latin typeface="Times New Roman" panose="02020603050405020304" pitchFamily="18" charset="0"/>
                <a:cs typeface="Times New Roman" panose="02020603050405020304" pitchFamily="18" charset="0"/>
              </a:rPr>
              <a:t> D, O'Donovan A, </a:t>
            </a:r>
            <a:r>
              <a:rPr lang="en-US" sz="1000" b="0" i="0" u="none" strike="noStrike" err="1">
                <a:effectLst/>
                <a:latin typeface="Times New Roman" panose="02020603050405020304" pitchFamily="18" charset="0"/>
                <a:cs typeface="Times New Roman" panose="02020603050405020304" pitchFamily="18" charset="0"/>
              </a:rPr>
              <a:t>d'Huart</a:t>
            </a:r>
            <a:r>
              <a:rPr lang="en-US" sz="1000" b="0" i="0" u="none" strike="noStrike">
                <a:effectLst/>
                <a:latin typeface="Times New Roman" panose="02020603050405020304" pitchFamily="18" charset="0"/>
                <a:cs typeface="Times New Roman" panose="02020603050405020304" pitchFamily="18" charset="0"/>
              </a:rPr>
              <a:t> D, di Gallo A, Eckert A, </a:t>
            </a:r>
            <a:r>
              <a:rPr lang="en-US" sz="1000" b="0" i="0" u="none" strike="noStrike" err="1">
                <a:effectLst/>
                <a:latin typeface="Times New Roman" panose="02020603050405020304" pitchFamily="18" charset="0"/>
                <a:cs typeface="Times New Roman" panose="02020603050405020304" pitchFamily="18" charset="0"/>
              </a:rPr>
              <a:t>Fegert</a:t>
            </a:r>
            <a:r>
              <a:rPr lang="en-US" sz="1000" b="0" i="0" u="none" strike="noStrike">
                <a:effectLst/>
                <a:latin typeface="Times New Roman" panose="02020603050405020304" pitchFamily="18" charset="0"/>
                <a:cs typeface="Times New Roman" panose="02020603050405020304" pitchFamily="18" charset="0"/>
              </a:rPr>
              <a:t> J, </a:t>
            </a:r>
            <a:r>
              <a:rPr lang="en-US" sz="1000" b="0" i="0" u="none" strike="noStrike" err="1">
                <a:effectLst/>
                <a:latin typeface="Times New Roman" panose="02020603050405020304" pitchFamily="18" charset="0"/>
                <a:cs typeface="Times New Roman" panose="02020603050405020304" pitchFamily="18" charset="0"/>
              </a:rPr>
              <a:t>Schmeck</a:t>
            </a:r>
            <a:r>
              <a:rPr lang="en-US" sz="1000" b="0" i="0" u="none" strike="noStrike">
                <a:effectLst/>
                <a:latin typeface="Times New Roman" panose="02020603050405020304" pitchFamily="18" charset="0"/>
                <a:cs typeface="Times New Roman" panose="02020603050405020304" pitchFamily="18" charset="0"/>
              </a:rPr>
              <a:t> K, Schmid M, </a:t>
            </a:r>
            <a:r>
              <a:rPr lang="en-US" sz="1000" b="0" i="0" u="none" strike="noStrike" err="1">
                <a:effectLst/>
                <a:latin typeface="Times New Roman" panose="02020603050405020304" pitchFamily="18" charset="0"/>
                <a:cs typeface="Times New Roman" panose="02020603050405020304" pitchFamily="18" charset="0"/>
              </a:rPr>
              <a:t>Boonmann</a:t>
            </a:r>
            <a:r>
              <a:rPr lang="en-US" sz="1000" b="0" i="0" u="none" strike="noStrike">
                <a:effectLst/>
                <a:latin typeface="Times New Roman" panose="02020603050405020304" pitchFamily="18" charset="0"/>
                <a:cs typeface="Times New Roman" panose="02020603050405020304" pitchFamily="18" charset="0"/>
              </a:rPr>
              <a:t> C. Adverse Childhood Experiences and Telomere Length a Look Into the Heterogeneity of Findings-A Narrative Review. Front </a:t>
            </a:r>
            <a:r>
              <a:rPr lang="en-US" sz="1000" b="0" i="0" u="none" strike="noStrike" err="1">
                <a:effectLst/>
                <a:latin typeface="Times New Roman" panose="02020603050405020304" pitchFamily="18" charset="0"/>
                <a:cs typeface="Times New Roman" panose="02020603050405020304" pitchFamily="18" charset="0"/>
              </a:rPr>
              <a:t>Neurosci</a:t>
            </a:r>
            <a:r>
              <a:rPr lang="en-US" sz="1000" b="0" i="0" u="none" strike="noStrike">
                <a:effectLst/>
                <a:latin typeface="Times New Roman" panose="02020603050405020304" pitchFamily="18" charset="0"/>
                <a:cs typeface="Times New Roman" panose="02020603050405020304" pitchFamily="18" charset="0"/>
              </a:rPr>
              <a:t>. 2019 May 22;13:490. </a:t>
            </a:r>
            <a:r>
              <a:rPr lang="en-US" sz="1000" b="0" i="0" u="none" strike="noStrike" err="1">
                <a:effectLst/>
                <a:latin typeface="Times New Roman" panose="02020603050405020304" pitchFamily="18" charset="0"/>
                <a:cs typeface="Times New Roman" panose="02020603050405020304" pitchFamily="18" charset="0"/>
              </a:rPr>
              <a:t>doi</a:t>
            </a:r>
            <a:r>
              <a:rPr lang="en-US" sz="1000" b="0" i="0" u="none" strike="noStrike">
                <a:effectLst/>
                <a:latin typeface="Times New Roman" panose="02020603050405020304" pitchFamily="18" charset="0"/>
                <a:cs typeface="Times New Roman" panose="02020603050405020304" pitchFamily="18" charset="0"/>
              </a:rPr>
              <a:t>: 10.3389/fnins.2019.00490. PMID: 31191214; PMCID: PMC6541108.</a:t>
            </a:r>
            <a:r>
              <a:rPr lang="en-US" sz="1000" b="0" i="0">
                <a:effectLst/>
                <a:latin typeface="Times New Roman" panose="02020603050405020304" pitchFamily="18" charset="0"/>
                <a:cs typeface="Times New Roman" panose="02020603050405020304" pitchFamily="18" charset="0"/>
              </a:rPr>
              <a:t>​</a:t>
            </a:r>
          </a:p>
          <a:p>
            <a:pPr algn="ctr" rtl="0" fontAlgn="base"/>
            <a:r>
              <a:rPr lang="en-US" sz="1000" b="0" i="0">
                <a:effectLst/>
                <a:latin typeface="Times New Roman" panose="02020603050405020304" pitchFamily="18" charset="0"/>
                <a:cs typeface="Times New Roman" panose="02020603050405020304" pitchFamily="18" charset="0"/>
              </a:rPr>
              <a:t>​</a:t>
            </a:r>
            <a:r>
              <a:rPr lang="en-US" sz="1000" b="0" i="1" u="none" strike="noStrike" err="1">
                <a:effectLst/>
                <a:latin typeface="Times New Roman" panose="02020603050405020304" pitchFamily="18" charset="0"/>
                <a:cs typeface="Times New Roman" panose="02020603050405020304" pitchFamily="18" charset="0"/>
              </a:rPr>
              <a:t>Cdc</a:t>
            </a:r>
            <a:r>
              <a:rPr lang="en-US" sz="1000" b="0" i="1" u="none" strike="noStrike">
                <a:effectLst/>
                <a:latin typeface="Times New Roman" panose="02020603050405020304" pitchFamily="18" charset="0"/>
                <a:cs typeface="Times New Roman" panose="02020603050405020304" pitchFamily="18" charset="0"/>
              </a:rPr>
              <a:t> newsroom</a:t>
            </a:r>
            <a:r>
              <a:rPr lang="en-US" sz="1000" b="0" i="0" u="none" strike="noStrike">
                <a:effectLst/>
                <a:latin typeface="Times New Roman" panose="02020603050405020304" pitchFamily="18" charset="0"/>
                <a:cs typeface="Times New Roman" panose="02020603050405020304" pitchFamily="18" charset="0"/>
              </a:rPr>
              <a:t>. (2016, January 1). CDC. </a:t>
            </a:r>
            <a:r>
              <a:rPr lang="en-US" sz="1000" b="0" i="0" u="sng" strike="noStrike">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https://www.cdc.gov/media/releases/2019/t1105-aces.html</a:t>
            </a:r>
            <a:endParaRPr lang="en-US" sz="1000" b="0" i="0">
              <a:effectLst/>
              <a:latin typeface="Times New Roman" panose="02020603050405020304" pitchFamily="18" charset="0"/>
              <a:cs typeface="Times New Roman" panose="02020603050405020304" pitchFamily="18" charset="0"/>
            </a:endParaRPr>
          </a:p>
          <a:p>
            <a:pPr algn="ctr" rtl="0" fontAlgn="base"/>
            <a:r>
              <a:rPr lang="en-US" sz="1000" b="0" i="0">
                <a:effectLst/>
                <a:latin typeface="Times New Roman" panose="02020603050405020304" pitchFamily="18" charset="0"/>
                <a:cs typeface="Times New Roman" panose="02020603050405020304" pitchFamily="18" charset="0"/>
              </a:rPr>
              <a:t>​</a:t>
            </a:r>
            <a:r>
              <a:rPr lang="en-US" sz="1000" b="0" i="0" u="none" strike="noStrike" err="1">
                <a:effectLst/>
                <a:latin typeface="Times New Roman" panose="02020603050405020304" pitchFamily="18" charset="0"/>
                <a:cs typeface="Times New Roman" panose="02020603050405020304" pitchFamily="18" charset="0"/>
              </a:rPr>
              <a:t>Güell</a:t>
            </a:r>
            <a:r>
              <a:rPr lang="en-US" sz="1000" b="0" i="0" u="none" strike="noStrike">
                <a:effectLst/>
                <a:latin typeface="Times New Roman" panose="02020603050405020304" pitchFamily="18" charset="0"/>
                <a:cs typeface="Times New Roman" panose="02020603050405020304" pitchFamily="18" charset="0"/>
              </a:rPr>
              <a:t> BA, Warkentin KM. When and where to hatch? Red-eyed treefrog embryos use light cues in two contexts. </a:t>
            </a:r>
            <a:r>
              <a:rPr lang="en-US" sz="1000" b="0" i="0" u="none" strike="noStrike" err="1">
                <a:effectLst/>
                <a:latin typeface="Times New Roman" panose="02020603050405020304" pitchFamily="18" charset="0"/>
                <a:cs typeface="Times New Roman" panose="02020603050405020304" pitchFamily="18" charset="0"/>
              </a:rPr>
              <a:t>PeerJ</a:t>
            </a:r>
            <a:r>
              <a:rPr lang="en-US" sz="1000" b="0" i="0" u="none" strike="noStrike">
                <a:effectLst/>
                <a:latin typeface="Times New Roman" panose="02020603050405020304" pitchFamily="18" charset="0"/>
                <a:cs typeface="Times New Roman" panose="02020603050405020304" pitchFamily="18" charset="0"/>
              </a:rPr>
              <a:t>. 2018 Dec 3;6:e6018. </a:t>
            </a:r>
            <a:r>
              <a:rPr lang="en-US" sz="1000" b="0" i="0" u="none" strike="noStrike" err="1">
                <a:effectLst/>
                <a:latin typeface="Times New Roman" panose="02020603050405020304" pitchFamily="18" charset="0"/>
                <a:cs typeface="Times New Roman" panose="02020603050405020304" pitchFamily="18" charset="0"/>
              </a:rPr>
              <a:t>doi</a:t>
            </a:r>
            <a:r>
              <a:rPr lang="en-US" sz="1000" b="0" i="0" u="none" strike="noStrike">
                <a:effectLst/>
                <a:latin typeface="Times New Roman" panose="02020603050405020304" pitchFamily="18" charset="0"/>
                <a:cs typeface="Times New Roman" panose="02020603050405020304" pitchFamily="18" charset="0"/>
              </a:rPr>
              <a:t>: 10.7717/peerj.6018. PMID: 30533307; PMCID: PMC6283037.</a:t>
            </a:r>
          </a:p>
          <a:p>
            <a:pPr algn="ctr" fontAlgn="base"/>
            <a:r>
              <a:rPr lang="en-US" sz="1000">
                <a:effectLst/>
                <a:latin typeface="Times New Roman" panose="02020603050405020304" pitchFamily="18" charset="0"/>
                <a:cs typeface="Times New Roman" panose="02020603050405020304" pitchFamily="18" charset="0"/>
              </a:rPr>
              <a:t>McDade, T. W. (2003). Life history theory and the immune system: Steps toward a human ecological immunology. </a:t>
            </a:r>
            <a:r>
              <a:rPr lang="en-US" sz="1000" i="1">
                <a:effectLst/>
                <a:latin typeface="Times New Roman" panose="02020603050405020304" pitchFamily="18" charset="0"/>
                <a:cs typeface="Times New Roman" panose="02020603050405020304" pitchFamily="18" charset="0"/>
              </a:rPr>
              <a:t>American Journal of Physical Anthropology</a:t>
            </a:r>
            <a:r>
              <a:rPr lang="en-US" sz="1000">
                <a:effectLst/>
                <a:latin typeface="Times New Roman" panose="02020603050405020304" pitchFamily="18" charset="0"/>
                <a:cs typeface="Times New Roman" panose="02020603050405020304" pitchFamily="18" charset="0"/>
              </a:rPr>
              <a:t>, </a:t>
            </a:r>
            <a:r>
              <a:rPr lang="en-US" sz="1000" i="1">
                <a:effectLst/>
                <a:latin typeface="Times New Roman" panose="02020603050405020304" pitchFamily="18" charset="0"/>
                <a:cs typeface="Times New Roman" panose="02020603050405020304" pitchFamily="18" charset="0"/>
              </a:rPr>
              <a:t>122</a:t>
            </a:r>
            <a:r>
              <a:rPr lang="en-US" sz="1000">
                <a:effectLst/>
                <a:latin typeface="Times New Roman" panose="02020603050405020304" pitchFamily="18" charset="0"/>
                <a:cs typeface="Times New Roman" panose="02020603050405020304" pitchFamily="18" charset="0"/>
              </a:rPr>
              <a:t>(S37), 100–125. </a:t>
            </a:r>
            <a:r>
              <a:rPr lang="en-US" sz="100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https://doi.org/10.1002/ajpa.10398</a:t>
            </a:r>
            <a:endParaRPr lang="en-US" sz="1000">
              <a:latin typeface="Times New Roman" panose="02020603050405020304" pitchFamily="18" charset="0"/>
              <a:cs typeface="Times New Roman" panose="02020603050405020304" pitchFamily="18" charset="0"/>
            </a:endParaRPr>
          </a:p>
          <a:p>
            <a:pPr algn="ctr" fontAlgn="base"/>
            <a:r>
              <a:rPr lang="en-US" sz="1000" b="0" i="0">
                <a:effectLst/>
                <a:latin typeface="Times New Roman" panose="02020603050405020304" pitchFamily="18" charset="0"/>
                <a:cs typeface="Times New Roman" panose="02020603050405020304" pitchFamily="18" charset="0"/>
              </a:rPr>
              <a:t> Warkentin KM, The development of behavioral defenses: a mechanistic analysis of vulnerability in red-eyed tree frog hatchlings, </a:t>
            </a:r>
            <a:r>
              <a:rPr lang="en-US" sz="1000" b="0" i="1">
                <a:effectLst/>
                <a:latin typeface="Times New Roman" panose="02020603050405020304" pitchFamily="18" charset="0"/>
                <a:cs typeface="Times New Roman" panose="02020603050405020304" pitchFamily="18" charset="0"/>
              </a:rPr>
              <a:t>Behavioral Ecology</a:t>
            </a:r>
            <a:r>
              <a:rPr lang="en-US" sz="1000" b="0" i="0">
                <a:effectLst/>
                <a:latin typeface="Times New Roman" panose="02020603050405020304" pitchFamily="18" charset="0"/>
                <a:cs typeface="Times New Roman" panose="02020603050405020304" pitchFamily="18" charset="0"/>
              </a:rPr>
              <a:t>, Volume 10, Issue 3, May 1999, Pages 251–262, </a:t>
            </a:r>
            <a:r>
              <a:rPr lang="en-US" sz="1000" b="0" i="0" u="none" strike="noStrike">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https://doi.org/10.1093/beheco/10.3.251</a:t>
            </a:r>
            <a:r>
              <a:rPr lang="en-US" sz="1000" b="0" i="0">
                <a:effectLst/>
                <a:latin typeface="Times New Roman" panose="02020603050405020304" pitchFamily="18" charset="0"/>
                <a:cs typeface="Times New Roman" panose="02020603050405020304" pitchFamily="18" charset="0"/>
              </a:rPr>
              <a:t>​</a:t>
            </a:r>
          </a:p>
        </p:txBody>
      </p:sp>
      <p:pic>
        <p:nvPicPr>
          <p:cNvPr id="1028" name="Picture 4">
            <a:extLst>
              <a:ext uri="{FF2B5EF4-FFF2-40B4-BE49-F238E27FC236}">
                <a16:creationId xmlns:a16="http://schemas.microsoft.com/office/drawing/2014/main" id="{A1846914-D771-4B4A-BF33-5AF42D55BC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72297" y="-48454"/>
            <a:ext cx="46482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3B2FC95-C7A1-934A-8C43-18F5BD3D20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82349" y="3801467"/>
            <a:ext cx="5432414" cy="31563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0E054DC-3628-CE4B-B555-C58C966AD2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89379" y="3686350"/>
            <a:ext cx="5432414" cy="35257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EA1B2B5-A1AB-B541-B6EA-CF39F44C6D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51244" y="9788167"/>
            <a:ext cx="3052723" cy="3689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0D481F1-31F7-8D42-8C1B-CF80CEE952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6917" y="12610432"/>
            <a:ext cx="3333706" cy="4046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2A48FDF6-95AA-C544-A12F-0CB98FA3D4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70376" y="16287573"/>
            <a:ext cx="9479280" cy="41203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Diagram 32">
            <a:extLst>
              <a:ext uri="{FF2B5EF4-FFF2-40B4-BE49-F238E27FC236}">
                <a16:creationId xmlns:a16="http://schemas.microsoft.com/office/drawing/2014/main" id="{730CF5DA-E190-0947-B3B3-D8A952EA46CF}"/>
              </a:ext>
            </a:extLst>
          </p:cNvPr>
          <p:cNvGraphicFramePr/>
          <p:nvPr>
            <p:extLst>
              <p:ext uri="{D42A27DB-BD31-4B8C-83A1-F6EECF244321}">
                <p14:modId xmlns:p14="http://schemas.microsoft.com/office/powerpoint/2010/main" val="4180663121"/>
              </p:ext>
            </p:extLst>
          </p:nvPr>
        </p:nvGraphicFramePr>
        <p:xfrm>
          <a:off x="15755655" y="4074838"/>
          <a:ext cx="7121207" cy="49467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 name="Picture 8">
            <a:extLst>
              <a:ext uri="{FF2B5EF4-FFF2-40B4-BE49-F238E27FC236}">
                <a16:creationId xmlns:a16="http://schemas.microsoft.com/office/drawing/2014/main" id="{DDB977CB-AC20-D344-8A36-68009FCB132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934588" y="9788167"/>
            <a:ext cx="2975846" cy="36890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indoor, plastic&#10;&#10;Description automatically generated">
            <a:extLst>
              <a:ext uri="{FF2B5EF4-FFF2-40B4-BE49-F238E27FC236}">
                <a16:creationId xmlns:a16="http://schemas.microsoft.com/office/drawing/2014/main" id="{1D50C2AE-EB2E-8D46-8B1C-0FDD6211695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547858" y="9788167"/>
            <a:ext cx="3110907" cy="3764648"/>
          </a:xfrm>
          <a:prstGeom prst="rect">
            <a:avLst/>
          </a:prstGeom>
        </p:spPr>
      </p:pic>
      <p:sp>
        <p:nvSpPr>
          <p:cNvPr id="24" name="TextBox 23">
            <a:extLst>
              <a:ext uri="{FF2B5EF4-FFF2-40B4-BE49-F238E27FC236}">
                <a16:creationId xmlns:a16="http://schemas.microsoft.com/office/drawing/2014/main" id="{2A6EE6D2-BC2C-C948-A617-E1D025334697}"/>
              </a:ext>
            </a:extLst>
          </p:cNvPr>
          <p:cNvSpPr txBox="1"/>
          <p:nvPr/>
        </p:nvSpPr>
        <p:spPr>
          <a:xfrm>
            <a:off x="9918972" y="14177285"/>
            <a:ext cx="11035875" cy="1815882"/>
          </a:xfrm>
          <a:prstGeom prst="rect">
            <a:avLst/>
          </a:prstGeom>
          <a:noFill/>
        </p:spPr>
        <p:txBody>
          <a:bodyPr wrap="square" lIns="91440" tIns="45720" rIns="91440" bIns="45720" rtlCol="0" anchor="t">
            <a:spAutoFit/>
          </a:bodyPr>
          <a:lstStyle/>
          <a:p>
            <a:r>
              <a:rPr lang="en-US" sz="2800" dirty="0">
                <a:latin typeface="Times New Roman"/>
                <a:cs typeface="Times New Roman"/>
              </a:rPr>
              <a:t>Six </a:t>
            </a:r>
            <a:r>
              <a:rPr lang="en-US" sz="2800" dirty="0" err="1">
                <a:latin typeface="Times New Roman"/>
                <a:cs typeface="Times New Roman"/>
              </a:rPr>
              <a:t>Trizol</a:t>
            </a:r>
            <a:r>
              <a:rPr lang="en-US" sz="2800" dirty="0">
                <a:latin typeface="Times New Roman"/>
                <a:cs typeface="Times New Roman"/>
              </a:rPr>
              <a:t> preserved samples were sent to </a:t>
            </a:r>
            <a:r>
              <a:rPr lang="en-US" sz="2800" dirty="0" err="1">
                <a:latin typeface="Times New Roman"/>
                <a:cs typeface="Times New Roman"/>
              </a:rPr>
              <a:t>Azenta</a:t>
            </a:r>
            <a:r>
              <a:rPr lang="en-US" sz="2800" dirty="0">
                <a:latin typeface="Times New Roman"/>
                <a:cs typeface="Times New Roman"/>
              </a:rPr>
              <a:t> to perform a De Novo Transcriptomic analysis of the RNA in the samples. This was done to determine if there are any specific transcription factors or genes that are being expressed differently in early vs late-hatched tadpoles. </a:t>
            </a:r>
            <a:endParaRPr lang="en-US"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F7BFAB6-BE14-0046-BBBE-CBE92D1B226C}"/>
              </a:ext>
            </a:extLst>
          </p:cNvPr>
          <p:cNvSpPr txBox="1"/>
          <p:nvPr/>
        </p:nvSpPr>
        <p:spPr>
          <a:xfrm>
            <a:off x="17365441" y="9073644"/>
            <a:ext cx="3939059" cy="584775"/>
          </a:xfrm>
          <a:prstGeom prst="rect">
            <a:avLst/>
          </a:prstGeom>
          <a:noFill/>
        </p:spPr>
        <p:txBody>
          <a:bodyPr wrap="square" rtlCol="0">
            <a:spAutoFit/>
          </a:bodyPr>
          <a:lstStyle/>
          <a:p>
            <a:pPr algn="ctr"/>
            <a:r>
              <a:rPr lang="en-US" sz="1600">
                <a:latin typeface="Times New Roman" panose="02020603050405020304" pitchFamily="18" charset="0"/>
                <a:cs typeface="Times New Roman" panose="02020603050405020304" pitchFamily="18" charset="0"/>
              </a:rPr>
              <a:t>Figure 3. Clutches were separated into the two experimental hatching conditions. </a:t>
            </a:r>
          </a:p>
        </p:txBody>
      </p:sp>
      <p:sp>
        <p:nvSpPr>
          <p:cNvPr id="26" name="TextBox 25">
            <a:extLst>
              <a:ext uri="{FF2B5EF4-FFF2-40B4-BE49-F238E27FC236}">
                <a16:creationId xmlns:a16="http://schemas.microsoft.com/office/drawing/2014/main" id="{2BC0BC3D-7BA1-544D-9938-0D03FEB8ECB9}"/>
              </a:ext>
            </a:extLst>
          </p:cNvPr>
          <p:cNvSpPr txBox="1"/>
          <p:nvPr/>
        </p:nvSpPr>
        <p:spPr>
          <a:xfrm>
            <a:off x="10028037" y="13508046"/>
            <a:ext cx="3347515" cy="584775"/>
          </a:xfrm>
          <a:prstGeom prst="rect">
            <a:avLst/>
          </a:prstGeom>
          <a:noFill/>
        </p:spPr>
        <p:txBody>
          <a:bodyPr wrap="square" rtlCol="0">
            <a:spAutoFit/>
          </a:bodyPr>
          <a:lstStyle/>
          <a:p>
            <a:pPr algn="ctr"/>
            <a:r>
              <a:rPr lang="en-US" sz="1600">
                <a:latin typeface="Times New Roman" panose="02020603050405020304" pitchFamily="18" charset="0"/>
                <a:cs typeface="Times New Roman" panose="02020603050405020304" pitchFamily="18" charset="0"/>
              </a:rPr>
              <a:t>Figure 4. Rain chamber setup for red-eyed treefrog mating.</a:t>
            </a:r>
          </a:p>
        </p:txBody>
      </p:sp>
      <p:sp>
        <p:nvSpPr>
          <p:cNvPr id="27" name="TextBox 26">
            <a:extLst>
              <a:ext uri="{FF2B5EF4-FFF2-40B4-BE49-F238E27FC236}">
                <a16:creationId xmlns:a16="http://schemas.microsoft.com/office/drawing/2014/main" id="{92682EDF-1B75-3B46-B741-948A6F5DE04C}"/>
              </a:ext>
            </a:extLst>
          </p:cNvPr>
          <p:cNvSpPr txBox="1"/>
          <p:nvPr/>
        </p:nvSpPr>
        <p:spPr>
          <a:xfrm>
            <a:off x="13934588" y="13552815"/>
            <a:ext cx="2975846" cy="584775"/>
          </a:xfrm>
          <a:prstGeom prst="rect">
            <a:avLst/>
          </a:prstGeom>
          <a:noFill/>
        </p:spPr>
        <p:txBody>
          <a:bodyPr wrap="square" rtlCol="0">
            <a:spAutoFit/>
          </a:bodyPr>
          <a:lstStyle/>
          <a:p>
            <a:pPr algn="ctr"/>
            <a:r>
              <a:rPr lang="en-US" sz="1600">
                <a:latin typeface="Times New Roman" panose="02020603050405020304" pitchFamily="18" charset="0"/>
                <a:cs typeface="Times New Roman" panose="02020603050405020304" pitchFamily="18" charset="0"/>
              </a:rPr>
              <a:t>Figure 5. Full clutch laid on the underside of a leaf. </a:t>
            </a:r>
          </a:p>
        </p:txBody>
      </p:sp>
      <p:sp>
        <p:nvSpPr>
          <p:cNvPr id="28" name="TextBox 27">
            <a:extLst>
              <a:ext uri="{FF2B5EF4-FFF2-40B4-BE49-F238E27FC236}">
                <a16:creationId xmlns:a16="http://schemas.microsoft.com/office/drawing/2014/main" id="{03DDEC2A-C958-A446-ACB2-3E2AAAEE9EE4}"/>
              </a:ext>
            </a:extLst>
          </p:cNvPr>
          <p:cNvSpPr txBox="1"/>
          <p:nvPr/>
        </p:nvSpPr>
        <p:spPr>
          <a:xfrm>
            <a:off x="17547858" y="13583629"/>
            <a:ext cx="3110907" cy="584775"/>
          </a:xfrm>
          <a:prstGeom prst="rect">
            <a:avLst/>
          </a:prstGeom>
          <a:noFill/>
        </p:spPr>
        <p:txBody>
          <a:bodyPr wrap="square" rtlCol="0">
            <a:spAutoFit/>
          </a:bodyPr>
          <a:lstStyle/>
          <a:p>
            <a:pPr algn="ctr"/>
            <a:r>
              <a:rPr lang="en-US" sz="1600">
                <a:latin typeface="Times New Roman" panose="02020603050405020304" pitchFamily="18" charset="0"/>
                <a:cs typeface="Times New Roman" panose="02020603050405020304" pitchFamily="18" charset="0"/>
              </a:rPr>
              <a:t>Figure 6. Container holding frog being weighed and censused. </a:t>
            </a:r>
          </a:p>
        </p:txBody>
      </p:sp>
      <p:pic>
        <p:nvPicPr>
          <p:cNvPr id="1034" name="Picture 10">
            <a:extLst>
              <a:ext uri="{FF2B5EF4-FFF2-40B4-BE49-F238E27FC236}">
                <a16:creationId xmlns:a16="http://schemas.microsoft.com/office/drawing/2014/main" id="{76EF4C33-5A1A-1643-952A-155D76FC755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0838" y="12369079"/>
            <a:ext cx="30607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picture containing invertebrate&#10;&#10;Description automatically generated">
            <a:extLst>
              <a:ext uri="{FF2B5EF4-FFF2-40B4-BE49-F238E27FC236}">
                <a16:creationId xmlns:a16="http://schemas.microsoft.com/office/drawing/2014/main" id="{81E6ACE8-24AA-6B49-939B-2F0038F85EE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33914" y="15202852"/>
            <a:ext cx="3733800" cy="1955800"/>
          </a:xfrm>
          <a:prstGeom prst="rect">
            <a:avLst/>
          </a:prstGeom>
        </p:spPr>
      </p:pic>
      <p:sp>
        <p:nvSpPr>
          <p:cNvPr id="36" name="TextBox 35">
            <a:extLst>
              <a:ext uri="{FF2B5EF4-FFF2-40B4-BE49-F238E27FC236}">
                <a16:creationId xmlns:a16="http://schemas.microsoft.com/office/drawing/2014/main" id="{B959F1A4-D3F0-F84A-B9E6-583CAD029D0C}"/>
              </a:ext>
            </a:extLst>
          </p:cNvPr>
          <p:cNvSpPr txBox="1"/>
          <p:nvPr/>
        </p:nvSpPr>
        <p:spPr>
          <a:xfrm>
            <a:off x="664858" y="14623564"/>
            <a:ext cx="3398520" cy="338554"/>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Figure 1. Red-eyed treefrog embryo. </a:t>
            </a:r>
          </a:p>
        </p:txBody>
      </p:sp>
      <p:sp>
        <p:nvSpPr>
          <p:cNvPr id="37" name="TextBox 36">
            <a:extLst>
              <a:ext uri="{FF2B5EF4-FFF2-40B4-BE49-F238E27FC236}">
                <a16:creationId xmlns:a16="http://schemas.microsoft.com/office/drawing/2014/main" id="{AED2AADD-E2DC-4445-9EE5-B8A2CABEE21C}"/>
              </a:ext>
            </a:extLst>
          </p:cNvPr>
          <p:cNvSpPr txBox="1"/>
          <p:nvPr/>
        </p:nvSpPr>
        <p:spPr>
          <a:xfrm>
            <a:off x="1878666" y="17234471"/>
            <a:ext cx="3733800" cy="338554"/>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Figure 2. Red-eyed treefrog tadpole. </a:t>
            </a:r>
          </a:p>
        </p:txBody>
      </p:sp>
      <p:sp>
        <p:nvSpPr>
          <p:cNvPr id="38" name="TextBox 37">
            <a:extLst>
              <a:ext uri="{FF2B5EF4-FFF2-40B4-BE49-F238E27FC236}">
                <a16:creationId xmlns:a16="http://schemas.microsoft.com/office/drawing/2014/main" id="{76BD9BB1-6552-EF44-AD13-DFD0292E277F}"/>
              </a:ext>
            </a:extLst>
          </p:cNvPr>
          <p:cNvSpPr txBox="1"/>
          <p:nvPr/>
        </p:nvSpPr>
        <p:spPr>
          <a:xfrm>
            <a:off x="6065031" y="16771997"/>
            <a:ext cx="3333706" cy="338554"/>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Figure 3. Juvenile red-eyed treefrog. </a:t>
            </a:r>
          </a:p>
        </p:txBody>
      </p:sp>
      <p:pic>
        <p:nvPicPr>
          <p:cNvPr id="1036" name="Picture 12">
            <a:extLst>
              <a:ext uri="{FF2B5EF4-FFF2-40B4-BE49-F238E27FC236}">
                <a16:creationId xmlns:a16="http://schemas.microsoft.com/office/drawing/2014/main" id="{2FB576E4-2B68-4949-B027-955E08AF46D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537874" y="7764430"/>
            <a:ext cx="11057480" cy="228583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5C3CA8C-6694-2845-BA26-DAE58351BD6B}"/>
              </a:ext>
            </a:extLst>
          </p:cNvPr>
          <p:cNvSpPr txBox="1"/>
          <p:nvPr/>
        </p:nvSpPr>
        <p:spPr>
          <a:xfrm>
            <a:off x="24298556" y="4531041"/>
            <a:ext cx="2042160" cy="369332"/>
          </a:xfrm>
          <a:prstGeom prst="rect">
            <a:avLst/>
          </a:prstGeom>
          <a:noFill/>
        </p:spPr>
        <p:txBody>
          <a:bodyPr wrap="square" rtlCol="0">
            <a:spAutoFit/>
          </a:bodyPr>
          <a:lstStyle/>
          <a:p>
            <a:r>
              <a:rPr lang="en-US"/>
              <a:t>*</a:t>
            </a:r>
          </a:p>
        </p:txBody>
      </p:sp>
      <p:sp>
        <p:nvSpPr>
          <p:cNvPr id="40" name="TextBox 39">
            <a:extLst>
              <a:ext uri="{FF2B5EF4-FFF2-40B4-BE49-F238E27FC236}">
                <a16:creationId xmlns:a16="http://schemas.microsoft.com/office/drawing/2014/main" id="{87D79D6C-66C3-494A-AFE7-B9A9DD284B0B}"/>
              </a:ext>
            </a:extLst>
          </p:cNvPr>
          <p:cNvSpPr txBox="1"/>
          <p:nvPr/>
        </p:nvSpPr>
        <p:spPr>
          <a:xfrm>
            <a:off x="21713523" y="6882389"/>
            <a:ext cx="5432414" cy="584775"/>
          </a:xfrm>
          <a:prstGeom prst="rect">
            <a:avLst/>
          </a:prstGeom>
          <a:noFill/>
        </p:spPr>
        <p:txBody>
          <a:bodyPr wrap="square" rtlCol="0">
            <a:spAutoFit/>
          </a:bodyPr>
          <a:lstStyle/>
          <a:p>
            <a:pPr algn="ctr"/>
            <a:r>
              <a:rPr lang="en-US" sz="1600">
                <a:latin typeface="Times New Roman" panose="02020603050405020304" pitchFamily="18" charset="0"/>
                <a:cs typeface="Times New Roman" panose="02020603050405020304" pitchFamily="18" charset="0"/>
              </a:rPr>
              <a:t>Graph 1. This graph depicts overall body mass by experimental condition over time. </a:t>
            </a:r>
          </a:p>
        </p:txBody>
      </p:sp>
      <p:sp>
        <p:nvSpPr>
          <p:cNvPr id="42" name="TextBox 41">
            <a:extLst>
              <a:ext uri="{FF2B5EF4-FFF2-40B4-BE49-F238E27FC236}">
                <a16:creationId xmlns:a16="http://schemas.microsoft.com/office/drawing/2014/main" id="{57AF2C19-7D3D-5C47-B4F3-3641B9983359}"/>
              </a:ext>
            </a:extLst>
          </p:cNvPr>
          <p:cNvSpPr txBox="1"/>
          <p:nvPr/>
        </p:nvSpPr>
        <p:spPr>
          <a:xfrm>
            <a:off x="27153061" y="7196783"/>
            <a:ext cx="5550850" cy="584775"/>
          </a:xfrm>
          <a:prstGeom prst="rect">
            <a:avLst/>
          </a:prstGeom>
          <a:noFill/>
        </p:spPr>
        <p:txBody>
          <a:bodyPr wrap="square" lIns="91440" tIns="45720" rIns="91440" bIns="45720" rtlCol="0" anchor="t">
            <a:spAutoFit/>
          </a:bodyPr>
          <a:lstStyle/>
          <a:p>
            <a:pPr algn="ctr"/>
            <a:r>
              <a:rPr lang="en-US" sz="1600" dirty="0">
                <a:latin typeface="Times New Roman"/>
                <a:cs typeface="Times New Roman"/>
              </a:rPr>
              <a:t>Graph 2. This graph shows the overall mortality rates over time 0-200 days for tadpoles from each experimental condition. </a:t>
            </a:r>
            <a:endParaRPr lang="en-US" sz="16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604460BB-B053-B34B-AD41-13ED2D4F50BF}"/>
              </a:ext>
            </a:extLst>
          </p:cNvPr>
          <p:cNvSpPr txBox="1"/>
          <p:nvPr/>
        </p:nvSpPr>
        <p:spPr>
          <a:xfrm>
            <a:off x="21713523" y="10050262"/>
            <a:ext cx="10852090" cy="584775"/>
          </a:xfrm>
          <a:prstGeom prst="rect">
            <a:avLst/>
          </a:prstGeom>
          <a:noFill/>
        </p:spPr>
        <p:txBody>
          <a:bodyPr wrap="square" rtlCol="0">
            <a:spAutoFit/>
          </a:bodyPr>
          <a:lstStyle/>
          <a:p>
            <a:pPr algn="ctr"/>
            <a:r>
              <a:rPr lang="en-US" sz="1600">
                <a:latin typeface="Times New Roman" panose="02020603050405020304" pitchFamily="18" charset="0"/>
                <a:cs typeface="Times New Roman" panose="02020603050405020304" pitchFamily="18" charset="0"/>
              </a:rPr>
              <a:t>Table 1. This is a table from </a:t>
            </a:r>
            <a:r>
              <a:rPr lang="en-US" sz="1600" err="1">
                <a:latin typeface="Times New Roman" panose="02020603050405020304" pitchFamily="18" charset="0"/>
                <a:cs typeface="Times New Roman" panose="02020603050405020304" pitchFamily="18" charset="0"/>
              </a:rPr>
              <a:t>Azenta</a:t>
            </a:r>
            <a:r>
              <a:rPr lang="en-US" sz="1600">
                <a:latin typeface="Times New Roman" panose="02020603050405020304" pitchFamily="18" charset="0"/>
                <a:cs typeface="Times New Roman" panose="02020603050405020304" pitchFamily="18" charset="0"/>
              </a:rPr>
              <a:t> with the RNA Qubits highlighted, showing that there is a significant amount of good quality RNA in the </a:t>
            </a:r>
            <a:r>
              <a:rPr lang="en-US" sz="1600" err="1">
                <a:latin typeface="Times New Roman" panose="02020603050405020304" pitchFamily="18" charset="0"/>
                <a:cs typeface="Times New Roman" panose="02020603050405020304" pitchFamily="18" charset="0"/>
              </a:rPr>
              <a:t>Trizol</a:t>
            </a:r>
            <a:r>
              <a:rPr lang="en-US" sz="1600">
                <a:latin typeface="Times New Roman" panose="02020603050405020304" pitchFamily="18" charset="0"/>
                <a:cs typeface="Times New Roman" panose="02020603050405020304" pitchFamily="18" charset="0"/>
              </a:rPr>
              <a:t> preserved samples. </a:t>
            </a:r>
          </a:p>
        </p:txBody>
      </p:sp>
      <p:sp>
        <p:nvSpPr>
          <p:cNvPr id="45" name="TextBox 44">
            <a:extLst>
              <a:ext uri="{FF2B5EF4-FFF2-40B4-BE49-F238E27FC236}">
                <a16:creationId xmlns:a16="http://schemas.microsoft.com/office/drawing/2014/main" id="{F8DDEC7D-D915-B54C-BE03-D343C998CF47}"/>
              </a:ext>
            </a:extLst>
          </p:cNvPr>
          <p:cNvSpPr txBox="1"/>
          <p:nvPr/>
        </p:nvSpPr>
        <p:spPr>
          <a:xfrm>
            <a:off x="10769817" y="20682979"/>
            <a:ext cx="9479280" cy="338554"/>
          </a:xfrm>
          <a:prstGeom prst="rect">
            <a:avLst/>
          </a:prstGeom>
          <a:noFill/>
        </p:spPr>
        <p:txBody>
          <a:bodyPr wrap="square" rtlCol="0">
            <a:spAutoFit/>
          </a:bodyPr>
          <a:lstStyle/>
          <a:p>
            <a:pPr algn="ctr"/>
            <a:r>
              <a:rPr lang="en-US" sz="1600">
                <a:latin typeface="Times New Roman" panose="02020603050405020304" pitchFamily="18" charset="0"/>
                <a:cs typeface="Times New Roman" panose="02020603050405020304" pitchFamily="18" charset="0"/>
              </a:rPr>
              <a:t>Figure 7. A flowchart of preservation processes for ~200 specimens.   </a:t>
            </a:r>
          </a:p>
        </p:txBody>
      </p:sp>
      <p:sp>
        <p:nvSpPr>
          <p:cNvPr id="46" name="TextBox 45">
            <a:extLst>
              <a:ext uri="{FF2B5EF4-FFF2-40B4-BE49-F238E27FC236}">
                <a16:creationId xmlns:a16="http://schemas.microsoft.com/office/drawing/2014/main" id="{3D68A9FC-19F3-A84F-9188-5792FF4963C4}"/>
              </a:ext>
            </a:extLst>
          </p:cNvPr>
          <p:cNvSpPr txBox="1"/>
          <p:nvPr/>
        </p:nvSpPr>
        <p:spPr>
          <a:xfrm>
            <a:off x="21582349" y="10635037"/>
            <a:ext cx="10983264" cy="286232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Times New Roman"/>
                <a:cs typeface="Times New Roman"/>
              </a:rPr>
              <a:t>An independent t-test was conducted on the weights of both the early and late-hatched tadpoles separated by development phase. </a:t>
            </a:r>
            <a:r>
              <a:rPr lang="en-US" sz="2000" b="0" i="0" u="none" strike="noStrike" dirty="0">
                <a:solidFill>
                  <a:srgbClr val="000000"/>
                </a:solidFill>
                <a:effectLst/>
                <a:latin typeface="Times New Roman"/>
                <a:cs typeface="Times New Roman"/>
              </a:rPr>
              <a:t>Although weights did not significantly differ between hatching conditions among younger tadpoles, older early-hatched frogs </a:t>
            </a:r>
            <a:r>
              <a:rPr lang="en-US" sz="2000" b="0" i="1" u="none" strike="noStrike" dirty="0">
                <a:solidFill>
                  <a:srgbClr val="000000"/>
                </a:solidFill>
                <a:effectLst/>
                <a:latin typeface="Times New Roman"/>
                <a:cs typeface="Times New Roman"/>
              </a:rPr>
              <a:t>(M=96.97g, SD=51.50g</a:t>
            </a:r>
            <a:r>
              <a:rPr lang="en-US" sz="2000" b="0" i="0" u="none" strike="noStrike" dirty="0">
                <a:solidFill>
                  <a:srgbClr val="000000"/>
                </a:solidFill>
                <a:effectLst/>
                <a:latin typeface="Times New Roman"/>
                <a:cs typeface="Times New Roman"/>
              </a:rPr>
              <a:t>) weighed less than their late-hatched (</a:t>
            </a:r>
            <a:r>
              <a:rPr lang="en-US" sz="2000" b="0" i="1" u="none" strike="noStrike" dirty="0">
                <a:solidFill>
                  <a:srgbClr val="000000"/>
                </a:solidFill>
                <a:effectLst/>
                <a:latin typeface="Times New Roman"/>
                <a:cs typeface="Times New Roman"/>
              </a:rPr>
              <a:t>M=130.0g, SD=81.62g</a:t>
            </a:r>
            <a:r>
              <a:rPr lang="en-US" sz="2000" b="0" i="0" u="none" strike="noStrike" dirty="0">
                <a:solidFill>
                  <a:srgbClr val="000000"/>
                </a:solidFill>
                <a:effectLst/>
                <a:latin typeface="Times New Roman"/>
                <a:cs typeface="Times New Roman"/>
              </a:rPr>
              <a:t>) counterparts [</a:t>
            </a:r>
            <a:r>
              <a:rPr lang="en-US" sz="2000" b="0" i="1" u="none" strike="noStrike" dirty="0">
                <a:solidFill>
                  <a:srgbClr val="000000"/>
                </a:solidFill>
                <a:effectLst/>
                <a:latin typeface="Times New Roman"/>
                <a:cs typeface="Times New Roman"/>
              </a:rPr>
              <a:t>t(52)= -1.841, 1-tail,p&lt;.0</a:t>
            </a:r>
            <a:r>
              <a:rPr lang="en-US" sz="2000" b="0" i="0" u="none" strike="noStrike" dirty="0">
                <a:solidFill>
                  <a:srgbClr val="000000"/>
                </a:solidFill>
                <a:effectLst/>
                <a:latin typeface="Times New Roman"/>
                <a:cs typeface="Times New Roman"/>
              </a:rPr>
              <a:t>5].</a:t>
            </a:r>
            <a:endParaRPr lang="en-US" sz="2000" dirty="0">
              <a:latin typeface="Times New Roman"/>
              <a:cs typeface="Times New Roman"/>
            </a:endParaRPr>
          </a:p>
          <a:p>
            <a:pPr marL="342900" indent="-342900">
              <a:buFont typeface="Arial" panose="020B0604020202020204" pitchFamily="34" charset="0"/>
              <a:buChar char="•"/>
            </a:pPr>
            <a:r>
              <a:rPr lang="en-US" sz="2000" dirty="0">
                <a:latin typeface="Times New Roman"/>
                <a:cs typeface="Times New Roman"/>
              </a:rPr>
              <a:t>Graph 1 shows the results of an independent t-test on the overall body mass as a function of time for each experimental condition. A statistically significant difference was found between the weights with more upward variation for the late-hatched and a larger error bar for the early-hatched. </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a:cs typeface="Times New Roman"/>
              </a:rPr>
              <a:t>The early-hatched tadpoles appeared to have a greater mortality rate over time than the late-hatched, having a similar slope (</a:t>
            </a:r>
            <a:r>
              <a:rPr lang="en-US" sz="2000" i="1" dirty="0">
                <a:latin typeface="Times New Roman"/>
                <a:cs typeface="Times New Roman"/>
              </a:rPr>
              <a:t>m=-0.102)</a:t>
            </a:r>
            <a:r>
              <a:rPr lang="en-US" sz="2000" dirty="0">
                <a:latin typeface="Times New Roman"/>
                <a:cs typeface="Times New Roman"/>
              </a:rPr>
              <a:t> to the overall mortality rate </a:t>
            </a:r>
            <a:r>
              <a:rPr lang="en-US" sz="2000" i="1" dirty="0">
                <a:latin typeface="Times New Roman"/>
                <a:cs typeface="Times New Roman"/>
              </a:rPr>
              <a:t>(m=-0.130)</a:t>
            </a:r>
            <a:r>
              <a:rPr lang="en-US" sz="2000" dirty="0">
                <a:latin typeface="Times New Roman"/>
                <a:cs typeface="Times New Roman"/>
              </a:rPr>
              <a:t>. </a:t>
            </a:r>
            <a:endParaRPr lang="en-US" sz="2000" dirty="0">
              <a:latin typeface="Times New Roman" panose="02020603050405020304" pitchFamily="18" charset="0"/>
              <a:cs typeface="Times New Roman" panose="02020603050405020304" pitchFamily="18" charset="0"/>
            </a:endParaRPr>
          </a:p>
        </p:txBody>
      </p:sp>
      <p:sp>
        <p:nvSpPr>
          <p:cNvPr id="64" name="Oval 63">
            <a:extLst>
              <a:ext uri="{FF2B5EF4-FFF2-40B4-BE49-F238E27FC236}">
                <a16:creationId xmlns:a16="http://schemas.microsoft.com/office/drawing/2014/main" id="{B6DEFBF5-04C9-8485-698A-7364D7DCA972}"/>
              </a:ext>
            </a:extLst>
          </p:cNvPr>
          <p:cNvSpPr/>
          <p:nvPr/>
        </p:nvSpPr>
        <p:spPr>
          <a:xfrm>
            <a:off x="28860939" y="7759297"/>
            <a:ext cx="1564254" cy="2346383"/>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0D36E24-C9C2-C385-0654-39E7159422C9}"/>
              </a:ext>
            </a:extLst>
          </p:cNvPr>
          <p:cNvSpPr txBox="1"/>
          <p:nvPr/>
        </p:nvSpPr>
        <p:spPr>
          <a:xfrm>
            <a:off x="18785224" y="6108327"/>
            <a:ext cx="10538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latin typeface="Times New Roman"/>
                <a:ea typeface="Calibri"/>
                <a:cs typeface="Calibri"/>
              </a:rPr>
              <a:t>Clutches</a:t>
            </a:r>
            <a:endParaRPr lang="en-US">
              <a:solidFill>
                <a:schemeClr val="bg1"/>
              </a:solidFill>
              <a:latin typeface="Times New Roman"/>
              <a:cs typeface="Times New Roman"/>
            </a:endParaRP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1822</Words>
  <Application>Microsoft Macintosh PowerPoint</Application>
  <PresentationFormat>Custom</PresentationFormat>
  <Paragraphs>126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Arial,Sans-Serif</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Jerome Hanifin</cp:lastModifiedBy>
  <cp:revision>51</cp:revision>
  <dcterms:created xsi:type="dcterms:W3CDTF">2022-07-27T19:20:24Z</dcterms:created>
  <dcterms:modified xsi:type="dcterms:W3CDTF">2023-05-07T21:52:26Z</dcterms:modified>
</cp:coreProperties>
</file>