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65" r:id="rId3"/>
    <p:sldId id="257" r:id="rId4"/>
    <p:sldId id="259" r:id="rId5"/>
    <p:sldId id="261" r:id="rId6"/>
    <p:sldId id="262" r:id="rId7"/>
    <p:sldId id="263" r:id="rId8"/>
    <p:sldId id="264" r:id="rId9"/>
    <p:sldId id="272" r:id="rId10"/>
    <p:sldId id="266" r:id="rId11"/>
    <p:sldId id="268" r:id="rId12"/>
    <p:sldId id="270" r:id="rId13"/>
    <p:sldId id="271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370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22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95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2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78025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34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5718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1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7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03790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4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519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12954"/>
            <a:ext cx="8689976" cy="2517841"/>
          </a:xfrm>
        </p:spPr>
        <p:txBody>
          <a:bodyPr/>
          <a:lstStyle/>
          <a:p>
            <a:r>
              <a:rPr lang="en-US" sz="3200" dirty="0" smtClean="0"/>
              <a:t>Chapter 13</a:t>
            </a:r>
            <a:br>
              <a:rPr lang="en-US" sz="3200" dirty="0" smtClean="0"/>
            </a:br>
            <a:r>
              <a:rPr lang="en-US" sz="3200" dirty="0" smtClean="0"/>
              <a:t>Spatial Distribution of Employment and residence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718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demise of the </a:t>
            </a:r>
            <a:r>
              <a:rPr lang="en-US" dirty="0" err="1"/>
              <a:t>monocentric</a:t>
            </a:r>
            <a:r>
              <a:rPr lang="en-US" dirty="0"/>
              <a:t> 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Decentralization of population: Reasons</a:t>
            </a:r>
          </a:p>
          <a:p>
            <a:pPr lvl="1"/>
            <a:r>
              <a:rPr lang="en-US" dirty="0"/>
              <a:t>Increase in income: ambiguous effect because higher income</a:t>
            </a:r>
          </a:p>
          <a:p>
            <a:pPr lvl="2"/>
            <a:r>
              <a:rPr lang="en-US" dirty="0"/>
              <a:t>Increases the opportunity cost of commuting, but also</a:t>
            </a:r>
          </a:p>
          <a:p>
            <a:pPr lvl="2"/>
            <a:r>
              <a:rPr lang="en-US" dirty="0"/>
              <a:t>Increases demand for housing and land, pulling people to low-price suburbs</a:t>
            </a:r>
          </a:p>
          <a:p>
            <a:pPr lvl="1"/>
            <a:r>
              <a:rPr lang="en-US" dirty="0"/>
              <a:t>Lower commuting cost decreases the relative cost of suburban living</a:t>
            </a:r>
          </a:p>
          <a:p>
            <a:pPr lvl="1"/>
            <a:r>
              <a:rPr lang="en-US" dirty="0"/>
              <a:t>Old housing in center</a:t>
            </a:r>
          </a:p>
          <a:p>
            <a:pPr lvl="1"/>
            <a:r>
              <a:rPr lang="en-US" dirty="0"/>
              <a:t>Central-city fiscal problems</a:t>
            </a:r>
          </a:p>
          <a:p>
            <a:pPr lvl="1"/>
            <a:r>
              <a:rPr lang="en-US" dirty="0"/>
              <a:t>Crime</a:t>
            </a:r>
          </a:p>
          <a:p>
            <a:pPr lvl="1"/>
            <a:r>
              <a:rPr lang="en-US" dirty="0"/>
              <a:t>Education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7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Urban Sprawl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role of public policy</a:t>
            </a:r>
          </a:p>
          <a:p>
            <a:pPr lvl="1"/>
            <a:r>
              <a:rPr lang="en-US" dirty="0"/>
              <a:t>Under pricing of </a:t>
            </a:r>
            <a:r>
              <a:rPr lang="en-US" dirty="0" smtClean="0"/>
              <a:t>urban transportation </a:t>
            </a:r>
            <a:r>
              <a:rPr lang="en-US" dirty="0"/>
              <a:t>encourages long commutes</a:t>
            </a:r>
          </a:p>
          <a:p>
            <a:pPr lvl="1"/>
            <a:r>
              <a:rPr lang="en-US" dirty="0"/>
              <a:t>Mortgage subsidy increases housing consumption</a:t>
            </a:r>
          </a:p>
          <a:p>
            <a:pPr lvl="1"/>
            <a:r>
              <a:rPr lang="en-US" dirty="0"/>
              <a:t>Under pricing of fringe infrastructure</a:t>
            </a:r>
          </a:p>
          <a:p>
            <a:pPr lvl="1"/>
            <a:r>
              <a:rPr lang="en-US" dirty="0"/>
              <a:t>Zoning: Minimum lot sizes to exclude high-density housing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85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of Sprawl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Increased demand for public goods, e.g., highways and schools</a:t>
            </a:r>
          </a:p>
          <a:p>
            <a:r>
              <a:rPr lang="en-US" dirty="0"/>
              <a:t>Environmental consequences: more emissions from energy consumption</a:t>
            </a:r>
          </a:p>
          <a:p>
            <a:r>
              <a:rPr lang="en-US" dirty="0"/>
              <a:t>Political consequences: increased dependence on fossil fuels</a:t>
            </a:r>
          </a:p>
          <a:p>
            <a:r>
              <a:rPr lang="en-US" dirty="0"/>
              <a:t>Depletion of world reserves of fossil fuels results in a non sustainable life style</a:t>
            </a:r>
          </a:p>
          <a:p>
            <a:r>
              <a:rPr lang="en-US" dirty="0"/>
              <a:t>Loss of farmland can increase agriculture prices</a:t>
            </a:r>
          </a:p>
          <a:p>
            <a:r>
              <a:rPr lang="en-US" dirty="0"/>
              <a:t>Inefficient to provide mass transit</a:t>
            </a:r>
          </a:p>
          <a:p>
            <a:pPr lvl="1"/>
            <a:r>
              <a:rPr lang="en-US" dirty="0"/>
              <a:t>To support intermediate bus service, need 31 people per hectare</a:t>
            </a:r>
          </a:p>
          <a:p>
            <a:pPr lvl="1"/>
            <a:r>
              <a:rPr lang="en-US" dirty="0"/>
              <a:t>Only New York and Honolulu have this density</a:t>
            </a:r>
          </a:p>
          <a:p>
            <a:pPr lvl="1"/>
            <a:r>
              <a:rPr lang="en-US" dirty="0"/>
              <a:t>60% of Barcelona residents within 600 meters of transit station, compared to 4% of Atlanta residents within 800 meters of transit station</a:t>
            </a:r>
          </a:p>
        </p:txBody>
      </p:sp>
    </p:spTree>
    <p:extLst>
      <p:ext uri="{BB962C8B-B14F-4D97-AF65-F5344CB8AC3E}">
        <p14:creationId xmlns:p14="http://schemas.microsoft.com/office/powerpoint/2010/main" val="3485074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14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is population density            higher in Europe?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249424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/>
              <a:t>Higher cost of personal </a:t>
            </a:r>
            <a:r>
              <a:rPr lang="en-US" dirty="0" smtClean="0"/>
              <a:t>transportation</a:t>
            </a:r>
            <a:endParaRPr lang="en-US" dirty="0"/>
          </a:p>
          <a:p>
            <a:r>
              <a:rPr lang="en-US" dirty="0"/>
              <a:t>Higher gasoline taxes</a:t>
            </a:r>
          </a:p>
          <a:p>
            <a:r>
              <a:rPr lang="en-US" dirty="0"/>
              <a:t>Higher sales taxes on automobiles</a:t>
            </a:r>
          </a:p>
          <a:p>
            <a:r>
              <a:rPr lang="en-US" dirty="0"/>
              <a:t>Promote small neighborhood shops that facilitate </a:t>
            </a:r>
            <a:r>
              <a:rPr lang="en-US" dirty="0" smtClean="0"/>
              <a:t>                                 high-density </a:t>
            </a:r>
            <a:r>
              <a:rPr lang="en-US" dirty="0"/>
              <a:t>living</a:t>
            </a:r>
          </a:p>
          <a:p>
            <a:pPr lvl="1"/>
            <a:r>
              <a:rPr lang="en-US" dirty="0"/>
              <a:t>Expensive electricity and freezers?</a:t>
            </a:r>
          </a:p>
          <a:p>
            <a:pPr lvl="1"/>
            <a:r>
              <a:rPr lang="en-US" dirty="0"/>
              <a:t>Restrictions on location and prices of large retailers</a:t>
            </a:r>
          </a:p>
          <a:p>
            <a:r>
              <a:rPr lang="en-US" dirty="0"/>
              <a:t>Agriculture subsidies allow fringe farmers to outbid urban uses</a:t>
            </a:r>
          </a:p>
          <a:p>
            <a:r>
              <a:rPr lang="en-US" dirty="0"/>
              <a:t>Transportation infrastructure favors mass transit</a:t>
            </a:r>
          </a:p>
        </p:txBody>
      </p:sp>
      <p:pic>
        <p:nvPicPr>
          <p:cNvPr id="4" name="Picture 4" descr="C:\Documents and Settings\rahmed\Local Settings\Temporary Internet Files\Content.IE5\Z1SPVHGY\MPj043896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3528" y="1655052"/>
            <a:ext cx="3124200" cy="2689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9444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of Suburbia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</a:t>
            </a:r>
            <a:r>
              <a:rPr lang="en-US" dirty="0"/>
              <a:t>were the factors that caused the rise of suburbia?</a:t>
            </a:r>
          </a:p>
          <a:p>
            <a:pPr lvl="0"/>
            <a:r>
              <a:rPr lang="en-US" dirty="0"/>
              <a:t>To what extent did government policies affect that rise?</a:t>
            </a:r>
          </a:p>
          <a:p>
            <a:pPr lvl="0"/>
            <a:r>
              <a:rPr lang="en-US" dirty="0"/>
              <a:t>Why are the transport options limited in the suburb? </a:t>
            </a:r>
          </a:p>
          <a:p>
            <a:pPr lvl="0"/>
            <a:r>
              <a:rPr lang="en-US" dirty="0"/>
              <a:t>What did Mathew Simmons mean by “US economic growth is not possible”?</a:t>
            </a:r>
          </a:p>
          <a:p>
            <a:pPr lvl="0"/>
            <a:r>
              <a:rPr lang="en-US" dirty="0"/>
              <a:t>According to this video, is suburban life sustainable?</a:t>
            </a:r>
          </a:p>
          <a:p>
            <a:pPr lvl="0"/>
            <a:r>
              <a:rPr lang="en-US" dirty="0"/>
              <a:t>How </a:t>
            </a:r>
            <a:r>
              <a:rPr lang="en-US" dirty="0" smtClean="0"/>
              <a:t>does suburban living </a:t>
            </a:r>
            <a:r>
              <a:rPr lang="en-US" dirty="0"/>
              <a:t>affect the political system?</a:t>
            </a:r>
          </a:p>
          <a:p>
            <a:pPr lvl="0"/>
            <a:r>
              <a:rPr lang="en-US" dirty="0"/>
              <a:t>How viable are alternative fuels as a solution?</a:t>
            </a:r>
          </a:p>
          <a:p>
            <a:pPr lvl="0"/>
            <a:r>
              <a:rPr lang="en-US" dirty="0"/>
              <a:t>What is urban sprawl? </a:t>
            </a:r>
            <a:r>
              <a:rPr lang="en-US" dirty="0" smtClean="0"/>
              <a:t> </a:t>
            </a:r>
            <a:r>
              <a:rPr lang="en-US" smtClean="0"/>
              <a:t>Why </a:t>
            </a:r>
            <a:r>
              <a:rPr lang="en-US" dirty="0"/>
              <a:t>is it a problem</a:t>
            </a:r>
            <a:r>
              <a:rPr lang="en-US"/>
              <a:t>? </a:t>
            </a:r>
            <a:r>
              <a:rPr lang="en-US" smtClean="0"/>
              <a:t> How </a:t>
            </a:r>
            <a:r>
              <a:rPr lang="en-US" dirty="0"/>
              <a:t>can government policy address it?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2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Decentralization of jobs</a:t>
            </a:r>
          </a:p>
          <a:p>
            <a:r>
              <a:rPr lang="en-US" dirty="0" smtClean="0"/>
              <a:t>Decentralization of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9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3296" y="0"/>
            <a:ext cx="9194704" cy="6847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588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Spatial Distribution of Jobs and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532888"/>
            <a:ext cx="3657600" cy="371551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Distribution of Employment</a:t>
            </a:r>
          </a:p>
          <a:p>
            <a:endParaRPr lang="en-US" sz="2400" dirty="0"/>
          </a:p>
          <a:p>
            <a:r>
              <a:rPr lang="en-US" sz="2400" dirty="0"/>
              <a:t>Employment decentralization</a:t>
            </a:r>
          </a:p>
          <a:p>
            <a:r>
              <a:rPr lang="en-US" sz="2400" dirty="0"/>
              <a:t>In 1948 jobs in central city were twice those in suburban areas</a:t>
            </a:r>
          </a:p>
        </p:txBody>
      </p:sp>
      <p:pic>
        <p:nvPicPr>
          <p:cNvPr id="4" name="Picture 3" descr="07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486400" y="1905000"/>
            <a:ext cx="4648200" cy="4619722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888953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90800" y="3733800"/>
            <a:ext cx="6934200" cy="2819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Spatial Distribution of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51011"/>
            <a:ext cx="8229600" cy="4325112"/>
          </a:xfrm>
        </p:spPr>
        <p:txBody>
          <a:bodyPr/>
          <a:lstStyle/>
          <a:p>
            <a:r>
              <a:rPr lang="en-US" dirty="0"/>
              <a:t>Central city share is 36%</a:t>
            </a:r>
          </a:p>
          <a:p>
            <a:r>
              <a:rPr lang="en-US" dirty="0"/>
              <a:t>Suburban share is 64%</a:t>
            </a:r>
          </a:p>
          <a:p>
            <a:r>
              <a:rPr lang="en-US" dirty="0"/>
              <a:t>The table below shows that urban population is more decentralized than urban employment</a:t>
            </a:r>
          </a:p>
          <a:p>
            <a:endParaRPr lang="en-US" dirty="0"/>
          </a:p>
        </p:txBody>
      </p:sp>
      <p:pic>
        <p:nvPicPr>
          <p:cNvPr id="4" name="Picture 3" descr="07_tb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743200" y="3846512"/>
            <a:ext cx="6573838" cy="2478088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59856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3296" y="0"/>
            <a:ext cx="9194704" cy="6847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893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-31337"/>
            <a:ext cx="9144000" cy="6889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115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Urban Density Worldwide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3429000" cy="432511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Cities are defined as areas of high population density</a:t>
            </a:r>
          </a:p>
          <a:p>
            <a:r>
              <a:rPr lang="en-US" dirty="0"/>
              <a:t>Variation in density of world cities</a:t>
            </a:r>
          </a:p>
          <a:p>
            <a:r>
              <a:rPr lang="en-US" dirty="0"/>
              <a:t>US cities rank lowest</a:t>
            </a:r>
          </a:p>
        </p:txBody>
      </p:sp>
      <p:pic>
        <p:nvPicPr>
          <p:cNvPr id="4" name="Picture 3" descr="07_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6200000">
            <a:off x="5095081" y="1305719"/>
            <a:ext cx="5638800" cy="5465762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64800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Urban Sprawl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Sprawl Facts</a:t>
            </a:r>
          </a:p>
          <a:p>
            <a:r>
              <a:rPr lang="en-US" dirty="0"/>
              <a:t>1950 - 1990: urban land increased 245%; urban population increased 92%</a:t>
            </a:r>
          </a:p>
        </p:txBody>
      </p:sp>
      <p:pic>
        <p:nvPicPr>
          <p:cNvPr id="4" name="Picture 3" descr="07_tb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667001" y="3786188"/>
            <a:ext cx="7038975" cy="2614612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0536353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447</Words>
  <Application>Microsoft Office PowerPoint</Application>
  <PresentationFormat>Widescreen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Impact</vt:lpstr>
      <vt:lpstr>Badge</vt:lpstr>
      <vt:lpstr>Chapter 13 Spatial Distribution of Employment and residence</vt:lpstr>
      <vt:lpstr>Trends</vt:lpstr>
      <vt:lpstr>PowerPoint Presentation</vt:lpstr>
      <vt:lpstr>The Spatial Distribution of Jobs and People</vt:lpstr>
      <vt:lpstr>The Spatial Distribution of Population</vt:lpstr>
      <vt:lpstr>PowerPoint Presentation</vt:lpstr>
      <vt:lpstr>PowerPoint Presentation</vt:lpstr>
      <vt:lpstr>Urban Density Worldwide  </vt:lpstr>
      <vt:lpstr>Urban Sprawl</vt:lpstr>
      <vt:lpstr>The demise of the monocentric city</vt:lpstr>
      <vt:lpstr>Urban Sprawl</vt:lpstr>
      <vt:lpstr>Consequences of Sprawl</vt:lpstr>
      <vt:lpstr>Why is population density            higher in Europe?</vt:lpstr>
      <vt:lpstr>The End of Suburbia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 Spatial Distribution of Employment and residence</dc:title>
  <dc:creator>Ahmed, Rasha M.</dc:creator>
  <cp:lastModifiedBy>Ahmed, Rasha M.</cp:lastModifiedBy>
  <cp:revision>4</cp:revision>
  <dcterms:created xsi:type="dcterms:W3CDTF">2018-10-22T14:50:15Z</dcterms:created>
  <dcterms:modified xsi:type="dcterms:W3CDTF">2020-10-21T21:13:47Z</dcterms:modified>
</cp:coreProperties>
</file>