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9" r:id="rId3"/>
    <p:sldId id="283" r:id="rId4"/>
    <p:sldId id="271" r:id="rId5"/>
    <p:sldId id="284" r:id="rId6"/>
    <p:sldId id="257" r:id="rId7"/>
    <p:sldId id="273" r:id="rId8"/>
    <p:sldId id="272" r:id="rId9"/>
    <p:sldId id="291" r:id="rId10"/>
    <p:sldId id="274" r:id="rId11"/>
    <p:sldId id="258" r:id="rId12"/>
    <p:sldId id="286" r:id="rId13"/>
    <p:sldId id="285" r:id="rId14"/>
    <p:sldId id="259" r:id="rId15"/>
    <p:sldId id="275" r:id="rId16"/>
    <p:sldId id="260" r:id="rId17"/>
    <p:sldId id="261" r:id="rId18"/>
    <p:sldId id="276" r:id="rId19"/>
    <p:sldId id="287" r:id="rId20"/>
    <p:sldId id="263" r:id="rId21"/>
    <p:sldId id="288" r:id="rId22"/>
    <p:sldId id="264" r:id="rId23"/>
    <p:sldId id="289" r:id="rId24"/>
    <p:sldId id="290" r:id="rId25"/>
    <p:sldId id="265" r:id="rId26"/>
    <p:sldId id="266" r:id="rId27"/>
    <p:sldId id="279" r:id="rId28"/>
    <p:sldId id="292" r:id="rId29"/>
    <p:sldId id="293" r:id="rId30"/>
    <p:sldId id="294" r:id="rId31"/>
    <p:sldId id="296" r:id="rId32"/>
    <p:sldId id="295" r:id="rId33"/>
    <p:sldId id="297" r:id="rId34"/>
    <p:sldId id="298" r:id="rId35"/>
    <p:sldId id="267" r:id="rId36"/>
    <p:sldId id="277" r:id="rId37"/>
    <p:sldId id="281" r:id="rId3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FF"/>
    <a:srgbClr val="999966"/>
    <a:srgbClr val="0066FF"/>
    <a:srgbClr val="FF6600"/>
    <a:srgbClr val="66990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39" y="3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0" y="5970588"/>
            <a:ext cx="9144000" cy="88741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-9525" y="6053138"/>
            <a:ext cx="2249488" cy="7127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9013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975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242AD77C-783C-415F-AB86-58D6D09E65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DAA0DE-8D27-4C7E-86DF-F18E8A89EB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6096000" y="0"/>
            <a:ext cx="320675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0"/>
            <a:ext cx="2209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248400"/>
            <a:ext cx="55737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BEA221-264A-4647-82E7-876D500AEB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0013" y="301625"/>
            <a:ext cx="7313612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05EBBC-2CC0-4C22-8618-8ADED3144B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8BFDD4-76B1-4DB0-A629-C1594D4D29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5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FFA04DF-5043-43AB-9686-54E691EEA9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51F9BEA-BFC9-4A99-A3B2-8DDB794607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61025F47-A982-45C1-B486-4A6B466074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5BE0C0-42A9-4583-BBB5-B2DFCF6A32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C29D923D-EAEB-42D4-AD3C-1CE5D1FAE7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B5C266-1DBD-46FD-9397-2E52FEDDB5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white">
          <a:xfrm>
            <a:off x="-9525" y="4572000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-9525" y="4664075"/>
            <a:ext cx="1463675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544638" y="4654550"/>
            <a:ext cx="7599362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 bwMode="white">
          <a:xfrm>
            <a:off x="1447800" y="0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50"/>
            <a:ext cx="1447800" cy="663575"/>
          </a:xfrm>
        </p:spPr>
        <p:txBody>
          <a:bodyPr rtlCol="0"/>
          <a:lstStyle>
            <a:lvl1pPr>
              <a:defRPr sz="2800"/>
            </a:lvl1pPr>
          </a:lstStyle>
          <a:p>
            <a:pPr>
              <a:defRPr/>
            </a:pPr>
            <a:fld id="{53601B17-C22D-4906-B8C5-83BC8132C2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400"/>
            <a:ext cx="4572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1"/>
          <p:cNvSpPr>
            <a:spLocks noGrp="1"/>
          </p:cNvSpPr>
          <p:nvPr>
            <p:ph type="title"/>
          </p:nvPr>
        </p:nvSpPr>
        <p:spPr bwMode="auto">
          <a:xfrm>
            <a:off x="609600" y="228600"/>
            <a:ext cx="8153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612775" y="1600200"/>
            <a:ext cx="8153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19D187EB-BB8A-4E68-B36E-36822230ED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3" r:id="rId2"/>
    <p:sldLayoutId id="2147483758" r:id="rId3"/>
    <p:sldLayoutId id="2147483759" r:id="rId4"/>
    <p:sldLayoutId id="2147483760" r:id="rId5"/>
    <p:sldLayoutId id="2147483754" r:id="rId6"/>
    <p:sldLayoutId id="2147483761" r:id="rId7"/>
    <p:sldLayoutId id="2147483755" r:id="rId8"/>
    <p:sldLayoutId id="2147483762" r:id="rId9"/>
    <p:sldLayoutId id="2147483756" r:id="rId10"/>
    <p:sldLayoutId id="2147483763" r:id="rId11"/>
    <p:sldLayoutId id="2147483764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9pPr>
    </p:titleStyle>
    <p:bodyStyle>
      <a:lvl1pPr marL="319088" indent="-319088" algn="l" rtl="0" eaLnBrk="0" fontAlgn="base" hangingPunct="0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0" fontAlgn="base" hangingPunct="0">
        <a:spcBef>
          <a:spcPts val="400"/>
        </a:spcBef>
        <a:spcAft>
          <a:spcPct val="0"/>
        </a:spcAft>
        <a:buClr>
          <a:srgbClr val="A5AB81"/>
        </a:buClr>
        <a:buSzPct val="7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0" fontAlgn="base" hangingPunct="0">
        <a:spcBef>
          <a:spcPts val="400"/>
        </a:spcBef>
        <a:spcAft>
          <a:spcPct val="0"/>
        </a:spcAft>
        <a:buClr>
          <a:srgbClr val="D8B25C"/>
        </a:buClr>
        <a:buSzPct val="6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6" descr="C:\Documents and Settings\rahmed\Local Settings\Temporary Internet Files\Content.IE5\BVQCK19B\MPj04393600000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98425"/>
            <a:ext cx="9144000" cy="592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362200" y="6049963"/>
            <a:ext cx="6705600" cy="685800"/>
          </a:xfrm>
        </p:spPr>
        <p:txBody>
          <a:bodyPr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n-US" sz="48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Urban Land Use </a:t>
            </a:r>
            <a:r>
              <a:rPr lang="en-US" sz="48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Plicy</a:t>
            </a:r>
            <a:endParaRPr lang="en-US" sz="4800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7" name="Right Triangle 16"/>
          <p:cNvSpPr/>
          <p:nvPr/>
        </p:nvSpPr>
        <p:spPr>
          <a:xfrm rot="16200000">
            <a:off x="5029200" y="1905000"/>
            <a:ext cx="2286000" cy="5943600"/>
          </a:xfrm>
          <a:prstGeom prst="rtTriangle">
            <a:avLst/>
          </a:prstGeom>
          <a:solidFill>
            <a:schemeClr val="bg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867400" y="3962400"/>
            <a:ext cx="6477000" cy="18288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rgbClr val="FFC000"/>
                </a:solidFill>
              </a:rPr>
              <a:t>Chapter </a:t>
            </a:r>
            <a:r>
              <a:rPr lang="en-US" smtClean="0">
                <a:solidFill>
                  <a:srgbClr val="FFC000"/>
                </a:solidFill>
              </a:rPr>
              <a:t>16</a:t>
            </a:r>
            <a:endParaRPr lang="en-US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dirty="0" smtClean="0"/>
              <a:t>Why Regulate Private Choice?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eaLnBrk="1" hangingPunct="1"/>
            <a:r>
              <a:rPr lang="en-US" dirty="0" smtClean="0"/>
              <a:t>The economic rational for zoning is based on the existence of market failures</a:t>
            </a:r>
          </a:p>
          <a:p>
            <a:pPr eaLnBrk="1" hangingPunct="1"/>
            <a:r>
              <a:rPr lang="en-US" dirty="0" smtClean="0"/>
              <a:t>The existence of negative externalities from pollution, noise and congestion implies that decision makers do not take into account the benefit or cost that their actions impose on society</a:t>
            </a:r>
          </a:p>
          <a:p>
            <a:pPr eaLnBrk="1" hangingPunct="1"/>
            <a:r>
              <a:rPr lang="en-US" dirty="0" smtClean="0"/>
              <a:t>Thus, regulating private choice, in this case, can improve welfare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mtClean="0"/>
              <a:t>1. Zoning as Environmental Policy?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81000" y="1600200"/>
            <a:ext cx="82296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pollution tax: imposes a cost on the polluter based on pollution generated.  Under this uniform pollution tax, the polluter would reduce production to the socially optimal level</a:t>
            </a:r>
          </a:p>
          <a:p>
            <a:pPr eaLnBrk="1" hangingPunct="1">
              <a:lnSpc>
                <a:spcPct val="90000"/>
              </a:lnSpc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Industrial zoning: used when damages caused by pollution depends on the proximity of the pollution source to residential areas.  In that case zoning moves pollution around without necessarily reducing it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mtClean="0"/>
              <a:t>1. Zoning as Environmental Policy?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81000" y="1600200"/>
            <a:ext cx="82296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3600" dirty="0" smtClean="0"/>
              <a:t>Alternative approach to pollution control</a:t>
            </a:r>
          </a:p>
          <a:p>
            <a:pPr eaLnBrk="1" hangingPunct="1">
              <a:lnSpc>
                <a:spcPct val="90000"/>
              </a:lnSpc>
            </a:pPr>
            <a:endParaRPr lang="en-US" sz="3600" dirty="0" smtClean="0"/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A non uniform pollution tax: the optimal policy is to use a pollution tax that depends on the magnitude of external damages.  A high tax on pollution for firms close to residential areas and a lower tax rate for firms located further away.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mtClean="0"/>
              <a:t>1. Zoning as Environmental Policy?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81000" y="1600200"/>
            <a:ext cx="82296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3200" dirty="0" smtClean="0"/>
              <a:t>Zoning can be used to control the location of</a:t>
            </a:r>
          </a:p>
          <a:p>
            <a:pPr eaLnBrk="1" hangingPunct="1">
              <a:lnSpc>
                <a:spcPct val="90000"/>
              </a:lnSpc>
            </a:pPr>
            <a:r>
              <a:rPr lang="en-US" sz="2100" dirty="0" smtClean="0"/>
              <a:t>Retailers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900" dirty="0" smtClean="0"/>
              <a:t>Externalities: congestion, pollution, noise, parking conflict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900" dirty="0" smtClean="0"/>
              <a:t>Traditional zoning: confine retailers to zones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900" dirty="0" smtClean="0"/>
              <a:t>More flexible: performance standards for traffic and noise</a:t>
            </a:r>
          </a:p>
          <a:p>
            <a:pPr lvl="1" eaLnBrk="1" hangingPunct="1">
              <a:lnSpc>
                <a:spcPct val="90000"/>
              </a:lnSpc>
            </a:pPr>
            <a:endParaRPr lang="en-US" sz="1900" dirty="0" smtClean="0"/>
          </a:p>
          <a:p>
            <a:pPr eaLnBrk="1" hangingPunct="1">
              <a:lnSpc>
                <a:spcPct val="90000"/>
              </a:lnSpc>
            </a:pPr>
            <a:r>
              <a:rPr lang="en-US" sz="2100" dirty="0" smtClean="0"/>
              <a:t>High density housing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900" dirty="0" smtClean="0"/>
              <a:t>Externalities: congestion, parking conflict, blocked views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900" dirty="0" smtClean="0"/>
              <a:t>Alternative to traditional zoning is set of performance standards for traffic, parking, views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1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1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1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1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1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1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302625" cy="990600"/>
          </a:xfrm>
        </p:spPr>
        <p:txBody>
          <a:bodyPr/>
          <a:lstStyle/>
          <a:p>
            <a:pPr eaLnBrk="1" hangingPunct="1"/>
            <a:r>
              <a:rPr lang="en-US" smtClean="0"/>
              <a:t>2. Zoning To Generate Fiscal Surplus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500" dirty="0" smtClean="0"/>
              <a:t>Refers to the use of zoning to ensure that a land user’s tax bill exceeds the costs of providing services for a given area, i.e. a fiscal surplus</a:t>
            </a:r>
          </a:p>
          <a:p>
            <a:pPr eaLnBrk="1" hangingPunct="1">
              <a:lnSpc>
                <a:spcPct val="80000"/>
              </a:lnSpc>
            </a:pPr>
            <a:r>
              <a:rPr lang="en-US" sz="2500" dirty="0" smtClean="0"/>
              <a:t>Taxes are based on property values.</a:t>
            </a:r>
          </a:p>
          <a:p>
            <a:pPr eaLnBrk="1" hangingPunct="1">
              <a:lnSpc>
                <a:spcPct val="80000"/>
              </a:lnSpc>
            </a:pPr>
            <a:r>
              <a:rPr lang="en-US" sz="2500" dirty="0" smtClean="0"/>
              <a:t>Fiscal deficit: Tax contribution less than cost of public services</a:t>
            </a:r>
          </a:p>
          <a:p>
            <a:pPr eaLnBrk="1" hangingPunct="1">
              <a:lnSpc>
                <a:spcPct val="80000"/>
              </a:lnSpc>
            </a:pPr>
            <a:r>
              <a:rPr lang="en-US" sz="2500" dirty="0" smtClean="0"/>
              <a:t>When a large household occupies a small dwelling, it is more likely to generate a fiscal deficit</a:t>
            </a:r>
          </a:p>
          <a:p>
            <a:pPr eaLnBrk="1" hangingPunct="1">
              <a:lnSpc>
                <a:spcPct val="80000"/>
              </a:lnSpc>
            </a:pPr>
            <a:r>
              <a:rPr lang="en-US" sz="2500" dirty="0" smtClean="0"/>
              <a:t>That explains why some communities eagerly host firms that generate fiscal surplus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mtClean="0"/>
              <a:t>Minimum lot size zoning (MLS)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4000" smtClean="0"/>
              <a:t>How to set a MLS?</a:t>
            </a:r>
          </a:p>
          <a:p>
            <a:pPr eaLnBrk="1" hangingPunct="1">
              <a:lnSpc>
                <a:spcPct val="90000"/>
              </a:lnSpc>
            </a:pPr>
            <a:r>
              <a:rPr lang="en-US" sz="2100" smtClean="0"/>
              <a:t>Suppose the city breaks even on a house worth $200,000.</a:t>
            </a:r>
          </a:p>
          <a:p>
            <a:pPr eaLnBrk="1" hangingPunct="1">
              <a:lnSpc>
                <a:spcPct val="90000"/>
              </a:lnSpc>
            </a:pPr>
            <a:r>
              <a:rPr lang="en-US" sz="2100" smtClean="0"/>
              <a:t>Rule: the property value is 5 times the land value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100" smtClean="0"/>
              <a:t>				v*=5.r.s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100" smtClean="0"/>
              <a:t>v*: target property value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100" smtClean="0"/>
              <a:t>r: market value of land per unit area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100" smtClean="0"/>
              <a:t>s: land area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100" smtClean="0"/>
          </a:p>
          <a:p>
            <a:pPr eaLnBrk="1" hangingPunct="1">
              <a:lnSpc>
                <a:spcPct val="90000"/>
              </a:lnSpc>
            </a:pPr>
            <a:r>
              <a:rPr lang="en-US" sz="2100" smtClean="0"/>
              <a:t>If r=$80,000 find the target lot size?</a:t>
            </a:r>
          </a:p>
          <a:p>
            <a:pPr eaLnBrk="1" hangingPunct="1">
              <a:lnSpc>
                <a:spcPct val="90000"/>
              </a:lnSpc>
            </a:pPr>
            <a:r>
              <a:rPr lang="en-US" sz="2100" smtClean="0"/>
              <a:t>Target lot size: s = v* / (5 • r)= 0.50 acre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mtClean="0"/>
              <a:t>3. Zoning To Provide Open Space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Externality: larger lot generates more space and higher utility for neighbors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External benefit means that lots smaller than socially efficient size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MLS is one response to space externality: increase space and enforces reciprocity in space decisions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1625"/>
            <a:ext cx="7924800" cy="1143000"/>
          </a:xfrm>
        </p:spPr>
        <p:txBody>
          <a:bodyPr/>
          <a:lstStyle/>
          <a:p>
            <a:pPr eaLnBrk="1" hangingPunct="1"/>
            <a:r>
              <a:rPr lang="en-US" sz="4000" smtClean="0"/>
              <a:t>Problems with Zoning for Open Space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600200"/>
            <a:ext cx="3581400" cy="5181600"/>
          </a:xfrm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Do governments always provide the optimal amount of open space through zoning?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Marginal benefit curve shows willingness to pay for open space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Marginal cost curve shows opportunity cost of open space (value as developed land)</a:t>
            </a:r>
          </a:p>
        </p:txBody>
      </p:sp>
      <p:pic>
        <p:nvPicPr>
          <p:cNvPr id="25604" name="Picture 5" descr="09_01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884738" y="1676400"/>
            <a:ext cx="4106862" cy="4591050"/>
          </a:xfrm>
          <a:noFill/>
        </p:spPr>
      </p:pic>
      <p:sp>
        <p:nvSpPr>
          <p:cNvPr id="25605" name="Rectangle 6"/>
          <p:cNvSpPr>
            <a:spLocks noChangeArrowheads="1"/>
          </p:cNvSpPr>
          <p:nvPr/>
        </p:nvSpPr>
        <p:spPr bwMode="auto">
          <a:xfrm>
            <a:off x="4876800" y="5410200"/>
            <a:ext cx="4114800" cy="9144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>
                <a:solidFill>
                  <a:schemeClr val="bg1"/>
                </a:solidFill>
              </a:rPr>
              <a:t>Optimal choice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>
                <a:solidFill>
                  <a:schemeClr val="bg1"/>
                </a:solidFill>
              </a:rPr>
              <a:t>MB = MC at point e (50 acres)</a:t>
            </a:r>
          </a:p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53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1625"/>
            <a:ext cx="7924800" cy="1143000"/>
          </a:xfrm>
        </p:spPr>
        <p:txBody>
          <a:bodyPr/>
          <a:lstStyle/>
          <a:p>
            <a:pPr eaLnBrk="1" hangingPunct="1"/>
            <a:r>
              <a:rPr lang="en-US" sz="4000" smtClean="0"/>
              <a:t>Problems with Zoning for Open Space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600200"/>
            <a:ext cx="3579813" cy="5105400"/>
          </a:xfrm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800" dirty="0" smtClean="0"/>
              <a:t>Inefficiency of zoning for open space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 smtClean="0"/>
              <a:t>If zoning without compensation, then the regulator perceives MC = 0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 smtClean="0"/>
              <a:t>MC=MB= 0 at point z (80 acres)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 smtClean="0"/>
              <a:t>Therefore, Welfare loss shown by triangle </a:t>
            </a:r>
            <a:r>
              <a:rPr lang="en-US" sz="2800" dirty="0" err="1" smtClean="0"/>
              <a:t>efz</a:t>
            </a:r>
            <a:endParaRPr lang="en-US" sz="2800" dirty="0" smtClean="0"/>
          </a:p>
        </p:txBody>
      </p:sp>
      <p:pic>
        <p:nvPicPr>
          <p:cNvPr id="26628" name="Picture 4" descr="09_01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876800" y="1676400"/>
            <a:ext cx="4100513" cy="4572000"/>
          </a:xfrm>
          <a:noFill/>
        </p:spPr>
      </p:pic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4876800" y="5410200"/>
            <a:ext cx="4114800" cy="9144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>
                <a:solidFill>
                  <a:schemeClr val="bg1"/>
                </a:solidFill>
              </a:rPr>
              <a:t>Regulator’s choice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>
                <a:solidFill>
                  <a:schemeClr val="bg1"/>
                </a:solidFill>
              </a:rPr>
              <a:t>MB = MC=0 at point z (80 acres)</a:t>
            </a:r>
          </a:p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5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5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1625"/>
            <a:ext cx="7313613" cy="1143000"/>
          </a:xfrm>
        </p:spPr>
        <p:txBody>
          <a:bodyPr/>
          <a:lstStyle/>
          <a:p>
            <a:pPr eaLnBrk="1" hangingPunct="1"/>
            <a:r>
              <a:rPr lang="en-US" sz="3600" smtClean="0"/>
              <a:t>Problems with Zoning for Open Space</a:t>
            </a:r>
            <a:endParaRPr lang="en-US" sz="3700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600200"/>
            <a:ext cx="3579813" cy="5105400"/>
          </a:xfrm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800" dirty="0" smtClean="0"/>
              <a:t>Inefficiency of zoning for open space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 smtClean="0"/>
              <a:t>If zoning with compensation, perceived MC=60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 smtClean="0"/>
              <a:t>The regulator’s choice: MB=MC=60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 smtClean="0"/>
              <a:t>Optimal area of open space achieved.</a:t>
            </a:r>
          </a:p>
        </p:txBody>
      </p:sp>
      <p:pic>
        <p:nvPicPr>
          <p:cNvPr id="27652" name="Picture 4" descr="09_01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876800" y="1676400"/>
            <a:ext cx="4100513" cy="4572000"/>
          </a:xfrm>
          <a:noFill/>
        </p:spPr>
      </p:pic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4876800" y="5410200"/>
            <a:ext cx="4114800" cy="9144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>
                <a:solidFill>
                  <a:schemeClr val="bg1"/>
                </a:solidFill>
              </a:rPr>
              <a:t>Socially Optimal choice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>
                <a:solidFill>
                  <a:schemeClr val="bg1"/>
                </a:solidFill>
              </a:rPr>
              <a:t>MB = MC=60 at point e (50 acres)</a:t>
            </a:r>
          </a:p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55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228600"/>
            <a:ext cx="7313612" cy="1143000"/>
          </a:xfrm>
        </p:spPr>
        <p:txBody>
          <a:bodyPr/>
          <a:lstStyle/>
          <a:p>
            <a:pPr eaLnBrk="1" hangingPunct="1"/>
            <a:r>
              <a:rPr lang="en-US" sz="6000" smtClean="0">
                <a:solidFill>
                  <a:srgbClr val="669900"/>
                </a:solidFill>
              </a:rPr>
              <a:t>Purpose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eaLnBrk="1" hangingPunct="1"/>
            <a:r>
              <a:rPr lang="en-US" dirty="0" smtClean="0"/>
              <a:t>This chapter explores </a:t>
            </a:r>
          </a:p>
          <a:p>
            <a:pPr lvl="1" eaLnBrk="1" hangingPunct="1"/>
            <a:r>
              <a:rPr lang="en-US" dirty="0" smtClean="0"/>
              <a:t>the government’s control of land use</a:t>
            </a:r>
          </a:p>
          <a:p>
            <a:pPr lvl="1" eaLnBrk="1" hangingPunct="1"/>
            <a:r>
              <a:rPr lang="en-US" dirty="0" smtClean="0"/>
              <a:t>The causes and consequences of zoning</a:t>
            </a:r>
          </a:p>
          <a:p>
            <a:pPr lvl="1" eaLnBrk="1" hangingPunct="1"/>
            <a:r>
              <a:rPr lang="en-US" dirty="0" smtClean="0"/>
              <a:t>the winners and losers from zoning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mtClean="0"/>
              <a:t>The Legal Environment of Zoning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eaLnBrk="1" hangingPunct="1"/>
            <a:r>
              <a:rPr lang="en-US" sz="2500" dirty="0" smtClean="0"/>
              <a:t>Zoning laws and the power of governments</a:t>
            </a:r>
          </a:p>
          <a:p>
            <a:pPr eaLnBrk="1" hangingPunct="1"/>
            <a:r>
              <a:rPr lang="en-US" sz="2500" dirty="0" smtClean="0"/>
              <a:t>Zoning is considered legitimate if it promotes public health, safety and welfare.  Three criteria:</a:t>
            </a:r>
          </a:p>
          <a:p>
            <a:pPr lvl="1" eaLnBrk="1" hangingPunct="1"/>
            <a:r>
              <a:rPr lang="en-US" sz="2500" dirty="0" smtClean="0">
                <a:solidFill>
                  <a:schemeClr val="folHlink"/>
                </a:solidFill>
              </a:rPr>
              <a:t>Substantive Due Process</a:t>
            </a:r>
          </a:p>
          <a:p>
            <a:pPr lvl="1" eaLnBrk="1" hangingPunct="1"/>
            <a:r>
              <a:rPr lang="en-US" sz="2500" dirty="0" smtClean="0">
                <a:solidFill>
                  <a:schemeClr val="folHlink"/>
                </a:solidFill>
              </a:rPr>
              <a:t>Equal Protection</a:t>
            </a:r>
          </a:p>
          <a:p>
            <a:pPr lvl="1" eaLnBrk="1" hangingPunct="1"/>
            <a:r>
              <a:rPr lang="en-US" sz="2500" dirty="0" smtClean="0">
                <a:solidFill>
                  <a:schemeClr val="folHlink"/>
                </a:solidFill>
              </a:rPr>
              <a:t>Just Compensation</a:t>
            </a:r>
          </a:p>
          <a:p>
            <a:pPr eaLnBrk="1" hangingPunct="1"/>
            <a:r>
              <a:rPr lang="en-US" sz="2500" dirty="0" smtClean="0">
                <a:solidFill>
                  <a:schemeClr val="folHlink"/>
                </a:solidFill>
              </a:rPr>
              <a:t>The current zoning laws are the outcome of 60 years of legal decisions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mtClean="0"/>
              <a:t>1. </a:t>
            </a:r>
            <a:r>
              <a:rPr lang="en-US" smtClean="0">
                <a:solidFill>
                  <a:schemeClr val="folHlink"/>
                </a:solidFill>
              </a:rPr>
              <a:t>Substantive Due Process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lvl="1" eaLnBrk="1" hangingPunct="1"/>
            <a:r>
              <a:rPr lang="en-US" sz="2800" dirty="0" smtClean="0"/>
              <a:t>Law must serve legitimate public purpose using reasonable means</a:t>
            </a:r>
          </a:p>
          <a:p>
            <a:pPr lvl="1" eaLnBrk="1" hangingPunct="1"/>
            <a:r>
              <a:rPr lang="en-US" sz="2800" i="1" dirty="0" smtClean="0"/>
              <a:t>Euclid vs. Ambler</a:t>
            </a:r>
            <a:r>
              <a:rPr lang="en-US" sz="2800" dirty="0" smtClean="0"/>
              <a:t> (1924): Zoning promotes health, safety, morals, general welfare</a:t>
            </a:r>
          </a:p>
          <a:p>
            <a:pPr lvl="1" eaLnBrk="1" hangingPunct="1"/>
            <a:r>
              <a:rPr lang="en-US" sz="2800" dirty="0" smtClean="0"/>
              <a:t>No consideration of cost, only benefit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700" smtClean="0"/>
              <a:t>2. Equal Protection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marL="319088" lvl="1" indent="-319088" eaLnBrk="1" hangingPunct="1">
              <a:lnSpc>
                <a:spcPct val="8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r>
              <a:rPr lang="en-US" sz="3600" dirty="0" smtClean="0"/>
              <a:t>The equal protection clause of the 14</a:t>
            </a:r>
            <a:r>
              <a:rPr lang="en-US" sz="3600" baseline="30000" dirty="0" smtClean="0"/>
              <a:t>th</a:t>
            </a:r>
            <a:r>
              <a:rPr lang="en-US" sz="3600" dirty="0" smtClean="0"/>
              <a:t> Amendment requires that all laws be applied in a non discriminatory fashion</a:t>
            </a:r>
          </a:p>
          <a:p>
            <a:pPr eaLnBrk="1" hangingPunct="1">
              <a:lnSpc>
                <a:spcPct val="80000"/>
              </a:lnSpc>
            </a:pPr>
            <a:r>
              <a:rPr lang="en-US" sz="3600" dirty="0" smtClean="0"/>
              <a:t>However, zoning is exclusionary as it will result in some groups being excluded from a city</a:t>
            </a:r>
          </a:p>
          <a:p>
            <a:pPr marL="319088" lvl="1" indent="-319088" eaLnBrk="1" hangingPunct="1">
              <a:lnSpc>
                <a:spcPct val="8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r>
              <a:rPr lang="en-US" sz="3600" dirty="0" smtClean="0"/>
              <a:t>Example: Chinese laundries in San Francisco</a:t>
            </a:r>
            <a:endParaRPr lang="en-US" sz="4400" dirty="0" smtClean="0"/>
          </a:p>
          <a:p>
            <a:pPr eaLnBrk="1" hangingPunct="1">
              <a:lnSpc>
                <a:spcPct val="80000"/>
              </a:lnSpc>
            </a:pPr>
            <a:endParaRPr lang="en-US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700" smtClean="0"/>
              <a:t>2. Equal Protection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Federal courts: exclusionary zoning is constitutional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/>
              <a:t>Euclid: effects of zoning on outsiders unimportant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err="1" smtClean="0"/>
              <a:t>Warth</a:t>
            </a:r>
            <a:r>
              <a:rPr lang="en-US" sz="2400" dirty="0" smtClean="0"/>
              <a:t> vs. Selden (1975): alleging that Penfield's zoning ordinances intentionally and wrongly excluded persons of low and moderate income from living there.  </a:t>
            </a:r>
            <a:r>
              <a:rPr lang="en-US" sz="2400" dirty="0" smtClean="0">
                <a:solidFill>
                  <a:srgbClr val="FF0000"/>
                </a:solidFill>
              </a:rPr>
              <a:t>Court</a:t>
            </a:r>
            <a:r>
              <a:rPr lang="en-US" sz="2400" dirty="0" smtClean="0"/>
              <a:t>: it is the consequence of the economics and housing market of the area rather than any wrong doing by the defendants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/>
              <a:t>Village of Arlington Heights vs. Metropolitan Housing Corporation: A zoning ordinance in a Chicago suburb barred the construction of a multi-family housing facility (i.e. apartment complex) in the center of the neighborhood. </a:t>
            </a:r>
            <a:r>
              <a:rPr lang="en-US" sz="2400" dirty="0" smtClean="0">
                <a:solidFill>
                  <a:srgbClr val="FF0000"/>
                </a:solidFill>
              </a:rPr>
              <a:t>The plaintiff: </a:t>
            </a:r>
            <a:r>
              <a:rPr lang="en-US" sz="2400" dirty="0" smtClean="0"/>
              <a:t>in a practical way, the law barred families of various socio-economic, and ethno-racial backgrounds from residing in the neighborhood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/>
              <a:t>Result: discrimination on basis of income is OK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700" smtClean="0"/>
              <a:t>2. Equal Protection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smtClean="0"/>
              <a:t>State courts adopt more activist role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800" smtClean="0"/>
              <a:t>Mount Laurel (NJ): City directed to accommodate its “fair share” of low-income residents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800" smtClean="0"/>
              <a:t>Livermore (CA): Zoning must provide a reasonable accommodation of interests of insiders and outsiders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mtClean="0"/>
              <a:t>3. Just Compensation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500" smtClean="0"/>
              <a:t>Should property owners be compensated for losses in value from zoning?</a:t>
            </a:r>
          </a:p>
          <a:p>
            <a:pPr eaLnBrk="1" hangingPunct="1">
              <a:lnSpc>
                <a:spcPct val="90000"/>
              </a:lnSpc>
            </a:pPr>
            <a:r>
              <a:rPr lang="en-US" sz="2500" smtClean="0"/>
              <a:t>If the government converts a piece of land into public use, the owner must be compensated.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500" smtClean="0"/>
              <a:t>What if zoning restricts private use?</a:t>
            </a:r>
          </a:p>
          <a:p>
            <a:pPr eaLnBrk="1" hangingPunct="1">
              <a:lnSpc>
                <a:spcPct val="90000"/>
              </a:lnSpc>
            </a:pPr>
            <a:r>
              <a:rPr lang="en-US" sz="2500" smtClean="0"/>
              <a:t>Diminution of value rule: Compensation required if property value drops by sufficiently large amount; no guidance on what’s large enough; not widely applied</a:t>
            </a:r>
          </a:p>
          <a:p>
            <a:pPr eaLnBrk="1" hangingPunct="1">
              <a:lnSpc>
                <a:spcPct val="90000"/>
              </a:lnSpc>
            </a:pPr>
            <a:r>
              <a:rPr lang="en-US" sz="2500" smtClean="0"/>
              <a:t>Harm prevention rule: If zoning prevents a harmful use of land then compensation is not required</a:t>
            </a:r>
          </a:p>
          <a:p>
            <a:pPr eaLnBrk="1" hangingPunct="1">
              <a:lnSpc>
                <a:spcPct val="90000"/>
              </a:lnSpc>
            </a:pPr>
            <a:endParaRPr lang="en-US" sz="25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3200" smtClean="0"/>
              <a:t>How does Houston compare to cities with zoning?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eaLnBrk="1" hangingPunct="1"/>
            <a:r>
              <a:rPr lang="en-US" dirty="0" smtClean="0"/>
              <a:t>Similar distribution of industry and retailers</a:t>
            </a:r>
          </a:p>
          <a:p>
            <a:pPr eaLnBrk="1" hangingPunct="1"/>
            <a:r>
              <a:rPr lang="en-US" dirty="0" smtClean="0"/>
              <a:t>More strip development along arterial routes</a:t>
            </a:r>
          </a:p>
          <a:p>
            <a:pPr eaLnBrk="1" hangingPunct="1"/>
            <a:r>
              <a:rPr lang="en-US" dirty="0" smtClean="0"/>
              <a:t>Low-income housing is more plentiful and less expensive</a:t>
            </a:r>
          </a:p>
          <a:p>
            <a:pPr eaLnBrk="1" hangingPunct="1"/>
            <a:r>
              <a:rPr lang="en-US" dirty="0" smtClean="0"/>
              <a:t>Apartment densities vary with income of occupants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mtClean="0"/>
              <a:t>Coase Theorem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eaLnBrk="1" hangingPunct="1"/>
            <a:r>
              <a:rPr lang="en-US" smtClean="0"/>
              <a:t>According to Ronald Coase, externality problems do not necessarily require government intervention.</a:t>
            </a:r>
          </a:p>
          <a:p>
            <a:pPr eaLnBrk="1" hangingPunct="1"/>
            <a:r>
              <a:rPr lang="en-US" smtClean="0"/>
              <a:t>Once property rights are defined, bargaining can correct the problem assuming transactions costs are low.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382588" y="301625"/>
            <a:ext cx="7313612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1. Limits on Building Permits</a:t>
            </a:r>
          </a:p>
        </p:txBody>
      </p:sp>
      <p:sp>
        <p:nvSpPr>
          <p:cNvPr id="40963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1219200" y="1981200"/>
            <a:ext cx="3579813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500" dirty="0" smtClean="0"/>
              <a:t>Limiting the number of permits for new housing to 80</a:t>
            </a:r>
          </a:p>
          <a:p>
            <a:pPr eaLnBrk="1" hangingPunct="1">
              <a:lnSpc>
                <a:spcPct val="90000"/>
              </a:lnSpc>
            </a:pPr>
            <a:r>
              <a:rPr lang="en-US" sz="2500" dirty="0" smtClean="0"/>
              <a:t>Price of housing rises to 250</a:t>
            </a:r>
          </a:p>
          <a:p>
            <a:pPr eaLnBrk="1" hangingPunct="1">
              <a:lnSpc>
                <a:spcPct val="90000"/>
              </a:lnSpc>
            </a:pPr>
            <a:r>
              <a:rPr lang="en-US" sz="2500" dirty="0" smtClean="0"/>
              <a:t>How to allocate the new permits?</a:t>
            </a:r>
          </a:p>
          <a:p>
            <a:pPr eaLnBrk="1" hangingPunct="1">
              <a:lnSpc>
                <a:spcPct val="90000"/>
              </a:lnSpc>
            </a:pPr>
            <a:r>
              <a:rPr lang="en-US" sz="2500" dirty="0" smtClean="0"/>
              <a:t>If auctioned, what is its monetary value?</a:t>
            </a:r>
          </a:p>
        </p:txBody>
      </p:sp>
      <p:pic>
        <p:nvPicPr>
          <p:cNvPr id="40964" name="Picture 7" descr="09_05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716463" y="1752600"/>
            <a:ext cx="4351337" cy="4438650"/>
          </a:xfrm>
          <a:noFill/>
        </p:spPr>
      </p:pic>
      <p:cxnSp>
        <p:nvCxnSpPr>
          <p:cNvPr id="6" name="Straight Connector 5"/>
          <p:cNvCxnSpPr/>
          <p:nvPr/>
        </p:nvCxnSpPr>
        <p:spPr>
          <a:xfrm flipV="1">
            <a:off x="5867400" y="3657600"/>
            <a:ext cx="914400" cy="457200"/>
          </a:xfrm>
          <a:prstGeom prst="line">
            <a:avLst/>
          </a:prstGeom>
          <a:ln w="571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>
            <a:off x="6172201" y="3048000"/>
            <a:ext cx="1219200" cy="3175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3134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1625"/>
            <a:ext cx="7313612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2. Development Taxes</a:t>
            </a:r>
          </a:p>
        </p:txBody>
      </p:sp>
      <p:sp>
        <p:nvSpPr>
          <p:cNvPr id="40963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981200"/>
            <a:ext cx="4265613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500" dirty="0" smtClean="0"/>
              <a:t>Legally paid by the builder</a:t>
            </a:r>
          </a:p>
          <a:p>
            <a:pPr eaLnBrk="1" hangingPunct="1">
              <a:lnSpc>
                <a:spcPct val="90000"/>
              </a:lnSpc>
            </a:pPr>
            <a:r>
              <a:rPr lang="en-US" sz="2500" dirty="0" smtClean="0"/>
              <a:t>Justification: money used to expand infrastructure</a:t>
            </a:r>
          </a:p>
          <a:p>
            <a:pPr eaLnBrk="1" hangingPunct="1">
              <a:lnSpc>
                <a:spcPct val="90000"/>
              </a:lnSpc>
            </a:pPr>
            <a:r>
              <a:rPr lang="en-US" sz="2500" dirty="0" smtClean="0"/>
              <a:t>Builder and buyer share the burden</a:t>
            </a:r>
          </a:p>
          <a:p>
            <a:pPr eaLnBrk="1" hangingPunct="1">
              <a:lnSpc>
                <a:spcPct val="90000"/>
              </a:lnSpc>
            </a:pPr>
            <a:r>
              <a:rPr lang="en-US" sz="2500" dirty="0" smtClean="0"/>
              <a:t>The graph shows a tax =$....</a:t>
            </a:r>
          </a:p>
          <a:p>
            <a:pPr eaLnBrk="1" hangingPunct="1">
              <a:lnSpc>
                <a:spcPct val="90000"/>
              </a:lnSpc>
            </a:pPr>
            <a:r>
              <a:rPr lang="en-US" sz="2500" dirty="0" smtClean="0"/>
              <a:t>Builder’s burden=$........  Buyer’s burden= $........</a:t>
            </a:r>
          </a:p>
        </p:txBody>
      </p:sp>
      <p:pic>
        <p:nvPicPr>
          <p:cNvPr id="40964" name="Picture 7" descr="09_05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716463" y="1752600"/>
            <a:ext cx="4351337" cy="4438650"/>
          </a:xfrm>
          <a:noFill/>
        </p:spPr>
      </p:pic>
    </p:spTree>
    <p:extLst>
      <p:ext uri="{BB962C8B-B14F-4D97-AF65-F5344CB8AC3E}">
        <p14:creationId xmlns:p14="http://schemas.microsoft.com/office/powerpoint/2010/main" val="344314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669900"/>
                </a:solidFill>
              </a:rPr>
              <a:t>Unregulated Land Use Patterns </a:t>
            </a:r>
          </a:p>
        </p:txBody>
      </p:sp>
      <p:pic>
        <p:nvPicPr>
          <p:cNvPr id="12291" name="Picture 4" descr="06_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52600" y="1724025"/>
            <a:ext cx="6096000" cy="4583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2" name="Rectangle 5"/>
          <p:cNvSpPr>
            <a:spLocks noChangeArrowheads="1"/>
          </p:cNvSpPr>
          <p:nvPr/>
        </p:nvSpPr>
        <p:spPr bwMode="auto">
          <a:xfrm>
            <a:off x="1752600" y="5562600"/>
            <a:ext cx="6096000" cy="990600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/>
              <a:t>Land is allocated to the highest bidder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705600" y="1676400"/>
            <a:ext cx="2133600" cy="193833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 smtClean="0"/>
              <a:t>Absent </a:t>
            </a:r>
            <a:r>
              <a:rPr lang="en-US" sz="2400" dirty="0"/>
              <a:t>any regulation, land goes to the highest bidder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1625"/>
            <a:ext cx="7313612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3. Growth boundary</a:t>
            </a:r>
          </a:p>
        </p:txBody>
      </p:sp>
      <p:sp>
        <p:nvSpPr>
          <p:cNvPr id="38915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828800"/>
            <a:ext cx="4343400" cy="4267200"/>
          </a:xfrm>
          <a:solidFill>
            <a:srgbClr val="999966"/>
          </a:solidFill>
        </p:spPr>
        <p:txBody>
          <a:bodyPr/>
          <a:lstStyle/>
          <a:p>
            <a:pPr eaLnBrk="1" hangingPunct="1"/>
            <a:r>
              <a:rPr lang="en-US" sz="2500" dirty="0" smtClean="0"/>
              <a:t>Consider a growth boundary of 8 miles</a:t>
            </a:r>
          </a:p>
          <a:p>
            <a:pPr eaLnBrk="1" hangingPunct="1"/>
            <a:r>
              <a:rPr lang="en-US" sz="2500" dirty="0" smtClean="0"/>
              <a:t>Initial equilibrium: </a:t>
            </a:r>
            <a:r>
              <a:rPr lang="en-US" sz="2500" dirty="0" err="1" smtClean="0"/>
              <a:t>i</a:t>
            </a:r>
            <a:r>
              <a:rPr lang="en-US" sz="2500" dirty="0" smtClean="0"/>
              <a:t>.</a:t>
            </a:r>
          </a:p>
          <a:p>
            <a:pPr eaLnBrk="1" hangingPunct="1"/>
            <a:r>
              <a:rPr lang="en-US" sz="2500" dirty="0" smtClean="0"/>
              <a:t> Winners and losers:</a:t>
            </a:r>
          </a:p>
          <a:p>
            <a:pPr lvl="1" eaLnBrk="1" hangingPunct="1"/>
            <a:r>
              <a:rPr lang="en-US" sz="2200" dirty="0" smtClean="0"/>
              <a:t>Urban dwellers</a:t>
            </a:r>
          </a:p>
          <a:p>
            <a:pPr lvl="1" eaLnBrk="1" hangingPunct="1"/>
            <a:r>
              <a:rPr lang="en-US" sz="2200" dirty="0" smtClean="0"/>
              <a:t>Landlords 8-12 miles</a:t>
            </a:r>
          </a:p>
          <a:p>
            <a:pPr lvl="1" eaLnBrk="1" hangingPunct="1"/>
            <a:r>
              <a:rPr lang="en-US" sz="2200" dirty="0" smtClean="0"/>
              <a:t>Landlords 0-8 miles</a:t>
            </a:r>
          </a:p>
          <a:p>
            <a:pPr eaLnBrk="1" hangingPunct="1"/>
            <a:r>
              <a:rPr lang="en-US" sz="2500" dirty="0" smtClean="0"/>
              <a:t>Rent inside the boundary increases.</a:t>
            </a:r>
          </a:p>
        </p:txBody>
      </p:sp>
      <p:sp>
        <p:nvSpPr>
          <p:cNvPr id="38916" name="Rectangle 6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 eaLnBrk="1" hangingPunct="1"/>
            <a:endParaRPr lang="en-US" sz="2500" smtClean="0"/>
          </a:p>
        </p:txBody>
      </p:sp>
      <p:pic>
        <p:nvPicPr>
          <p:cNvPr id="38917" name="Picture 4" descr="09_0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29200" y="1828800"/>
            <a:ext cx="3810000" cy="417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87552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Effects of growth control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370012" y="1827213"/>
            <a:ext cx="7088187" cy="4114800"/>
          </a:xfrm>
        </p:spPr>
        <p:txBody>
          <a:bodyPr/>
          <a:lstStyle/>
          <a:p>
            <a:r>
              <a:rPr lang="en-US" dirty="0" smtClean="0"/>
              <a:t>On labor market</a:t>
            </a:r>
          </a:p>
          <a:p>
            <a:r>
              <a:rPr lang="en-US" dirty="0" smtClean="0"/>
              <a:t>On land market</a:t>
            </a:r>
          </a:p>
          <a:p>
            <a:r>
              <a:rPr lang="en-US" dirty="0" smtClean="0"/>
              <a:t>On housing market</a:t>
            </a:r>
          </a:p>
          <a:p>
            <a:r>
              <a:rPr lang="en-US" dirty="0" smtClean="0"/>
              <a:t>On neighboring cities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148333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1625"/>
            <a:ext cx="7308957" cy="1097591"/>
          </a:xfrm>
        </p:spPr>
        <p:txBody>
          <a:bodyPr/>
          <a:lstStyle/>
          <a:p>
            <a:r>
              <a:rPr lang="en-US" dirty="0" smtClean="0"/>
              <a:t>On labor market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827213"/>
            <a:ext cx="4343400" cy="4114800"/>
          </a:xfrm>
        </p:spPr>
        <p:txBody>
          <a:bodyPr/>
          <a:lstStyle/>
          <a:p>
            <a:r>
              <a:rPr lang="en-US" dirty="0" smtClean="0"/>
              <a:t>A growth boundary that limits residential units</a:t>
            </a:r>
          </a:p>
          <a:p>
            <a:pPr lvl="1"/>
            <a:r>
              <a:rPr lang="en-US" dirty="0" smtClean="0"/>
              <a:t>Raises the cost of housing</a:t>
            </a:r>
          </a:p>
          <a:p>
            <a:pPr lvl="1"/>
            <a:r>
              <a:rPr lang="en-US" dirty="0" smtClean="0"/>
              <a:t>S Shifts left as workers are less excited to work at the higher cost of living</a:t>
            </a:r>
          </a:p>
          <a:p>
            <a:pPr lvl="1"/>
            <a:r>
              <a:rPr lang="en-US" dirty="0" smtClean="0"/>
              <a:t>Movement up along demand as employers raise wage and hire less 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Graph?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881110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1625"/>
            <a:ext cx="7313612" cy="1143000"/>
          </a:xfrm>
        </p:spPr>
        <p:txBody>
          <a:bodyPr/>
          <a:lstStyle/>
          <a:p>
            <a:r>
              <a:rPr lang="en-US" dirty="0" smtClean="0"/>
              <a:t>On land market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827213"/>
            <a:ext cx="4264025" cy="4114800"/>
          </a:xfrm>
        </p:spPr>
        <p:txBody>
          <a:bodyPr/>
          <a:lstStyle/>
          <a:p>
            <a:r>
              <a:rPr lang="en-US" dirty="0" smtClean="0"/>
              <a:t>Given Business and residential bid rent</a:t>
            </a:r>
          </a:p>
          <a:p>
            <a:pPr lvl="1"/>
            <a:r>
              <a:rPr lang="en-US" dirty="0" smtClean="0"/>
              <a:t>Residential bid rent rises: more competition for limited housing space</a:t>
            </a:r>
          </a:p>
          <a:p>
            <a:pPr lvl="1"/>
            <a:r>
              <a:rPr lang="en-US" dirty="0" smtClean="0"/>
              <a:t>Business bid rent declines: Higher cost of labor, less profit, less bid</a:t>
            </a:r>
          </a:p>
          <a:p>
            <a:pPr lvl="1"/>
            <a:r>
              <a:rPr lang="en-US" dirty="0" smtClean="0"/>
              <a:t>Again landlords impacted differently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Graph?</a:t>
            </a:r>
          </a:p>
          <a:p>
            <a:r>
              <a:rPr lang="en-US" dirty="0" smtClean="0"/>
              <a:t>Figure 16-8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974123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 housing market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dirty="0" smtClean="0"/>
              <a:t>Growth boundary raises house prices</a:t>
            </a:r>
          </a:p>
          <a:p>
            <a:r>
              <a:rPr lang="en-US" dirty="0" smtClean="0"/>
              <a:t>The Wharton regulatory index</a:t>
            </a:r>
          </a:p>
          <a:p>
            <a:pPr lvl="1"/>
            <a:r>
              <a:rPr lang="en-US" dirty="0" smtClean="0"/>
              <a:t>0 the average city</a:t>
            </a:r>
            <a:endParaRPr lang="en-US" dirty="0"/>
          </a:p>
          <a:p>
            <a:pPr lvl="1"/>
            <a:r>
              <a:rPr lang="en-US" dirty="0" smtClean="0"/>
              <a:t>Housing prices positively correlated with the index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Figure 16-7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858694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/>
              <a:t>On </a:t>
            </a:r>
            <a:r>
              <a:rPr lang="en-US" sz="3200" dirty="0"/>
              <a:t>N</a:t>
            </a:r>
            <a:r>
              <a:rPr lang="en-US" sz="3200" dirty="0" smtClean="0"/>
              <a:t>eighboring Cities</a:t>
            </a:r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1143000" y="1828800"/>
            <a:ext cx="3579813" cy="4114800"/>
          </a:xfrm>
          <a:solidFill>
            <a:srgbClr val="669900"/>
          </a:solidFill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500" smtClean="0"/>
              <a:t>Two identical cities each with a population of 4m.</a:t>
            </a:r>
          </a:p>
          <a:p>
            <a:pPr eaLnBrk="1" hangingPunct="1">
              <a:lnSpc>
                <a:spcPct val="90000"/>
              </a:lnSpc>
            </a:pPr>
            <a:r>
              <a:rPr lang="en-US" sz="2500" smtClean="0"/>
              <a:t>One city, through MLS and fixing total area, caps the number of workers at 3m.</a:t>
            </a:r>
          </a:p>
          <a:p>
            <a:pPr eaLnBrk="1" hangingPunct="1">
              <a:lnSpc>
                <a:spcPct val="90000"/>
              </a:lnSpc>
            </a:pPr>
            <a:r>
              <a:rPr lang="en-US" sz="2500" smtClean="0"/>
              <a:t>Utility gap: 80-60</a:t>
            </a:r>
          </a:p>
          <a:p>
            <a:pPr eaLnBrk="1" hangingPunct="1">
              <a:lnSpc>
                <a:spcPct val="90000"/>
              </a:lnSpc>
            </a:pPr>
            <a:r>
              <a:rPr lang="en-US" sz="2500" smtClean="0"/>
              <a:t>Will this utility gap persist?</a:t>
            </a:r>
          </a:p>
        </p:txBody>
      </p:sp>
      <p:pic>
        <p:nvPicPr>
          <p:cNvPr id="36868" name="Picture 7" descr="09_0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102225" y="2254250"/>
            <a:ext cx="3581400" cy="3260725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31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3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3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33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 build="p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5"/>
          <p:cNvSpPr>
            <a:spLocks noGrp="1" noChangeArrowheads="1"/>
          </p:cNvSpPr>
          <p:nvPr>
            <p:ph type="title"/>
          </p:nvPr>
        </p:nvSpPr>
        <p:spPr>
          <a:xfrm>
            <a:off x="1371600" y="304800"/>
            <a:ext cx="7313613" cy="1143000"/>
          </a:xfrm>
        </p:spPr>
        <p:txBody>
          <a:bodyPr/>
          <a:lstStyle/>
          <a:p>
            <a:pPr eaLnBrk="1" hangingPunct="1"/>
            <a:r>
              <a:rPr lang="en-US" smtClean="0"/>
              <a:t>Land Market</a:t>
            </a:r>
          </a:p>
        </p:txBody>
      </p:sp>
      <p:sp>
        <p:nvSpPr>
          <p:cNvPr id="40966" name="Rectangle 6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600200"/>
            <a:ext cx="3962400" cy="5029200"/>
          </a:xfrm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MLS such that only 3 units of housing possible.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 restricted supply of lots raises rent which lowers the utility level in the controlled city.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1m people displaced to city B.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 benefit of living in a small city are fully offset by higher rent </a:t>
            </a:r>
          </a:p>
        </p:txBody>
      </p:sp>
      <p:sp>
        <p:nvSpPr>
          <p:cNvPr id="40969" name="Rectangle 9"/>
          <p:cNvSpPr>
            <a:spLocks noChangeArrowheads="1"/>
          </p:cNvSpPr>
          <p:nvPr/>
        </p:nvSpPr>
        <p:spPr bwMode="auto">
          <a:xfrm rot="5400000">
            <a:off x="4113213" y="3657600"/>
            <a:ext cx="3810000" cy="914400"/>
          </a:xfrm>
          <a:prstGeom prst="rect">
            <a:avLst/>
          </a:prstGeom>
          <a:solidFill>
            <a:srgbClr val="FF6600"/>
          </a:solidFill>
          <a:ln w="381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70" name="Line 10"/>
          <p:cNvSpPr>
            <a:spLocks noChangeShapeType="1"/>
          </p:cNvSpPr>
          <p:nvPr/>
        </p:nvSpPr>
        <p:spPr bwMode="auto">
          <a:xfrm rot="5400000">
            <a:off x="6019006" y="3656807"/>
            <a:ext cx="1587" cy="9144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0971" name="Line 11"/>
          <p:cNvSpPr>
            <a:spLocks noChangeShapeType="1"/>
          </p:cNvSpPr>
          <p:nvPr/>
        </p:nvSpPr>
        <p:spPr bwMode="auto">
          <a:xfrm rot="5400000">
            <a:off x="6019006" y="4648994"/>
            <a:ext cx="1588" cy="9144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0972" name="Line 12"/>
          <p:cNvSpPr>
            <a:spLocks noChangeShapeType="1"/>
          </p:cNvSpPr>
          <p:nvPr/>
        </p:nvSpPr>
        <p:spPr bwMode="auto">
          <a:xfrm rot="5400000">
            <a:off x="6019006" y="2666207"/>
            <a:ext cx="1587" cy="9144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0978" name="AutoShape 18"/>
          <p:cNvSpPr>
            <a:spLocks noChangeArrowheads="1"/>
          </p:cNvSpPr>
          <p:nvPr/>
        </p:nvSpPr>
        <p:spPr bwMode="auto">
          <a:xfrm>
            <a:off x="6629400" y="3962400"/>
            <a:ext cx="519113" cy="350838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751683137 h 21600"/>
              <a:gd name="T4" fmla="*/ 2147483647 w 21600"/>
              <a:gd name="T5" fmla="*/ 1503366274 h 21600"/>
              <a:gd name="T6" fmla="*/ 2147483647 w 21600"/>
              <a:gd name="T7" fmla="*/ 75168313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66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79" name="Rectangle 19"/>
          <p:cNvSpPr>
            <a:spLocks noChangeArrowheads="1"/>
          </p:cNvSpPr>
          <p:nvPr/>
        </p:nvSpPr>
        <p:spPr bwMode="auto">
          <a:xfrm rot="5400000">
            <a:off x="6096000" y="3657600"/>
            <a:ext cx="3810000" cy="914400"/>
          </a:xfrm>
          <a:prstGeom prst="rect">
            <a:avLst/>
          </a:prstGeom>
          <a:solidFill>
            <a:srgbClr val="0066FF"/>
          </a:solidFill>
          <a:ln w="381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8" name="Text Box 20"/>
          <p:cNvSpPr txBox="1">
            <a:spLocks noChangeArrowheads="1"/>
          </p:cNvSpPr>
          <p:nvPr/>
        </p:nvSpPr>
        <p:spPr bwMode="auto">
          <a:xfrm>
            <a:off x="5562600" y="1690688"/>
            <a:ext cx="7937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City A</a:t>
            </a:r>
          </a:p>
        </p:txBody>
      </p:sp>
      <p:sp>
        <p:nvSpPr>
          <p:cNvPr id="37899" name="Text Box 21"/>
          <p:cNvSpPr txBox="1">
            <a:spLocks noChangeArrowheads="1"/>
          </p:cNvSpPr>
          <p:nvPr/>
        </p:nvSpPr>
        <p:spPr bwMode="auto">
          <a:xfrm>
            <a:off x="7512050" y="1676400"/>
            <a:ext cx="793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City B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562600" y="2209800"/>
            <a:ext cx="914400" cy="91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96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09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09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09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0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40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40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409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409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409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409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6" grpId="0" build="p" animBg="1"/>
      <p:bldP spid="40969" grpId="0" animBg="1"/>
      <p:bldP spid="40970" grpId="0" animBg="1"/>
      <p:bldP spid="40971" grpId="0" animBg="1"/>
      <p:bldP spid="40972" grpId="0" animBg="1"/>
      <p:bldP spid="40978" grpId="0" animBg="1"/>
      <p:bldP spid="40979" grpId="0" animBg="1"/>
      <p:bldP spid="15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mtClean="0"/>
              <a:t>Assignment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eaLnBrk="1" hangingPunct="1"/>
            <a:r>
              <a:rPr lang="en-US" dirty="0" smtClean="0"/>
              <a:t>Chapter 16: 2, 4, 5 and </a:t>
            </a:r>
            <a:r>
              <a:rPr lang="en-US"/>
              <a:t>6</a:t>
            </a:r>
            <a:r>
              <a:rPr lang="en-US" smtClean="0"/>
              <a:t>.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6600" smtClean="0"/>
              <a:t>Zoning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066800" y="1827213"/>
            <a:ext cx="7773988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Zoning is the division of a community into districts or zones in which certain activities are prohibited.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Zoning is a series of rules that: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Segregate different land uses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Control population density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Restrict kinds of buildings allowed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Set limit on the size, height and location of buildings </a:t>
            </a:r>
          </a:p>
          <a:p>
            <a:pPr lvl="1" eaLnBrk="1" hangingPunct="1">
              <a:lnSpc>
                <a:spcPct val="90000"/>
              </a:lnSpc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6600" smtClean="0"/>
              <a:t>Zoning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066800" y="1827213"/>
            <a:ext cx="7773988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This can be achieved through: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Taxing new developments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Limiting the number of building permits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Limit the provision of public services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Imposing an urban growth boundary.</a:t>
            </a:r>
          </a:p>
          <a:p>
            <a:pPr lvl="1" eaLnBrk="1" hangingPunct="1">
              <a:lnSpc>
                <a:spcPct val="90000"/>
              </a:lnSpc>
              <a:buFont typeface="Wingdings 2" pitchFamily="18" charset="2"/>
              <a:buNone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mtClean="0"/>
              <a:t>The Early History of Zoning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First used in Germany in 1870</a:t>
            </a:r>
          </a:p>
          <a:p>
            <a:pPr eaLnBrk="1" hangingPunct="1"/>
            <a:r>
              <a:rPr lang="en-US" dirty="0" smtClean="0"/>
              <a:t>Comprehensive zoning started in 1916 in New York city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mtClean="0"/>
              <a:t>Three Economic Problems 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eaLnBrk="1" hangingPunct="1"/>
            <a:r>
              <a:rPr lang="en-US" smtClean="0"/>
              <a:t>Reasons why New York zoning code was supported by key businesses:</a:t>
            </a:r>
          </a:p>
          <a:p>
            <a:pPr lvl="1" eaLnBrk="1" hangingPunct="1"/>
            <a:r>
              <a:rPr lang="en-US" smtClean="0"/>
              <a:t>Need for sunlight</a:t>
            </a:r>
          </a:p>
          <a:p>
            <a:pPr lvl="1" eaLnBrk="1" hangingPunct="1"/>
            <a:r>
              <a:rPr lang="en-US" smtClean="0"/>
              <a:t>Avoid new construction that would lower rent</a:t>
            </a:r>
          </a:p>
          <a:p>
            <a:pPr lvl="1" eaLnBrk="1" hangingPunct="1"/>
            <a:r>
              <a:rPr lang="en-US" smtClean="0"/>
              <a:t>High toned stores would lose their image when working women shop around.</a:t>
            </a:r>
          </a:p>
          <a:p>
            <a:pPr lvl="1" eaLnBrk="1" hangingPunct="1"/>
            <a:endParaRPr lang="en-US" smtClean="0"/>
          </a:p>
          <a:p>
            <a:pPr lvl="1"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dirty="0" smtClean="0"/>
              <a:t>Why No Zoning Earlier?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eaLnBrk="1" hangingPunct="1"/>
            <a:r>
              <a:rPr lang="en-US" sz="2500" dirty="0" smtClean="0"/>
              <a:t>The demise of </a:t>
            </a:r>
            <a:r>
              <a:rPr lang="en-US" sz="2500" dirty="0" err="1" smtClean="0"/>
              <a:t>monocentric</a:t>
            </a:r>
            <a:r>
              <a:rPr lang="en-US" sz="2500" dirty="0" smtClean="0"/>
              <a:t> city and the need for zoning</a:t>
            </a:r>
          </a:p>
          <a:p>
            <a:pPr eaLnBrk="1" hangingPunct="1"/>
            <a:r>
              <a:rPr lang="en-US" sz="2500" dirty="0" smtClean="0"/>
              <a:t>Innovations in transportation </a:t>
            </a:r>
          </a:p>
          <a:p>
            <a:pPr lvl="1" eaLnBrk="1" hangingPunct="1"/>
            <a:r>
              <a:rPr lang="en-US" sz="2500" dirty="0" smtClean="0"/>
              <a:t>From Horse drawn to electric powered street car 1880: urban workers to live in exclusively residential districts and commute daily to central city. Increased demand for housing in suburbs.</a:t>
            </a:r>
          </a:p>
          <a:p>
            <a:pPr lvl="1" eaLnBrk="1" hangingPunct="1"/>
            <a:r>
              <a:rPr lang="en-US" sz="2500" dirty="0" err="1" smtClean="0"/>
              <a:t>Intracity</a:t>
            </a:r>
            <a:r>
              <a:rPr lang="en-US" sz="2500" dirty="0" smtClean="0"/>
              <a:t> Truck: Industry became footloose.  Moved away from export node towards suburban workers </a:t>
            </a:r>
          </a:p>
          <a:p>
            <a:pPr lvl="1" eaLnBrk="1" hangingPunct="1"/>
            <a:r>
              <a:rPr lang="en-US" sz="2500" dirty="0" smtClean="0"/>
              <a:t>Passenger bus: low-income households in high-density housing to move between spokes of streetcar system, high density housing developed close to homeowners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dirty="0"/>
              <a:t>Why No Zoning Earlier?</a:t>
            </a:r>
            <a:endParaRPr lang="en-US" dirty="0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eaLnBrk="1" hangingPunct="1"/>
            <a:r>
              <a:rPr lang="en-US" sz="2400" dirty="0" smtClean="0"/>
              <a:t>Need for zoning:</a:t>
            </a:r>
          </a:p>
          <a:p>
            <a:pPr lvl="1" eaLnBrk="1" hangingPunct="1"/>
            <a:r>
              <a:rPr lang="en-US" sz="2400" dirty="0" smtClean="0"/>
              <a:t>Industrial zoning to separate industry from homes </a:t>
            </a:r>
          </a:p>
          <a:p>
            <a:pPr lvl="1" eaLnBrk="1" hangingPunct="1"/>
            <a:r>
              <a:rPr lang="en-US" sz="2400" dirty="0" smtClean="0"/>
              <a:t>Residential zoning to separate high density housing from homeowners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2.xml><?xml version="1.0" encoding="utf-8"?>
<a:themeOverride xmlns:a="http://schemas.openxmlformats.org/drawingml/2006/main">
  <a:clrScheme name="Technic">
    <a:dk1>
      <a:sysClr val="windowText" lastClr="000000"/>
    </a:dk1>
    <a:lt1>
      <a:sysClr val="window" lastClr="FFFFFF"/>
    </a:lt1>
    <a:dk2>
      <a:srgbClr val="3B3B3B"/>
    </a:dk2>
    <a:lt2>
      <a:srgbClr val="D4D2D0"/>
    </a:lt2>
    <a:accent1>
      <a:srgbClr val="6EA0B0"/>
    </a:accent1>
    <a:accent2>
      <a:srgbClr val="CCAF0A"/>
    </a:accent2>
    <a:accent3>
      <a:srgbClr val="8D89A4"/>
    </a:accent3>
    <a:accent4>
      <a:srgbClr val="748560"/>
    </a:accent4>
    <a:accent5>
      <a:srgbClr val="9E9273"/>
    </a:accent5>
    <a:accent6>
      <a:srgbClr val="7E848D"/>
    </a:accent6>
    <a:hlink>
      <a:srgbClr val="00C8C3"/>
    </a:hlink>
    <a:folHlink>
      <a:srgbClr val="A116E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20815</TotalTime>
  <Words>1689</Words>
  <Application>Microsoft Office PowerPoint</Application>
  <PresentationFormat>On-screen Show (4:3)</PresentationFormat>
  <Paragraphs>201</Paragraphs>
  <Slides>37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3" baseType="lpstr">
      <vt:lpstr>Arial</vt:lpstr>
      <vt:lpstr>Times New Roman</vt:lpstr>
      <vt:lpstr>Tw Cen MT</vt:lpstr>
      <vt:lpstr>Wingdings</vt:lpstr>
      <vt:lpstr>Wingdings 2</vt:lpstr>
      <vt:lpstr>Median</vt:lpstr>
      <vt:lpstr>Chapter 16</vt:lpstr>
      <vt:lpstr>Purpose</vt:lpstr>
      <vt:lpstr>Unregulated Land Use Patterns </vt:lpstr>
      <vt:lpstr>Zoning</vt:lpstr>
      <vt:lpstr>Zoning</vt:lpstr>
      <vt:lpstr>The Early History of Zoning</vt:lpstr>
      <vt:lpstr>Three Economic Problems </vt:lpstr>
      <vt:lpstr>Why No Zoning Earlier?</vt:lpstr>
      <vt:lpstr>Why No Zoning Earlier?</vt:lpstr>
      <vt:lpstr>Why Regulate Private Choice?</vt:lpstr>
      <vt:lpstr>1. Zoning as Environmental Policy?</vt:lpstr>
      <vt:lpstr>1. Zoning as Environmental Policy?</vt:lpstr>
      <vt:lpstr>1. Zoning as Environmental Policy?</vt:lpstr>
      <vt:lpstr>2. Zoning To Generate Fiscal Surplus</vt:lpstr>
      <vt:lpstr>Minimum lot size zoning (MLS)</vt:lpstr>
      <vt:lpstr>3. Zoning To Provide Open Space</vt:lpstr>
      <vt:lpstr>Problems with Zoning for Open Space</vt:lpstr>
      <vt:lpstr>Problems with Zoning for Open Space</vt:lpstr>
      <vt:lpstr>Problems with Zoning for Open Space</vt:lpstr>
      <vt:lpstr>The Legal Environment of Zoning</vt:lpstr>
      <vt:lpstr>1. Substantive Due Process</vt:lpstr>
      <vt:lpstr>2. Equal Protection</vt:lpstr>
      <vt:lpstr>2. Equal Protection</vt:lpstr>
      <vt:lpstr>2. Equal Protection</vt:lpstr>
      <vt:lpstr>3. Just Compensation</vt:lpstr>
      <vt:lpstr>How does Houston compare to cities with zoning?</vt:lpstr>
      <vt:lpstr>Coase Theorem</vt:lpstr>
      <vt:lpstr>1. Limits on Building Permits</vt:lpstr>
      <vt:lpstr>2. Development Taxes</vt:lpstr>
      <vt:lpstr>3. Growth boundary</vt:lpstr>
      <vt:lpstr>Effects of growth control</vt:lpstr>
      <vt:lpstr>On labor market</vt:lpstr>
      <vt:lpstr>On land market</vt:lpstr>
      <vt:lpstr>On housing market</vt:lpstr>
      <vt:lpstr>On Neighboring Cities</vt:lpstr>
      <vt:lpstr>Land Market</vt:lpstr>
      <vt:lpstr>Assignment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Home</dc:creator>
  <cp:lastModifiedBy>Ahmed, Rasha M.</cp:lastModifiedBy>
  <cp:revision>101</cp:revision>
  <dcterms:created xsi:type="dcterms:W3CDTF">2007-10-28T15:38:35Z</dcterms:created>
  <dcterms:modified xsi:type="dcterms:W3CDTF">2020-11-09T17:18:51Z</dcterms:modified>
</cp:coreProperties>
</file>